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65" r:id="rId4"/>
    <p:sldId id="271" r:id="rId5"/>
    <p:sldId id="266" r:id="rId6"/>
    <p:sldId id="259" r:id="rId7"/>
    <p:sldId id="267" r:id="rId8"/>
    <p:sldId id="269" r:id="rId9"/>
    <p:sldId id="268" r:id="rId10"/>
    <p:sldId id="260" r:id="rId11"/>
    <p:sldId id="272" r:id="rId12"/>
    <p:sldId id="273" r:id="rId13"/>
    <p:sldId id="270" r:id="rId14"/>
    <p:sldId id="275" r:id="rId15"/>
    <p:sldId id="261" r:id="rId16"/>
    <p:sldId id="262" r:id="rId17"/>
    <p:sldId id="264" r:id="rId18"/>
  </p:sldIdLst>
  <p:sldSz cx="18288000" cy="10287000"/>
  <p:notesSz cx="6858000" cy="9144000"/>
  <p:embeddedFontLst>
    <p:embeddedFont>
      <p:font typeface="Poppins" panose="00000500000000000000" pitchFamily="2" charset="0"/>
      <p:regular r:id="rId20"/>
      <p:bold r:id="rId21"/>
      <p:italic r:id="rId22"/>
      <p:boldItalic r:id="rId23"/>
    </p:embeddedFont>
    <p:embeddedFont>
      <p:font typeface="Poppins Medium" panose="00000600000000000000" pitchFamily="2" charset="0"/>
      <p:regular r:id="rId24"/>
      <p:bold r:id="rId25"/>
      <p:italic r:id="rId26"/>
      <p:boldItalic r:id="rId27"/>
    </p:embeddedFont>
    <p:embeddedFont>
      <p:font typeface="Poppins SemiBold" panose="000007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cYlrCnIWaF4IC2y7NEt8gZmFU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58" y="10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a:extLst>
            <a:ext uri="{FF2B5EF4-FFF2-40B4-BE49-F238E27FC236}">
              <a16:creationId xmlns:a16="http://schemas.microsoft.com/office/drawing/2014/main" id="{3AC7E7D8-F75C-DDF7-3FEE-B042D34093EA}"/>
            </a:ext>
          </a:extLst>
        </p:cNvPr>
        <p:cNvGrpSpPr/>
        <p:nvPr/>
      </p:nvGrpSpPr>
      <p:grpSpPr>
        <a:xfrm>
          <a:off x="0" y="0"/>
          <a:ext cx="0" cy="0"/>
          <a:chOff x="0" y="0"/>
          <a:chExt cx="0" cy="0"/>
        </a:xfrm>
      </p:grpSpPr>
      <p:sp>
        <p:nvSpPr>
          <p:cNvPr id="219" name="Google Shape;219;p6:notes">
            <a:extLst>
              <a:ext uri="{FF2B5EF4-FFF2-40B4-BE49-F238E27FC236}">
                <a16:creationId xmlns:a16="http://schemas.microsoft.com/office/drawing/2014/main" id="{0C5DB86B-6EB2-4259-E209-38C4F77B7C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6:notes">
            <a:extLst>
              <a:ext uri="{FF2B5EF4-FFF2-40B4-BE49-F238E27FC236}">
                <a16:creationId xmlns:a16="http://schemas.microsoft.com/office/drawing/2014/main" id="{80E8256F-9BA6-1A93-572E-FF0F00EFD3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54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31.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19.png"/><Relationship Id="rId5" Type="http://schemas.openxmlformats.org/officeDocument/2006/relationships/image" Target="../media/image29.png"/><Relationship Id="rId10" Type="http://schemas.openxmlformats.org/officeDocument/2006/relationships/image" Target="../media/image18.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15.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ideo" Target="https://www.youtube.com/embed/RCHETWoXD_E?feature=oembed" TargetMode="External"/><Relationship Id="rId6" Type="http://schemas.openxmlformats.org/officeDocument/2006/relationships/hyperlink" Target="https://www.youtube.com/watch?v=RCHETWoXD_E" TargetMode="External"/><Relationship Id="rId5" Type="http://schemas.openxmlformats.org/officeDocument/2006/relationships/image" Target="../media/image19.png"/><Relationship Id="rId10" Type="http://schemas.openxmlformats.org/officeDocument/2006/relationships/image" Target="../media/image42.jpeg"/><Relationship Id="rId4" Type="http://schemas.openxmlformats.org/officeDocument/2006/relationships/image" Target="../media/image18.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34.jpe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43.jpe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15.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15.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4.jpe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n-IE"/>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cstate="screen">
              <a:alphaModFix amt="77000"/>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684186" y="561248"/>
            <a:ext cx="2240781" cy="1952681"/>
          </a:xfrm>
          <a:custGeom>
            <a:avLst/>
            <a:gdLst/>
            <a:ahLst/>
            <a:cxnLst/>
            <a:rect l="l" t="t" r="r" b="b"/>
            <a:pathLst>
              <a:path w="2240781" h="1952681" extrusionOk="0">
                <a:moveTo>
                  <a:pt x="0" y="0"/>
                </a:moveTo>
                <a:lnTo>
                  <a:pt x="2240781" y="0"/>
                </a:lnTo>
                <a:lnTo>
                  <a:pt x="2240781" y="1952681"/>
                </a:lnTo>
                <a:lnTo>
                  <a:pt x="0" y="1952681"/>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97" name="Google Shape;97;p1"/>
          <p:cNvSpPr/>
          <p:nvPr/>
        </p:nvSpPr>
        <p:spPr>
          <a:xfrm>
            <a:off x="4086621" y="9076491"/>
            <a:ext cx="1522251" cy="673677"/>
          </a:xfrm>
          <a:custGeom>
            <a:avLst/>
            <a:gdLst/>
            <a:ahLst/>
            <a:cxnLst/>
            <a:rect l="l" t="t" r="r" b="b"/>
            <a:pathLst>
              <a:path w="1522251" h="673677" extrusionOk="0">
                <a:moveTo>
                  <a:pt x="0" y="0"/>
                </a:moveTo>
                <a:lnTo>
                  <a:pt x="1522251" y="0"/>
                </a:lnTo>
                <a:lnTo>
                  <a:pt x="1522251" y="673677"/>
                </a:lnTo>
                <a:lnTo>
                  <a:pt x="0" y="673677"/>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98" name="Google Shape;98;p1"/>
          <p:cNvSpPr/>
          <p:nvPr/>
        </p:nvSpPr>
        <p:spPr>
          <a:xfrm>
            <a:off x="684186" y="8072959"/>
            <a:ext cx="1855138" cy="593644"/>
          </a:xfrm>
          <a:custGeom>
            <a:avLst/>
            <a:gdLst/>
            <a:ahLst/>
            <a:cxnLst/>
            <a:rect l="l" t="t" r="r" b="b"/>
            <a:pathLst>
              <a:path w="1855138" h="593644" extrusionOk="0">
                <a:moveTo>
                  <a:pt x="0" y="0"/>
                </a:moveTo>
                <a:lnTo>
                  <a:pt x="1855138" y="0"/>
                </a:lnTo>
                <a:lnTo>
                  <a:pt x="1855138" y="593644"/>
                </a:lnTo>
                <a:lnTo>
                  <a:pt x="0" y="593644"/>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99" name="Google Shape;99;p1"/>
          <p:cNvSpPr/>
          <p:nvPr/>
        </p:nvSpPr>
        <p:spPr>
          <a:xfrm>
            <a:off x="5110603" y="7837634"/>
            <a:ext cx="1064292" cy="1064292"/>
          </a:xfrm>
          <a:custGeom>
            <a:avLst/>
            <a:gdLst/>
            <a:ahLst/>
            <a:cxnLst/>
            <a:rect l="l" t="t" r="r" b="b"/>
            <a:pathLst>
              <a:path w="1064292" h="1064292" extrusionOk="0">
                <a:moveTo>
                  <a:pt x="0" y="0"/>
                </a:moveTo>
                <a:lnTo>
                  <a:pt x="1064292" y="0"/>
                </a:lnTo>
                <a:lnTo>
                  <a:pt x="1064292" y="1064293"/>
                </a:lnTo>
                <a:lnTo>
                  <a:pt x="0" y="1064293"/>
                </a:lnTo>
                <a:lnTo>
                  <a:pt x="0" y="0"/>
                </a:lnTo>
                <a:close/>
              </a:path>
            </a:pathLst>
          </a:custGeom>
          <a:blipFill rotWithShape="1">
            <a:blip r:embed="rId9">
              <a:alphaModFix/>
            </a:blip>
            <a:stretch>
              <a:fillRect/>
            </a:stretch>
          </a:blipFill>
          <a:ln>
            <a:noFill/>
          </a:ln>
        </p:spPr>
        <p:txBody>
          <a:bodyPr/>
          <a:lstStyle/>
          <a:p>
            <a:endParaRPr lang="en-IE"/>
          </a:p>
        </p:txBody>
      </p:sp>
      <p:sp>
        <p:nvSpPr>
          <p:cNvPr id="100" name="Google Shape;100;p1"/>
          <p:cNvSpPr/>
          <p:nvPr/>
        </p:nvSpPr>
        <p:spPr>
          <a:xfrm>
            <a:off x="6174895" y="7961492"/>
            <a:ext cx="1001936" cy="816577"/>
          </a:xfrm>
          <a:custGeom>
            <a:avLst/>
            <a:gdLst/>
            <a:ahLst/>
            <a:cxnLst/>
            <a:rect l="l" t="t" r="r" b="b"/>
            <a:pathLst>
              <a:path w="1001936" h="816577" extrusionOk="0">
                <a:moveTo>
                  <a:pt x="0" y="0"/>
                </a:moveTo>
                <a:lnTo>
                  <a:pt x="1001936" y="0"/>
                </a:lnTo>
                <a:lnTo>
                  <a:pt x="1001936" y="816577"/>
                </a:lnTo>
                <a:lnTo>
                  <a:pt x="0" y="816577"/>
                </a:lnTo>
                <a:lnTo>
                  <a:pt x="0" y="0"/>
                </a:lnTo>
                <a:close/>
              </a:path>
            </a:pathLst>
          </a:custGeom>
          <a:blipFill rotWithShape="1">
            <a:blip r:embed="rId10">
              <a:alphaModFix/>
            </a:blip>
            <a:stretch>
              <a:fillRect/>
            </a:stretch>
          </a:blipFill>
          <a:ln>
            <a:noFill/>
          </a:ln>
        </p:spPr>
        <p:txBody>
          <a:bodyPr/>
          <a:lstStyle/>
          <a:p>
            <a:endParaRPr lang="en-IE"/>
          </a:p>
        </p:txBody>
      </p:sp>
      <p:sp>
        <p:nvSpPr>
          <p:cNvPr id="101" name="Google Shape;101;p1"/>
          <p:cNvSpPr/>
          <p:nvPr/>
        </p:nvSpPr>
        <p:spPr>
          <a:xfrm>
            <a:off x="712761" y="9097584"/>
            <a:ext cx="1184797" cy="631491"/>
          </a:xfrm>
          <a:custGeom>
            <a:avLst/>
            <a:gdLst/>
            <a:ahLst/>
            <a:cxnLst/>
            <a:rect l="l" t="t" r="r" b="b"/>
            <a:pathLst>
              <a:path w="1184797" h="631491" extrusionOk="0">
                <a:moveTo>
                  <a:pt x="0" y="0"/>
                </a:moveTo>
                <a:lnTo>
                  <a:pt x="1184798" y="0"/>
                </a:lnTo>
                <a:lnTo>
                  <a:pt x="1184798" y="631491"/>
                </a:lnTo>
                <a:lnTo>
                  <a:pt x="0" y="631491"/>
                </a:lnTo>
                <a:lnTo>
                  <a:pt x="0" y="0"/>
                </a:lnTo>
                <a:close/>
              </a:path>
            </a:pathLst>
          </a:custGeom>
          <a:blipFill rotWithShape="1">
            <a:blip r:embed="rId11">
              <a:alphaModFix/>
            </a:blip>
            <a:stretch>
              <a:fillRect/>
            </a:stretch>
          </a:blipFill>
          <a:ln>
            <a:noFill/>
          </a:ln>
        </p:spPr>
        <p:txBody>
          <a:bodyPr/>
          <a:lstStyle/>
          <a:p>
            <a:endParaRPr lang="en-IE"/>
          </a:p>
        </p:txBody>
      </p:sp>
      <p:sp>
        <p:nvSpPr>
          <p:cNvPr id="102" name="Google Shape;102;p1"/>
          <p:cNvSpPr/>
          <p:nvPr/>
        </p:nvSpPr>
        <p:spPr>
          <a:xfrm>
            <a:off x="2184658" y="9146320"/>
            <a:ext cx="1668812" cy="534020"/>
          </a:xfrm>
          <a:custGeom>
            <a:avLst/>
            <a:gdLst/>
            <a:ahLst/>
            <a:cxnLst/>
            <a:rect l="l" t="t" r="r" b="b"/>
            <a:pathLst>
              <a:path w="1668812" h="534020" extrusionOk="0">
                <a:moveTo>
                  <a:pt x="0" y="0"/>
                </a:moveTo>
                <a:lnTo>
                  <a:pt x="1668811" y="0"/>
                </a:lnTo>
                <a:lnTo>
                  <a:pt x="1668811" y="534019"/>
                </a:lnTo>
                <a:lnTo>
                  <a:pt x="0" y="534019"/>
                </a:lnTo>
                <a:lnTo>
                  <a:pt x="0" y="0"/>
                </a:lnTo>
                <a:close/>
              </a:path>
            </a:pathLst>
          </a:custGeom>
          <a:blipFill rotWithShape="1">
            <a:blip r:embed="rId1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03" name="Google Shape;103;p1"/>
          <p:cNvSpPr/>
          <p:nvPr/>
        </p:nvSpPr>
        <p:spPr>
          <a:xfrm>
            <a:off x="5894622" y="9146320"/>
            <a:ext cx="1310784" cy="480349"/>
          </a:xfrm>
          <a:custGeom>
            <a:avLst/>
            <a:gdLst/>
            <a:ahLst/>
            <a:cxnLst/>
            <a:rect l="l" t="t" r="r" b="b"/>
            <a:pathLst>
              <a:path w="1310784" h="480349" extrusionOk="0">
                <a:moveTo>
                  <a:pt x="0" y="0"/>
                </a:moveTo>
                <a:lnTo>
                  <a:pt x="1310784" y="0"/>
                </a:lnTo>
                <a:lnTo>
                  <a:pt x="1310784" y="480349"/>
                </a:lnTo>
                <a:lnTo>
                  <a:pt x="0" y="480349"/>
                </a:lnTo>
                <a:lnTo>
                  <a:pt x="0" y="0"/>
                </a:lnTo>
                <a:close/>
              </a:path>
            </a:pathLst>
          </a:custGeom>
          <a:blipFill rotWithShape="1">
            <a:blip r:embed="rId1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04" name="Google Shape;104;p1"/>
          <p:cNvSpPr txBox="1"/>
          <p:nvPr/>
        </p:nvSpPr>
        <p:spPr>
          <a:xfrm>
            <a:off x="684186" y="2792562"/>
            <a:ext cx="8319300" cy="923400"/>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6000" b="1" i="0" u="none" strike="noStrike" cap="none">
                <a:solidFill>
                  <a:srgbClr val="10146E"/>
                </a:solidFill>
                <a:latin typeface="Poppins"/>
                <a:ea typeface="Poppins"/>
                <a:cs typeface="Poppins"/>
                <a:sym typeface="Poppins"/>
              </a:rPr>
              <a:t>VETCOMPASS</a:t>
            </a:r>
            <a:endParaRPr sz="6000"/>
          </a:p>
        </p:txBody>
      </p:sp>
      <p:sp>
        <p:nvSpPr>
          <p:cNvPr id="105" name="Google Shape;105;p1"/>
          <p:cNvSpPr txBox="1"/>
          <p:nvPr/>
        </p:nvSpPr>
        <p:spPr>
          <a:xfrm>
            <a:off x="684178" y="3885075"/>
            <a:ext cx="7177200" cy="1054200"/>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None/>
            </a:pPr>
            <a:r>
              <a:rPr lang="en-US" sz="3200" b="1" i="0" u="none" strike="noStrike" cap="none">
                <a:solidFill>
                  <a:srgbClr val="17B8BB"/>
                </a:solidFill>
                <a:latin typeface="Poppins"/>
                <a:ea typeface="Poppins"/>
                <a:cs typeface="Poppins"/>
                <a:sym typeface="Poppins"/>
              </a:rPr>
              <a:t>VET Teachers' Transversal Skills </a:t>
            </a:r>
            <a:endParaRPr sz="3200" b="1" i="0" u="none" strike="noStrike" cap="none">
              <a:solidFill>
                <a:srgbClr val="17B8BB"/>
              </a:solidFill>
              <a:latin typeface="Poppins"/>
              <a:ea typeface="Poppins"/>
              <a:cs typeface="Poppins"/>
              <a:sym typeface="Poppins"/>
            </a:endParaRPr>
          </a:p>
          <a:p>
            <a:pPr marL="0" marR="0" lvl="0" indent="0" algn="l" rtl="0">
              <a:lnSpc>
                <a:spcPct val="114000"/>
              </a:lnSpc>
              <a:spcBef>
                <a:spcPts val="0"/>
              </a:spcBef>
              <a:spcAft>
                <a:spcPts val="0"/>
              </a:spcAft>
              <a:buNone/>
            </a:pPr>
            <a:r>
              <a:rPr lang="en-US" sz="3200" b="1" i="0" u="none" strike="noStrike" cap="none">
                <a:solidFill>
                  <a:srgbClr val="17B8BB"/>
                </a:solidFill>
                <a:latin typeface="Poppins"/>
                <a:ea typeface="Poppins"/>
                <a:cs typeface="Poppins"/>
                <a:sym typeface="Poppins"/>
              </a:rPr>
              <a:t>Competence Assessment System</a:t>
            </a:r>
            <a:endParaRPr sz="3200"/>
          </a:p>
        </p:txBody>
      </p:sp>
      <p:sp>
        <p:nvSpPr>
          <p:cNvPr id="106" name="Google Shape;106;p1"/>
          <p:cNvSpPr txBox="1"/>
          <p:nvPr/>
        </p:nvSpPr>
        <p:spPr>
          <a:xfrm>
            <a:off x="684186" y="5296048"/>
            <a:ext cx="8319300" cy="1019400"/>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None/>
            </a:pPr>
            <a:r>
              <a:rPr lang="en-US" sz="3800" b="1">
                <a:solidFill>
                  <a:srgbClr val="10146E"/>
                </a:solidFill>
                <a:latin typeface="Poppins"/>
                <a:ea typeface="Poppins"/>
                <a:cs typeface="Poppins"/>
                <a:sym typeface="Poppins"/>
              </a:rPr>
              <a:t>Module 1: Inclusive &amp; Learner-Centred Teaching</a:t>
            </a:r>
            <a:endParaRPr sz="900"/>
          </a:p>
        </p:txBody>
      </p:sp>
      <p:sp>
        <p:nvSpPr>
          <p:cNvPr id="107" name="Google Shape;107;p1"/>
          <p:cNvSpPr/>
          <p:nvPr/>
        </p:nvSpPr>
        <p:spPr>
          <a:xfrm>
            <a:off x="3272561" y="1234692"/>
            <a:ext cx="3671865" cy="991404"/>
          </a:xfrm>
          <a:custGeom>
            <a:avLst/>
            <a:gdLst/>
            <a:ahLst/>
            <a:cxnLst/>
            <a:rect l="l" t="t" r="r" b="b"/>
            <a:pathLst>
              <a:path w="3671865" h="991404" extrusionOk="0">
                <a:moveTo>
                  <a:pt x="0" y="0"/>
                </a:moveTo>
                <a:lnTo>
                  <a:pt x="3671865" y="0"/>
                </a:lnTo>
                <a:lnTo>
                  <a:pt x="3671865" y="991404"/>
                </a:lnTo>
                <a:lnTo>
                  <a:pt x="0" y="991404"/>
                </a:lnTo>
                <a:lnTo>
                  <a:pt x="0" y="0"/>
                </a:lnTo>
                <a:close/>
              </a:path>
            </a:pathLst>
          </a:custGeom>
          <a:blipFill rotWithShape="1">
            <a:blip r:embed="rId14">
              <a:alphaModFix/>
            </a:blip>
            <a:stretch>
              <a:fillRect/>
            </a:stretch>
          </a:blipFill>
          <a:ln>
            <a:noFill/>
          </a:ln>
        </p:spPr>
        <p:txBody>
          <a:bodyPr/>
          <a:lstStyle/>
          <a:p>
            <a:endParaRPr lang="en-IE"/>
          </a:p>
        </p:txBody>
      </p:sp>
      <p:pic>
        <p:nvPicPr>
          <p:cNvPr id="108" name="Google Shape;108;p1"/>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2897388" y="7997213"/>
            <a:ext cx="1855150" cy="707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5"/>
          <p:cNvGrpSpPr/>
          <p:nvPr/>
        </p:nvGrpSpPr>
        <p:grpSpPr>
          <a:xfrm>
            <a:off x="-1821361" y="4584074"/>
            <a:ext cx="21494542" cy="6357176"/>
            <a:chOff x="0" y="0"/>
            <a:chExt cx="5661114" cy="1674318"/>
          </a:xfrm>
        </p:grpSpPr>
        <p:sp>
          <p:nvSpPr>
            <p:cNvPr id="181" name="Google Shape;181;p5"/>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10146E"/>
            </a:solidFill>
            <a:ln>
              <a:noFill/>
            </a:ln>
          </p:spPr>
          <p:txBody>
            <a:bodyPr/>
            <a:lstStyle/>
            <a:p>
              <a:endParaRPr lang="en-IE"/>
            </a:p>
          </p:txBody>
        </p:sp>
        <p:sp>
          <p:nvSpPr>
            <p:cNvPr id="182" name="Google Shape;182;p5"/>
            <p:cNvSpPr txBox="1"/>
            <p:nvPr/>
          </p:nvSpPr>
          <p:spPr>
            <a:xfrm>
              <a:off x="0" y="0"/>
              <a:ext cx="5661114" cy="1674318"/>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3" name="Google Shape;183;p5"/>
          <p:cNvSpPr/>
          <p:nvPr/>
        </p:nvSpPr>
        <p:spPr>
          <a:xfrm>
            <a:off x="1591207"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4" name="Google Shape;184;p5"/>
          <p:cNvSpPr/>
          <p:nvPr/>
        </p:nvSpPr>
        <p:spPr>
          <a:xfrm>
            <a:off x="1786442"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5" name="Google Shape;185;p5"/>
          <p:cNvSpPr/>
          <p:nvPr/>
        </p:nvSpPr>
        <p:spPr>
          <a:xfrm>
            <a:off x="1900426"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6" name="Google Shape;186;p5"/>
          <p:cNvSpPr/>
          <p:nvPr/>
        </p:nvSpPr>
        <p:spPr>
          <a:xfrm>
            <a:off x="5764174" y="3225562"/>
            <a:ext cx="2588781" cy="2588781"/>
          </a:xfrm>
          <a:custGeom>
            <a:avLst/>
            <a:gdLst/>
            <a:ahLst/>
            <a:cxnLst/>
            <a:rect l="l" t="t" r="r" b="b"/>
            <a:pathLst>
              <a:path w="2588781" h="2588781" extrusionOk="0">
                <a:moveTo>
                  <a:pt x="0" y="0"/>
                </a:moveTo>
                <a:lnTo>
                  <a:pt x="2588780" y="0"/>
                </a:lnTo>
                <a:lnTo>
                  <a:pt x="2588780" y="2588780"/>
                </a:lnTo>
                <a:lnTo>
                  <a:pt x="0" y="258878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7" name="Google Shape;187;p5"/>
          <p:cNvSpPr/>
          <p:nvPr/>
        </p:nvSpPr>
        <p:spPr>
          <a:xfrm>
            <a:off x="5959408"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8" name="Google Shape;188;p5"/>
          <p:cNvSpPr/>
          <p:nvPr/>
        </p:nvSpPr>
        <p:spPr>
          <a:xfrm>
            <a:off x="6073392"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9" name="Google Shape;189;p5"/>
          <p:cNvSpPr/>
          <p:nvPr/>
        </p:nvSpPr>
        <p:spPr>
          <a:xfrm>
            <a:off x="9936093"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0" name="Google Shape;190;p5"/>
          <p:cNvSpPr/>
          <p:nvPr/>
        </p:nvSpPr>
        <p:spPr>
          <a:xfrm>
            <a:off x="10131327"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1" name="Google Shape;191;p5"/>
          <p:cNvSpPr/>
          <p:nvPr/>
        </p:nvSpPr>
        <p:spPr>
          <a:xfrm>
            <a:off x="10245311"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2" name="Google Shape;192;p5"/>
          <p:cNvSpPr/>
          <p:nvPr/>
        </p:nvSpPr>
        <p:spPr>
          <a:xfrm>
            <a:off x="14108012"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3" name="Google Shape;193;p5"/>
          <p:cNvSpPr/>
          <p:nvPr/>
        </p:nvSpPr>
        <p:spPr>
          <a:xfrm>
            <a:off x="14303246"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4" name="Google Shape;194;p5"/>
          <p:cNvSpPr/>
          <p:nvPr/>
        </p:nvSpPr>
        <p:spPr>
          <a:xfrm>
            <a:off x="14417230"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5" name="Google Shape;195;p5"/>
          <p:cNvSpPr/>
          <p:nvPr/>
        </p:nvSpPr>
        <p:spPr>
          <a:xfrm>
            <a:off x="2311879"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6">
              <a:alphaModFix/>
            </a:blip>
            <a:stretch>
              <a:fillRect/>
            </a:stretch>
          </a:blipFill>
          <a:ln>
            <a:noFill/>
          </a:ln>
        </p:spPr>
        <p:txBody>
          <a:bodyPr/>
          <a:lstStyle/>
          <a:p>
            <a:endParaRPr lang="en-IE"/>
          </a:p>
        </p:txBody>
      </p:sp>
      <p:sp>
        <p:nvSpPr>
          <p:cNvPr id="196" name="Google Shape;196;p5"/>
          <p:cNvSpPr/>
          <p:nvPr/>
        </p:nvSpPr>
        <p:spPr>
          <a:xfrm>
            <a:off x="6484845"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7">
              <a:alphaModFix/>
            </a:blip>
            <a:stretch>
              <a:fillRect/>
            </a:stretch>
          </a:blipFill>
          <a:ln>
            <a:noFill/>
          </a:ln>
        </p:spPr>
        <p:txBody>
          <a:bodyPr/>
          <a:lstStyle/>
          <a:p>
            <a:endParaRPr lang="en-IE"/>
          </a:p>
        </p:txBody>
      </p:sp>
      <p:sp>
        <p:nvSpPr>
          <p:cNvPr id="197" name="Google Shape;197;p5"/>
          <p:cNvSpPr/>
          <p:nvPr/>
        </p:nvSpPr>
        <p:spPr>
          <a:xfrm>
            <a:off x="10668925" y="3875415"/>
            <a:ext cx="1123117" cy="1123117"/>
          </a:xfrm>
          <a:custGeom>
            <a:avLst/>
            <a:gdLst/>
            <a:ahLst/>
            <a:cxnLst/>
            <a:rect l="l" t="t" r="r" b="b"/>
            <a:pathLst>
              <a:path w="1123117" h="1123117" extrusionOk="0">
                <a:moveTo>
                  <a:pt x="0" y="0"/>
                </a:moveTo>
                <a:lnTo>
                  <a:pt x="1123116" y="0"/>
                </a:lnTo>
                <a:lnTo>
                  <a:pt x="1123116" y="1123117"/>
                </a:lnTo>
                <a:lnTo>
                  <a:pt x="0" y="1123117"/>
                </a:lnTo>
                <a:lnTo>
                  <a:pt x="0" y="0"/>
                </a:lnTo>
                <a:close/>
              </a:path>
            </a:pathLst>
          </a:custGeom>
          <a:blipFill rotWithShape="1">
            <a:blip r:embed="rId8">
              <a:alphaModFix/>
            </a:blip>
            <a:stretch>
              <a:fillRect/>
            </a:stretch>
          </a:blipFill>
          <a:ln>
            <a:noFill/>
          </a:ln>
        </p:spPr>
        <p:txBody>
          <a:bodyPr/>
          <a:lstStyle/>
          <a:p>
            <a:endParaRPr lang="en-IE"/>
          </a:p>
        </p:txBody>
      </p:sp>
      <p:sp>
        <p:nvSpPr>
          <p:cNvPr id="198" name="Google Shape;198;p5"/>
          <p:cNvSpPr/>
          <p:nvPr/>
        </p:nvSpPr>
        <p:spPr>
          <a:xfrm>
            <a:off x="14828683"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9">
              <a:alphaModFix/>
            </a:blip>
            <a:stretch>
              <a:fillRect/>
            </a:stretch>
          </a:blipFill>
          <a:ln>
            <a:noFill/>
          </a:ln>
        </p:spPr>
        <p:txBody>
          <a:bodyPr/>
          <a:lstStyle/>
          <a:p>
            <a:endParaRPr lang="en-IE"/>
          </a:p>
        </p:txBody>
      </p:sp>
      <p:sp>
        <p:nvSpPr>
          <p:cNvPr id="199" name="Google Shape;199;p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00" name="Google Shape;200;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11"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201" name="Google Shape;201;p5"/>
          <p:cNvGrpSpPr/>
          <p:nvPr/>
        </p:nvGrpSpPr>
        <p:grpSpPr>
          <a:xfrm>
            <a:off x="-1342907" y="9913239"/>
            <a:ext cx="20973813" cy="837562"/>
            <a:chOff x="0" y="-57150"/>
            <a:chExt cx="11607985" cy="463550"/>
          </a:xfrm>
        </p:grpSpPr>
        <p:sp>
          <p:nvSpPr>
            <p:cNvPr id="202" name="Google Shape;202;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4" name="Google Shape;204;p5"/>
          <p:cNvGrpSpPr/>
          <p:nvPr/>
        </p:nvGrpSpPr>
        <p:grpSpPr>
          <a:xfrm>
            <a:off x="4131384" y="9913239"/>
            <a:ext cx="10025232" cy="837562"/>
            <a:chOff x="0" y="-57150"/>
            <a:chExt cx="5548478" cy="463550"/>
          </a:xfrm>
        </p:grpSpPr>
        <p:sp>
          <p:nvSpPr>
            <p:cNvPr id="205" name="Google Shape;205;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17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7" name="Google Shape;207;p5"/>
          <p:cNvSpPr txBox="1"/>
          <p:nvPr/>
        </p:nvSpPr>
        <p:spPr>
          <a:xfrm>
            <a:off x="5374682" y="1019175"/>
            <a:ext cx="753863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1" i="0" u="none" strike="noStrike" cap="none">
                <a:solidFill>
                  <a:srgbClr val="000000"/>
                </a:solidFill>
                <a:latin typeface="Poppins"/>
                <a:ea typeface="Poppins"/>
                <a:cs typeface="Poppins"/>
                <a:sym typeface="Poppins"/>
              </a:rPr>
              <a:t>Scenario Exercise: Differentiation in Action</a:t>
            </a:r>
            <a:endParaRPr/>
          </a:p>
        </p:txBody>
      </p:sp>
      <p:sp>
        <p:nvSpPr>
          <p:cNvPr id="208" name="Google Shape;208;p5"/>
          <p:cNvSpPr txBox="1"/>
          <p:nvPr/>
        </p:nvSpPr>
        <p:spPr>
          <a:xfrm>
            <a:off x="1028700"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Three are completing the practical task quickly and accurately. Prepare an extension challenge that adds complexity without changing the standard.</a:t>
            </a:r>
            <a:endParaRPr/>
          </a:p>
        </p:txBody>
      </p:sp>
      <p:sp>
        <p:nvSpPr>
          <p:cNvPr id="209" name="Google Shape;209;p5"/>
          <p:cNvSpPr txBox="1"/>
          <p:nvPr/>
        </p:nvSpPr>
        <p:spPr>
          <a:xfrm>
            <a:off x="1297793" y="6042689"/>
            <a:ext cx="3175609"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The Quick Finishers</a:t>
            </a:r>
            <a:endParaRPr/>
          </a:p>
        </p:txBody>
      </p:sp>
      <p:sp>
        <p:nvSpPr>
          <p:cNvPr id="210" name="Google Shape;210;p5"/>
          <p:cNvSpPr txBox="1"/>
          <p:nvPr/>
        </p:nvSpPr>
        <p:spPr>
          <a:xfrm>
            <a:off x="5201666"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Four learners are progressing at the expected pace. Maintain the current task flow and monitor for any signs of drift or confusion.</a:t>
            </a:r>
            <a:endParaRPr/>
          </a:p>
        </p:txBody>
      </p:sp>
      <p:sp>
        <p:nvSpPr>
          <p:cNvPr id="211" name="Google Shape;211;p5"/>
          <p:cNvSpPr txBox="1"/>
          <p:nvPr/>
        </p:nvSpPr>
        <p:spPr>
          <a:xfrm>
            <a:off x="5200743" y="6042689"/>
            <a:ext cx="3715643"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On Track Learners</a:t>
            </a:r>
            <a:endParaRPr/>
          </a:p>
        </p:txBody>
      </p:sp>
      <p:sp>
        <p:nvSpPr>
          <p:cNvPr id="212" name="Google Shape;212;p5"/>
          <p:cNvSpPr txBox="1"/>
          <p:nvPr/>
        </p:nvSpPr>
        <p:spPr>
          <a:xfrm>
            <a:off x="9373585"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Three are struggling with the sequence. Break the task into smaller steps. Offer a worked example or demonstration to reorient them.</a:t>
            </a:r>
            <a:endParaRPr/>
          </a:p>
        </p:txBody>
      </p:sp>
      <p:sp>
        <p:nvSpPr>
          <p:cNvPr id="213" name="Google Shape;213;p5"/>
          <p:cNvSpPr txBox="1"/>
          <p:nvPr/>
        </p:nvSpPr>
        <p:spPr>
          <a:xfrm>
            <a:off x="9547648" y="6042689"/>
            <a:ext cx="3365670"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Struggling Learners</a:t>
            </a:r>
            <a:endParaRPr/>
          </a:p>
        </p:txBody>
      </p:sp>
      <p:sp>
        <p:nvSpPr>
          <p:cNvPr id="214" name="Google Shape;214;p5"/>
          <p:cNvSpPr txBox="1"/>
          <p:nvPr/>
        </p:nvSpPr>
        <p:spPr>
          <a:xfrm>
            <a:off x="13545504"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Two have not started. Approach privately and one-to-one. Identify the barrier — is it confusion, confidence, or something else?</a:t>
            </a:r>
            <a:endParaRPr/>
          </a:p>
        </p:txBody>
      </p:sp>
      <p:sp>
        <p:nvSpPr>
          <p:cNvPr id="215" name="Google Shape;215;p5"/>
          <p:cNvSpPr txBox="1"/>
          <p:nvPr/>
        </p:nvSpPr>
        <p:spPr>
          <a:xfrm>
            <a:off x="13545504" y="6042689"/>
            <a:ext cx="3713796"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Not Started Yet</a:t>
            </a:r>
            <a:endParaRPr/>
          </a:p>
        </p:txBody>
      </p:sp>
      <p:sp>
        <p:nvSpPr>
          <p:cNvPr id="216" name="Google Shape;216;p5"/>
          <p:cNvSpPr/>
          <p:nvPr/>
        </p:nvSpPr>
        <p:spPr>
          <a:xfrm>
            <a:off x="3059553" y="479018"/>
            <a:ext cx="1413849" cy="1232069"/>
          </a:xfrm>
          <a:custGeom>
            <a:avLst/>
            <a:gdLst/>
            <a:ahLst/>
            <a:cxnLst/>
            <a:rect l="l" t="t" r="r" b="b"/>
            <a:pathLst>
              <a:path w="1413849" h="1232069" extrusionOk="0">
                <a:moveTo>
                  <a:pt x="0" y="0"/>
                </a:moveTo>
                <a:lnTo>
                  <a:pt x="1413849" y="0"/>
                </a:lnTo>
                <a:lnTo>
                  <a:pt x="1413849" y="1232069"/>
                </a:lnTo>
                <a:lnTo>
                  <a:pt x="0" y="1232069"/>
                </a:lnTo>
                <a:lnTo>
                  <a:pt x="0" y="0"/>
                </a:lnTo>
                <a:close/>
              </a:path>
            </a:pathLst>
          </a:custGeom>
          <a:blipFill rotWithShape="1">
            <a:blip r:embed="rId1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17" name="Google Shape;217;p5"/>
          <p:cNvSpPr/>
          <p:nvPr/>
        </p:nvSpPr>
        <p:spPr>
          <a:xfrm>
            <a:off x="523119" y="923994"/>
            <a:ext cx="2350712" cy="634692"/>
          </a:xfrm>
          <a:custGeom>
            <a:avLst/>
            <a:gdLst/>
            <a:ahLst/>
            <a:cxnLst/>
            <a:rect l="l" t="t" r="r" b="b"/>
            <a:pathLst>
              <a:path w="2350712" h="634692" extrusionOk="0">
                <a:moveTo>
                  <a:pt x="0" y="0"/>
                </a:moveTo>
                <a:lnTo>
                  <a:pt x="2350712" y="0"/>
                </a:lnTo>
                <a:lnTo>
                  <a:pt x="2350712" y="634693"/>
                </a:lnTo>
                <a:lnTo>
                  <a:pt x="0" y="634693"/>
                </a:lnTo>
                <a:lnTo>
                  <a:pt x="0" y="0"/>
                </a:lnTo>
                <a:close/>
              </a:path>
            </a:pathLst>
          </a:custGeom>
          <a:blipFill rotWithShape="1">
            <a:blip r:embed="rId1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Group 1"/>
        <p:cNvGrpSpPr/>
        <p:nvPr/>
      </p:nvGrpSpPr>
      <p:grpSpPr>
        <a:xfrm>
          <a:off x="0" y="0"/>
          <a:ext cx="0" cy="0"/>
          <a:chOff x="0" y="0"/>
          <a:chExt cx="0" cy="0"/>
        </a:xfrm>
      </p:grpSpPr>
      <p:pic>
        <p:nvPicPr>
          <p:cNvPr id="2" name="EULogo"/>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457200" y="228600"/>
            <a:ext cx="1143000" cy="457200"/>
          </a:xfrm>
          <a:prstGeom prst="rect">
            <a:avLst/>
          </a:prstGeom>
          <a:noFill/>
          <a:ln>
            <a:noFill/>
          </a:ln>
        </p:spPr>
      </p:pic>
      <p:pic>
        <p:nvPicPr>
          <p:cNvPr id="3" name="VETLogo"/>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1714500" y="114300"/>
            <a:ext cx="1600200" cy="685800"/>
          </a:xfrm>
          <a:prstGeom prst="rect">
            <a:avLst/>
          </a:prstGeom>
          <a:noFill/>
          <a:ln>
            <a:noFill/>
          </a:ln>
        </p:spPr>
      </p:pic>
      <p:sp>
        <p:nvSpPr>
          <p:cNvPr id="10" name="Banner"/>
          <p:cNvSpPr txBox="1"/>
          <p:nvPr/>
        </p:nvSpPr>
        <p:spPr>
          <a:xfrm>
            <a:off x="341200" y="1545366"/>
            <a:ext cx="11430000" cy="600000"/>
          </a:xfrm>
          <a:prstGeom prst="rect">
            <a:avLst/>
          </a:prstGeom>
          <a:solidFill>
            <a:srgbClr val="10146E"/>
          </a:solidFill>
          <a:ln>
            <a:noFill/>
          </a:ln>
        </p:spPr>
        <p:txBody>
          <a:bodyPr wrap="square" lIns="182880" tIns="91440" rIns="182880" bIns="91440" anchor="ctr">
            <a:noAutofit/>
          </a:bodyPr>
          <a:lstStyle/>
          <a:p>
            <a:pPr algn="l">
              <a:buNone/>
            </a:pPr>
            <a:r>
              <a:rPr lang="en-US" sz="1600" b="1" dirty="0">
                <a:solidFill>
                  <a:srgbClr val="17B8BB"/>
                </a:solidFill>
                <a:latin typeface="Poppins"/>
              </a:rPr>
              <a:t>SCENARIO  </a:t>
            </a:r>
            <a:r>
              <a:rPr lang="en-US" sz="1600" b="0" dirty="0">
                <a:solidFill>
                  <a:srgbClr val="FFFFFF"/>
                </a:solidFill>
                <a:latin typeface="Poppins"/>
              </a:rPr>
              <a:t>A group of twelve learners is working on a practical task. Three are finishing quickly and accurately. Four are on track. Three are struggling with the sequence. Two have not started.</a:t>
            </a:r>
          </a:p>
        </p:txBody>
      </p:sp>
      <p:sp>
        <p:nvSpPr>
          <p:cNvPr id="11" name="SlideTitle"/>
          <p:cNvSpPr txBox="1"/>
          <p:nvPr/>
        </p:nvSpPr>
        <p:spPr>
          <a:xfrm>
            <a:off x="3657600" y="228600"/>
            <a:ext cx="8229600" cy="685800"/>
          </a:xfrm>
          <a:prstGeom prst="rect">
            <a:avLst/>
          </a:prstGeom>
          <a:noFill/>
          <a:ln>
            <a:noFill/>
          </a:ln>
        </p:spPr>
        <p:txBody>
          <a:bodyPr wrap="square" lIns="0" tIns="0" rIns="0" bIns="0" anchor="ctr">
            <a:noAutofit/>
          </a:bodyPr>
          <a:lstStyle/>
          <a:p>
            <a:pPr algn="r">
              <a:buNone/>
            </a:pPr>
            <a:r>
              <a:rPr lang="en-US" sz="2800" b="1">
                <a:solidFill>
                  <a:srgbClr val="10146E"/>
                </a:solidFill>
                <a:latin typeface="Poppins"/>
              </a:rPr>
              <a:t>Scenario Exercise: Differentiation in Action</a:t>
            </a:r>
          </a:p>
        </p:txBody>
      </p:sp>
      <p:sp>
        <p:nvSpPr>
          <p:cNvPr id="30" name="QHeader"/>
          <p:cNvSpPr txBox="1"/>
          <p:nvPr/>
        </p:nvSpPr>
        <p:spPr>
          <a:xfrm>
            <a:off x="456200" y="2928700"/>
            <a:ext cx="11430000" cy="342900"/>
          </a:xfrm>
          <a:prstGeom prst="rect">
            <a:avLst/>
          </a:prstGeom>
          <a:noFill/>
          <a:ln>
            <a:noFill/>
          </a:ln>
        </p:spPr>
        <p:txBody>
          <a:bodyPr wrap="square" lIns="0" tIns="0" rIns="0" bIns="0" anchor="ctr">
            <a:noAutofit/>
          </a:bodyPr>
          <a:lstStyle/>
          <a:p>
            <a:pPr algn="l">
              <a:buNone/>
            </a:pPr>
            <a:r>
              <a:rPr lang="en-US" sz="2400" b="1" dirty="0">
                <a:solidFill>
                  <a:srgbClr val="10146E"/>
                </a:solidFill>
                <a:latin typeface="Poppins"/>
              </a:rPr>
              <a:t>Reflect on your response as the trainer:</a:t>
            </a:r>
          </a:p>
        </p:txBody>
      </p:sp>
      <p:sp>
        <p:nvSpPr>
          <p:cNvPr id="31" name="QLeft"/>
          <p:cNvSpPr txBox="1"/>
          <p:nvPr/>
        </p:nvSpPr>
        <p:spPr>
          <a:xfrm>
            <a:off x="456200" y="3681011"/>
            <a:ext cx="5600000" cy="1903085"/>
          </a:xfrm>
          <a:prstGeom prst="rect">
            <a:avLst/>
          </a:prstGeom>
          <a:noFill/>
          <a:ln>
            <a:noFill/>
          </a:ln>
        </p:spPr>
        <p:txBody>
          <a:bodyPr wrap="square" lIns="0" tIns="0" rIns="182880" bIns="0" anchor="t">
            <a:spAutoFit/>
          </a:bodyPr>
          <a:lstStyle/>
          <a:p>
            <a:pPr marL="342900" indent="-342900" algn="l">
              <a:lnSpc>
                <a:spcPct val="120000"/>
              </a:lnSpc>
              <a:spcBef>
                <a:spcPts val="0"/>
              </a:spcBef>
              <a:spcAft>
                <a:spcPts val="300"/>
              </a:spcAft>
              <a:buChar char="▶"/>
            </a:pPr>
            <a:r>
              <a:rPr lang="en-US" sz="2000" b="0" dirty="0">
                <a:solidFill>
                  <a:srgbClr val="333333"/>
                </a:solidFill>
                <a:latin typeface="Poppins"/>
              </a:rPr>
              <a:t>What do you do in the next five minutes for each group?</a:t>
            </a:r>
          </a:p>
          <a:p>
            <a:pPr marL="342900" indent="-342900" algn="l">
              <a:lnSpc>
                <a:spcPct val="120000"/>
              </a:lnSpc>
              <a:spcBef>
                <a:spcPts val="300"/>
              </a:spcBef>
              <a:spcAft>
                <a:spcPts val="0"/>
              </a:spcAft>
              <a:buChar char="▶"/>
            </a:pPr>
            <a:r>
              <a:rPr lang="en-US" sz="2000" b="0" dirty="0">
                <a:solidFill>
                  <a:srgbClr val="333333"/>
                </a:solidFill>
                <a:latin typeface="Poppins"/>
              </a:rPr>
              <a:t>How do you support the two who have not started without drawing attention to them?</a:t>
            </a:r>
          </a:p>
        </p:txBody>
      </p:sp>
      <p:sp>
        <p:nvSpPr>
          <p:cNvPr id="32" name="QRight"/>
          <p:cNvSpPr txBox="1"/>
          <p:nvPr/>
        </p:nvSpPr>
        <p:spPr>
          <a:xfrm>
            <a:off x="208463" y="5584096"/>
            <a:ext cx="5600000" cy="2272417"/>
          </a:xfrm>
          <a:prstGeom prst="rect">
            <a:avLst/>
          </a:prstGeom>
          <a:noFill/>
          <a:ln>
            <a:noFill/>
          </a:ln>
        </p:spPr>
        <p:txBody>
          <a:bodyPr wrap="square" lIns="182880" tIns="0" rIns="0" bIns="0" anchor="t">
            <a:spAutoFit/>
          </a:bodyPr>
          <a:lstStyle/>
          <a:p>
            <a:pPr marL="342900" indent="-342900" algn="l">
              <a:lnSpc>
                <a:spcPct val="120000"/>
              </a:lnSpc>
              <a:spcBef>
                <a:spcPts val="0"/>
              </a:spcBef>
              <a:spcAft>
                <a:spcPts val="300"/>
              </a:spcAft>
              <a:buChar char="▶"/>
            </a:pPr>
            <a:r>
              <a:rPr lang="en-US" sz="2000" b="0" dirty="0">
                <a:solidFill>
                  <a:srgbClr val="333333"/>
                </a:solidFill>
                <a:latin typeface="Poppins"/>
              </a:rPr>
              <a:t>What does the task need to look like next session to address what you observed?</a:t>
            </a:r>
          </a:p>
          <a:p>
            <a:pPr marL="342900" indent="-342900" algn="l">
              <a:lnSpc>
                <a:spcPct val="120000"/>
              </a:lnSpc>
              <a:spcBef>
                <a:spcPts val="300"/>
              </a:spcBef>
              <a:spcAft>
                <a:spcPts val="0"/>
              </a:spcAft>
              <a:buChar char="▶"/>
            </a:pPr>
            <a:r>
              <a:rPr lang="en-US" sz="2000" b="0" dirty="0">
                <a:solidFill>
                  <a:srgbClr val="333333"/>
                </a:solidFill>
                <a:latin typeface="Poppins"/>
              </a:rPr>
              <a:t>How do you maintain the same standard for everyone while taking different routes?</a:t>
            </a:r>
          </a:p>
        </p:txBody>
      </p:sp>
      <p:sp>
        <p:nvSpPr>
          <p:cNvPr id="40" name="Takeaway"/>
          <p:cNvSpPr txBox="1"/>
          <p:nvPr/>
        </p:nvSpPr>
        <p:spPr>
          <a:xfrm>
            <a:off x="341199" y="8798607"/>
            <a:ext cx="17135639" cy="514350"/>
          </a:xfrm>
          <a:prstGeom prst="rect">
            <a:avLst/>
          </a:prstGeom>
          <a:solidFill>
            <a:srgbClr val="17B8BB"/>
          </a:solidFill>
          <a:ln>
            <a:noFill/>
          </a:ln>
        </p:spPr>
        <p:txBody>
          <a:bodyPr wrap="square" lIns="228600" tIns="91440" rIns="228600" bIns="91440" anchor="ctr">
            <a:noAutofit/>
          </a:bodyPr>
          <a:lstStyle/>
          <a:p>
            <a:pPr algn="ctr">
              <a:buNone/>
            </a:pPr>
            <a:r>
              <a:rPr lang="en-US" sz="2400" b="1" dirty="0">
                <a:solidFill>
                  <a:srgbClr val="10146E"/>
                </a:solidFill>
                <a:latin typeface="Poppins"/>
              </a:rPr>
              <a:t>Key principle:  </a:t>
            </a:r>
            <a:r>
              <a:rPr lang="en-US" sz="2400" b="0" i="1" dirty="0">
                <a:solidFill>
                  <a:srgbClr val="FFFFFF"/>
                </a:solidFill>
                <a:latin typeface="Poppins"/>
              </a:rPr>
              <a:t>Differentiation becomes a skill when it is planned in advance, not improvised under pressure.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23" name="Google Shape;123;p2"/>
          <p:cNvSpPr/>
          <p:nvPr/>
        </p:nvSpPr>
        <p:spPr>
          <a:xfrm>
            <a:off x="-38494" y="-2262"/>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4721273" flipH="1">
            <a:off x="-1013092" y="2000104"/>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4">
              <a:alphaModFix/>
            </a:blip>
            <a:stretch>
              <a:fillRect/>
            </a:stretch>
          </a:blipFill>
          <a:ln>
            <a:noFill/>
          </a:ln>
        </p:spPr>
        <p:txBody>
          <a:bodyPr/>
          <a:lstStyle/>
          <a:p>
            <a:endParaRPr lang="en-IE"/>
          </a:p>
        </p:txBody>
      </p:sp>
      <p:grpSp>
        <p:nvGrpSpPr>
          <p:cNvPr id="114" name="Google Shape;114;p2"/>
          <p:cNvGrpSpPr/>
          <p:nvPr/>
        </p:nvGrpSpPr>
        <p:grpSpPr>
          <a:xfrm>
            <a:off x="5940775" y="946396"/>
            <a:ext cx="857867" cy="857867"/>
            <a:chOff x="0" y="0"/>
            <a:chExt cx="812800" cy="812800"/>
          </a:xfrm>
        </p:grpSpPr>
        <p:sp>
          <p:nvSpPr>
            <p:cNvPr id="115" name="Google Shape;11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7" name="Google Shape;117;p2"/>
          <p:cNvGrpSpPr/>
          <p:nvPr/>
        </p:nvGrpSpPr>
        <p:grpSpPr>
          <a:xfrm>
            <a:off x="6592862" y="2226096"/>
            <a:ext cx="604566" cy="604566"/>
            <a:chOff x="0" y="0"/>
            <a:chExt cx="812800" cy="812800"/>
          </a:xfrm>
        </p:grpSpPr>
        <p:sp>
          <p:nvSpPr>
            <p:cNvPr id="118" name="Google Shape;118;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 name="Google Shape;120;p2"/>
          <p:cNvGrpSpPr/>
          <p:nvPr/>
        </p:nvGrpSpPr>
        <p:grpSpPr>
          <a:xfrm>
            <a:off x="5825201" y="681913"/>
            <a:ext cx="637633" cy="637633"/>
            <a:chOff x="0" y="0"/>
            <a:chExt cx="812800" cy="812800"/>
          </a:xfrm>
        </p:grpSpPr>
        <p:sp>
          <p:nvSpPr>
            <p:cNvPr id="121" name="Google Shape;121;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5" name="Google Shape;125;p2"/>
          <p:cNvSpPr/>
          <p:nvPr/>
        </p:nvSpPr>
        <p:spPr>
          <a:xfrm>
            <a:off x="16645236" y="8190591"/>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320" name="Body"/>
          <p:cNvSpPr txBox="1"/>
          <p:nvPr/>
        </p:nvSpPr>
        <p:spPr>
          <a:xfrm>
            <a:off x="8860936" y="1742977"/>
            <a:ext cx="8491224" cy="7304564"/>
          </a:xfrm>
          <a:prstGeom prst="rect">
            <a:avLst/>
          </a:prstGeom>
          <a:noFill/>
          <a:ln>
            <a:noFill/>
          </a:ln>
        </p:spPr>
        <p:txBody>
          <a:bodyPr spcFirstLastPara="1" wrap="square" lIns="0" tIns="0" rIns="0" bIns="0" anchor="t" anchorCtr="0">
            <a:spAutoFit/>
          </a:bodyPr>
          <a:lstStyle/>
          <a:p>
            <a:pPr>
              <a:lnSpc>
                <a:spcPct val="130010"/>
              </a:lnSpc>
              <a:spcBef>
                <a:spcPts val="150"/>
              </a:spcBef>
              <a:spcAft>
                <a:spcPts val="0"/>
              </a:spcAft>
              <a:buNone/>
            </a:pPr>
            <a:r>
              <a:rPr lang="en-US" sz="2400" b="0" dirty="0">
                <a:solidFill>
                  <a:srgbClr val="000000"/>
                </a:solidFill>
                <a:latin typeface="Poppins"/>
              </a:rPr>
              <a:t>Inclusive teaching does not happen in isolation. It is supported or undermined by the wider environment — the physical space, the institutional culture, and the relationships within a team. VET teachers can influence all three, even without institutional authority.</a:t>
            </a:r>
          </a:p>
          <a:p>
            <a:pPr>
              <a:lnSpc>
                <a:spcPct val="130010"/>
              </a:lnSpc>
              <a:spcBef>
                <a:spcPts val="150"/>
              </a:spcBef>
              <a:spcAft>
                <a:spcPts val="0"/>
              </a:spcAft>
              <a:buNone/>
            </a:pPr>
            <a:endParaRPr lang="en-US" sz="2400" b="1" dirty="0">
              <a:solidFill>
                <a:srgbClr val="17B8BB"/>
              </a:solidFill>
              <a:latin typeface="Poppins"/>
            </a:endParaRPr>
          </a:p>
          <a:p>
            <a:pPr>
              <a:lnSpc>
                <a:spcPct val="130010"/>
              </a:lnSpc>
              <a:spcBef>
                <a:spcPts val="150"/>
              </a:spcBef>
              <a:spcAft>
                <a:spcPts val="0"/>
              </a:spcAft>
              <a:buNone/>
            </a:pPr>
            <a:r>
              <a:rPr lang="en-US" sz="2400" b="1" dirty="0">
                <a:solidFill>
                  <a:srgbClr val="17B8BB"/>
                </a:solidFill>
                <a:latin typeface="Poppins"/>
              </a:rPr>
              <a:t>The Inclusive Classroom Environment</a:t>
            </a:r>
          </a:p>
          <a:p>
            <a:pPr>
              <a:lnSpc>
                <a:spcPct val="130010"/>
              </a:lnSpc>
              <a:spcBef>
                <a:spcPts val="150"/>
              </a:spcBef>
              <a:spcAft>
                <a:spcPts val="0"/>
              </a:spcAft>
              <a:buNone/>
            </a:pPr>
            <a:r>
              <a:rPr lang="en-US" sz="2400" b="0" dirty="0">
                <a:solidFill>
                  <a:srgbClr val="000000"/>
                </a:solidFill>
                <a:latin typeface="Poppins"/>
              </a:rPr>
              <a:t>A VET learning environment communicates expectations before a word is spoken. Learners read the space and decide whether they belong in it. Practical steps include: displaying work from a range of learner backgrounds; using language that assumes competence rather than deficit; setting group norms from the start; making support resources visible and accessible.</a:t>
            </a:r>
          </a:p>
        </p:txBody>
      </p:sp>
      <p:sp>
        <p:nvSpPr>
          <p:cNvPr id="321" name="Title"/>
          <p:cNvSpPr txBox="1"/>
          <p:nvPr/>
        </p:nvSpPr>
        <p:spPr>
          <a:xfrm>
            <a:off x="8587599" y="1026821"/>
            <a:ext cx="9880982" cy="486928"/>
          </a:xfrm>
          <a:prstGeom prst="rect">
            <a:avLst/>
          </a:prstGeom>
          <a:noFill/>
          <a:ln>
            <a:noFill/>
          </a:ln>
        </p:spPr>
        <p:txBody>
          <a:bodyPr spcFirstLastPara="1" wrap="square" lIns="0" tIns="0" rIns="0" bIns="0" anchor="t" anchorCtr="0">
            <a:spAutoFit/>
          </a:bodyPr>
          <a:lstStyle/>
          <a:p>
            <a:pPr>
              <a:lnSpc>
                <a:spcPct val="113002"/>
              </a:lnSpc>
              <a:spcBef>
                <a:spcPts val="0"/>
              </a:spcBef>
              <a:spcAft>
                <a:spcPts val="0"/>
              </a:spcAft>
              <a:buNone/>
            </a:pPr>
            <a:r>
              <a:rPr lang="en-US" sz="2800" b="1" dirty="0">
                <a:solidFill>
                  <a:srgbClr val="000000"/>
                </a:solidFill>
                <a:latin typeface="Poppins"/>
              </a:rPr>
              <a:t>Section 4: Building an Inclusive VET Environment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5"/>
          <p:cNvGrpSpPr/>
          <p:nvPr/>
        </p:nvGrpSpPr>
        <p:grpSpPr>
          <a:xfrm>
            <a:off x="-1821361" y="4584074"/>
            <a:ext cx="21494542" cy="6357176"/>
            <a:chOff x="0" y="0"/>
            <a:chExt cx="5661114" cy="1674318"/>
          </a:xfrm>
        </p:grpSpPr>
        <p:sp>
          <p:nvSpPr>
            <p:cNvPr id="181" name="Google Shape;181;p5"/>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10146E"/>
            </a:solidFill>
            <a:ln>
              <a:noFill/>
            </a:ln>
          </p:spPr>
          <p:txBody>
            <a:bodyPr/>
            <a:lstStyle/>
            <a:p>
              <a:endParaRPr lang="en-IE"/>
            </a:p>
          </p:txBody>
        </p:sp>
        <p:sp>
          <p:nvSpPr>
            <p:cNvPr id="182" name="Google Shape;182;p5"/>
            <p:cNvSpPr txBox="1"/>
            <p:nvPr/>
          </p:nvSpPr>
          <p:spPr>
            <a:xfrm>
              <a:off x="0" y="0"/>
              <a:ext cx="5661114" cy="1674318"/>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3" name="Google Shape;183;p5"/>
          <p:cNvSpPr/>
          <p:nvPr/>
        </p:nvSpPr>
        <p:spPr>
          <a:xfrm>
            <a:off x="1591207"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4" name="Google Shape;184;p5"/>
          <p:cNvSpPr/>
          <p:nvPr/>
        </p:nvSpPr>
        <p:spPr>
          <a:xfrm>
            <a:off x="1786442"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5" name="Google Shape;185;p5"/>
          <p:cNvSpPr/>
          <p:nvPr/>
        </p:nvSpPr>
        <p:spPr>
          <a:xfrm>
            <a:off x="1900426"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6" name="Google Shape;186;p5"/>
          <p:cNvSpPr/>
          <p:nvPr/>
        </p:nvSpPr>
        <p:spPr>
          <a:xfrm>
            <a:off x="5764174" y="3225562"/>
            <a:ext cx="2588781" cy="2588781"/>
          </a:xfrm>
          <a:custGeom>
            <a:avLst/>
            <a:gdLst/>
            <a:ahLst/>
            <a:cxnLst/>
            <a:rect l="l" t="t" r="r" b="b"/>
            <a:pathLst>
              <a:path w="2588781" h="2588781" extrusionOk="0">
                <a:moveTo>
                  <a:pt x="0" y="0"/>
                </a:moveTo>
                <a:lnTo>
                  <a:pt x="2588780" y="0"/>
                </a:lnTo>
                <a:lnTo>
                  <a:pt x="2588780"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7" name="Google Shape;187;p5"/>
          <p:cNvSpPr/>
          <p:nvPr/>
        </p:nvSpPr>
        <p:spPr>
          <a:xfrm>
            <a:off x="5959408"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8" name="Google Shape;188;p5"/>
          <p:cNvSpPr/>
          <p:nvPr/>
        </p:nvSpPr>
        <p:spPr>
          <a:xfrm>
            <a:off x="6073392"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9" name="Google Shape;189;p5"/>
          <p:cNvSpPr/>
          <p:nvPr/>
        </p:nvSpPr>
        <p:spPr>
          <a:xfrm>
            <a:off x="9936093"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0" name="Google Shape;190;p5"/>
          <p:cNvSpPr/>
          <p:nvPr/>
        </p:nvSpPr>
        <p:spPr>
          <a:xfrm>
            <a:off x="10131327"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1" name="Google Shape;191;p5"/>
          <p:cNvSpPr/>
          <p:nvPr/>
        </p:nvSpPr>
        <p:spPr>
          <a:xfrm>
            <a:off x="10245311"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2" name="Google Shape;192;p5"/>
          <p:cNvSpPr/>
          <p:nvPr/>
        </p:nvSpPr>
        <p:spPr>
          <a:xfrm>
            <a:off x="14108012"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3" name="Google Shape;193;p5"/>
          <p:cNvSpPr/>
          <p:nvPr/>
        </p:nvSpPr>
        <p:spPr>
          <a:xfrm>
            <a:off x="14303246"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4" name="Google Shape;194;p5"/>
          <p:cNvSpPr/>
          <p:nvPr/>
        </p:nvSpPr>
        <p:spPr>
          <a:xfrm>
            <a:off x="14417230"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5" name="Google Shape;195;p5"/>
          <p:cNvSpPr/>
          <p:nvPr/>
        </p:nvSpPr>
        <p:spPr>
          <a:xfrm>
            <a:off x="2311879"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5">
              <a:alphaModFix/>
            </a:blip>
            <a:stretch>
              <a:fillRect/>
            </a:stretch>
          </a:blipFill>
          <a:ln>
            <a:noFill/>
          </a:ln>
        </p:spPr>
        <p:txBody>
          <a:bodyPr/>
          <a:lstStyle/>
          <a:p>
            <a:endParaRPr lang="en-IE"/>
          </a:p>
        </p:txBody>
      </p:sp>
      <p:sp>
        <p:nvSpPr>
          <p:cNvPr id="196" name="Google Shape;196;p5"/>
          <p:cNvSpPr/>
          <p:nvPr/>
        </p:nvSpPr>
        <p:spPr>
          <a:xfrm>
            <a:off x="6484845"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6">
              <a:alphaModFix/>
            </a:blip>
            <a:stretch>
              <a:fillRect/>
            </a:stretch>
          </a:blipFill>
          <a:ln>
            <a:noFill/>
          </a:ln>
        </p:spPr>
        <p:txBody>
          <a:bodyPr/>
          <a:lstStyle/>
          <a:p>
            <a:endParaRPr lang="en-IE"/>
          </a:p>
        </p:txBody>
      </p:sp>
      <p:sp>
        <p:nvSpPr>
          <p:cNvPr id="197" name="Google Shape;197;p5"/>
          <p:cNvSpPr/>
          <p:nvPr/>
        </p:nvSpPr>
        <p:spPr>
          <a:xfrm>
            <a:off x="10668925" y="3875415"/>
            <a:ext cx="1123117" cy="1123117"/>
          </a:xfrm>
          <a:custGeom>
            <a:avLst/>
            <a:gdLst/>
            <a:ahLst/>
            <a:cxnLst/>
            <a:rect l="l" t="t" r="r" b="b"/>
            <a:pathLst>
              <a:path w="1123117" h="1123117" extrusionOk="0">
                <a:moveTo>
                  <a:pt x="0" y="0"/>
                </a:moveTo>
                <a:lnTo>
                  <a:pt x="1123116" y="0"/>
                </a:lnTo>
                <a:lnTo>
                  <a:pt x="1123116" y="1123117"/>
                </a:lnTo>
                <a:lnTo>
                  <a:pt x="0" y="1123117"/>
                </a:lnTo>
                <a:lnTo>
                  <a:pt x="0" y="0"/>
                </a:lnTo>
                <a:close/>
              </a:path>
            </a:pathLst>
          </a:custGeom>
          <a:blipFill rotWithShape="1">
            <a:blip r:embed="rId7">
              <a:alphaModFix/>
            </a:blip>
            <a:stretch>
              <a:fillRect/>
            </a:stretch>
          </a:blipFill>
          <a:ln>
            <a:noFill/>
          </a:ln>
        </p:spPr>
        <p:txBody>
          <a:bodyPr/>
          <a:lstStyle/>
          <a:p>
            <a:endParaRPr lang="en-IE"/>
          </a:p>
        </p:txBody>
      </p:sp>
      <p:sp>
        <p:nvSpPr>
          <p:cNvPr id="198" name="Google Shape;198;p5"/>
          <p:cNvSpPr/>
          <p:nvPr/>
        </p:nvSpPr>
        <p:spPr>
          <a:xfrm>
            <a:off x="14828683"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8">
              <a:alphaModFix/>
            </a:blip>
            <a:stretch>
              <a:fillRect/>
            </a:stretch>
          </a:blipFill>
          <a:ln>
            <a:noFill/>
          </a:ln>
        </p:spPr>
        <p:txBody>
          <a:bodyPr/>
          <a:lstStyle/>
          <a:p>
            <a:endParaRPr lang="en-IE"/>
          </a:p>
        </p:txBody>
      </p:sp>
      <p:sp>
        <p:nvSpPr>
          <p:cNvPr id="199" name="Google Shape;199;p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00" name="Google Shape;200;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201" name="Google Shape;201;p5"/>
          <p:cNvGrpSpPr/>
          <p:nvPr/>
        </p:nvGrpSpPr>
        <p:grpSpPr>
          <a:xfrm>
            <a:off x="-1342907" y="9913239"/>
            <a:ext cx="20973813" cy="837562"/>
            <a:chOff x="0" y="-57150"/>
            <a:chExt cx="11607985" cy="463550"/>
          </a:xfrm>
        </p:grpSpPr>
        <p:sp>
          <p:nvSpPr>
            <p:cNvPr id="202" name="Google Shape;202;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4" name="Google Shape;204;p5"/>
          <p:cNvGrpSpPr/>
          <p:nvPr/>
        </p:nvGrpSpPr>
        <p:grpSpPr>
          <a:xfrm>
            <a:off x="4131384" y="9913239"/>
            <a:ext cx="10025232" cy="837562"/>
            <a:chOff x="0" y="-57150"/>
            <a:chExt cx="5548478" cy="463550"/>
          </a:xfrm>
        </p:grpSpPr>
        <p:sp>
          <p:nvSpPr>
            <p:cNvPr id="205" name="Google Shape;205;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17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7" name="Google Shape;207;p5"/>
          <p:cNvSpPr txBox="1"/>
          <p:nvPr/>
        </p:nvSpPr>
        <p:spPr>
          <a:xfrm>
            <a:off x="5374682" y="1019175"/>
            <a:ext cx="753863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1" i="0" u="none" strike="noStrike" cap="none">
                <a:solidFill>
                  <a:srgbClr val="000000"/>
                </a:solidFill>
                <a:latin typeface="Poppins"/>
                <a:ea typeface="Poppins"/>
                <a:cs typeface="Poppins"/>
                <a:sym typeface="Poppins"/>
              </a:rPr>
              <a:t>Why Inclusion Matters: Transversal Skills</a:t>
            </a:r>
            <a:endParaRPr/>
          </a:p>
        </p:txBody>
      </p:sp>
      <p:sp>
        <p:nvSpPr>
          <p:cNvPr id="208" name="Google Shape;208;p5"/>
          <p:cNvSpPr txBox="1"/>
          <p:nvPr/>
        </p:nvSpPr>
        <p:spPr>
          <a:xfrm>
            <a:off x="1028700"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Develops when learners feel safe enough to participate without fear of judgement.</a:t>
            </a:r>
            <a:endParaRPr/>
          </a:p>
        </p:txBody>
      </p:sp>
      <p:sp>
        <p:nvSpPr>
          <p:cNvPr id="209" name="Google Shape;209;p5"/>
          <p:cNvSpPr txBox="1"/>
          <p:nvPr/>
        </p:nvSpPr>
        <p:spPr>
          <a:xfrm>
            <a:off x="1297793" y="6042689"/>
            <a:ext cx="3175609"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Confidence</a:t>
            </a:r>
            <a:endParaRPr/>
          </a:p>
        </p:txBody>
      </p:sp>
      <p:sp>
        <p:nvSpPr>
          <p:cNvPr id="210" name="Google Shape;210;p5"/>
          <p:cNvSpPr txBox="1"/>
          <p:nvPr/>
        </p:nvSpPr>
        <p:spPr>
          <a:xfrm>
            <a:off x="5201666"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Improves when all learners have genuine opportunities to contribute to tasks and discussion.</a:t>
            </a:r>
            <a:endParaRPr/>
          </a:p>
        </p:txBody>
      </p:sp>
      <p:sp>
        <p:nvSpPr>
          <p:cNvPr id="211" name="Google Shape;211;p5"/>
          <p:cNvSpPr txBox="1"/>
          <p:nvPr/>
        </p:nvSpPr>
        <p:spPr>
          <a:xfrm>
            <a:off x="5200743" y="6042689"/>
            <a:ext cx="3715643"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Communication</a:t>
            </a:r>
            <a:endParaRPr/>
          </a:p>
        </p:txBody>
      </p:sp>
      <p:sp>
        <p:nvSpPr>
          <p:cNvPr id="212" name="Google Shape;212;p5"/>
          <p:cNvSpPr txBox="1"/>
          <p:nvPr/>
        </p:nvSpPr>
        <p:spPr>
          <a:xfrm>
            <a:off x="9373585"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Strengthens when tasks are accessible and challenge is appropriately pitched for each learner.</a:t>
            </a:r>
            <a:endParaRPr/>
          </a:p>
        </p:txBody>
      </p:sp>
      <p:sp>
        <p:nvSpPr>
          <p:cNvPr id="213" name="Google Shape;213;p5"/>
          <p:cNvSpPr txBox="1"/>
          <p:nvPr/>
        </p:nvSpPr>
        <p:spPr>
          <a:xfrm>
            <a:off x="9547648" y="6042689"/>
            <a:ext cx="3365670"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Problem-Solving</a:t>
            </a:r>
            <a:endParaRPr/>
          </a:p>
        </p:txBody>
      </p:sp>
      <p:sp>
        <p:nvSpPr>
          <p:cNvPr id="214" name="Google Shape;214;p5"/>
          <p:cNvSpPr txBox="1"/>
          <p:nvPr/>
        </p:nvSpPr>
        <p:spPr>
          <a:xfrm>
            <a:off x="13545504"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Builds when learners experience difficulty in a supportive environment, not an excluding one.</a:t>
            </a:r>
            <a:endParaRPr/>
          </a:p>
        </p:txBody>
      </p:sp>
      <p:sp>
        <p:nvSpPr>
          <p:cNvPr id="215" name="Google Shape;215;p5"/>
          <p:cNvSpPr txBox="1"/>
          <p:nvPr/>
        </p:nvSpPr>
        <p:spPr>
          <a:xfrm>
            <a:off x="13545504" y="6042689"/>
            <a:ext cx="3713796"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Resilience</a:t>
            </a:r>
            <a:endParaRPr/>
          </a:p>
        </p:txBody>
      </p:sp>
      <p:sp>
        <p:nvSpPr>
          <p:cNvPr id="216" name="Google Shape;216;p5"/>
          <p:cNvSpPr/>
          <p:nvPr/>
        </p:nvSpPr>
        <p:spPr>
          <a:xfrm>
            <a:off x="3059553" y="479018"/>
            <a:ext cx="1413849" cy="1232069"/>
          </a:xfrm>
          <a:custGeom>
            <a:avLst/>
            <a:gdLst/>
            <a:ahLst/>
            <a:cxnLst/>
            <a:rect l="l" t="t" r="r" b="b"/>
            <a:pathLst>
              <a:path w="1413849" h="1232069" extrusionOk="0">
                <a:moveTo>
                  <a:pt x="0" y="0"/>
                </a:moveTo>
                <a:lnTo>
                  <a:pt x="1413849" y="0"/>
                </a:lnTo>
                <a:lnTo>
                  <a:pt x="1413849" y="1232069"/>
                </a:lnTo>
                <a:lnTo>
                  <a:pt x="0" y="1232069"/>
                </a:lnTo>
                <a:lnTo>
                  <a:pt x="0" y="0"/>
                </a:lnTo>
                <a:close/>
              </a:path>
            </a:pathLst>
          </a:custGeom>
          <a:blipFill rotWithShape="1">
            <a:blip r:embed="rId11"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17" name="Google Shape;217;p5"/>
          <p:cNvSpPr/>
          <p:nvPr/>
        </p:nvSpPr>
        <p:spPr>
          <a:xfrm>
            <a:off x="523119" y="923994"/>
            <a:ext cx="2350712" cy="634692"/>
          </a:xfrm>
          <a:custGeom>
            <a:avLst/>
            <a:gdLst/>
            <a:ahLst/>
            <a:cxnLst/>
            <a:rect l="l" t="t" r="r" b="b"/>
            <a:pathLst>
              <a:path w="2350712" h="634692" extrusionOk="0">
                <a:moveTo>
                  <a:pt x="0" y="0"/>
                </a:moveTo>
                <a:lnTo>
                  <a:pt x="2350712" y="0"/>
                </a:lnTo>
                <a:lnTo>
                  <a:pt x="2350712" y="634693"/>
                </a:lnTo>
                <a:lnTo>
                  <a:pt x="0" y="634693"/>
                </a:lnTo>
                <a:lnTo>
                  <a:pt x="0" y="0"/>
                </a:lnTo>
                <a:close/>
              </a:path>
            </a:pathLst>
          </a:custGeom>
          <a:blipFill rotWithShape="1">
            <a:blip r:embed="rId1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84C4536-4B4B-3FFD-EC76-50A29EF43B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20145F-85B6-811A-A46B-BC3DF7544C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3210" y="0"/>
            <a:ext cx="4911214" cy="10287000"/>
          </a:xfrm>
          <a:prstGeom prst="rect">
            <a:avLst/>
          </a:prstGeom>
        </p:spPr>
      </p:pic>
      <p:sp>
        <p:nvSpPr>
          <p:cNvPr id="113" name="Google Shape;113;p2">
            <a:extLst>
              <a:ext uri="{FF2B5EF4-FFF2-40B4-BE49-F238E27FC236}">
                <a16:creationId xmlns:a16="http://schemas.microsoft.com/office/drawing/2014/main" id="{56E6CEAA-6256-9E60-BFE7-FE5ECB4FE10D}"/>
              </a:ext>
            </a:extLst>
          </p:cNvPr>
          <p:cNvSpPr/>
          <p:nvPr/>
        </p:nvSpPr>
        <p:spPr>
          <a:xfrm rot="4721273" flipH="1">
            <a:off x="-1013093" y="1896866"/>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4">
              <a:alphaModFix/>
            </a:blip>
            <a:stretch>
              <a:fillRect/>
            </a:stretch>
          </a:blipFill>
          <a:ln>
            <a:noFill/>
          </a:ln>
        </p:spPr>
        <p:txBody>
          <a:bodyPr/>
          <a:lstStyle/>
          <a:p>
            <a:endParaRPr lang="en-IE"/>
          </a:p>
        </p:txBody>
      </p:sp>
      <p:grpSp>
        <p:nvGrpSpPr>
          <p:cNvPr id="114" name="Google Shape;114;p2">
            <a:extLst>
              <a:ext uri="{FF2B5EF4-FFF2-40B4-BE49-F238E27FC236}">
                <a16:creationId xmlns:a16="http://schemas.microsoft.com/office/drawing/2014/main" id="{C26D0E56-238D-924E-0260-313BB96DDAF1}"/>
              </a:ext>
            </a:extLst>
          </p:cNvPr>
          <p:cNvGrpSpPr/>
          <p:nvPr/>
        </p:nvGrpSpPr>
        <p:grpSpPr>
          <a:xfrm>
            <a:off x="5940775" y="946396"/>
            <a:ext cx="857867" cy="857867"/>
            <a:chOff x="0" y="0"/>
            <a:chExt cx="812800" cy="812800"/>
          </a:xfrm>
        </p:grpSpPr>
        <p:sp>
          <p:nvSpPr>
            <p:cNvPr id="115" name="Google Shape;115;p2">
              <a:extLst>
                <a:ext uri="{FF2B5EF4-FFF2-40B4-BE49-F238E27FC236}">
                  <a16:creationId xmlns:a16="http://schemas.microsoft.com/office/drawing/2014/main" id="{4033EDDC-AA26-4A28-1710-E67D3E87F91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a:extLst>
                <a:ext uri="{FF2B5EF4-FFF2-40B4-BE49-F238E27FC236}">
                  <a16:creationId xmlns:a16="http://schemas.microsoft.com/office/drawing/2014/main" id="{BCFADB0F-A2D9-28DF-DD3D-A903CBA8E89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7" name="Google Shape;117;p2">
            <a:extLst>
              <a:ext uri="{FF2B5EF4-FFF2-40B4-BE49-F238E27FC236}">
                <a16:creationId xmlns:a16="http://schemas.microsoft.com/office/drawing/2014/main" id="{9FC1A31A-6B18-AD00-A018-F39EF95CDF25}"/>
              </a:ext>
            </a:extLst>
          </p:cNvPr>
          <p:cNvGrpSpPr/>
          <p:nvPr/>
        </p:nvGrpSpPr>
        <p:grpSpPr>
          <a:xfrm>
            <a:off x="6592862" y="2226096"/>
            <a:ext cx="604566" cy="604566"/>
            <a:chOff x="0" y="0"/>
            <a:chExt cx="812800" cy="812800"/>
          </a:xfrm>
        </p:grpSpPr>
        <p:sp>
          <p:nvSpPr>
            <p:cNvPr id="118" name="Google Shape;118;p2">
              <a:extLst>
                <a:ext uri="{FF2B5EF4-FFF2-40B4-BE49-F238E27FC236}">
                  <a16:creationId xmlns:a16="http://schemas.microsoft.com/office/drawing/2014/main" id="{CF91D78C-39F5-CDE4-E0DC-8567A3EC38A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a:extLst>
                <a:ext uri="{FF2B5EF4-FFF2-40B4-BE49-F238E27FC236}">
                  <a16:creationId xmlns:a16="http://schemas.microsoft.com/office/drawing/2014/main" id="{141E9B79-EEA1-7C43-D703-CDE534CEAF71}"/>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 name="Google Shape;120;p2">
            <a:extLst>
              <a:ext uri="{FF2B5EF4-FFF2-40B4-BE49-F238E27FC236}">
                <a16:creationId xmlns:a16="http://schemas.microsoft.com/office/drawing/2014/main" id="{29F95393-D4C2-9EB6-0B97-0BB2395FD3F3}"/>
              </a:ext>
            </a:extLst>
          </p:cNvPr>
          <p:cNvGrpSpPr/>
          <p:nvPr/>
        </p:nvGrpSpPr>
        <p:grpSpPr>
          <a:xfrm>
            <a:off x="5825201" y="681913"/>
            <a:ext cx="637633" cy="637633"/>
            <a:chOff x="0" y="0"/>
            <a:chExt cx="812800" cy="812800"/>
          </a:xfrm>
        </p:grpSpPr>
        <p:sp>
          <p:nvSpPr>
            <p:cNvPr id="121" name="Google Shape;121;p2">
              <a:extLst>
                <a:ext uri="{FF2B5EF4-FFF2-40B4-BE49-F238E27FC236}">
                  <a16:creationId xmlns:a16="http://schemas.microsoft.com/office/drawing/2014/main" id="{9F60DAC5-45AE-4E16-FA5A-E8D339B057A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a:extLst>
                <a:ext uri="{FF2B5EF4-FFF2-40B4-BE49-F238E27FC236}">
                  <a16:creationId xmlns:a16="http://schemas.microsoft.com/office/drawing/2014/main" id="{808E5713-5314-EE17-1F77-5FDBC6DC43FF}"/>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5" name="Google Shape;125;p2">
            <a:extLst>
              <a:ext uri="{FF2B5EF4-FFF2-40B4-BE49-F238E27FC236}">
                <a16:creationId xmlns:a16="http://schemas.microsoft.com/office/drawing/2014/main" id="{6F34BD83-D1EA-42C3-804A-D64DDF2E9F0F}"/>
              </a:ext>
            </a:extLst>
          </p:cNvPr>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6" name="Google Shape;126;p2">
            <a:extLst>
              <a:ext uri="{FF2B5EF4-FFF2-40B4-BE49-F238E27FC236}">
                <a16:creationId xmlns:a16="http://schemas.microsoft.com/office/drawing/2014/main" id="{D85099F7-934F-66EE-6A55-2A7681630730}"/>
              </a:ext>
            </a:extLst>
          </p:cNvPr>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320" name="Body">
            <a:extLst>
              <a:ext uri="{FF2B5EF4-FFF2-40B4-BE49-F238E27FC236}">
                <a16:creationId xmlns:a16="http://schemas.microsoft.com/office/drawing/2014/main" id="{84EC1C6D-93C9-3EF8-3772-00FFADB40FC3}"/>
              </a:ext>
            </a:extLst>
          </p:cNvPr>
          <p:cNvSpPr txBox="1"/>
          <p:nvPr/>
        </p:nvSpPr>
        <p:spPr>
          <a:xfrm>
            <a:off x="8768076" y="2200000"/>
            <a:ext cx="8491224" cy="6501267"/>
          </a:xfrm>
          <a:prstGeom prst="rect">
            <a:avLst/>
          </a:prstGeom>
          <a:noFill/>
          <a:ln>
            <a:noFill/>
          </a:ln>
        </p:spPr>
        <p:txBody>
          <a:bodyPr spcFirstLastPara="1" wrap="square" lIns="0" tIns="0" rIns="0" bIns="0" anchor="t" anchorCtr="0">
            <a:spAutoFit/>
          </a:bodyPr>
          <a:lstStyle/>
          <a:p>
            <a:pPr>
              <a:lnSpc>
                <a:spcPct val="130010"/>
              </a:lnSpc>
              <a:spcBef>
                <a:spcPts val="150"/>
              </a:spcBef>
            </a:pPr>
            <a:r>
              <a:rPr lang="en-US" sz="2400" b="1" dirty="0">
                <a:solidFill>
                  <a:srgbClr val="17B8BB"/>
                </a:solidFill>
                <a:latin typeface="Poppins"/>
              </a:rPr>
              <a:t>VET trainers can develop this skill by:</a:t>
            </a:r>
          </a:p>
          <a:p>
            <a:pPr marL="342900" indent="-342900">
              <a:lnSpc>
                <a:spcPct val="130010"/>
              </a:lnSpc>
              <a:spcBef>
                <a:spcPts val="150"/>
              </a:spcBef>
              <a:buFont typeface="Arial" panose="020B0604020202020204" pitchFamily="34" charset="0"/>
              <a:buChar char="•"/>
            </a:pPr>
            <a:r>
              <a:rPr lang="en-US" sz="2400" dirty="0">
                <a:latin typeface="Poppins"/>
              </a:rPr>
              <a:t>Completing a learner needs assessment at the start of each new </a:t>
            </a:r>
            <a:r>
              <a:rPr lang="en-US" sz="2400" dirty="0" err="1">
                <a:latin typeface="Poppins"/>
              </a:rPr>
              <a:t>programme</a:t>
            </a:r>
            <a:endParaRPr lang="en-US" sz="2400" dirty="0">
              <a:latin typeface="Poppins"/>
            </a:endParaRPr>
          </a:p>
          <a:p>
            <a:pPr marL="342900" indent="-342900">
              <a:lnSpc>
                <a:spcPct val="130010"/>
              </a:lnSpc>
              <a:spcBef>
                <a:spcPts val="150"/>
              </a:spcBef>
              <a:buFont typeface="Arial" panose="020B0604020202020204" pitchFamily="34" charset="0"/>
              <a:buChar char="•"/>
            </a:pPr>
            <a:r>
              <a:rPr lang="en-US" sz="2400" dirty="0">
                <a:latin typeface="Poppins"/>
              </a:rPr>
              <a:t>Reviewing one session per term and asking: who was least visible? What would have helped them?</a:t>
            </a:r>
          </a:p>
          <a:p>
            <a:pPr marL="342900" indent="-342900">
              <a:lnSpc>
                <a:spcPct val="130010"/>
              </a:lnSpc>
              <a:spcBef>
                <a:spcPts val="150"/>
              </a:spcBef>
              <a:buFont typeface="Arial" panose="020B0604020202020204" pitchFamily="34" charset="0"/>
              <a:buChar char="•"/>
            </a:pPr>
            <a:r>
              <a:rPr lang="en-US" sz="2400" dirty="0">
                <a:latin typeface="Poppins"/>
              </a:rPr>
              <a:t>Working with colleagues to share differentiation approaches that have been effective</a:t>
            </a:r>
          </a:p>
          <a:p>
            <a:pPr marL="342900" indent="-342900">
              <a:lnSpc>
                <a:spcPct val="130010"/>
              </a:lnSpc>
              <a:spcBef>
                <a:spcPts val="150"/>
              </a:spcBef>
              <a:buFont typeface="Arial" panose="020B0604020202020204" pitchFamily="34" charset="0"/>
              <a:buChar char="•"/>
            </a:pPr>
            <a:r>
              <a:rPr lang="en-US" sz="2400" dirty="0">
                <a:latin typeface="Poppins"/>
              </a:rPr>
              <a:t>Using the UNESCO-UNEVOC framework to audit their institution’s current inclusion strengths and gaps</a:t>
            </a:r>
          </a:p>
          <a:p>
            <a:pPr>
              <a:lnSpc>
                <a:spcPct val="130010"/>
              </a:lnSpc>
              <a:spcBef>
                <a:spcPts val="150"/>
              </a:spcBef>
            </a:pPr>
            <a:endParaRPr lang="en-US" sz="2400" dirty="0">
              <a:solidFill>
                <a:srgbClr val="17B8BB"/>
              </a:solidFill>
              <a:latin typeface="Poppins"/>
            </a:endParaRPr>
          </a:p>
          <a:p>
            <a:pPr>
              <a:lnSpc>
                <a:spcPct val="130010"/>
              </a:lnSpc>
              <a:spcBef>
                <a:spcPts val="150"/>
              </a:spcBef>
            </a:pPr>
            <a:r>
              <a:rPr lang="en-US" sz="2400" dirty="0">
                <a:solidFill>
                  <a:srgbClr val="17B8BB"/>
                </a:solidFill>
                <a:latin typeface="Poppins"/>
              </a:rPr>
              <a:t>Inclusive teaching is not a separate task added to everything else. It is a way of doing everything else with greater awareness</a:t>
            </a:r>
          </a:p>
        </p:txBody>
      </p:sp>
      <p:sp>
        <p:nvSpPr>
          <p:cNvPr id="321" name="Title">
            <a:extLst>
              <a:ext uri="{FF2B5EF4-FFF2-40B4-BE49-F238E27FC236}">
                <a16:creationId xmlns:a16="http://schemas.microsoft.com/office/drawing/2014/main" id="{7346ADD6-F0B5-DD41-AE55-46DD61D93F9A}"/>
              </a:ext>
            </a:extLst>
          </p:cNvPr>
          <p:cNvSpPr txBox="1"/>
          <p:nvPr/>
        </p:nvSpPr>
        <p:spPr>
          <a:xfrm>
            <a:off x="8686890" y="1375329"/>
            <a:ext cx="9880982" cy="486928"/>
          </a:xfrm>
          <a:prstGeom prst="rect">
            <a:avLst/>
          </a:prstGeom>
          <a:noFill/>
          <a:ln>
            <a:noFill/>
          </a:ln>
        </p:spPr>
        <p:txBody>
          <a:bodyPr spcFirstLastPara="1" wrap="square" lIns="0" tIns="0" rIns="0" bIns="0" anchor="t" anchorCtr="0">
            <a:spAutoFit/>
          </a:bodyPr>
          <a:lstStyle/>
          <a:p>
            <a:pPr>
              <a:lnSpc>
                <a:spcPct val="113002"/>
              </a:lnSpc>
            </a:pPr>
            <a:r>
              <a:rPr lang="en-US" sz="2800" b="1" dirty="0">
                <a:latin typeface="Poppins"/>
              </a:rPr>
              <a:t>Teacher Strategies to Strengthen Inclusive Practice</a:t>
            </a:r>
          </a:p>
        </p:txBody>
      </p:sp>
    </p:spTree>
    <p:extLst>
      <p:ext uri="{BB962C8B-B14F-4D97-AF65-F5344CB8AC3E}">
        <p14:creationId xmlns:p14="http://schemas.microsoft.com/office/powerpoint/2010/main" val="35374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23" name="Google Shape;223;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225" name="Google Shape;225;p6"/>
          <p:cNvGrpSpPr/>
          <p:nvPr/>
        </p:nvGrpSpPr>
        <p:grpSpPr>
          <a:xfrm>
            <a:off x="-1342907" y="9913239"/>
            <a:ext cx="20973813" cy="837562"/>
            <a:chOff x="0" y="-57150"/>
            <a:chExt cx="11607985" cy="463550"/>
          </a:xfrm>
        </p:grpSpPr>
        <p:sp>
          <p:nvSpPr>
            <p:cNvPr id="226" name="Google Shape;226;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6"/>
          <p:cNvGrpSpPr/>
          <p:nvPr/>
        </p:nvGrpSpPr>
        <p:grpSpPr>
          <a:xfrm>
            <a:off x="2488624" y="9913239"/>
            <a:ext cx="13310752" cy="837562"/>
            <a:chOff x="0" y="-57150"/>
            <a:chExt cx="7366854" cy="463550"/>
          </a:xfrm>
        </p:grpSpPr>
        <p:sp>
          <p:nvSpPr>
            <p:cNvPr id="229" name="Google Shape;229;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1" name="Google Shape;231;p6"/>
          <p:cNvGrpSpPr/>
          <p:nvPr/>
        </p:nvGrpSpPr>
        <p:grpSpPr>
          <a:xfrm>
            <a:off x="4131384" y="9913239"/>
            <a:ext cx="10025232" cy="837562"/>
            <a:chOff x="0" y="-57150"/>
            <a:chExt cx="5548478" cy="463550"/>
          </a:xfrm>
        </p:grpSpPr>
        <p:sp>
          <p:nvSpPr>
            <p:cNvPr id="232" name="Google Shape;232;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17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5" name="Google Shape;235;p6"/>
          <p:cNvSpPr txBox="1"/>
          <p:nvPr/>
        </p:nvSpPr>
        <p:spPr>
          <a:xfrm>
            <a:off x="8957978" y="855274"/>
            <a:ext cx="2058506" cy="486928"/>
          </a:xfrm>
          <a:prstGeom prst="rect">
            <a:avLst/>
          </a:prstGeom>
          <a:noFill/>
          <a:ln>
            <a:noFill/>
          </a:ln>
        </p:spPr>
        <p:txBody>
          <a:bodyPr spcFirstLastPara="1" wrap="square" lIns="0" tIns="0" rIns="0" bIns="0" anchor="t" anchorCtr="0">
            <a:spAutoFit/>
          </a:bodyPr>
          <a:lstStyle/>
          <a:p>
            <a:pPr marL="0" marR="0" lvl="0" indent="0" rtl="0">
              <a:lnSpc>
                <a:spcPct val="113002"/>
              </a:lnSpc>
              <a:spcBef>
                <a:spcPts val="0"/>
              </a:spcBef>
              <a:spcAft>
                <a:spcPts val="0"/>
              </a:spcAft>
              <a:buNone/>
            </a:pPr>
            <a:r>
              <a:rPr lang="en-US" sz="2800" b="1" i="0" u="none" strike="noStrike" cap="none" dirty="0">
                <a:solidFill>
                  <a:srgbClr val="000000"/>
                </a:solidFill>
                <a:latin typeface="Poppins"/>
                <a:ea typeface="Poppins"/>
                <a:cs typeface="Poppins"/>
                <a:sym typeface="Poppins"/>
              </a:rPr>
              <a:t>WATCH</a:t>
            </a:r>
            <a:endParaRPr dirty="0"/>
          </a:p>
        </p:txBody>
      </p:sp>
      <p:sp>
        <p:nvSpPr>
          <p:cNvPr id="241" name="Google Shape;241;p6"/>
          <p:cNvSpPr txBox="1"/>
          <p:nvPr/>
        </p:nvSpPr>
        <p:spPr>
          <a:xfrm>
            <a:off x="8957978" y="1603492"/>
            <a:ext cx="8555259" cy="3540008"/>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499" b="0" i="0" u="none" strike="noStrike" cap="none" dirty="0">
                <a:solidFill>
                  <a:srgbClr val="000000"/>
                </a:solidFill>
                <a:latin typeface="Poppins"/>
                <a:ea typeface="Poppins"/>
                <a:cs typeface="Poppins"/>
                <a:sym typeface="Poppins"/>
              </a:rPr>
              <a:t>Check out the following YouTube video for a guide on how to make your classroom more inclusive using a universal design approach to learning.</a:t>
            </a:r>
          </a:p>
          <a:p>
            <a:pPr marL="0" marR="0" lvl="0" indent="0" algn="just" rtl="0">
              <a:lnSpc>
                <a:spcPct val="130011"/>
              </a:lnSpc>
              <a:spcBef>
                <a:spcPts val="0"/>
              </a:spcBef>
              <a:spcAft>
                <a:spcPts val="0"/>
              </a:spcAft>
              <a:buNone/>
            </a:pPr>
            <a:endParaRPr lang="en-US" sz="2499" b="0" i="0" u="none" strike="noStrike" cap="none" dirty="0">
              <a:solidFill>
                <a:srgbClr val="000000"/>
              </a:solidFill>
              <a:latin typeface="Poppins"/>
              <a:ea typeface="Poppins"/>
              <a:cs typeface="Poppins"/>
              <a:sym typeface="Poppins"/>
            </a:endParaRPr>
          </a:p>
          <a:p>
            <a:pPr marL="0" marR="0" lvl="0" indent="0" algn="just" rtl="0">
              <a:lnSpc>
                <a:spcPct val="130011"/>
              </a:lnSpc>
              <a:spcBef>
                <a:spcPts val="0"/>
              </a:spcBef>
              <a:spcAft>
                <a:spcPts val="0"/>
              </a:spcAft>
              <a:buNone/>
            </a:pPr>
            <a:r>
              <a:rPr lang="en-US" sz="2499" dirty="0">
                <a:latin typeface="Poppins"/>
                <a:cs typeface="Poppins"/>
                <a:sym typeface="Poppins"/>
              </a:rPr>
              <a:t>Video can also be accessed at:</a:t>
            </a:r>
          </a:p>
          <a:p>
            <a:pPr lvl="0" algn="just">
              <a:lnSpc>
                <a:spcPct val="130011"/>
              </a:lnSpc>
            </a:pPr>
            <a:r>
              <a:rPr lang="en-IE" sz="2400" dirty="0">
                <a:hlinkClick r:id="rId6"/>
              </a:rPr>
              <a:t>https://www.youtube.com/watch?v=RCHETWoXD_E</a:t>
            </a:r>
            <a:endParaRPr lang="en-IE" sz="2400" dirty="0"/>
          </a:p>
          <a:p>
            <a:pPr lvl="0" algn="just">
              <a:lnSpc>
                <a:spcPct val="130011"/>
              </a:lnSpc>
            </a:pPr>
            <a:endParaRPr lang="en-IE" dirty="0"/>
          </a:p>
          <a:p>
            <a:pPr lvl="0" algn="just">
              <a:lnSpc>
                <a:spcPct val="130011"/>
              </a:lnSpc>
            </a:pPr>
            <a:endParaRPr dirty="0"/>
          </a:p>
        </p:txBody>
      </p:sp>
      <p:sp>
        <p:nvSpPr>
          <p:cNvPr id="242" name="Google Shape;242;p6"/>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43" name="Google Shape;243;p6"/>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pic>
        <p:nvPicPr>
          <p:cNvPr id="3" name="Google Shape;114;p50">
            <a:extLst>
              <a:ext uri="{FF2B5EF4-FFF2-40B4-BE49-F238E27FC236}">
                <a16:creationId xmlns:a16="http://schemas.microsoft.com/office/drawing/2014/main" id="{B6BBE565-E117-1092-1D08-3F2FC6E8E66A}"/>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a:fillRect/>
          </a:stretch>
        </p:blipFill>
        <p:spPr>
          <a:xfrm flipH="1">
            <a:off x="36807" y="3510116"/>
            <a:ext cx="9918354" cy="7240685"/>
          </a:xfrm>
          <a:prstGeom prst="rect">
            <a:avLst/>
          </a:prstGeom>
          <a:noFill/>
          <a:ln>
            <a:noFill/>
          </a:ln>
        </p:spPr>
      </p:pic>
      <p:pic>
        <p:nvPicPr>
          <p:cNvPr id="4" name="Online Media 3" title="Introduction to Inclusive Teaching">
            <a:hlinkClick r:id="" action="ppaction://media"/>
            <a:extLst>
              <a:ext uri="{FF2B5EF4-FFF2-40B4-BE49-F238E27FC236}">
                <a16:creationId xmlns:a16="http://schemas.microsoft.com/office/drawing/2014/main" id="{093E80AA-08DD-50B7-5A06-AA50ECC5D8A9}"/>
              </a:ext>
            </a:extLst>
          </p:cNvPr>
          <p:cNvPicPr>
            <a:picLocks noRot="1" noChangeAspect="1"/>
          </p:cNvPicPr>
          <p:nvPr>
            <a:videoFile r:link="rId1"/>
          </p:nvPr>
        </p:nvPicPr>
        <p:blipFill>
          <a:blip r:embed="rId10"/>
          <a:stretch>
            <a:fillRect/>
          </a:stretch>
        </p:blipFill>
        <p:spPr>
          <a:xfrm>
            <a:off x="189510" y="4262626"/>
            <a:ext cx="8675607" cy="4898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p:nvPr/>
        </p:nvSpPr>
        <p:spPr>
          <a:xfrm rot="4721887" flipH="1">
            <a:off x="35054" y="2973748"/>
            <a:ext cx="12676724" cy="4421008"/>
          </a:xfrm>
          <a:custGeom>
            <a:avLst/>
            <a:gdLst/>
            <a:ahLst/>
            <a:cxnLst/>
            <a:rect l="l" t="t" r="r" b="b"/>
            <a:pathLst>
              <a:path w="12676724" h="4421008" extrusionOk="0">
                <a:moveTo>
                  <a:pt x="0" y="4421007"/>
                </a:moveTo>
                <a:lnTo>
                  <a:pt x="12676725" y="4421007"/>
                </a:lnTo>
                <a:lnTo>
                  <a:pt x="12676725" y="0"/>
                </a:lnTo>
                <a:lnTo>
                  <a:pt x="0" y="0"/>
                </a:lnTo>
                <a:lnTo>
                  <a:pt x="0" y="4421007"/>
                </a:lnTo>
                <a:close/>
              </a:path>
            </a:pathLst>
          </a:custGeom>
          <a:blipFill rotWithShape="1">
            <a:blip r:embed="rId3">
              <a:alphaModFix/>
            </a:blip>
            <a:stretch>
              <a:fillRect/>
            </a:stretch>
          </a:blipFill>
          <a:ln>
            <a:noFill/>
          </a:ln>
        </p:spPr>
        <p:txBody>
          <a:bodyPr/>
          <a:lstStyle/>
          <a:p>
            <a:endParaRPr lang="en-IE"/>
          </a:p>
        </p:txBody>
      </p:sp>
      <p:grpSp>
        <p:nvGrpSpPr>
          <p:cNvPr id="249" name="Google Shape;249;p7"/>
          <p:cNvGrpSpPr/>
          <p:nvPr/>
        </p:nvGrpSpPr>
        <p:grpSpPr>
          <a:xfrm>
            <a:off x="6517566" y="946396"/>
            <a:ext cx="857867" cy="857867"/>
            <a:chOff x="0" y="0"/>
            <a:chExt cx="812800" cy="812800"/>
          </a:xfrm>
        </p:grpSpPr>
        <p:sp>
          <p:nvSpPr>
            <p:cNvPr id="250" name="Google Shape;250;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p7"/>
          <p:cNvGrpSpPr/>
          <p:nvPr/>
        </p:nvGrpSpPr>
        <p:grpSpPr>
          <a:xfrm>
            <a:off x="7169653" y="2226096"/>
            <a:ext cx="604566" cy="604566"/>
            <a:chOff x="0" y="0"/>
            <a:chExt cx="812800" cy="812800"/>
          </a:xfrm>
        </p:grpSpPr>
        <p:sp>
          <p:nvSpPr>
            <p:cNvPr id="253" name="Google Shape;253;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5" name="Google Shape;255;p7"/>
          <p:cNvGrpSpPr/>
          <p:nvPr/>
        </p:nvGrpSpPr>
        <p:grpSpPr>
          <a:xfrm>
            <a:off x="6401992" y="681913"/>
            <a:ext cx="637633" cy="637633"/>
            <a:chOff x="0" y="0"/>
            <a:chExt cx="812800" cy="812800"/>
          </a:xfrm>
        </p:grpSpPr>
        <p:sp>
          <p:nvSpPr>
            <p:cNvPr id="256" name="Google Shape;256;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8" name="Google Shape;258;p7"/>
          <p:cNvSpPr/>
          <p:nvPr/>
        </p:nvSpPr>
        <p:spPr>
          <a:xfrm>
            <a:off x="0" y="0"/>
            <a:ext cx="7172607" cy="10284335"/>
          </a:xfrm>
          <a:custGeom>
            <a:avLst/>
            <a:gdLst/>
            <a:ahLst/>
            <a:cxnLst/>
            <a:rect l="l" t="t" r="r" b="b"/>
            <a:pathLst>
              <a:path w="20508340" h="29405579" extrusionOk="0">
                <a:moveTo>
                  <a:pt x="0" y="0"/>
                </a:moveTo>
                <a:lnTo>
                  <a:pt x="0" y="29405579"/>
                </a:lnTo>
                <a:lnTo>
                  <a:pt x="20493101" y="29405579"/>
                </a:lnTo>
                <a:cubicBezTo>
                  <a:pt x="20493101" y="29405579"/>
                  <a:pt x="20508088" y="29221937"/>
                  <a:pt x="20508340" y="28880941"/>
                </a:cubicBezTo>
                <a:lnTo>
                  <a:pt x="20508340" y="28861637"/>
                </a:lnTo>
                <a:cubicBezTo>
                  <a:pt x="20506944" y="27222701"/>
                  <a:pt x="20165059" y="22080345"/>
                  <a:pt x="16353154" y="16175734"/>
                </a:cubicBezTo>
                <a:cubicBezTo>
                  <a:pt x="12100560" y="9588373"/>
                  <a:pt x="10789031" y="5416550"/>
                  <a:pt x="10825226" y="0"/>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rot="2903702">
            <a:off x="-5767044" y="6286174"/>
            <a:ext cx="10909314" cy="3709167"/>
          </a:xfrm>
          <a:custGeom>
            <a:avLst/>
            <a:gdLst/>
            <a:ahLst/>
            <a:cxnLst/>
            <a:rect l="l" t="t" r="r" b="b"/>
            <a:pathLst>
              <a:path w="10909314" h="3709167" extrusionOk="0">
                <a:moveTo>
                  <a:pt x="0" y="0"/>
                </a:moveTo>
                <a:lnTo>
                  <a:pt x="10909315" y="0"/>
                </a:lnTo>
                <a:lnTo>
                  <a:pt x="10909315" y="3709166"/>
                </a:lnTo>
                <a:lnTo>
                  <a:pt x="0" y="3709166"/>
                </a:lnTo>
                <a:lnTo>
                  <a:pt x="0" y="0"/>
                </a:lnTo>
                <a:close/>
              </a:path>
            </a:pathLst>
          </a:custGeom>
          <a:blipFill rotWithShape="1">
            <a:blip r:embed="rId5" cstate="screen">
              <a:alphaModFix amt="77000"/>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0" name="Google Shape;260;p7"/>
          <p:cNvSpPr txBox="1"/>
          <p:nvPr/>
        </p:nvSpPr>
        <p:spPr>
          <a:xfrm>
            <a:off x="8704041" y="2616125"/>
            <a:ext cx="8555259" cy="478790"/>
          </a:xfrm>
          <a:prstGeom prst="rect">
            <a:avLst/>
          </a:prstGeom>
          <a:noFill/>
          <a:ln>
            <a:noFill/>
          </a:ln>
        </p:spPr>
        <p:txBody>
          <a:bodyPr spcFirstLastPara="1" wrap="square" lIns="0" tIns="0" rIns="0" bIns="0" anchor="t" anchorCtr="0">
            <a:spAutoFit/>
          </a:bodyPr>
          <a:lstStyle/>
          <a:p>
            <a:pPr marL="0" marR="0" lvl="0" indent="0" algn="r" rtl="0">
              <a:lnSpc>
                <a:spcPct val="130010"/>
              </a:lnSpc>
              <a:spcBef>
                <a:spcPts val="0"/>
              </a:spcBef>
              <a:spcAft>
                <a:spcPts val="0"/>
              </a:spcAft>
              <a:buNone/>
            </a:pPr>
            <a:endParaRPr/>
          </a:p>
        </p:txBody>
      </p:sp>
      <p:sp>
        <p:nvSpPr>
          <p:cNvPr id="261" name="Google Shape;261;p7"/>
          <p:cNvSpPr txBox="1"/>
          <p:nvPr/>
        </p:nvSpPr>
        <p:spPr>
          <a:xfrm>
            <a:off x="8704041" y="1019175"/>
            <a:ext cx="8555259" cy="68770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4499" b="1" i="0" u="none" strike="noStrike" cap="none">
                <a:solidFill>
                  <a:srgbClr val="000000"/>
                </a:solidFill>
                <a:latin typeface="Poppins"/>
                <a:ea typeface="Poppins"/>
                <a:cs typeface="Poppins"/>
                <a:sym typeface="Poppins"/>
              </a:rPr>
              <a:t>Teacher Strategies to Strengthen Inclusive Practice</a:t>
            </a:r>
            <a:endParaRPr/>
          </a:p>
        </p:txBody>
      </p:sp>
      <p:sp>
        <p:nvSpPr>
          <p:cNvPr id="262" name="Google Shape;262;p7"/>
          <p:cNvSpPr/>
          <p:nvPr/>
        </p:nvSpPr>
        <p:spPr>
          <a:xfrm>
            <a:off x="16080502" y="4056940"/>
            <a:ext cx="1178798" cy="1178798"/>
          </a:xfrm>
          <a:custGeom>
            <a:avLst/>
            <a:gdLst/>
            <a:ahLst/>
            <a:cxnLst/>
            <a:rect l="l" t="t" r="r" b="b"/>
            <a:pathLst>
              <a:path w="1178798" h="1178798" extrusionOk="0">
                <a:moveTo>
                  <a:pt x="0" y="0"/>
                </a:moveTo>
                <a:lnTo>
                  <a:pt x="1178798" y="0"/>
                </a:lnTo>
                <a:lnTo>
                  <a:pt x="1178798" y="1178798"/>
                </a:lnTo>
                <a:lnTo>
                  <a:pt x="0" y="1178798"/>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3" name="Google Shape;263;p7"/>
          <p:cNvSpPr/>
          <p:nvPr/>
        </p:nvSpPr>
        <p:spPr>
          <a:xfrm>
            <a:off x="16080502" y="5326431"/>
            <a:ext cx="1178798" cy="1178798"/>
          </a:xfrm>
          <a:custGeom>
            <a:avLst/>
            <a:gdLst/>
            <a:ahLst/>
            <a:cxnLst/>
            <a:rect l="l" t="t" r="r" b="b"/>
            <a:pathLst>
              <a:path w="1178798" h="1178798" extrusionOk="0">
                <a:moveTo>
                  <a:pt x="0" y="0"/>
                </a:moveTo>
                <a:lnTo>
                  <a:pt x="1178798" y="0"/>
                </a:lnTo>
                <a:lnTo>
                  <a:pt x="1178798" y="1178798"/>
                </a:lnTo>
                <a:lnTo>
                  <a:pt x="0" y="1178798"/>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4" name="Google Shape;264;p7"/>
          <p:cNvSpPr/>
          <p:nvPr/>
        </p:nvSpPr>
        <p:spPr>
          <a:xfrm>
            <a:off x="16080502" y="6595923"/>
            <a:ext cx="1178798" cy="1178798"/>
          </a:xfrm>
          <a:custGeom>
            <a:avLst/>
            <a:gdLst/>
            <a:ahLst/>
            <a:cxnLst/>
            <a:rect l="l" t="t" r="r" b="b"/>
            <a:pathLst>
              <a:path w="1178798" h="1178798" extrusionOk="0">
                <a:moveTo>
                  <a:pt x="0" y="0"/>
                </a:moveTo>
                <a:lnTo>
                  <a:pt x="1178798" y="0"/>
                </a:lnTo>
                <a:lnTo>
                  <a:pt x="1178798" y="1178798"/>
                </a:lnTo>
                <a:lnTo>
                  <a:pt x="0" y="1178798"/>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5" name="Google Shape;265;p7"/>
          <p:cNvSpPr/>
          <p:nvPr/>
        </p:nvSpPr>
        <p:spPr>
          <a:xfrm>
            <a:off x="16169402" y="4145840"/>
            <a:ext cx="1000999" cy="1000999"/>
          </a:xfrm>
          <a:custGeom>
            <a:avLst/>
            <a:gdLst/>
            <a:ahLst/>
            <a:cxnLst/>
            <a:rect l="l" t="t" r="r" b="b"/>
            <a:pathLst>
              <a:path w="1000999" h="1000999" extrusionOk="0">
                <a:moveTo>
                  <a:pt x="0" y="0"/>
                </a:moveTo>
                <a:lnTo>
                  <a:pt x="1000998" y="0"/>
                </a:lnTo>
                <a:lnTo>
                  <a:pt x="1000998" y="1000998"/>
                </a:lnTo>
                <a:lnTo>
                  <a:pt x="0" y="1000998"/>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6" name="Google Shape;266;p7"/>
          <p:cNvSpPr/>
          <p:nvPr/>
        </p:nvSpPr>
        <p:spPr>
          <a:xfrm>
            <a:off x="16169402" y="5415331"/>
            <a:ext cx="1000999" cy="1000999"/>
          </a:xfrm>
          <a:custGeom>
            <a:avLst/>
            <a:gdLst/>
            <a:ahLst/>
            <a:cxnLst/>
            <a:rect l="l" t="t" r="r" b="b"/>
            <a:pathLst>
              <a:path w="1000999" h="1000999" extrusionOk="0">
                <a:moveTo>
                  <a:pt x="0" y="0"/>
                </a:moveTo>
                <a:lnTo>
                  <a:pt x="1000998" y="0"/>
                </a:lnTo>
                <a:lnTo>
                  <a:pt x="1000998" y="1000999"/>
                </a:lnTo>
                <a:lnTo>
                  <a:pt x="0" y="1000999"/>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7" name="Google Shape;267;p7"/>
          <p:cNvSpPr/>
          <p:nvPr/>
        </p:nvSpPr>
        <p:spPr>
          <a:xfrm>
            <a:off x="16169402" y="6684823"/>
            <a:ext cx="1000999" cy="1000999"/>
          </a:xfrm>
          <a:custGeom>
            <a:avLst/>
            <a:gdLst/>
            <a:ahLst/>
            <a:cxnLst/>
            <a:rect l="l" t="t" r="r" b="b"/>
            <a:pathLst>
              <a:path w="1000999" h="1000999" extrusionOk="0">
                <a:moveTo>
                  <a:pt x="0" y="0"/>
                </a:moveTo>
                <a:lnTo>
                  <a:pt x="1000998" y="0"/>
                </a:lnTo>
                <a:lnTo>
                  <a:pt x="1000998" y="1000998"/>
                </a:lnTo>
                <a:lnTo>
                  <a:pt x="0" y="1000998"/>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8" name="Google Shape;268;p7"/>
          <p:cNvSpPr/>
          <p:nvPr/>
        </p:nvSpPr>
        <p:spPr>
          <a:xfrm>
            <a:off x="16221304" y="4197742"/>
            <a:ext cx="897194" cy="897194"/>
          </a:xfrm>
          <a:custGeom>
            <a:avLst/>
            <a:gdLst/>
            <a:ahLst/>
            <a:cxnLst/>
            <a:rect l="l" t="t" r="r" b="b"/>
            <a:pathLst>
              <a:path w="897194" h="897194" extrusionOk="0">
                <a:moveTo>
                  <a:pt x="0" y="0"/>
                </a:moveTo>
                <a:lnTo>
                  <a:pt x="897194" y="0"/>
                </a:lnTo>
                <a:lnTo>
                  <a:pt x="897194" y="897194"/>
                </a:lnTo>
                <a:lnTo>
                  <a:pt x="0" y="897194"/>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9" name="Google Shape;269;p7"/>
          <p:cNvSpPr/>
          <p:nvPr/>
        </p:nvSpPr>
        <p:spPr>
          <a:xfrm>
            <a:off x="16221304" y="5467234"/>
            <a:ext cx="897194" cy="897194"/>
          </a:xfrm>
          <a:custGeom>
            <a:avLst/>
            <a:gdLst/>
            <a:ahLst/>
            <a:cxnLst/>
            <a:rect l="l" t="t" r="r" b="b"/>
            <a:pathLst>
              <a:path w="897194" h="897194" extrusionOk="0">
                <a:moveTo>
                  <a:pt x="0" y="0"/>
                </a:moveTo>
                <a:lnTo>
                  <a:pt x="897194" y="0"/>
                </a:lnTo>
                <a:lnTo>
                  <a:pt x="897194" y="897193"/>
                </a:lnTo>
                <a:lnTo>
                  <a:pt x="0" y="897193"/>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70" name="Google Shape;270;p7"/>
          <p:cNvSpPr/>
          <p:nvPr/>
        </p:nvSpPr>
        <p:spPr>
          <a:xfrm>
            <a:off x="16221304" y="6736725"/>
            <a:ext cx="897194" cy="897194"/>
          </a:xfrm>
          <a:custGeom>
            <a:avLst/>
            <a:gdLst/>
            <a:ahLst/>
            <a:cxnLst/>
            <a:rect l="l" t="t" r="r" b="b"/>
            <a:pathLst>
              <a:path w="897194" h="897194" extrusionOk="0">
                <a:moveTo>
                  <a:pt x="0" y="0"/>
                </a:moveTo>
                <a:lnTo>
                  <a:pt x="897194" y="0"/>
                </a:lnTo>
                <a:lnTo>
                  <a:pt x="897194" y="897194"/>
                </a:lnTo>
                <a:lnTo>
                  <a:pt x="0" y="897194"/>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71" name="Google Shape;271;p7"/>
          <p:cNvSpPr txBox="1"/>
          <p:nvPr/>
        </p:nvSpPr>
        <p:spPr>
          <a:xfrm>
            <a:off x="8978144" y="4653264"/>
            <a:ext cx="6919916" cy="246553"/>
          </a:xfrm>
          <a:prstGeom prst="rect">
            <a:avLst/>
          </a:prstGeom>
          <a:noFill/>
          <a:ln>
            <a:noFill/>
          </a:ln>
        </p:spPr>
        <p:txBody>
          <a:bodyPr spcFirstLastPara="1" wrap="square" lIns="0" tIns="0" rIns="0" bIns="0" anchor="t" anchorCtr="0">
            <a:spAutoFit/>
          </a:bodyPr>
          <a:lstStyle/>
          <a:p>
            <a:pPr marL="0" marR="0" lvl="0" indent="0" algn="r" rtl="0">
              <a:lnSpc>
                <a:spcPct val="130013"/>
              </a:lnSpc>
              <a:spcBef>
                <a:spcPts val="0"/>
              </a:spcBef>
              <a:spcAft>
                <a:spcPts val="0"/>
              </a:spcAft>
              <a:buNone/>
            </a:pPr>
            <a:r>
              <a:rPr lang="en-US" sz="1536" b="0" i="0" u="none" strike="noStrike" cap="none">
                <a:solidFill>
                  <a:srgbClr val="000000"/>
                </a:solidFill>
                <a:latin typeface="Poppins"/>
                <a:ea typeface="Poppins"/>
                <a:cs typeface="Poppins"/>
                <a:sym typeface="Poppins"/>
              </a:rPr>
              <a:t>Complete a learner needs assessment at the start of each new programme to map starting points, strengths, and potential barriers.</a:t>
            </a:r>
            <a:endParaRPr/>
          </a:p>
        </p:txBody>
      </p:sp>
      <p:sp>
        <p:nvSpPr>
          <p:cNvPr id="272" name="Google Shape;272;p7"/>
          <p:cNvSpPr txBox="1"/>
          <p:nvPr/>
        </p:nvSpPr>
        <p:spPr>
          <a:xfrm>
            <a:off x="8978144" y="5890084"/>
            <a:ext cx="6919916" cy="246553"/>
          </a:xfrm>
          <a:prstGeom prst="rect">
            <a:avLst/>
          </a:prstGeom>
          <a:noFill/>
          <a:ln>
            <a:noFill/>
          </a:ln>
        </p:spPr>
        <p:txBody>
          <a:bodyPr spcFirstLastPara="1" wrap="square" lIns="0" tIns="0" rIns="0" bIns="0" anchor="t" anchorCtr="0">
            <a:spAutoFit/>
          </a:bodyPr>
          <a:lstStyle/>
          <a:p>
            <a:pPr marL="0" marR="0" lvl="0" indent="0" algn="r" rtl="0">
              <a:lnSpc>
                <a:spcPct val="130013"/>
              </a:lnSpc>
              <a:spcBef>
                <a:spcPts val="0"/>
              </a:spcBef>
              <a:spcAft>
                <a:spcPts val="0"/>
              </a:spcAft>
              <a:buNone/>
            </a:pPr>
            <a:r>
              <a:rPr lang="en-US" sz="1536" b="0" i="0" u="none" strike="noStrike" cap="none">
                <a:solidFill>
                  <a:srgbClr val="000000"/>
                </a:solidFill>
                <a:latin typeface="Poppins"/>
                <a:ea typeface="Poppins"/>
                <a:cs typeface="Poppins"/>
                <a:sym typeface="Poppins"/>
              </a:rPr>
              <a:t>Review one session per term and ask: who was least visible? What would have helped them participate more fully?</a:t>
            </a:r>
            <a:endParaRPr/>
          </a:p>
        </p:txBody>
      </p:sp>
      <p:sp>
        <p:nvSpPr>
          <p:cNvPr id="273" name="Google Shape;273;p7"/>
          <p:cNvSpPr txBox="1"/>
          <p:nvPr/>
        </p:nvSpPr>
        <p:spPr>
          <a:xfrm>
            <a:off x="8947632" y="7166272"/>
            <a:ext cx="6919916" cy="246553"/>
          </a:xfrm>
          <a:prstGeom prst="rect">
            <a:avLst/>
          </a:prstGeom>
          <a:noFill/>
          <a:ln>
            <a:noFill/>
          </a:ln>
        </p:spPr>
        <p:txBody>
          <a:bodyPr spcFirstLastPara="1" wrap="square" lIns="0" tIns="0" rIns="0" bIns="0" anchor="t" anchorCtr="0">
            <a:spAutoFit/>
          </a:bodyPr>
          <a:lstStyle/>
          <a:p>
            <a:pPr marL="0" marR="0" lvl="0" indent="0" algn="r" rtl="0">
              <a:lnSpc>
                <a:spcPct val="130013"/>
              </a:lnSpc>
              <a:spcBef>
                <a:spcPts val="0"/>
              </a:spcBef>
              <a:spcAft>
                <a:spcPts val="0"/>
              </a:spcAft>
              <a:buNone/>
            </a:pPr>
            <a:r>
              <a:rPr lang="en-US" sz="1536" b="0" i="0" u="none" strike="noStrike" cap="none">
                <a:solidFill>
                  <a:srgbClr val="000000"/>
                </a:solidFill>
                <a:latin typeface="Poppins"/>
                <a:ea typeface="Poppins"/>
                <a:cs typeface="Poppins"/>
                <a:sym typeface="Poppins"/>
              </a:rPr>
              <a:t>Work with colleagues to share differentiation approaches. Use the UNESCO-UNEVOC framework to audit your institution’s inclusion strengths.</a:t>
            </a:r>
            <a:endParaRPr/>
          </a:p>
        </p:txBody>
      </p:sp>
      <p:sp>
        <p:nvSpPr>
          <p:cNvPr id="274" name="Google Shape;274;p7"/>
          <p:cNvSpPr txBox="1"/>
          <p:nvPr/>
        </p:nvSpPr>
        <p:spPr>
          <a:xfrm>
            <a:off x="8286291" y="4201658"/>
            <a:ext cx="7611769" cy="369295"/>
          </a:xfrm>
          <a:prstGeom prst="rect">
            <a:avLst/>
          </a:prstGeom>
          <a:noFill/>
          <a:ln>
            <a:noFill/>
          </a:ln>
        </p:spPr>
        <p:txBody>
          <a:bodyPr spcFirstLastPara="1" wrap="square" lIns="0" tIns="0" rIns="0" bIns="0" anchor="t" anchorCtr="0">
            <a:spAutoFit/>
          </a:bodyPr>
          <a:lstStyle/>
          <a:p>
            <a:pPr marL="0" marR="0" lvl="0" indent="0" algn="r" rtl="0">
              <a:lnSpc>
                <a:spcPct val="113007"/>
              </a:lnSpc>
              <a:spcBef>
                <a:spcPts val="0"/>
              </a:spcBef>
              <a:spcAft>
                <a:spcPts val="0"/>
              </a:spcAft>
              <a:buNone/>
            </a:pPr>
            <a:r>
              <a:rPr lang="en-US" sz="2391" b="1" i="0" u="none" strike="noStrike" cap="none">
                <a:solidFill>
                  <a:srgbClr val="000000"/>
                </a:solidFill>
                <a:latin typeface="Poppins"/>
                <a:ea typeface="Poppins"/>
                <a:cs typeface="Poppins"/>
                <a:sym typeface="Poppins"/>
              </a:rPr>
              <a:t>Learner Needs Assessment</a:t>
            </a:r>
            <a:endParaRPr/>
          </a:p>
        </p:txBody>
      </p:sp>
      <p:sp>
        <p:nvSpPr>
          <p:cNvPr id="275" name="Google Shape;275;p7"/>
          <p:cNvSpPr txBox="1"/>
          <p:nvPr/>
        </p:nvSpPr>
        <p:spPr>
          <a:xfrm>
            <a:off x="8978144" y="5438478"/>
            <a:ext cx="6919916" cy="369295"/>
          </a:xfrm>
          <a:prstGeom prst="rect">
            <a:avLst/>
          </a:prstGeom>
          <a:noFill/>
          <a:ln>
            <a:noFill/>
          </a:ln>
        </p:spPr>
        <p:txBody>
          <a:bodyPr spcFirstLastPara="1" wrap="square" lIns="0" tIns="0" rIns="0" bIns="0" anchor="t" anchorCtr="0">
            <a:spAutoFit/>
          </a:bodyPr>
          <a:lstStyle/>
          <a:p>
            <a:pPr marL="0" marR="0" lvl="0" indent="0" algn="r" rtl="0">
              <a:lnSpc>
                <a:spcPct val="113007"/>
              </a:lnSpc>
              <a:spcBef>
                <a:spcPts val="0"/>
              </a:spcBef>
              <a:spcAft>
                <a:spcPts val="0"/>
              </a:spcAft>
              <a:buNone/>
            </a:pPr>
            <a:r>
              <a:rPr lang="en-US" sz="2391" b="1" i="0" u="none" strike="noStrike" cap="none">
                <a:solidFill>
                  <a:srgbClr val="000000"/>
                </a:solidFill>
                <a:latin typeface="Poppins"/>
                <a:ea typeface="Poppins"/>
                <a:cs typeface="Poppins"/>
                <a:sym typeface="Poppins"/>
              </a:rPr>
              <a:t>Session Review</a:t>
            </a:r>
            <a:endParaRPr/>
          </a:p>
        </p:txBody>
      </p:sp>
      <p:sp>
        <p:nvSpPr>
          <p:cNvPr id="276" name="Google Shape;276;p7"/>
          <p:cNvSpPr txBox="1"/>
          <p:nvPr/>
        </p:nvSpPr>
        <p:spPr>
          <a:xfrm>
            <a:off x="8704041" y="6701520"/>
            <a:ext cx="7194019" cy="346708"/>
          </a:xfrm>
          <a:prstGeom prst="rect">
            <a:avLst/>
          </a:prstGeom>
          <a:noFill/>
          <a:ln>
            <a:noFill/>
          </a:ln>
        </p:spPr>
        <p:txBody>
          <a:bodyPr spcFirstLastPara="1" wrap="square" lIns="0" tIns="0" rIns="0" bIns="0" anchor="t" anchorCtr="0">
            <a:spAutoFit/>
          </a:bodyPr>
          <a:lstStyle/>
          <a:p>
            <a:pPr marL="0" marR="0" lvl="0" indent="0" algn="r" rtl="0">
              <a:lnSpc>
                <a:spcPct val="113020"/>
              </a:lnSpc>
              <a:spcBef>
                <a:spcPts val="0"/>
              </a:spcBef>
              <a:spcAft>
                <a:spcPts val="0"/>
              </a:spcAft>
              <a:buNone/>
            </a:pPr>
            <a:r>
              <a:rPr lang="en-US" sz="2304" b="1" i="0" u="none" strike="noStrike" cap="none">
                <a:solidFill>
                  <a:srgbClr val="000000"/>
                </a:solidFill>
                <a:latin typeface="Poppins"/>
                <a:ea typeface="Poppins"/>
                <a:cs typeface="Poppins"/>
                <a:sym typeface="Poppins"/>
              </a:rPr>
              <a:t>Peer Collaboration</a:t>
            </a:r>
            <a:endParaRPr/>
          </a:p>
        </p:txBody>
      </p:sp>
      <p:sp>
        <p:nvSpPr>
          <p:cNvPr id="277" name="Google Shape;277;p7"/>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78" name="Google Shape;278;p7"/>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n-IE"/>
          </a:p>
        </p:txBody>
      </p:sp>
      <p:sp>
        <p:nvSpPr>
          <p:cNvPr id="322" name="Google Shape;322;p9"/>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cstate="screen">
              <a:alphaModFix amt="77000"/>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324" name="Google Shape;324;p9"/>
          <p:cNvGrpSpPr/>
          <p:nvPr/>
        </p:nvGrpSpPr>
        <p:grpSpPr>
          <a:xfrm>
            <a:off x="10165433" y="946396"/>
            <a:ext cx="857867" cy="857867"/>
            <a:chOff x="0" y="0"/>
            <a:chExt cx="812800" cy="812800"/>
          </a:xfrm>
        </p:grpSpPr>
        <p:sp>
          <p:nvSpPr>
            <p:cNvPr id="325" name="Google Shape;32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7" name="Google Shape;327;p9"/>
          <p:cNvGrpSpPr/>
          <p:nvPr/>
        </p:nvGrpSpPr>
        <p:grpSpPr>
          <a:xfrm>
            <a:off x="9651318" y="2226096"/>
            <a:ext cx="604566" cy="604566"/>
            <a:chOff x="0" y="0"/>
            <a:chExt cx="812800" cy="812800"/>
          </a:xfrm>
        </p:grpSpPr>
        <p:sp>
          <p:nvSpPr>
            <p:cNvPr id="328" name="Google Shape;32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0" name="Google Shape;330;p9"/>
          <p:cNvGrpSpPr/>
          <p:nvPr/>
        </p:nvGrpSpPr>
        <p:grpSpPr>
          <a:xfrm>
            <a:off x="10476408" y="681913"/>
            <a:ext cx="637633" cy="637633"/>
            <a:chOff x="0" y="0"/>
            <a:chExt cx="812800" cy="812800"/>
          </a:xfrm>
        </p:grpSpPr>
        <p:sp>
          <p:nvSpPr>
            <p:cNvPr id="331" name="Google Shape;33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3" name="Google Shape;333;p9"/>
          <p:cNvSpPr txBox="1"/>
          <p:nvPr/>
        </p:nvSpPr>
        <p:spPr>
          <a:xfrm>
            <a:off x="1041071" y="5394958"/>
            <a:ext cx="7614174" cy="563079"/>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3606" b="0" i="0" u="none" strike="noStrike" cap="none">
                <a:solidFill>
                  <a:srgbClr val="000000"/>
                </a:solidFill>
                <a:latin typeface="Poppins SemiBold"/>
                <a:ea typeface="Poppins SemiBold"/>
                <a:cs typeface="Poppins SemiBold"/>
                <a:sym typeface="Poppins SemiBold"/>
              </a:rPr>
              <a:t>For Your Attention</a:t>
            </a:r>
            <a:endParaRPr/>
          </a:p>
        </p:txBody>
      </p:sp>
      <p:sp>
        <p:nvSpPr>
          <p:cNvPr id="334" name="Google Shape;334;p9"/>
          <p:cNvSpPr txBox="1"/>
          <p:nvPr/>
        </p:nvSpPr>
        <p:spPr>
          <a:xfrm>
            <a:off x="1034729" y="3875590"/>
            <a:ext cx="7538244" cy="1633786"/>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None/>
            </a:pPr>
            <a:r>
              <a:rPr lang="en-US" sz="10518" b="1" i="0" u="none" strike="noStrike" cap="none">
                <a:solidFill>
                  <a:srgbClr val="17B8BB"/>
                </a:solidFill>
                <a:latin typeface="Poppins"/>
                <a:ea typeface="Poppins"/>
                <a:cs typeface="Poppins"/>
                <a:sym typeface="Poppins"/>
              </a:rPr>
              <a:t>Thank You</a:t>
            </a:r>
            <a:endParaRPr/>
          </a:p>
        </p:txBody>
      </p:sp>
      <p:sp>
        <p:nvSpPr>
          <p:cNvPr id="335" name="Google Shape;335;p9"/>
          <p:cNvSpPr/>
          <p:nvPr/>
        </p:nvSpPr>
        <p:spPr>
          <a:xfrm>
            <a:off x="3577505" y="681913"/>
            <a:ext cx="1413849" cy="1232069"/>
          </a:xfrm>
          <a:custGeom>
            <a:avLst/>
            <a:gdLst/>
            <a:ahLst/>
            <a:cxnLst/>
            <a:rect l="l" t="t" r="r" b="b"/>
            <a:pathLst>
              <a:path w="1413849" h="1232069" extrusionOk="0">
                <a:moveTo>
                  <a:pt x="0" y="0"/>
                </a:moveTo>
                <a:lnTo>
                  <a:pt x="1413850" y="0"/>
                </a:lnTo>
                <a:lnTo>
                  <a:pt x="1413850" y="1232069"/>
                </a:lnTo>
                <a:lnTo>
                  <a:pt x="0" y="1232069"/>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336" name="Google Shape;336;p9"/>
          <p:cNvSpPr/>
          <p:nvPr/>
        </p:nvSpPr>
        <p:spPr>
          <a:xfrm>
            <a:off x="1041071" y="1126889"/>
            <a:ext cx="2350712" cy="634692"/>
          </a:xfrm>
          <a:custGeom>
            <a:avLst/>
            <a:gdLst/>
            <a:ahLst/>
            <a:cxnLst/>
            <a:rect l="l" t="t" r="r" b="b"/>
            <a:pathLst>
              <a:path w="2350712" h="634692" extrusionOk="0">
                <a:moveTo>
                  <a:pt x="0" y="0"/>
                </a:moveTo>
                <a:lnTo>
                  <a:pt x="2350713" y="0"/>
                </a:lnTo>
                <a:lnTo>
                  <a:pt x="2350713" y="634693"/>
                </a:lnTo>
                <a:lnTo>
                  <a:pt x="0" y="634693"/>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3" name="Google Shape;315;p8">
            <a:extLst>
              <a:ext uri="{FF2B5EF4-FFF2-40B4-BE49-F238E27FC236}">
                <a16:creationId xmlns:a16="http://schemas.microsoft.com/office/drawing/2014/main" id="{C626C44A-FEC2-1901-12B8-632CC8B8342C}"/>
              </a:ext>
            </a:extLst>
          </p:cNvPr>
          <p:cNvSpPr txBox="1"/>
          <p:nvPr/>
        </p:nvSpPr>
        <p:spPr>
          <a:xfrm>
            <a:off x="397770" y="6823285"/>
            <a:ext cx="3352441" cy="8001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a:solidFill>
                  <a:srgbClr val="000000"/>
                </a:solidFill>
                <a:latin typeface="Poppins"/>
                <a:ea typeface="Poppins"/>
                <a:cs typeface="Poppins"/>
                <a:sym typeface="Poppins"/>
              </a:rPr>
              <a:t>Contact Us</a:t>
            </a:r>
            <a:endParaRPr dirty="0"/>
          </a:p>
        </p:txBody>
      </p:sp>
      <p:grpSp>
        <p:nvGrpSpPr>
          <p:cNvPr id="4" name="Google Shape;283;p8">
            <a:extLst>
              <a:ext uri="{FF2B5EF4-FFF2-40B4-BE49-F238E27FC236}">
                <a16:creationId xmlns:a16="http://schemas.microsoft.com/office/drawing/2014/main" id="{D2688AAF-D596-E5E7-9BE1-E42EDD32E3D6}"/>
              </a:ext>
            </a:extLst>
          </p:cNvPr>
          <p:cNvGrpSpPr/>
          <p:nvPr/>
        </p:nvGrpSpPr>
        <p:grpSpPr>
          <a:xfrm>
            <a:off x="555937" y="7970706"/>
            <a:ext cx="6239170" cy="761091"/>
            <a:chOff x="0" y="-57150"/>
            <a:chExt cx="3800029" cy="463550"/>
          </a:xfrm>
        </p:grpSpPr>
        <p:sp>
          <p:nvSpPr>
            <p:cNvPr id="5" name="Google Shape;284;p8">
              <a:extLst>
                <a:ext uri="{FF2B5EF4-FFF2-40B4-BE49-F238E27FC236}">
                  <a16:creationId xmlns:a16="http://schemas.microsoft.com/office/drawing/2014/main" id="{4427EDB5-C0F9-0FF5-78BA-222951A1F439}"/>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5;p8">
              <a:extLst>
                <a:ext uri="{FF2B5EF4-FFF2-40B4-BE49-F238E27FC236}">
                  <a16:creationId xmlns:a16="http://schemas.microsoft.com/office/drawing/2014/main" id="{4CAD8764-FE99-9ED4-C393-CA4865912244}"/>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 name="Google Shape;294;p8">
            <a:extLst>
              <a:ext uri="{FF2B5EF4-FFF2-40B4-BE49-F238E27FC236}">
                <a16:creationId xmlns:a16="http://schemas.microsoft.com/office/drawing/2014/main" id="{FB449945-E0EC-42D8-40AD-2615205CAF4D}"/>
              </a:ext>
            </a:extLst>
          </p:cNvPr>
          <p:cNvSpPr/>
          <p:nvPr/>
        </p:nvSpPr>
        <p:spPr>
          <a:xfrm>
            <a:off x="79280" y="7898495"/>
            <a:ext cx="953315" cy="953315"/>
          </a:xfrm>
          <a:custGeom>
            <a:avLst/>
            <a:gdLst/>
            <a:ahLst/>
            <a:cxnLst/>
            <a:rect l="l" t="t" r="r" b="b"/>
            <a:pathLst>
              <a:path w="953315" h="953315" extrusionOk="0">
                <a:moveTo>
                  <a:pt x="0" y="0"/>
                </a:moveTo>
                <a:lnTo>
                  <a:pt x="953315" y="0"/>
                </a:lnTo>
                <a:lnTo>
                  <a:pt x="953315" y="953315"/>
                </a:lnTo>
                <a:lnTo>
                  <a:pt x="0" y="953315"/>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8" name="Google Shape;295;p8">
            <a:extLst>
              <a:ext uri="{FF2B5EF4-FFF2-40B4-BE49-F238E27FC236}">
                <a16:creationId xmlns:a16="http://schemas.microsoft.com/office/drawing/2014/main" id="{598F8481-73C9-C0F0-1ADA-811EE0C4A29B}"/>
              </a:ext>
            </a:extLst>
          </p:cNvPr>
          <p:cNvSpPr/>
          <p:nvPr/>
        </p:nvSpPr>
        <p:spPr>
          <a:xfrm>
            <a:off x="260238" y="8092651"/>
            <a:ext cx="591399" cy="591399"/>
          </a:xfrm>
          <a:custGeom>
            <a:avLst/>
            <a:gdLst/>
            <a:ahLst/>
            <a:cxnLst/>
            <a:rect l="l" t="t" r="r" b="b"/>
            <a:pathLst>
              <a:path w="591399" h="591399" extrusionOk="0">
                <a:moveTo>
                  <a:pt x="0" y="0"/>
                </a:moveTo>
                <a:lnTo>
                  <a:pt x="591399" y="0"/>
                </a:lnTo>
                <a:lnTo>
                  <a:pt x="591399" y="591399"/>
                </a:lnTo>
                <a:lnTo>
                  <a:pt x="0" y="591399"/>
                </a:lnTo>
                <a:lnTo>
                  <a:pt x="0" y="0"/>
                </a:ln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9" name="Google Shape;314;p8">
            <a:extLst>
              <a:ext uri="{FF2B5EF4-FFF2-40B4-BE49-F238E27FC236}">
                <a16:creationId xmlns:a16="http://schemas.microsoft.com/office/drawing/2014/main" id="{7A4854A4-E81E-EDD3-ED10-3F5FCADED26C}"/>
              </a:ext>
            </a:extLst>
          </p:cNvPr>
          <p:cNvSpPr txBox="1"/>
          <p:nvPr/>
        </p:nvSpPr>
        <p:spPr>
          <a:xfrm>
            <a:off x="1297363" y="8084713"/>
            <a:ext cx="4689224" cy="49303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n-US" sz="2733" b="0" i="0" u="none" strike="noStrike" cap="none">
                <a:solidFill>
                  <a:srgbClr val="FFFFFF"/>
                </a:solidFill>
                <a:latin typeface="Poppins Medium"/>
                <a:ea typeface="Poppins Medium"/>
                <a:cs typeface="Poppins Medium"/>
                <a:sym typeface="Poppins Medium"/>
              </a:rPr>
              <a:t>www.vetcompass.eu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p:nvPr/>
        </p:nvSpPr>
        <p:spPr>
          <a:xfrm rot="4721273" flipH="1">
            <a:off x="-1236225" y="1896865"/>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IE"/>
          </a:p>
        </p:txBody>
      </p:sp>
      <p:grpSp>
        <p:nvGrpSpPr>
          <p:cNvPr id="114" name="Google Shape;114;p2"/>
          <p:cNvGrpSpPr/>
          <p:nvPr/>
        </p:nvGrpSpPr>
        <p:grpSpPr>
          <a:xfrm>
            <a:off x="5940775" y="946396"/>
            <a:ext cx="857867" cy="857867"/>
            <a:chOff x="0" y="0"/>
            <a:chExt cx="812800" cy="812800"/>
          </a:xfrm>
        </p:grpSpPr>
        <p:sp>
          <p:nvSpPr>
            <p:cNvPr id="115" name="Google Shape;11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7" name="Google Shape;117;p2"/>
          <p:cNvGrpSpPr/>
          <p:nvPr/>
        </p:nvGrpSpPr>
        <p:grpSpPr>
          <a:xfrm>
            <a:off x="6592862" y="2226096"/>
            <a:ext cx="604566" cy="604566"/>
            <a:chOff x="0" y="0"/>
            <a:chExt cx="812800" cy="812800"/>
          </a:xfrm>
        </p:grpSpPr>
        <p:sp>
          <p:nvSpPr>
            <p:cNvPr id="118" name="Google Shape;118;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 name="Google Shape;120;p2"/>
          <p:cNvGrpSpPr/>
          <p:nvPr/>
        </p:nvGrpSpPr>
        <p:grpSpPr>
          <a:xfrm>
            <a:off x="5825201" y="681913"/>
            <a:ext cx="637633" cy="637633"/>
            <a:chOff x="0" y="0"/>
            <a:chExt cx="812800" cy="812800"/>
          </a:xfrm>
        </p:grpSpPr>
        <p:sp>
          <p:nvSpPr>
            <p:cNvPr id="121" name="Google Shape;121;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 name="Google Shape;123;p2"/>
          <p:cNvSpPr/>
          <p:nvPr/>
        </p:nvSpPr>
        <p:spPr>
          <a:xfrm>
            <a:off x="-1972873" y="5"/>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cstate="screen">
              <a:alphaModFix amt="77000"/>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5" name="Google Shape;125;p2"/>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6" name="Google Shape;126;p2"/>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7" name="Google Shape;127;p2"/>
          <p:cNvSpPr txBox="1"/>
          <p:nvPr/>
        </p:nvSpPr>
        <p:spPr>
          <a:xfrm>
            <a:off x="8768075" y="1933756"/>
            <a:ext cx="9220121" cy="7201972"/>
          </a:xfrm>
          <a:prstGeom prst="rect">
            <a:avLst/>
          </a:prstGeom>
          <a:noFill/>
          <a:ln>
            <a:noFill/>
          </a:ln>
        </p:spPr>
        <p:txBody>
          <a:bodyPr spcFirstLastPara="1" wrap="square" lIns="0" tIns="0" rIns="0" bIns="0" anchor="t" anchorCtr="0">
            <a:spAutoFit/>
          </a:bodyPr>
          <a:lstStyle/>
          <a:p>
            <a:pPr marL="0" marR="0" lvl="0" indent="0" rtl="0">
              <a:lnSpc>
                <a:spcPct val="130010"/>
              </a:lnSpc>
              <a:spcBef>
                <a:spcPts val="0"/>
              </a:spcBef>
              <a:spcAft>
                <a:spcPts val="0"/>
              </a:spcAft>
              <a:buNone/>
            </a:pPr>
            <a:r>
              <a:rPr lang="en-US" sz="2400" b="0" i="0" u="none" strike="noStrike" cap="none" dirty="0">
                <a:solidFill>
                  <a:srgbClr val="000000"/>
                </a:solidFill>
                <a:latin typeface="Poppins"/>
                <a:ea typeface="Poppins"/>
                <a:cs typeface="Poppins"/>
                <a:sym typeface="Poppins"/>
              </a:rPr>
              <a:t>Inclusive and learner-</a:t>
            </a:r>
            <a:r>
              <a:rPr lang="en-US" sz="2400" b="0" i="0" u="none" strike="noStrike" cap="none" dirty="0" err="1">
                <a:solidFill>
                  <a:srgbClr val="000000"/>
                </a:solidFill>
                <a:latin typeface="Poppins"/>
                <a:ea typeface="Poppins"/>
                <a:cs typeface="Poppins"/>
                <a:sym typeface="Poppins"/>
              </a:rPr>
              <a:t>centred</a:t>
            </a:r>
            <a:r>
              <a:rPr lang="en-US" sz="2400" b="0" i="0" u="none" strike="noStrike" cap="none" dirty="0">
                <a:solidFill>
                  <a:srgbClr val="000000"/>
                </a:solidFill>
                <a:latin typeface="Poppins"/>
                <a:ea typeface="Poppins"/>
                <a:cs typeface="Poppins"/>
                <a:sym typeface="Poppins"/>
              </a:rPr>
              <a:t> teaching is the ability to design and deliver vocational learning that responds to diverse learner needs while staying aligned to occupational standards.</a:t>
            </a:r>
          </a:p>
          <a:p>
            <a:pPr marL="0" marR="0" lvl="0" indent="0" rtl="0">
              <a:lnSpc>
                <a:spcPct val="130010"/>
              </a:lnSpc>
              <a:spcBef>
                <a:spcPts val="0"/>
              </a:spcBef>
              <a:spcAft>
                <a:spcPts val="0"/>
              </a:spcAft>
              <a:buNone/>
            </a:pPr>
            <a:endParaRPr sz="2400" dirty="0"/>
          </a:p>
          <a:p>
            <a:pPr marL="0" marR="0" lvl="0" indent="0" rtl="0">
              <a:lnSpc>
                <a:spcPct val="130010"/>
              </a:lnSpc>
              <a:spcBef>
                <a:spcPts val="0"/>
              </a:spcBef>
              <a:spcAft>
                <a:spcPts val="0"/>
              </a:spcAft>
              <a:buNone/>
            </a:pPr>
            <a:r>
              <a:rPr lang="en-US" sz="2400" b="0" i="0" u="none" strike="noStrike" cap="none" dirty="0">
                <a:solidFill>
                  <a:srgbClr val="000000"/>
                </a:solidFill>
                <a:latin typeface="Poppins"/>
                <a:ea typeface="Poppins"/>
                <a:cs typeface="Poppins"/>
                <a:sym typeface="Poppins"/>
              </a:rPr>
              <a:t>Despite VET’s potential to empower traditionally excluded groups, many learners still face systemic barriers. Inclusion is an ongoing professional practice — not a fixed destination.</a:t>
            </a:r>
          </a:p>
          <a:p>
            <a:pPr marL="0" marR="0" lvl="0" indent="0" rtl="0">
              <a:lnSpc>
                <a:spcPct val="130010"/>
              </a:lnSpc>
              <a:spcBef>
                <a:spcPts val="0"/>
              </a:spcBef>
              <a:spcAft>
                <a:spcPts val="0"/>
              </a:spcAft>
              <a:buNone/>
            </a:pPr>
            <a:endParaRPr sz="2400" dirty="0"/>
          </a:p>
          <a:p>
            <a:pPr marL="0" marR="0" lvl="0" indent="0" rtl="0">
              <a:lnSpc>
                <a:spcPct val="130010"/>
              </a:lnSpc>
              <a:spcBef>
                <a:spcPts val="0"/>
              </a:spcBef>
              <a:spcAft>
                <a:spcPts val="0"/>
              </a:spcAft>
              <a:buNone/>
            </a:pPr>
            <a:r>
              <a:rPr lang="en-GB" sz="2400" b="0" i="0" u="none" strike="noStrike" cap="none" dirty="0">
                <a:solidFill>
                  <a:srgbClr val="000000"/>
                </a:solidFill>
                <a:latin typeface="Poppins"/>
                <a:ea typeface="Poppins"/>
                <a:cs typeface="Poppins"/>
                <a:sym typeface="Poppins"/>
              </a:rPr>
              <a:t>By the end of this module, you will learn to recognise the barriers that exclude learners, apply practical strategies for differentiation and inclusive teaching, and connect your classroom practice to the broader transversal skills your learners need to succeed.</a:t>
            </a:r>
            <a:endParaRPr sz="2400" dirty="0"/>
          </a:p>
        </p:txBody>
      </p:sp>
      <p:sp>
        <p:nvSpPr>
          <p:cNvPr id="128" name="Google Shape;128;p2"/>
          <p:cNvSpPr txBox="1"/>
          <p:nvPr/>
        </p:nvSpPr>
        <p:spPr>
          <a:xfrm>
            <a:off x="6369708" y="1096729"/>
            <a:ext cx="8729897" cy="486928"/>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None/>
            </a:pPr>
            <a:r>
              <a:rPr lang="en-US" sz="2800" b="1" i="0" u="none" strike="noStrike" cap="none" dirty="0">
                <a:solidFill>
                  <a:srgbClr val="000000"/>
                </a:solidFill>
                <a:latin typeface="Poppins"/>
                <a:ea typeface="Poppins"/>
                <a:cs typeface="Poppins"/>
                <a:sym typeface="Poppins"/>
              </a:rPr>
              <a:t>Introduction &amp; Learning Objectives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3" name="Picture 2">
            <a:extLst>
              <a:ext uri="{FF2B5EF4-FFF2-40B4-BE49-F238E27FC236}">
                <a16:creationId xmlns:a16="http://schemas.microsoft.com/office/drawing/2014/main" id="{46F94ABE-EAA3-2173-1D18-084B965A7285}"/>
              </a:ext>
            </a:extLst>
          </p:cNvPr>
          <p:cNvPicPr>
            <a:picLocks noChangeAspect="1"/>
          </p:cNvPicPr>
          <p:nvPr/>
        </p:nvPicPr>
        <p:blipFill>
          <a:blip r:embed="rId2" cstate="screen">
            <a:extLst>
              <a:ext uri="{28A0092B-C50C-407E-A947-70E740481C1C}">
                <a14:useLocalDpi xmlns:a14="http://schemas.microsoft.com/office/drawing/2010/main"/>
              </a:ext>
            </a:extLst>
          </a:blip>
          <a:srcRect b="-439"/>
          <a:stretch>
            <a:fillRect/>
          </a:stretch>
        </p:blipFill>
        <p:spPr>
          <a:xfrm>
            <a:off x="0" y="0"/>
            <a:ext cx="7315200" cy="10287000"/>
          </a:xfrm>
          <a:prstGeom prst="rect">
            <a:avLst/>
          </a:prstGeom>
        </p:spPr>
      </p:pic>
      <p:sp>
        <p:nvSpPr>
          <p:cNvPr id="113" name="Google Shape;113;p2"/>
          <p:cNvSpPr/>
          <p:nvPr/>
        </p:nvSpPr>
        <p:spPr>
          <a:xfrm rot="4721273" flipH="1">
            <a:off x="-1236225" y="1896865"/>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n-IE"/>
          </a:p>
        </p:txBody>
      </p:sp>
      <p:grpSp>
        <p:nvGrpSpPr>
          <p:cNvPr id="114" name="Google Shape;114;p2"/>
          <p:cNvGrpSpPr/>
          <p:nvPr/>
        </p:nvGrpSpPr>
        <p:grpSpPr>
          <a:xfrm>
            <a:off x="5940775" y="946396"/>
            <a:ext cx="857867" cy="857867"/>
            <a:chOff x="0" y="0"/>
            <a:chExt cx="812800" cy="812800"/>
          </a:xfrm>
        </p:grpSpPr>
        <p:sp>
          <p:nvSpPr>
            <p:cNvPr id="115" name="Google Shape;115;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7" name="Google Shape;117;p2"/>
          <p:cNvGrpSpPr/>
          <p:nvPr/>
        </p:nvGrpSpPr>
        <p:grpSpPr>
          <a:xfrm>
            <a:off x="6592862" y="2226096"/>
            <a:ext cx="604566" cy="604566"/>
            <a:chOff x="0" y="0"/>
            <a:chExt cx="812800" cy="812800"/>
          </a:xfrm>
        </p:grpSpPr>
        <p:sp>
          <p:nvSpPr>
            <p:cNvPr id="118" name="Google Shape;118;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 name="Google Shape;120;p2"/>
          <p:cNvGrpSpPr/>
          <p:nvPr/>
        </p:nvGrpSpPr>
        <p:grpSpPr>
          <a:xfrm>
            <a:off x="5825201" y="681913"/>
            <a:ext cx="637633" cy="637633"/>
            <a:chOff x="0" y="0"/>
            <a:chExt cx="812800" cy="812800"/>
          </a:xfrm>
        </p:grpSpPr>
        <p:sp>
          <p:nvSpPr>
            <p:cNvPr id="121" name="Google Shape;121;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4" name="Google Shape;124;p2"/>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4" cstate="screen">
              <a:alphaModFix amt="77000"/>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5" name="Google Shape;125;p2"/>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6" name="Google Shape;126;p2"/>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27" name="Google Shape;127;p2"/>
          <p:cNvSpPr txBox="1"/>
          <p:nvPr/>
        </p:nvSpPr>
        <p:spPr>
          <a:xfrm>
            <a:off x="8768076" y="1933756"/>
            <a:ext cx="8491224" cy="5281446"/>
          </a:xfrm>
          <a:prstGeom prst="rect">
            <a:avLst/>
          </a:prstGeom>
          <a:noFill/>
          <a:ln>
            <a:noFill/>
          </a:ln>
        </p:spPr>
        <p:txBody>
          <a:bodyPr spcFirstLastPara="1" wrap="square" lIns="0" tIns="0" rIns="0" bIns="0" anchor="t" anchorCtr="0">
            <a:spAutoFit/>
          </a:bodyPr>
          <a:lstStyle/>
          <a:p>
            <a:pPr marL="0" marR="0" lvl="0" indent="0" rtl="0">
              <a:lnSpc>
                <a:spcPct val="130010"/>
              </a:lnSpc>
              <a:spcBef>
                <a:spcPts val="0"/>
              </a:spcBef>
              <a:spcAft>
                <a:spcPts val="0"/>
              </a:spcAft>
              <a:buNone/>
            </a:pPr>
            <a:r>
              <a:rPr lang="en-US" sz="2400" b="0" i="0" u="none" strike="noStrike" cap="none" dirty="0">
                <a:solidFill>
                  <a:srgbClr val="000000"/>
                </a:solidFill>
                <a:latin typeface="Poppins"/>
                <a:ea typeface="Poppins"/>
                <a:cs typeface="Poppins"/>
                <a:sym typeface="Poppins"/>
              </a:rPr>
              <a:t>Inclusion means creating the conditions in which every learner can participate, progress, and succeed, regardless of background, ability, or starting point.</a:t>
            </a:r>
          </a:p>
          <a:p>
            <a:pPr marL="0" marR="0" lvl="0" indent="0" rtl="0">
              <a:lnSpc>
                <a:spcPct val="130010"/>
              </a:lnSpc>
              <a:spcBef>
                <a:spcPts val="0"/>
              </a:spcBef>
              <a:spcAft>
                <a:spcPts val="0"/>
              </a:spcAft>
              <a:buNone/>
            </a:pPr>
            <a:endParaRPr sz="2400" dirty="0"/>
          </a:p>
          <a:p>
            <a:pPr marL="0" marR="0" lvl="0" indent="0" rtl="0">
              <a:lnSpc>
                <a:spcPct val="130010"/>
              </a:lnSpc>
              <a:spcBef>
                <a:spcPts val="0"/>
              </a:spcBef>
              <a:spcAft>
                <a:spcPts val="0"/>
              </a:spcAft>
              <a:buNone/>
            </a:pPr>
            <a:r>
              <a:rPr lang="en-US" sz="2400" b="0" i="0" u="none" strike="noStrike" cap="none" dirty="0">
                <a:solidFill>
                  <a:srgbClr val="000000"/>
                </a:solidFill>
                <a:latin typeface="Poppins"/>
                <a:ea typeface="Poppins"/>
                <a:cs typeface="Poppins"/>
                <a:sym typeface="Poppins"/>
              </a:rPr>
              <a:t>Exclusion in VET rarely happens all at once. It builds through small, accumulated barriers that compound over time.</a:t>
            </a:r>
            <a:endParaRPr lang="en-US" sz="2400" dirty="0">
              <a:latin typeface="Poppins"/>
              <a:ea typeface="Poppins"/>
              <a:cs typeface="Poppins"/>
              <a:sym typeface="Poppins"/>
            </a:endParaRPr>
          </a:p>
          <a:p>
            <a:pPr marL="0" marR="0" lvl="0" indent="0" rtl="0">
              <a:lnSpc>
                <a:spcPct val="130010"/>
              </a:lnSpc>
              <a:spcBef>
                <a:spcPts val="0"/>
              </a:spcBef>
              <a:spcAft>
                <a:spcPts val="0"/>
              </a:spcAft>
              <a:buNone/>
            </a:pPr>
            <a:endParaRPr sz="2400" dirty="0"/>
          </a:p>
          <a:p>
            <a:pPr marL="0" marR="0" lvl="0" indent="0" rtl="0">
              <a:lnSpc>
                <a:spcPct val="130010"/>
              </a:lnSpc>
              <a:spcBef>
                <a:spcPts val="0"/>
              </a:spcBef>
              <a:spcAft>
                <a:spcPts val="0"/>
              </a:spcAft>
              <a:buNone/>
            </a:pPr>
            <a:r>
              <a:rPr lang="en-US" sz="2400" b="0" i="0" u="none" strike="noStrike" cap="none" dirty="0" err="1">
                <a:solidFill>
                  <a:srgbClr val="000000"/>
                </a:solidFill>
                <a:latin typeface="Poppins"/>
                <a:ea typeface="Poppins"/>
                <a:cs typeface="Poppins"/>
                <a:sym typeface="Poppins"/>
              </a:rPr>
              <a:t>Recognising</a:t>
            </a:r>
            <a:r>
              <a:rPr lang="en-US" sz="2400" b="0" i="0" u="none" strike="noStrike" cap="none" dirty="0">
                <a:solidFill>
                  <a:srgbClr val="000000"/>
                </a:solidFill>
                <a:latin typeface="Poppins"/>
                <a:ea typeface="Poppins"/>
                <a:cs typeface="Poppins"/>
                <a:sym typeface="Poppins"/>
              </a:rPr>
              <a:t> these barriers is the first step. Addressing them requires deliberate change at the level of teaching practice- not just policy.</a:t>
            </a:r>
            <a:endParaRPr sz="2400" dirty="0"/>
          </a:p>
        </p:txBody>
      </p:sp>
      <p:sp>
        <p:nvSpPr>
          <p:cNvPr id="128" name="Google Shape;128;p2"/>
          <p:cNvSpPr txBox="1"/>
          <p:nvPr/>
        </p:nvSpPr>
        <p:spPr>
          <a:xfrm>
            <a:off x="8768076" y="1076082"/>
            <a:ext cx="8954749" cy="486928"/>
          </a:xfrm>
          <a:prstGeom prst="rect">
            <a:avLst/>
          </a:prstGeom>
          <a:noFill/>
          <a:ln>
            <a:noFill/>
          </a:ln>
        </p:spPr>
        <p:txBody>
          <a:bodyPr spcFirstLastPara="1" wrap="square" lIns="0" tIns="0" rIns="0" bIns="0" anchor="t" anchorCtr="0">
            <a:spAutoFit/>
          </a:bodyPr>
          <a:lstStyle/>
          <a:p>
            <a:pPr marL="0" marR="0" lvl="0" indent="0" rtl="0">
              <a:lnSpc>
                <a:spcPct val="113002"/>
              </a:lnSpc>
              <a:spcBef>
                <a:spcPts val="0"/>
              </a:spcBef>
              <a:spcAft>
                <a:spcPts val="0"/>
              </a:spcAft>
              <a:buNone/>
            </a:pPr>
            <a:r>
              <a:rPr lang="en-US" sz="2800" b="1" i="0" u="none" strike="noStrike" cap="none" dirty="0">
                <a:solidFill>
                  <a:srgbClr val="000000"/>
                </a:solidFill>
                <a:latin typeface="Poppins"/>
                <a:ea typeface="Poppins"/>
                <a:cs typeface="Poppins"/>
                <a:sym typeface="Poppins"/>
              </a:rPr>
              <a:t>Section 1: Understanding Inclusion in VET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23" name="Google Shape;223;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24" name="Google Shape;224;p6"/>
          <p:cNvSpPr/>
          <p:nvPr/>
        </p:nvSpPr>
        <p:spPr>
          <a:xfrm>
            <a:off x="9918829" y="2345055"/>
            <a:ext cx="7340471" cy="6282219"/>
          </a:xfrm>
          <a:custGeom>
            <a:avLst/>
            <a:gdLst/>
            <a:ahLst/>
            <a:cxnLst/>
            <a:rect l="l" t="t" r="r" b="b"/>
            <a:pathLst>
              <a:path w="7340471" h="6282219" extrusionOk="0">
                <a:moveTo>
                  <a:pt x="0" y="0"/>
                </a:moveTo>
                <a:lnTo>
                  <a:pt x="7340471" y="0"/>
                </a:lnTo>
                <a:lnTo>
                  <a:pt x="7340471" y="6282219"/>
                </a:lnTo>
                <a:lnTo>
                  <a:pt x="0" y="6282219"/>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225" name="Google Shape;225;p6"/>
          <p:cNvGrpSpPr/>
          <p:nvPr/>
        </p:nvGrpSpPr>
        <p:grpSpPr>
          <a:xfrm>
            <a:off x="-1342907" y="9913239"/>
            <a:ext cx="20973813" cy="837562"/>
            <a:chOff x="0" y="-57150"/>
            <a:chExt cx="11607985" cy="463550"/>
          </a:xfrm>
        </p:grpSpPr>
        <p:sp>
          <p:nvSpPr>
            <p:cNvPr id="226" name="Google Shape;226;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grpSp>
      <p:grpSp>
        <p:nvGrpSpPr>
          <p:cNvPr id="228" name="Google Shape;228;p6"/>
          <p:cNvGrpSpPr/>
          <p:nvPr/>
        </p:nvGrpSpPr>
        <p:grpSpPr>
          <a:xfrm>
            <a:off x="2488624" y="9913239"/>
            <a:ext cx="13310752" cy="837562"/>
            <a:chOff x="0" y="-57150"/>
            <a:chExt cx="7366854" cy="463550"/>
          </a:xfrm>
        </p:grpSpPr>
        <p:sp>
          <p:nvSpPr>
            <p:cNvPr id="229" name="Google Shape;229;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grpSp>
      <p:grpSp>
        <p:nvGrpSpPr>
          <p:cNvPr id="231" name="Google Shape;231;p6"/>
          <p:cNvGrpSpPr/>
          <p:nvPr/>
        </p:nvGrpSpPr>
        <p:grpSpPr>
          <a:xfrm>
            <a:off x="4131384" y="9913239"/>
            <a:ext cx="10025232" cy="837562"/>
            <a:chOff x="0" y="-57150"/>
            <a:chExt cx="5548478" cy="463550"/>
          </a:xfrm>
        </p:grpSpPr>
        <p:sp>
          <p:nvSpPr>
            <p:cNvPr id="232" name="Google Shape;232;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17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grpSp>
      <p:sp>
        <p:nvSpPr>
          <p:cNvPr id="234" name="Google Shape;234;p6"/>
          <p:cNvSpPr/>
          <p:nvPr/>
        </p:nvSpPr>
        <p:spPr>
          <a:xfrm>
            <a:off x="11801545" y="4811896"/>
            <a:ext cx="1221784" cy="1201930"/>
          </a:xfrm>
          <a:custGeom>
            <a:avLst/>
            <a:gdLst/>
            <a:ahLst/>
            <a:cxnLst/>
            <a:rect l="l" t="t" r="r" b="b"/>
            <a:pathLst>
              <a:path w="1221784" h="1201930" extrusionOk="0">
                <a:moveTo>
                  <a:pt x="0" y="0"/>
                </a:moveTo>
                <a:lnTo>
                  <a:pt x="1221784" y="0"/>
                </a:lnTo>
                <a:lnTo>
                  <a:pt x="1221784" y="1201930"/>
                </a:lnTo>
                <a:lnTo>
                  <a:pt x="0" y="1201930"/>
                </a:lnTo>
                <a:lnTo>
                  <a:pt x="0" y="0"/>
                </a:lnTo>
                <a:close/>
              </a:path>
            </a:pathLst>
          </a:custGeom>
          <a:blipFill rotWithShape="1">
            <a:blip r:embed="rId5">
              <a:alphaModFix/>
            </a:blip>
            <a:stretch>
              <a:fillRect/>
            </a:stretch>
          </a:blipFill>
          <a:ln>
            <a:noFill/>
          </a:ln>
        </p:spPr>
        <p:txBody>
          <a:bodyPr/>
          <a:lstStyle/>
          <a:p>
            <a:endParaRPr lang="en-IE"/>
          </a:p>
        </p:txBody>
      </p:sp>
      <p:sp>
        <p:nvSpPr>
          <p:cNvPr id="235" name="Google Shape;235;p6"/>
          <p:cNvSpPr txBox="1"/>
          <p:nvPr/>
        </p:nvSpPr>
        <p:spPr>
          <a:xfrm>
            <a:off x="5374682" y="1019175"/>
            <a:ext cx="753863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2800" b="1" i="0" u="none" strike="noStrike" cap="none">
                <a:solidFill>
                  <a:srgbClr val="000000"/>
                </a:solidFill>
                <a:latin typeface="Poppins"/>
                <a:ea typeface="Poppins"/>
                <a:cs typeface="Poppins"/>
                <a:sym typeface="Poppins"/>
              </a:rPr>
              <a:t>5 Common Barriers to Inclusion in VET</a:t>
            </a:r>
            <a:endParaRPr/>
          </a:p>
        </p:txBody>
      </p:sp>
      <p:sp>
        <p:nvSpPr>
          <p:cNvPr id="236" name="Google Shape;236;p6"/>
          <p:cNvSpPr txBox="1"/>
          <p:nvPr/>
        </p:nvSpPr>
        <p:spPr>
          <a:xfrm>
            <a:off x="12227182" y="2466287"/>
            <a:ext cx="2023184" cy="252620"/>
          </a:xfrm>
          <a:prstGeom prst="rect">
            <a:avLst/>
          </a:prstGeom>
          <a:noFill/>
          <a:ln>
            <a:noFill/>
          </a:ln>
        </p:spPr>
        <p:txBody>
          <a:bodyPr spcFirstLastPara="1" wrap="square" lIns="0" tIns="0" rIns="0" bIns="0" anchor="t" anchorCtr="0">
            <a:spAutoFit/>
          </a:bodyPr>
          <a:lstStyle/>
          <a:p>
            <a:pPr marL="0" marR="0" lvl="0" indent="0" algn="l" rtl="0">
              <a:lnSpc>
                <a:spcPct val="112980"/>
              </a:lnSpc>
              <a:spcBef>
                <a:spcPts val="0"/>
              </a:spcBef>
              <a:spcAft>
                <a:spcPts val="0"/>
              </a:spcAft>
              <a:buNone/>
            </a:pPr>
            <a:r>
              <a:rPr lang="en-US" sz="1664" b="1" i="0" u="none" strike="noStrike" cap="none">
                <a:solidFill>
                  <a:srgbClr val="000000"/>
                </a:solidFill>
                <a:latin typeface="Poppins"/>
                <a:ea typeface="Poppins"/>
                <a:cs typeface="Poppins"/>
                <a:sym typeface="Poppins"/>
              </a:rPr>
              <a:t>Barriers</a:t>
            </a:r>
            <a:endParaRPr/>
          </a:p>
        </p:txBody>
      </p:sp>
      <p:sp>
        <p:nvSpPr>
          <p:cNvPr id="237" name="Google Shape;237;p6"/>
          <p:cNvSpPr txBox="1"/>
          <p:nvPr/>
        </p:nvSpPr>
        <p:spPr>
          <a:xfrm>
            <a:off x="12227182" y="8009399"/>
            <a:ext cx="2023184" cy="252620"/>
          </a:xfrm>
          <a:prstGeom prst="rect">
            <a:avLst/>
          </a:prstGeom>
          <a:noFill/>
          <a:ln>
            <a:noFill/>
          </a:ln>
        </p:spPr>
        <p:txBody>
          <a:bodyPr spcFirstLastPara="1" wrap="square" lIns="0" tIns="0" rIns="0" bIns="0" anchor="t" anchorCtr="0">
            <a:spAutoFit/>
          </a:bodyPr>
          <a:lstStyle/>
          <a:p>
            <a:pPr marL="0" marR="0" lvl="0" indent="0" algn="l" rtl="0">
              <a:lnSpc>
                <a:spcPct val="112980"/>
              </a:lnSpc>
              <a:spcBef>
                <a:spcPts val="0"/>
              </a:spcBef>
              <a:spcAft>
                <a:spcPts val="0"/>
              </a:spcAft>
              <a:buNone/>
            </a:pPr>
            <a:r>
              <a:rPr lang="en-US" sz="1664" b="1" i="0" u="none" strike="noStrike" cap="none">
                <a:solidFill>
                  <a:srgbClr val="000000"/>
                </a:solidFill>
                <a:latin typeface="Poppins"/>
                <a:ea typeface="Poppins"/>
                <a:cs typeface="Poppins"/>
                <a:sym typeface="Poppins"/>
              </a:rPr>
              <a:t>Physical</a:t>
            </a:r>
            <a:endParaRPr/>
          </a:p>
        </p:txBody>
      </p:sp>
      <p:sp>
        <p:nvSpPr>
          <p:cNvPr id="238" name="Google Shape;238;p6"/>
          <p:cNvSpPr txBox="1"/>
          <p:nvPr/>
        </p:nvSpPr>
        <p:spPr>
          <a:xfrm>
            <a:off x="14959514" y="5312467"/>
            <a:ext cx="2023184" cy="252620"/>
          </a:xfrm>
          <a:prstGeom prst="rect">
            <a:avLst/>
          </a:prstGeom>
          <a:noFill/>
          <a:ln>
            <a:noFill/>
          </a:ln>
        </p:spPr>
        <p:txBody>
          <a:bodyPr spcFirstLastPara="1" wrap="square" lIns="0" tIns="0" rIns="0" bIns="0" anchor="t" anchorCtr="0">
            <a:spAutoFit/>
          </a:bodyPr>
          <a:lstStyle/>
          <a:p>
            <a:pPr marL="0" marR="0" lvl="0" indent="0" algn="l" rtl="0">
              <a:lnSpc>
                <a:spcPct val="112980"/>
              </a:lnSpc>
              <a:spcBef>
                <a:spcPts val="0"/>
              </a:spcBef>
              <a:spcAft>
                <a:spcPts val="0"/>
              </a:spcAft>
              <a:buNone/>
            </a:pPr>
            <a:r>
              <a:rPr lang="en-US" sz="1664" b="1" i="0" u="none" strike="noStrike" cap="none">
                <a:solidFill>
                  <a:srgbClr val="000000"/>
                </a:solidFill>
                <a:latin typeface="Poppins"/>
                <a:ea typeface="Poppins"/>
                <a:cs typeface="Poppins"/>
                <a:sym typeface="Poppins"/>
              </a:rPr>
              <a:t>Attitudinal</a:t>
            </a:r>
            <a:endParaRPr/>
          </a:p>
        </p:txBody>
      </p:sp>
      <p:sp>
        <p:nvSpPr>
          <p:cNvPr id="239" name="Google Shape;239;p6"/>
          <p:cNvSpPr txBox="1"/>
          <p:nvPr/>
        </p:nvSpPr>
        <p:spPr>
          <a:xfrm>
            <a:off x="14620299" y="3676333"/>
            <a:ext cx="2116041" cy="203272"/>
          </a:xfrm>
          <a:prstGeom prst="rect">
            <a:avLst/>
          </a:prstGeom>
          <a:noFill/>
          <a:ln>
            <a:noFill/>
          </a:ln>
        </p:spPr>
        <p:txBody>
          <a:bodyPr spcFirstLastPara="1" wrap="square" lIns="0" tIns="0" rIns="0" bIns="0" anchor="t" anchorCtr="0">
            <a:spAutoFit/>
          </a:bodyPr>
          <a:lstStyle/>
          <a:p>
            <a:pPr marL="0" marR="0" lvl="0" indent="0" algn="l" rtl="0">
              <a:lnSpc>
                <a:spcPct val="124048"/>
              </a:lnSpc>
              <a:spcBef>
                <a:spcPts val="0"/>
              </a:spcBef>
              <a:spcAft>
                <a:spcPts val="0"/>
              </a:spcAft>
              <a:buNone/>
            </a:pPr>
            <a:r>
              <a:rPr lang="en-US" sz="1235" b="1" i="0" u="none" strike="noStrike" cap="none">
                <a:solidFill>
                  <a:srgbClr val="FFFFFF"/>
                </a:solidFill>
                <a:latin typeface="Poppins"/>
                <a:ea typeface="Poppins"/>
                <a:cs typeface="Poppins"/>
                <a:sym typeface="Poppins"/>
              </a:rPr>
              <a:t>Institutional</a:t>
            </a:r>
            <a:endParaRPr/>
          </a:p>
        </p:txBody>
      </p:sp>
      <p:sp>
        <p:nvSpPr>
          <p:cNvPr id="240" name="Google Shape;240;p6"/>
          <p:cNvSpPr txBox="1"/>
          <p:nvPr/>
        </p:nvSpPr>
        <p:spPr>
          <a:xfrm>
            <a:off x="14620299" y="6878064"/>
            <a:ext cx="2116041" cy="235278"/>
          </a:xfrm>
          <a:prstGeom prst="rect">
            <a:avLst/>
          </a:prstGeom>
          <a:noFill/>
          <a:ln>
            <a:noFill/>
          </a:ln>
        </p:spPr>
        <p:txBody>
          <a:bodyPr spcFirstLastPara="1" wrap="square" lIns="0" tIns="0" rIns="0" bIns="0" anchor="t" anchorCtr="0">
            <a:spAutoFit/>
          </a:bodyPr>
          <a:lstStyle/>
          <a:p>
            <a:pPr marL="0" marR="0" lvl="0" indent="0" algn="l" rtl="0">
              <a:lnSpc>
                <a:spcPct val="112967"/>
              </a:lnSpc>
              <a:spcBef>
                <a:spcPts val="0"/>
              </a:spcBef>
              <a:spcAft>
                <a:spcPts val="0"/>
              </a:spcAft>
              <a:buNone/>
            </a:pPr>
            <a:r>
              <a:rPr lang="en-US" sz="1550" b="1" i="0" u="none" strike="noStrike" cap="none">
                <a:solidFill>
                  <a:srgbClr val="FFFFFF"/>
                </a:solidFill>
                <a:latin typeface="Poppins"/>
                <a:ea typeface="Poppins"/>
                <a:cs typeface="Poppins"/>
                <a:sym typeface="Poppins"/>
              </a:rPr>
              <a:t>Curriculum</a:t>
            </a:r>
            <a:endParaRPr/>
          </a:p>
        </p:txBody>
      </p:sp>
      <p:sp>
        <p:nvSpPr>
          <p:cNvPr id="241" name="Google Shape;241;p6"/>
          <p:cNvSpPr txBox="1"/>
          <p:nvPr/>
        </p:nvSpPr>
        <p:spPr>
          <a:xfrm>
            <a:off x="1028700" y="2906679"/>
            <a:ext cx="8555259" cy="42545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None/>
            </a:pPr>
            <a:r>
              <a:rPr lang="en-US" sz="2499" b="0" i="0" u="none" strike="noStrike" cap="none">
                <a:solidFill>
                  <a:srgbClr val="000000"/>
                </a:solidFill>
                <a:latin typeface="Poppins"/>
                <a:ea typeface="Poppins"/>
                <a:cs typeface="Poppins"/>
                <a:sym typeface="Poppins"/>
              </a:rPr>
              <a:t> </a:t>
            </a:r>
            <a:endParaRPr/>
          </a:p>
        </p:txBody>
      </p:sp>
      <p:sp>
        <p:nvSpPr>
          <p:cNvPr id="242" name="Google Shape;242;p6"/>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43" name="Google Shape;243;p6"/>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99" name="BarriersDesc"/>
          <p:cNvSpPr txBox="1"/>
          <p:nvPr/>
        </p:nvSpPr>
        <p:spPr>
          <a:xfrm>
            <a:off x="457200" y="2100000"/>
            <a:ext cx="7340470" cy="7008072"/>
          </a:xfrm>
          <a:prstGeom prst="rect">
            <a:avLst/>
          </a:prstGeom>
          <a:noFill/>
          <a:ln>
            <a:noFill/>
          </a:ln>
        </p:spPr>
        <p:txBody>
          <a:bodyPr wrap="square" lIns="0" tIns="0" rIns="0" bIns="0" anchor="t">
            <a:spAutoFit/>
          </a:bodyPr>
          <a:lstStyle/>
          <a:p>
            <a:pPr algn="l">
              <a:lnSpc>
                <a:spcPct val="120000"/>
              </a:lnSpc>
              <a:spcBef>
                <a:spcPts val="0"/>
              </a:spcBef>
              <a:spcAft>
                <a:spcPts val="200"/>
              </a:spcAft>
              <a:buNone/>
            </a:pPr>
            <a:r>
              <a:rPr lang="en-US" sz="2400" b="1" dirty="0">
                <a:solidFill>
                  <a:srgbClr val="10146E"/>
                </a:solidFill>
                <a:latin typeface="Poppins"/>
              </a:rPr>
              <a:t>Physical — </a:t>
            </a:r>
            <a:r>
              <a:rPr lang="en-US" sz="2400" b="0" dirty="0">
                <a:solidFill>
                  <a:srgbClr val="333333"/>
                </a:solidFill>
                <a:latin typeface="Poppins"/>
              </a:rPr>
              <a:t>inaccessible facilities, equipment or environments</a:t>
            </a:r>
          </a:p>
          <a:p>
            <a:pPr algn="l">
              <a:lnSpc>
                <a:spcPct val="120000"/>
              </a:lnSpc>
              <a:spcBef>
                <a:spcPts val="0"/>
              </a:spcBef>
              <a:spcAft>
                <a:spcPts val="200"/>
              </a:spcAft>
              <a:buNone/>
            </a:pPr>
            <a:endParaRPr lang="en-US" sz="2400" b="0" dirty="0">
              <a:solidFill>
                <a:srgbClr val="333333"/>
              </a:solidFill>
              <a:latin typeface="Poppins"/>
            </a:endParaRPr>
          </a:p>
          <a:p>
            <a:pPr algn="l">
              <a:lnSpc>
                <a:spcPct val="120000"/>
              </a:lnSpc>
              <a:spcBef>
                <a:spcPts val="200"/>
              </a:spcBef>
              <a:spcAft>
                <a:spcPts val="200"/>
              </a:spcAft>
              <a:buNone/>
            </a:pPr>
            <a:r>
              <a:rPr lang="en-US" sz="2400" b="1" dirty="0">
                <a:solidFill>
                  <a:srgbClr val="10146E"/>
                </a:solidFill>
                <a:latin typeface="Poppins"/>
              </a:rPr>
              <a:t>Attitudinal — </a:t>
            </a:r>
            <a:r>
              <a:rPr lang="en-US" sz="2400" b="0" dirty="0">
                <a:solidFill>
                  <a:srgbClr val="333333"/>
                </a:solidFill>
                <a:latin typeface="Poppins"/>
              </a:rPr>
              <a:t>low expectations, unconscious bias or deficit thinking</a:t>
            </a:r>
          </a:p>
          <a:p>
            <a:pPr algn="l">
              <a:lnSpc>
                <a:spcPct val="120000"/>
              </a:lnSpc>
              <a:spcBef>
                <a:spcPts val="200"/>
              </a:spcBef>
              <a:spcAft>
                <a:spcPts val="200"/>
              </a:spcAft>
              <a:buNone/>
            </a:pPr>
            <a:endParaRPr lang="en-US" sz="2400" b="0" dirty="0">
              <a:solidFill>
                <a:srgbClr val="333333"/>
              </a:solidFill>
              <a:latin typeface="Poppins"/>
            </a:endParaRPr>
          </a:p>
          <a:p>
            <a:pPr algn="l">
              <a:lnSpc>
                <a:spcPct val="120000"/>
              </a:lnSpc>
              <a:spcBef>
                <a:spcPts val="200"/>
              </a:spcBef>
              <a:spcAft>
                <a:spcPts val="200"/>
              </a:spcAft>
              <a:buNone/>
            </a:pPr>
            <a:r>
              <a:rPr lang="en-US" sz="2400" b="1" dirty="0">
                <a:solidFill>
                  <a:srgbClr val="10146E"/>
                </a:solidFill>
                <a:latin typeface="Poppins"/>
              </a:rPr>
              <a:t>Institutional — </a:t>
            </a:r>
            <a:r>
              <a:rPr lang="en-US" sz="2400" b="0" dirty="0">
                <a:solidFill>
                  <a:srgbClr val="333333"/>
                </a:solidFill>
                <a:latin typeface="Poppins"/>
              </a:rPr>
              <a:t>inflexible timetabling, limited support or assessment formats that disadvantage learners</a:t>
            </a:r>
          </a:p>
          <a:p>
            <a:pPr algn="l">
              <a:lnSpc>
                <a:spcPct val="120000"/>
              </a:lnSpc>
              <a:spcBef>
                <a:spcPts val="200"/>
              </a:spcBef>
              <a:spcAft>
                <a:spcPts val="200"/>
              </a:spcAft>
              <a:buNone/>
            </a:pPr>
            <a:endParaRPr lang="en-US" sz="2400" b="0" dirty="0">
              <a:solidFill>
                <a:srgbClr val="333333"/>
              </a:solidFill>
              <a:latin typeface="Poppins"/>
            </a:endParaRPr>
          </a:p>
          <a:p>
            <a:pPr algn="l">
              <a:lnSpc>
                <a:spcPct val="120000"/>
              </a:lnSpc>
              <a:spcBef>
                <a:spcPts val="200"/>
              </a:spcBef>
              <a:spcAft>
                <a:spcPts val="200"/>
              </a:spcAft>
              <a:buNone/>
            </a:pPr>
            <a:r>
              <a:rPr lang="en-US" sz="2400" b="1" dirty="0">
                <a:solidFill>
                  <a:srgbClr val="10146E"/>
                </a:solidFill>
                <a:latin typeface="Poppins"/>
              </a:rPr>
              <a:t>Curriculum — </a:t>
            </a:r>
            <a:r>
              <a:rPr lang="en-US" sz="2400" b="0" dirty="0">
                <a:solidFill>
                  <a:srgbClr val="333333"/>
                </a:solidFill>
                <a:latin typeface="Poppins"/>
              </a:rPr>
              <a:t>content and delivery that assumes a single learner profile</a:t>
            </a:r>
          </a:p>
          <a:p>
            <a:pPr algn="l">
              <a:lnSpc>
                <a:spcPct val="120000"/>
              </a:lnSpc>
              <a:spcBef>
                <a:spcPts val="200"/>
              </a:spcBef>
              <a:spcAft>
                <a:spcPts val="200"/>
              </a:spcAft>
              <a:buNone/>
            </a:pPr>
            <a:endParaRPr lang="en-US" sz="2400" b="0" dirty="0">
              <a:solidFill>
                <a:srgbClr val="333333"/>
              </a:solidFill>
              <a:latin typeface="Poppins"/>
            </a:endParaRPr>
          </a:p>
          <a:p>
            <a:pPr algn="l">
              <a:lnSpc>
                <a:spcPct val="120000"/>
              </a:lnSpc>
              <a:spcBef>
                <a:spcPts val="200"/>
              </a:spcBef>
              <a:spcAft>
                <a:spcPts val="0"/>
              </a:spcAft>
              <a:buNone/>
            </a:pPr>
            <a:r>
              <a:rPr lang="en-US" sz="2400" b="1" dirty="0">
                <a:solidFill>
                  <a:srgbClr val="10146E"/>
                </a:solidFill>
                <a:latin typeface="Poppins"/>
              </a:rPr>
              <a:t>Economic — </a:t>
            </a:r>
            <a:r>
              <a:rPr lang="en-US" sz="2400" b="0" dirty="0">
                <a:solidFill>
                  <a:srgbClr val="333333"/>
                </a:solidFill>
                <a:latin typeface="Poppins"/>
              </a:rPr>
              <a:t>costs of materials, transport or equipment that some learners cannot meet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3"/>
          <p:cNvGrpSpPr/>
          <p:nvPr/>
        </p:nvGrpSpPr>
        <p:grpSpPr>
          <a:xfrm rot="-5400000">
            <a:off x="-2018150" y="5932743"/>
            <a:ext cx="13655680" cy="7561980"/>
            <a:chOff x="0" y="0"/>
            <a:chExt cx="733891" cy="406400"/>
          </a:xfrm>
        </p:grpSpPr>
        <p:sp>
          <p:nvSpPr>
            <p:cNvPr id="134" name="Google Shape;134;p3"/>
            <p:cNvSpPr/>
            <p:nvPr/>
          </p:nvSpPr>
          <p:spPr>
            <a:xfrm>
              <a:off x="0" y="0"/>
              <a:ext cx="733891" cy="406400"/>
            </a:xfrm>
            <a:custGeom>
              <a:avLst/>
              <a:gdLst/>
              <a:ahLst/>
              <a:cxnLst/>
              <a:rect l="l" t="t" r="r" b="b"/>
              <a:pathLst>
                <a:path w="733891" h="406400" extrusionOk="0">
                  <a:moveTo>
                    <a:pt x="530691" y="0"/>
                  </a:moveTo>
                  <a:cubicBezTo>
                    <a:pt x="642915" y="0"/>
                    <a:pt x="733891" y="90976"/>
                    <a:pt x="733891" y="203200"/>
                  </a:cubicBezTo>
                  <a:cubicBezTo>
                    <a:pt x="733891" y="315424"/>
                    <a:pt x="642915" y="406400"/>
                    <a:pt x="530691" y="406400"/>
                  </a:cubicBezTo>
                  <a:lnTo>
                    <a:pt x="203200" y="406400"/>
                  </a:lnTo>
                  <a:cubicBezTo>
                    <a:pt x="90976" y="406400"/>
                    <a:pt x="0" y="315424"/>
                    <a:pt x="0" y="203200"/>
                  </a:cubicBezTo>
                  <a:cubicBezTo>
                    <a:pt x="0" y="90976"/>
                    <a:pt x="90976" y="0"/>
                    <a:pt x="203200" y="0"/>
                  </a:cubicBezTo>
                  <a:close/>
                </a:path>
              </a:pathLst>
            </a:custGeom>
            <a:solidFill>
              <a:srgbClr val="10146E"/>
            </a:solidFill>
            <a:ln w="123825"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0" y="0"/>
              <a:ext cx="733891"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6" name="Google Shape;136;p3"/>
          <p:cNvGrpSpPr/>
          <p:nvPr/>
        </p:nvGrpSpPr>
        <p:grpSpPr>
          <a:xfrm rot="-5400000">
            <a:off x="6650470" y="5932743"/>
            <a:ext cx="13655680" cy="7561980"/>
            <a:chOff x="0" y="0"/>
            <a:chExt cx="733891" cy="406400"/>
          </a:xfrm>
        </p:grpSpPr>
        <p:sp>
          <p:nvSpPr>
            <p:cNvPr id="137" name="Google Shape;137;p3"/>
            <p:cNvSpPr/>
            <p:nvPr/>
          </p:nvSpPr>
          <p:spPr>
            <a:xfrm>
              <a:off x="0" y="0"/>
              <a:ext cx="733891" cy="406400"/>
            </a:xfrm>
            <a:custGeom>
              <a:avLst/>
              <a:gdLst/>
              <a:ahLst/>
              <a:cxnLst/>
              <a:rect l="l" t="t" r="r" b="b"/>
              <a:pathLst>
                <a:path w="733891" h="406400" extrusionOk="0">
                  <a:moveTo>
                    <a:pt x="530691" y="0"/>
                  </a:moveTo>
                  <a:cubicBezTo>
                    <a:pt x="642915" y="0"/>
                    <a:pt x="733891" y="90976"/>
                    <a:pt x="733891" y="203200"/>
                  </a:cubicBezTo>
                  <a:cubicBezTo>
                    <a:pt x="733891" y="315424"/>
                    <a:pt x="642915" y="406400"/>
                    <a:pt x="530691" y="406400"/>
                  </a:cubicBezTo>
                  <a:lnTo>
                    <a:pt x="203200" y="406400"/>
                  </a:lnTo>
                  <a:cubicBezTo>
                    <a:pt x="90976" y="406400"/>
                    <a:pt x="0" y="315424"/>
                    <a:pt x="0" y="203200"/>
                  </a:cubicBezTo>
                  <a:cubicBezTo>
                    <a:pt x="0" y="90976"/>
                    <a:pt x="90976" y="0"/>
                    <a:pt x="203200" y="0"/>
                  </a:cubicBezTo>
                  <a:close/>
                </a:path>
              </a:pathLst>
            </a:custGeom>
            <a:solidFill>
              <a:srgbClr val="10146E"/>
            </a:solidFill>
            <a:ln w="123825"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0" y="0"/>
              <a:ext cx="733891"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9" name="Google Shape;139;p3"/>
          <p:cNvSpPr/>
          <p:nvPr/>
        </p:nvSpPr>
        <p:spPr>
          <a:xfrm>
            <a:off x="3510165" y="1779018"/>
            <a:ext cx="2599050" cy="2599050"/>
          </a:xfrm>
          <a:custGeom>
            <a:avLst/>
            <a:gdLst/>
            <a:ahLst/>
            <a:cxnLst/>
            <a:rect l="l" t="t" r="r" b="b"/>
            <a:pathLst>
              <a:path w="2599050" h="2599050" extrusionOk="0">
                <a:moveTo>
                  <a:pt x="0" y="0"/>
                </a:moveTo>
                <a:lnTo>
                  <a:pt x="2599050" y="0"/>
                </a:lnTo>
                <a:lnTo>
                  <a:pt x="2599050" y="2599050"/>
                </a:lnTo>
                <a:lnTo>
                  <a:pt x="0" y="259905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0" name="Google Shape;140;p3"/>
          <p:cNvSpPr/>
          <p:nvPr/>
        </p:nvSpPr>
        <p:spPr>
          <a:xfrm>
            <a:off x="3706174" y="1975026"/>
            <a:ext cx="2207033" cy="2207033"/>
          </a:xfrm>
          <a:custGeom>
            <a:avLst/>
            <a:gdLst/>
            <a:ahLst/>
            <a:cxnLst/>
            <a:rect l="l" t="t" r="r" b="b"/>
            <a:pathLst>
              <a:path w="2207033" h="2207033" extrusionOk="0">
                <a:moveTo>
                  <a:pt x="0" y="0"/>
                </a:moveTo>
                <a:lnTo>
                  <a:pt x="2207032" y="0"/>
                </a:lnTo>
                <a:lnTo>
                  <a:pt x="2207032" y="2207033"/>
                </a:lnTo>
                <a:lnTo>
                  <a:pt x="0" y="2207033"/>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1" name="Google Shape;141;p3"/>
          <p:cNvSpPr/>
          <p:nvPr/>
        </p:nvSpPr>
        <p:spPr>
          <a:xfrm>
            <a:off x="12178785" y="1779018"/>
            <a:ext cx="2599050" cy="2599050"/>
          </a:xfrm>
          <a:custGeom>
            <a:avLst/>
            <a:gdLst/>
            <a:ahLst/>
            <a:cxnLst/>
            <a:rect l="l" t="t" r="r" b="b"/>
            <a:pathLst>
              <a:path w="2599050" h="2599050" extrusionOk="0">
                <a:moveTo>
                  <a:pt x="0" y="0"/>
                </a:moveTo>
                <a:lnTo>
                  <a:pt x="2599050" y="0"/>
                </a:lnTo>
                <a:lnTo>
                  <a:pt x="2599050" y="2599050"/>
                </a:lnTo>
                <a:lnTo>
                  <a:pt x="0" y="259905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2" name="Google Shape;142;p3"/>
          <p:cNvSpPr/>
          <p:nvPr/>
        </p:nvSpPr>
        <p:spPr>
          <a:xfrm>
            <a:off x="12377073" y="1975026"/>
            <a:ext cx="2207033" cy="2207033"/>
          </a:xfrm>
          <a:custGeom>
            <a:avLst/>
            <a:gdLst/>
            <a:ahLst/>
            <a:cxnLst/>
            <a:rect l="l" t="t" r="r" b="b"/>
            <a:pathLst>
              <a:path w="2207033" h="2207033" extrusionOk="0">
                <a:moveTo>
                  <a:pt x="0" y="0"/>
                </a:moveTo>
                <a:lnTo>
                  <a:pt x="2207033" y="0"/>
                </a:lnTo>
                <a:lnTo>
                  <a:pt x="2207033" y="2207033"/>
                </a:lnTo>
                <a:lnTo>
                  <a:pt x="0" y="2207033"/>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3" name="Google Shape;143;p3"/>
          <p:cNvSpPr/>
          <p:nvPr/>
        </p:nvSpPr>
        <p:spPr>
          <a:xfrm>
            <a:off x="3820610" y="2089463"/>
            <a:ext cx="1978160" cy="1978160"/>
          </a:xfrm>
          <a:custGeom>
            <a:avLst/>
            <a:gdLst/>
            <a:ahLst/>
            <a:cxnLst/>
            <a:rect l="l" t="t" r="r" b="b"/>
            <a:pathLst>
              <a:path w="1978160" h="1978160" extrusionOk="0">
                <a:moveTo>
                  <a:pt x="0" y="0"/>
                </a:moveTo>
                <a:lnTo>
                  <a:pt x="1978160" y="0"/>
                </a:lnTo>
                <a:lnTo>
                  <a:pt x="1978160" y="1978160"/>
                </a:lnTo>
                <a:lnTo>
                  <a:pt x="0" y="1978160"/>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4" name="Google Shape;144;p3"/>
          <p:cNvSpPr/>
          <p:nvPr/>
        </p:nvSpPr>
        <p:spPr>
          <a:xfrm>
            <a:off x="12491510" y="2089463"/>
            <a:ext cx="1978160" cy="1978160"/>
          </a:xfrm>
          <a:custGeom>
            <a:avLst/>
            <a:gdLst/>
            <a:ahLst/>
            <a:cxnLst/>
            <a:rect l="l" t="t" r="r" b="b"/>
            <a:pathLst>
              <a:path w="1978160" h="1978160" extrusionOk="0">
                <a:moveTo>
                  <a:pt x="0" y="0"/>
                </a:moveTo>
                <a:lnTo>
                  <a:pt x="1978160" y="0"/>
                </a:lnTo>
                <a:lnTo>
                  <a:pt x="1978160" y="1978160"/>
                </a:lnTo>
                <a:lnTo>
                  <a:pt x="0" y="1978160"/>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5" name="Google Shape;145;p3"/>
          <p:cNvSpPr/>
          <p:nvPr/>
        </p:nvSpPr>
        <p:spPr>
          <a:xfrm>
            <a:off x="4182900" y="2586513"/>
            <a:ext cx="1253580" cy="984060"/>
          </a:xfrm>
          <a:custGeom>
            <a:avLst/>
            <a:gdLst/>
            <a:ahLst/>
            <a:cxnLst/>
            <a:rect l="l" t="t" r="r" b="b"/>
            <a:pathLst>
              <a:path w="1253580" h="984060" extrusionOk="0">
                <a:moveTo>
                  <a:pt x="0" y="0"/>
                </a:moveTo>
                <a:lnTo>
                  <a:pt x="1253580" y="0"/>
                </a:lnTo>
                <a:lnTo>
                  <a:pt x="1253580" y="984060"/>
                </a:lnTo>
                <a:lnTo>
                  <a:pt x="0" y="984060"/>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6" name="Google Shape;146;p3"/>
          <p:cNvSpPr/>
          <p:nvPr/>
        </p:nvSpPr>
        <p:spPr>
          <a:xfrm rot="10800000" flipH="1">
            <a:off x="12853800" y="2586513"/>
            <a:ext cx="1253580" cy="984060"/>
          </a:xfrm>
          <a:custGeom>
            <a:avLst/>
            <a:gdLst/>
            <a:ahLst/>
            <a:cxnLst/>
            <a:rect l="l" t="t" r="r" b="b"/>
            <a:pathLst>
              <a:path w="1253580" h="984060" extrusionOk="0">
                <a:moveTo>
                  <a:pt x="0" y="984060"/>
                </a:moveTo>
                <a:lnTo>
                  <a:pt x="1253580" y="984060"/>
                </a:lnTo>
                <a:lnTo>
                  <a:pt x="1253580" y="0"/>
                </a:lnTo>
                <a:lnTo>
                  <a:pt x="0" y="0"/>
                </a:lnTo>
                <a:lnTo>
                  <a:pt x="0" y="98406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7" name="Google Shape;147;p3"/>
          <p:cNvSpPr/>
          <p:nvPr/>
        </p:nvSpPr>
        <p:spPr>
          <a:xfrm rot="-10520999">
            <a:off x="12455024" y="-1230096"/>
            <a:ext cx="6240735" cy="2176456"/>
          </a:xfrm>
          <a:custGeom>
            <a:avLst/>
            <a:gdLst/>
            <a:ahLst/>
            <a:cxnLst/>
            <a:rect l="l" t="t" r="r" b="b"/>
            <a:pathLst>
              <a:path w="6240735" h="2176456" extrusionOk="0">
                <a:moveTo>
                  <a:pt x="0" y="0"/>
                </a:moveTo>
                <a:lnTo>
                  <a:pt x="6240735" y="0"/>
                </a:lnTo>
                <a:lnTo>
                  <a:pt x="6240735" y="2176456"/>
                </a:lnTo>
                <a:lnTo>
                  <a:pt x="0" y="2176456"/>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8" name="Google Shape;148;p3"/>
          <p:cNvSpPr/>
          <p:nvPr/>
        </p:nvSpPr>
        <p:spPr>
          <a:xfrm rot="10598374" flipH="1">
            <a:off x="-1201877" y="-1735978"/>
            <a:ext cx="6576787" cy="2293655"/>
          </a:xfrm>
          <a:custGeom>
            <a:avLst/>
            <a:gdLst/>
            <a:ahLst/>
            <a:cxnLst/>
            <a:rect l="l" t="t" r="r" b="b"/>
            <a:pathLst>
              <a:path w="6576787" h="2293655" extrusionOk="0">
                <a:moveTo>
                  <a:pt x="0" y="2293654"/>
                </a:moveTo>
                <a:lnTo>
                  <a:pt x="6576787" y="2293654"/>
                </a:lnTo>
                <a:lnTo>
                  <a:pt x="6576787" y="0"/>
                </a:lnTo>
                <a:lnTo>
                  <a:pt x="0" y="0"/>
                </a:lnTo>
                <a:lnTo>
                  <a:pt x="0" y="2293654"/>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49" name="Google Shape;149;p3"/>
          <p:cNvSpPr txBox="1"/>
          <p:nvPr/>
        </p:nvSpPr>
        <p:spPr>
          <a:xfrm>
            <a:off x="6501477" y="1019175"/>
            <a:ext cx="528504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1" i="0" u="none" strike="noStrike" cap="none">
                <a:solidFill>
                  <a:srgbClr val="000000"/>
                </a:solidFill>
                <a:latin typeface="Poppins"/>
                <a:ea typeface="Poppins"/>
                <a:cs typeface="Poppins"/>
                <a:sym typeface="Poppins"/>
              </a:rPr>
              <a:t>Inclusion Self-Assessment (Rate 1–5)</a:t>
            </a:r>
            <a:endParaRPr/>
          </a:p>
        </p:txBody>
      </p:sp>
      <p:sp>
        <p:nvSpPr>
          <p:cNvPr id="150" name="Google Shape;150;p3"/>
          <p:cNvSpPr txBox="1"/>
          <p:nvPr/>
        </p:nvSpPr>
        <p:spPr>
          <a:xfrm>
            <a:off x="1776607" y="5553355"/>
            <a:ext cx="6066165" cy="4034438"/>
          </a:xfrm>
          <a:prstGeom prst="rect">
            <a:avLst/>
          </a:prstGeom>
          <a:noFill/>
          <a:ln>
            <a:noFill/>
          </a:ln>
        </p:spPr>
        <p:txBody>
          <a:bodyPr spcFirstLastPara="1" wrap="square" lIns="0" tIns="0" rIns="0" bIns="0" anchor="t" anchorCtr="0">
            <a:spAutoFit/>
          </a:bodyPr>
          <a:lstStyle/>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Rate 1–5:</a:t>
            </a:r>
          </a:p>
          <a:p>
            <a:pPr marL="0" marR="0" lvl="0" indent="0" algn="just" rtl="0">
              <a:lnSpc>
                <a:spcPct val="118974"/>
              </a:lnSpc>
              <a:spcBef>
                <a:spcPts val="0"/>
              </a:spcBef>
              <a:spcAft>
                <a:spcPts val="0"/>
              </a:spcAft>
              <a:buNone/>
            </a:pPr>
            <a:endParaRPr lang="en-US" sz="2203" dirty="0">
              <a:solidFill>
                <a:srgbClr val="FFFFFF"/>
              </a:solidFill>
              <a:latin typeface="Poppins"/>
              <a:ea typeface="Poppins"/>
              <a:cs typeface="Poppins"/>
              <a:sym typeface="Poppins"/>
            </a:endParaRPr>
          </a:p>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I know which learners face the greatest barriers</a:t>
            </a:r>
            <a:r>
              <a:rPr lang="en-US" sz="2203" dirty="0">
                <a:solidFill>
                  <a:srgbClr val="FFFFFF"/>
                </a:solidFill>
                <a:latin typeface="Poppins"/>
                <a:ea typeface="Poppins"/>
                <a:cs typeface="Poppins"/>
                <a:sym typeface="Poppins"/>
              </a:rPr>
              <a:t>.</a:t>
            </a:r>
          </a:p>
          <a:p>
            <a:pPr marL="0" marR="0" lvl="0" indent="0" algn="just" rtl="0">
              <a:lnSpc>
                <a:spcPct val="118974"/>
              </a:lnSpc>
              <a:spcBef>
                <a:spcPts val="0"/>
              </a:spcBef>
              <a:spcAft>
                <a:spcPts val="0"/>
              </a:spcAft>
              <a:buNone/>
            </a:pPr>
            <a:endParaRPr lang="en-US" sz="2203" b="0" i="0" u="none" strike="noStrike" cap="none" dirty="0">
              <a:solidFill>
                <a:srgbClr val="FFFFFF"/>
              </a:solidFill>
              <a:latin typeface="Poppins"/>
              <a:ea typeface="Poppins"/>
              <a:cs typeface="Poppins"/>
              <a:sym typeface="Poppins"/>
            </a:endParaRPr>
          </a:p>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I design tasks that can be accessed at different levels without lowering standards. </a:t>
            </a:r>
            <a:endParaRPr lang="en-US" sz="2203" dirty="0">
              <a:solidFill>
                <a:srgbClr val="FFFFFF"/>
              </a:solidFill>
              <a:latin typeface="Poppins"/>
              <a:ea typeface="Poppins"/>
              <a:cs typeface="Poppins"/>
              <a:sym typeface="Poppins"/>
            </a:endParaRPr>
          </a:p>
          <a:p>
            <a:pPr marL="0" marR="0" lvl="0" indent="0" algn="just" rtl="0">
              <a:lnSpc>
                <a:spcPct val="118974"/>
              </a:lnSpc>
              <a:spcBef>
                <a:spcPts val="0"/>
              </a:spcBef>
              <a:spcAft>
                <a:spcPts val="0"/>
              </a:spcAft>
              <a:buNone/>
            </a:pPr>
            <a:endParaRPr lang="en-US" sz="2203" b="0" i="0" u="none" strike="noStrike" cap="none" dirty="0">
              <a:solidFill>
                <a:srgbClr val="FFFFFF"/>
              </a:solidFill>
              <a:latin typeface="Poppins"/>
              <a:ea typeface="Poppins"/>
              <a:cs typeface="Poppins"/>
              <a:sym typeface="Poppins"/>
            </a:endParaRPr>
          </a:p>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I check for understanding in ways that do not single learners out.</a:t>
            </a:r>
            <a:endParaRPr dirty="0"/>
          </a:p>
        </p:txBody>
      </p:sp>
      <p:sp>
        <p:nvSpPr>
          <p:cNvPr id="151" name="Google Shape;151;p3"/>
          <p:cNvSpPr txBox="1"/>
          <p:nvPr/>
        </p:nvSpPr>
        <p:spPr>
          <a:xfrm>
            <a:off x="10445227" y="5553355"/>
            <a:ext cx="6066165" cy="3227550"/>
          </a:xfrm>
          <a:prstGeom prst="rect">
            <a:avLst/>
          </a:prstGeom>
          <a:noFill/>
          <a:ln>
            <a:noFill/>
          </a:ln>
        </p:spPr>
        <p:txBody>
          <a:bodyPr spcFirstLastPara="1" wrap="square" lIns="0" tIns="0" rIns="0" bIns="0" anchor="t" anchorCtr="0">
            <a:spAutoFit/>
          </a:bodyPr>
          <a:lstStyle/>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Rate 1–5:</a:t>
            </a:r>
          </a:p>
          <a:p>
            <a:pPr marL="0" marR="0" lvl="0" indent="0" algn="just" rtl="0">
              <a:lnSpc>
                <a:spcPct val="118974"/>
              </a:lnSpc>
              <a:spcBef>
                <a:spcPts val="0"/>
              </a:spcBef>
              <a:spcAft>
                <a:spcPts val="0"/>
              </a:spcAft>
              <a:buNone/>
            </a:pPr>
            <a:endParaRPr lang="en-US" sz="2203" dirty="0">
              <a:solidFill>
                <a:srgbClr val="FFFFFF"/>
              </a:solidFill>
              <a:latin typeface="Poppins"/>
              <a:ea typeface="Poppins"/>
              <a:cs typeface="Poppins"/>
              <a:sym typeface="Poppins"/>
            </a:endParaRPr>
          </a:p>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I use a range of formats and methods across a </a:t>
            </a:r>
            <a:r>
              <a:rPr lang="en-US" sz="2203" b="0" i="0" u="none" strike="noStrike" cap="none" dirty="0" err="1">
                <a:solidFill>
                  <a:srgbClr val="FFFFFF"/>
                </a:solidFill>
                <a:latin typeface="Poppins"/>
                <a:ea typeface="Poppins"/>
                <a:cs typeface="Poppins"/>
                <a:sym typeface="Poppins"/>
              </a:rPr>
              <a:t>programme</a:t>
            </a:r>
            <a:r>
              <a:rPr lang="en-US" sz="2203" b="0" i="0" u="none" strike="noStrike" cap="none" dirty="0">
                <a:solidFill>
                  <a:srgbClr val="FFFFFF"/>
                </a:solidFill>
                <a:latin typeface="Poppins"/>
                <a:ea typeface="Poppins"/>
                <a:cs typeface="Poppins"/>
                <a:sym typeface="Poppins"/>
              </a:rPr>
              <a:t>, not just one approach.</a:t>
            </a:r>
          </a:p>
          <a:p>
            <a:pPr marL="0" marR="0" lvl="0" indent="0" algn="just" rtl="0">
              <a:lnSpc>
                <a:spcPct val="118974"/>
              </a:lnSpc>
              <a:spcBef>
                <a:spcPts val="0"/>
              </a:spcBef>
              <a:spcAft>
                <a:spcPts val="0"/>
              </a:spcAft>
              <a:buNone/>
            </a:pPr>
            <a:endParaRPr lang="en-US" sz="2203" dirty="0">
              <a:solidFill>
                <a:srgbClr val="FFFFFF"/>
              </a:solidFill>
              <a:latin typeface="Poppins"/>
              <a:ea typeface="Poppins"/>
              <a:cs typeface="Poppins"/>
              <a:sym typeface="Poppins"/>
            </a:endParaRPr>
          </a:p>
          <a:p>
            <a:pPr marL="0" marR="0" lvl="0" indent="0" algn="just" rtl="0">
              <a:lnSpc>
                <a:spcPct val="118974"/>
              </a:lnSpc>
              <a:spcBef>
                <a:spcPts val="0"/>
              </a:spcBef>
              <a:spcAft>
                <a:spcPts val="0"/>
              </a:spcAft>
              <a:buNone/>
            </a:pPr>
            <a:r>
              <a:rPr lang="en-US" sz="2203" b="0" i="0" u="none" strike="noStrike" cap="none" dirty="0">
                <a:solidFill>
                  <a:srgbClr val="FFFFFF"/>
                </a:solidFill>
                <a:latin typeface="Poppins"/>
                <a:ea typeface="Poppins"/>
                <a:cs typeface="Poppins"/>
                <a:sym typeface="Poppins"/>
              </a:rPr>
              <a:t>I review whether my assessments disadvantage any learner group.</a:t>
            </a:r>
            <a:endParaRPr dirty="0"/>
          </a:p>
        </p:txBody>
      </p:sp>
      <p:sp>
        <p:nvSpPr>
          <p:cNvPr id="152" name="Google Shape;152;p3"/>
          <p:cNvSpPr txBox="1"/>
          <p:nvPr/>
        </p:nvSpPr>
        <p:spPr>
          <a:xfrm>
            <a:off x="2309072" y="4566360"/>
            <a:ext cx="5001235" cy="641293"/>
          </a:xfrm>
          <a:prstGeom prst="rect">
            <a:avLst/>
          </a:prstGeom>
          <a:noFill/>
          <a:ln>
            <a:noFill/>
          </a:ln>
        </p:spPr>
        <p:txBody>
          <a:bodyPr spcFirstLastPara="1" wrap="square" lIns="0" tIns="0" rIns="0" bIns="0" anchor="t" anchorCtr="0">
            <a:spAutoFit/>
          </a:bodyPr>
          <a:lstStyle/>
          <a:p>
            <a:pPr marL="0" marR="0" lvl="0" indent="0" algn="ctr" rtl="0">
              <a:lnSpc>
                <a:spcPct val="112994"/>
              </a:lnSpc>
              <a:spcBef>
                <a:spcPts val="0"/>
              </a:spcBef>
              <a:spcAft>
                <a:spcPts val="0"/>
              </a:spcAft>
              <a:buNone/>
            </a:pPr>
            <a:r>
              <a:rPr lang="en-US" sz="2800" b="1" i="0" u="none" strike="noStrike" cap="none">
                <a:solidFill>
                  <a:srgbClr val="FFFFFF"/>
                </a:solidFill>
                <a:latin typeface="Poppins"/>
                <a:ea typeface="Poppins"/>
                <a:cs typeface="Poppins"/>
                <a:sym typeface="Poppins"/>
              </a:rPr>
              <a:t>Inclusive Teaching (1–3)</a:t>
            </a:r>
            <a:endParaRPr/>
          </a:p>
        </p:txBody>
      </p:sp>
      <p:sp>
        <p:nvSpPr>
          <p:cNvPr id="153" name="Google Shape;153;p3"/>
          <p:cNvSpPr txBox="1"/>
          <p:nvPr/>
        </p:nvSpPr>
        <p:spPr>
          <a:xfrm>
            <a:off x="10977692" y="4566360"/>
            <a:ext cx="5001235" cy="641293"/>
          </a:xfrm>
          <a:prstGeom prst="rect">
            <a:avLst/>
          </a:prstGeom>
          <a:noFill/>
          <a:ln>
            <a:noFill/>
          </a:ln>
        </p:spPr>
        <p:txBody>
          <a:bodyPr spcFirstLastPara="1" wrap="square" lIns="0" tIns="0" rIns="0" bIns="0" anchor="t" anchorCtr="0">
            <a:spAutoFit/>
          </a:bodyPr>
          <a:lstStyle/>
          <a:p>
            <a:pPr marL="0" marR="0" lvl="0" indent="0" algn="ctr" rtl="0">
              <a:lnSpc>
                <a:spcPct val="112994"/>
              </a:lnSpc>
              <a:spcBef>
                <a:spcPts val="0"/>
              </a:spcBef>
              <a:spcAft>
                <a:spcPts val="0"/>
              </a:spcAft>
              <a:buNone/>
            </a:pPr>
            <a:r>
              <a:rPr lang="en-US" sz="2800" b="1" i="0" u="none" strike="noStrike" cap="none">
                <a:solidFill>
                  <a:srgbClr val="FFFFFF"/>
                </a:solidFill>
                <a:latin typeface="Poppins"/>
                <a:ea typeface="Poppins"/>
                <a:cs typeface="Poppins"/>
                <a:sym typeface="Poppins"/>
              </a:rPr>
              <a:t>Inclusive Assessment (4–5)</a:t>
            </a:r>
            <a:endParaRPr/>
          </a:p>
        </p:txBody>
      </p:sp>
      <p:sp>
        <p:nvSpPr>
          <p:cNvPr id="154" name="Google Shape;154;p3"/>
          <p:cNvSpPr/>
          <p:nvPr/>
        </p:nvSpPr>
        <p:spPr>
          <a:xfrm>
            <a:off x="3064632" y="412666"/>
            <a:ext cx="1413849" cy="1232069"/>
          </a:xfrm>
          <a:custGeom>
            <a:avLst/>
            <a:gdLst/>
            <a:ahLst/>
            <a:cxnLst/>
            <a:rect l="l" t="t" r="r" b="b"/>
            <a:pathLst>
              <a:path w="1413849" h="1232069" extrusionOk="0">
                <a:moveTo>
                  <a:pt x="0" y="0"/>
                </a:moveTo>
                <a:lnTo>
                  <a:pt x="1413850" y="0"/>
                </a:lnTo>
                <a:lnTo>
                  <a:pt x="1413850" y="1232068"/>
                </a:lnTo>
                <a:lnTo>
                  <a:pt x="0" y="1232068"/>
                </a:lnTo>
                <a:lnTo>
                  <a:pt x="0" y="0"/>
                </a:ln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55" name="Google Shape;155;p3"/>
          <p:cNvSpPr/>
          <p:nvPr/>
        </p:nvSpPr>
        <p:spPr>
          <a:xfrm>
            <a:off x="528198" y="857642"/>
            <a:ext cx="2350712" cy="634692"/>
          </a:xfrm>
          <a:custGeom>
            <a:avLst/>
            <a:gdLst/>
            <a:ahLst/>
            <a:cxnLst/>
            <a:rect l="l" t="t" r="r" b="b"/>
            <a:pathLst>
              <a:path w="2350712" h="634692" extrusionOk="0">
                <a:moveTo>
                  <a:pt x="0" y="0"/>
                </a:moveTo>
                <a:lnTo>
                  <a:pt x="2350713" y="0"/>
                </a:lnTo>
                <a:lnTo>
                  <a:pt x="2350713" y="634692"/>
                </a:lnTo>
                <a:lnTo>
                  <a:pt x="0" y="634692"/>
                </a:lnTo>
                <a:lnTo>
                  <a:pt x="0" y="0"/>
                </a:ln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74" name="Google Shape;174;p4"/>
          <p:cNvSpPr/>
          <p:nvPr/>
        </p:nvSpPr>
        <p:spPr>
          <a:xfrm>
            <a:off x="2997456" y="9054931"/>
            <a:ext cx="1413849" cy="1232069"/>
          </a:xfrm>
          <a:custGeom>
            <a:avLst/>
            <a:gdLst/>
            <a:ahLst/>
            <a:cxnLst/>
            <a:rect l="l" t="t" r="r" b="b"/>
            <a:pathLst>
              <a:path w="1413849" h="1232069" extrusionOk="0">
                <a:moveTo>
                  <a:pt x="0" y="0"/>
                </a:moveTo>
                <a:lnTo>
                  <a:pt x="1413849" y="0"/>
                </a:lnTo>
                <a:lnTo>
                  <a:pt x="1413849" y="1232069"/>
                </a:lnTo>
                <a:lnTo>
                  <a:pt x="0" y="1232069"/>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60" name="Google Shape;160;p4"/>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4">
              <a:alphaModFix/>
            </a:blip>
            <a:stretch>
              <a:fillRect/>
            </a:stretch>
          </a:blipFill>
          <a:ln>
            <a:noFill/>
          </a:ln>
        </p:spPr>
        <p:txBody>
          <a:bodyPr/>
          <a:lstStyle/>
          <a:p>
            <a:endParaRPr lang="en-IE"/>
          </a:p>
        </p:txBody>
      </p:sp>
      <p:sp>
        <p:nvSpPr>
          <p:cNvPr id="161" name="Google Shape;161;p4"/>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6" cstate="screen">
              <a:alphaModFix amt="77000"/>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63" name="Google Shape;163;p4"/>
          <p:cNvSpPr txBox="1"/>
          <p:nvPr/>
        </p:nvSpPr>
        <p:spPr>
          <a:xfrm>
            <a:off x="378734" y="1973930"/>
            <a:ext cx="9472498" cy="7201972"/>
          </a:xfrm>
          <a:prstGeom prst="rect">
            <a:avLst/>
          </a:prstGeom>
          <a:noFill/>
          <a:ln>
            <a:noFill/>
          </a:ln>
        </p:spPr>
        <p:txBody>
          <a:bodyPr spcFirstLastPara="1" wrap="square" lIns="0" tIns="0" rIns="0" bIns="0" anchor="t" anchorCtr="0">
            <a:spAutoFit/>
          </a:bodyPr>
          <a:lstStyle/>
          <a:p>
            <a:pPr marL="0" marR="0" lvl="0" indent="0" algn="just" rtl="0">
              <a:lnSpc>
                <a:spcPct val="130010"/>
              </a:lnSpc>
              <a:spcBef>
                <a:spcPts val="0"/>
              </a:spcBef>
              <a:spcAft>
                <a:spcPts val="0"/>
              </a:spcAft>
              <a:buNone/>
            </a:pPr>
            <a:r>
              <a:rPr lang="en-US" sz="2400" b="0" i="0" u="none" strike="noStrike" cap="none" dirty="0">
                <a:solidFill>
                  <a:srgbClr val="000000"/>
                </a:solidFill>
                <a:latin typeface="Poppins"/>
                <a:ea typeface="Poppins"/>
                <a:cs typeface="Poppins"/>
                <a:sym typeface="Poppins"/>
              </a:rPr>
              <a:t>Learner-</a:t>
            </a:r>
            <a:r>
              <a:rPr lang="en-US" sz="2400" b="0" i="0" u="none" strike="noStrike" cap="none" dirty="0" err="1">
                <a:solidFill>
                  <a:srgbClr val="000000"/>
                </a:solidFill>
                <a:latin typeface="Poppins"/>
                <a:ea typeface="Poppins"/>
                <a:cs typeface="Poppins"/>
                <a:sym typeface="Poppins"/>
              </a:rPr>
              <a:t>centred</a:t>
            </a:r>
            <a:r>
              <a:rPr lang="en-US" sz="2400" b="0" i="0" u="none" strike="noStrike" cap="none" dirty="0">
                <a:solidFill>
                  <a:srgbClr val="000000"/>
                </a:solidFill>
                <a:latin typeface="Poppins"/>
                <a:ea typeface="Poppins"/>
                <a:cs typeface="Poppins"/>
                <a:sym typeface="Poppins"/>
              </a:rPr>
              <a:t> teaching shifts focus from what the trainer delivers to what the learner experiences and achieves. It means finding the route to occupational standards that works for each learner.</a:t>
            </a:r>
          </a:p>
          <a:p>
            <a:pPr marL="0" marR="0" lvl="0" indent="0" algn="just" rtl="0">
              <a:lnSpc>
                <a:spcPct val="130010"/>
              </a:lnSpc>
              <a:spcBef>
                <a:spcPts val="0"/>
              </a:spcBef>
              <a:spcAft>
                <a:spcPts val="0"/>
              </a:spcAft>
              <a:buNone/>
            </a:pPr>
            <a:endParaRPr sz="2400" dirty="0"/>
          </a:p>
          <a:p>
            <a:pPr marL="0" marR="0" lvl="0" indent="0" algn="just" rtl="0">
              <a:lnSpc>
                <a:spcPct val="130010"/>
              </a:lnSpc>
              <a:spcBef>
                <a:spcPts val="0"/>
              </a:spcBef>
              <a:spcAft>
                <a:spcPts val="0"/>
              </a:spcAft>
              <a:buNone/>
            </a:pPr>
            <a:r>
              <a:rPr lang="en-US" sz="2400" b="1" i="0" u="none" strike="noStrike" cap="none" dirty="0">
                <a:solidFill>
                  <a:srgbClr val="000000"/>
                </a:solidFill>
                <a:latin typeface="Poppins"/>
                <a:ea typeface="Poppins"/>
                <a:cs typeface="Poppins"/>
                <a:sym typeface="Poppins"/>
              </a:rPr>
              <a:t>Key approaches:</a:t>
            </a:r>
          </a:p>
          <a:p>
            <a:pPr marL="342900" marR="0" lvl="0" indent="-342900" algn="just" rtl="0">
              <a:lnSpc>
                <a:spcPct val="130010"/>
              </a:lnSpc>
              <a:spcBef>
                <a:spcPts val="0"/>
              </a:spcBef>
              <a:spcAft>
                <a:spcPts val="0"/>
              </a:spcAft>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build from prior knowledge</a:t>
            </a:r>
          </a:p>
          <a:p>
            <a:pPr marL="342900" marR="0" lvl="0" indent="-342900" algn="just" rtl="0">
              <a:lnSpc>
                <a:spcPct val="130010"/>
              </a:lnSpc>
              <a:spcBef>
                <a:spcPts val="0"/>
              </a:spcBef>
              <a:spcAft>
                <a:spcPts val="0"/>
              </a:spcAft>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offer choice</a:t>
            </a:r>
          </a:p>
          <a:p>
            <a:pPr marL="342900" marR="0" lvl="0" indent="-342900" algn="just" rtl="0">
              <a:lnSpc>
                <a:spcPct val="130010"/>
              </a:lnSpc>
              <a:spcBef>
                <a:spcPts val="0"/>
              </a:spcBef>
              <a:spcAft>
                <a:spcPts val="0"/>
              </a:spcAft>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Scaffold tasks without removing challenge</a:t>
            </a:r>
          </a:p>
          <a:p>
            <a:pPr marL="342900" marR="0" lvl="0" indent="-342900" algn="just" rtl="0">
              <a:lnSpc>
                <a:spcPct val="130010"/>
              </a:lnSpc>
              <a:spcBef>
                <a:spcPts val="0"/>
              </a:spcBef>
              <a:spcAft>
                <a:spcPts val="0"/>
              </a:spcAft>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give feedback on progress</a:t>
            </a:r>
          </a:p>
          <a:p>
            <a:pPr marL="342900" marR="0" lvl="0" indent="-342900" algn="just" rtl="0">
              <a:lnSpc>
                <a:spcPct val="130010"/>
              </a:lnSpc>
              <a:spcBef>
                <a:spcPts val="0"/>
              </a:spcBef>
              <a:spcAft>
                <a:spcPts val="0"/>
              </a:spcAft>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create space for self-reflection</a:t>
            </a:r>
          </a:p>
          <a:p>
            <a:pPr marL="0" marR="0" lvl="0" indent="0" algn="just" rtl="0">
              <a:lnSpc>
                <a:spcPct val="130010"/>
              </a:lnSpc>
              <a:spcBef>
                <a:spcPts val="0"/>
              </a:spcBef>
              <a:spcAft>
                <a:spcPts val="0"/>
              </a:spcAft>
              <a:buNone/>
            </a:pPr>
            <a:endParaRPr sz="2400" dirty="0"/>
          </a:p>
          <a:p>
            <a:pPr marL="0" marR="0" lvl="0" indent="0" algn="just" rtl="0">
              <a:lnSpc>
                <a:spcPct val="130010"/>
              </a:lnSpc>
              <a:spcBef>
                <a:spcPts val="0"/>
              </a:spcBef>
              <a:spcAft>
                <a:spcPts val="0"/>
              </a:spcAft>
              <a:buNone/>
            </a:pPr>
            <a:r>
              <a:rPr lang="en-US" sz="2400" b="0" i="0" u="none" strike="noStrike" cap="none" dirty="0">
                <a:solidFill>
                  <a:srgbClr val="000000"/>
                </a:solidFill>
                <a:latin typeface="Poppins"/>
                <a:ea typeface="Poppins"/>
                <a:cs typeface="Poppins"/>
                <a:sym typeface="Poppins"/>
              </a:rPr>
              <a:t>A learner needs assessment identifies starting points, strengths, and barriers. It does not require a formal tool — it requires deliberate attention early in a </a:t>
            </a:r>
            <a:r>
              <a:rPr lang="en-US" sz="2400" b="0" i="0" u="none" strike="noStrike" cap="none" dirty="0" err="1">
                <a:solidFill>
                  <a:srgbClr val="000000"/>
                </a:solidFill>
                <a:latin typeface="Poppins"/>
                <a:ea typeface="Poppins"/>
                <a:cs typeface="Poppins"/>
                <a:sym typeface="Poppins"/>
              </a:rPr>
              <a:t>programme</a:t>
            </a:r>
            <a:r>
              <a:rPr lang="en-US" sz="2400" b="0" i="0" u="none" strike="noStrike" cap="none" dirty="0">
                <a:solidFill>
                  <a:srgbClr val="000000"/>
                </a:solidFill>
                <a:latin typeface="Poppins"/>
                <a:ea typeface="Poppins"/>
                <a:cs typeface="Poppins"/>
                <a:sym typeface="Poppins"/>
              </a:rPr>
              <a:t>.</a:t>
            </a:r>
            <a:endParaRPr sz="2400" dirty="0"/>
          </a:p>
        </p:txBody>
      </p:sp>
      <p:sp>
        <p:nvSpPr>
          <p:cNvPr id="164" name="Google Shape;164;p4"/>
          <p:cNvSpPr txBox="1"/>
          <p:nvPr/>
        </p:nvSpPr>
        <p:spPr>
          <a:xfrm>
            <a:off x="353491" y="767245"/>
            <a:ext cx="7207401" cy="687705"/>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None/>
            </a:pPr>
            <a:r>
              <a:rPr lang="en-US" sz="2600" b="1" i="0" u="none" strike="noStrike" cap="none" dirty="0">
                <a:solidFill>
                  <a:srgbClr val="000000"/>
                </a:solidFill>
                <a:latin typeface="Poppins"/>
                <a:ea typeface="Poppins"/>
                <a:cs typeface="Poppins"/>
                <a:sym typeface="Poppins"/>
              </a:rPr>
              <a:t>Section 2: Learner-</a:t>
            </a:r>
            <a:r>
              <a:rPr lang="en-US" sz="2600" b="1" i="0" u="none" strike="noStrike" cap="none" dirty="0" err="1">
                <a:solidFill>
                  <a:srgbClr val="000000"/>
                </a:solidFill>
                <a:latin typeface="Poppins"/>
                <a:ea typeface="Poppins"/>
                <a:cs typeface="Poppins"/>
                <a:sym typeface="Poppins"/>
              </a:rPr>
              <a:t>Centred</a:t>
            </a:r>
            <a:r>
              <a:rPr lang="en-US" sz="2600" b="1" i="0" u="none" strike="noStrike" cap="none" dirty="0">
                <a:solidFill>
                  <a:srgbClr val="000000"/>
                </a:solidFill>
                <a:latin typeface="Poppins"/>
                <a:ea typeface="Poppins"/>
                <a:cs typeface="Poppins"/>
                <a:sym typeface="Poppins"/>
              </a:rPr>
              <a:t> Teaching in Practice</a:t>
            </a:r>
            <a:endParaRPr dirty="0"/>
          </a:p>
        </p:txBody>
      </p:sp>
      <p:grpSp>
        <p:nvGrpSpPr>
          <p:cNvPr id="165" name="Google Shape;165;p4"/>
          <p:cNvGrpSpPr/>
          <p:nvPr/>
        </p:nvGrpSpPr>
        <p:grpSpPr>
          <a:xfrm>
            <a:off x="11279555" y="946396"/>
            <a:ext cx="857867" cy="857867"/>
            <a:chOff x="0" y="0"/>
            <a:chExt cx="812800" cy="812800"/>
          </a:xfrm>
        </p:grpSpPr>
        <p:sp>
          <p:nvSpPr>
            <p:cNvPr id="166" name="Google Shape;166;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grpSp>
        <p:nvGrpSpPr>
          <p:cNvPr id="168" name="Google Shape;168;p4"/>
          <p:cNvGrpSpPr/>
          <p:nvPr/>
        </p:nvGrpSpPr>
        <p:grpSpPr>
          <a:xfrm>
            <a:off x="10765440" y="2226096"/>
            <a:ext cx="604566" cy="604566"/>
            <a:chOff x="0" y="0"/>
            <a:chExt cx="812800" cy="812800"/>
          </a:xfrm>
        </p:grpSpPr>
        <p:sp>
          <p:nvSpPr>
            <p:cNvPr id="169" name="Google Shape;169;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grpSp>
        <p:nvGrpSpPr>
          <p:cNvPr id="171" name="Google Shape;171;p4"/>
          <p:cNvGrpSpPr/>
          <p:nvPr/>
        </p:nvGrpSpPr>
        <p:grpSpPr>
          <a:xfrm>
            <a:off x="11590531" y="681913"/>
            <a:ext cx="637633" cy="637633"/>
            <a:chOff x="0" y="0"/>
            <a:chExt cx="812800" cy="812800"/>
          </a:xfrm>
        </p:grpSpPr>
        <p:sp>
          <p:nvSpPr>
            <p:cNvPr id="172" name="Google Shape;17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sp>
        <p:nvSpPr>
          <p:cNvPr id="175" name="Google Shape;175;p4"/>
          <p:cNvSpPr/>
          <p:nvPr/>
        </p:nvSpPr>
        <p:spPr>
          <a:xfrm>
            <a:off x="353491" y="9649644"/>
            <a:ext cx="2350712" cy="634692"/>
          </a:xfrm>
          <a:custGeom>
            <a:avLst/>
            <a:gdLst/>
            <a:ahLst/>
            <a:cxnLst/>
            <a:rect l="l" t="t" r="r" b="b"/>
            <a:pathLst>
              <a:path w="2350712" h="634692" extrusionOk="0">
                <a:moveTo>
                  <a:pt x="0" y="0"/>
                </a:moveTo>
                <a:lnTo>
                  <a:pt x="2350712" y="0"/>
                </a:lnTo>
                <a:lnTo>
                  <a:pt x="2350712" y="634693"/>
                </a:lnTo>
                <a:lnTo>
                  <a:pt x="0" y="634693"/>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5"/>
          <p:cNvGrpSpPr/>
          <p:nvPr/>
        </p:nvGrpSpPr>
        <p:grpSpPr>
          <a:xfrm>
            <a:off x="-1821361" y="4584074"/>
            <a:ext cx="21494542" cy="6357176"/>
            <a:chOff x="0" y="0"/>
            <a:chExt cx="5661114" cy="1674318"/>
          </a:xfrm>
        </p:grpSpPr>
        <p:sp>
          <p:nvSpPr>
            <p:cNvPr id="181" name="Google Shape;181;p5"/>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10146E"/>
            </a:solidFill>
            <a:ln>
              <a:noFill/>
            </a:ln>
          </p:spPr>
          <p:txBody>
            <a:bodyPr/>
            <a:lstStyle/>
            <a:p>
              <a:endParaRPr lang="en-IE"/>
            </a:p>
          </p:txBody>
        </p:sp>
        <p:sp>
          <p:nvSpPr>
            <p:cNvPr id="182" name="Google Shape;182;p5"/>
            <p:cNvSpPr txBox="1"/>
            <p:nvPr/>
          </p:nvSpPr>
          <p:spPr>
            <a:xfrm>
              <a:off x="0" y="0"/>
              <a:ext cx="5661114" cy="1674318"/>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3" name="Google Shape;183;p5"/>
          <p:cNvSpPr/>
          <p:nvPr/>
        </p:nvSpPr>
        <p:spPr>
          <a:xfrm>
            <a:off x="1591207"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4" name="Google Shape;184;p5"/>
          <p:cNvSpPr/>
          <p:nvPr/>
        </p:nvSpPr>
        <p:spPr>
          <a:xfrm>
            <a:off x="1786442"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5" name="Google Shape;185;p5"/>
          <p:cNvSpPr/>
          <p:nvPr/>
        </p:nvSpPr>
        <p:spPr>
          <a:xfrm>
            <a:off x="1900426"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6" name="Google Shape;186;p5"/>
          <p:cNvSpPr/>
          <p:nvPr/>
        </p:nvSpPr>
        <p:spPr>
          <a:xfrm>
            <a:off x="5764174" y="3225562"/>
            <a:ext cx="2588781" cy="2588781"/>
          </a:xfrm>
          <a:custGeom>
            <a:avLst/>
            <a:gdLst/>
            <a:ahLst/>
            <a:cxnLst/>
            <a:rect l="l" t="t" r="r" b="b"/>
            <a:pathLst>
              <a:path w="2588781" h="2588781" extrusionOk="0">
                <a:moveTo>
                  <a:pt x="0" y="0"/>
                </a:moveTo>
                <a:lnTo>
                  <a:pt x="2588780" y="0"/>
                </a:lnTo>
                <a:lnTo>
                  <a:pt x="2588780"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7" name="Google Shape;187;p5"/>
          <p:cNvSpPr/>
          <p:nvPr/>
        </p:nvSpPr>
        <p:spPr>
          <a:xfrm>
            <a:off x="5959408"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8" name="Google Shape;188;p5"/>
          <p:cNvSpPr/>
          <p:nvPr/>
        </p:nvSpPr>
        <p:spPr>
          <a:xfrm>
            <a:off x="6073392"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9" name="Google Shape;189;p5"/>
          <p:cNvSpPr/>
          <p:nvPr/>
        </p:nvSpPr>
        <p:spPr>
          <a:xfrm>
            <a:off x="9936093"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0" name="Google Shape;190;p5"/>
          <p:cNvSpPr/>
          <p:nvPr/>
        </p:nvSpPr>
        <p:spPr>
          <a:xfrm>
            <a:off x="10131327"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1" name="Google Shape;191;p5"/>
          <p:cNvSpPr/>
          <p:nvPr/>
        </p:nvSpPr>
        <p:spPr>
          <a:xfrm>
            <a:off x="10245311"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2" name="Google Shape;192;p5"/>
          <p:cNvSpPr/>
          <p:nvPr/>
        </p:nvSpPr>
        <p:spPr>
          <a:xfrm>
            <a:off x="14108012"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3" name="Google Shape;193;p5"/>
          <p:cNvSpPr/>
          <p:nvPr/>
        </p:nvSpPr>
        <p:spPr>
          <a:xfrm>
            <a:off x="14303246"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4" name="Google Shape;194;p5"/>
          <p:cNvSpPr/>
          <p:nvPr/>
        </p:nvSpPr>
        <p:spPr>
          <a:xfrm>
            <a:off x="14417230"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5" name="Google Shape;195;p5"/>
          <p:cNvSpPr/>
          <p:nvPr/>
        </p:nvSpPr>
        <p:spPr>
          <a:xfrm>
            <a:off x="2311879"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5">
              <a:alphaModFix/>
            </a:blip>
            <a:stretch>
              <a:fillRect/>
            </a:stretch>
          </a:blipFill>
          <a:ln>
            <a:noFill/>
          </a:ln>
        </p:spPr>
        <p:txBody>
          <a:bodyPr/>
          <a:lstStyle/>
          <a:p>
            <a:endParaRPr lang="en-IE"/>
          </a:p>
        </p:txBody>
      </p:sp>
      <p:sp>
        <p:nvSpPr>
          <p:cNvPr id="196" name="Google Shape;196;p5"/>
          <p:cNvSpPr/>
          <p:nvPr/>
        </p:nvSpPr>
        <p:spPr>
          <a:xfrm>
            <a:off x="6484845"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6">
              <a:alphaModFix/>
            </a:blip>
            <a:stretch>
              <a:fillRect/>
            </a:stretch>
          </a:blipFill>
          <a:ln>
            <a:noFill/>
          </a:ln>
        </p:spPr>
        <p:txBody>
          <a:bodyPr/>
          <a:lstStyle/>
          <a:p>
            <a:endParaRPr lang="en-IE"/>
          </a:p>
        </p:txBody>
      </p:sp>
      <p:sp>
        <p:nvSpPr>
          <p:cNvPr id="197" name="Google Shape;197;p5"/>
          <p:cNvSpPr/>
          <p:nvPr/>
        </p:nvSpPr>
        <p:spPr>
          <a:xfrm>
            <a:off x="10668925" y="3875415"/>
            <a:ext cx="1123117" cy="1123117"/>
          </a:xfrm>
          <a:custGeom>
            <a:avLst/>
            <a:gdLst/>
            <a:ahLst/>
            <a:cxnLst/>
            <a:rect l="l" t="t" r="r" b="b"/>
            <a:pathLst>
              <a:path w="1123117" h="1123117" extrusionOk="0">
                <a:moveTo>
                  <a:pt x="0" y="0"/>
                </a:moveTo>
                <a:lnTo>
                  <a:pt x="1123116" y="0"/>
                </a:lnTo>
                <a:lnTo>
                  <a:pt x="1123116" y="1123117"/>
                </a:lnTo>
                <a:lnTo>
                  <a:pt x="0" y="1123117"/>
                </a:lnTo>
                <a:lnTo>
                  <a:pt x="0" y="0"/>
                </a:lnTo>
                <a:close/>
              </a:path>
            </a:pathLst>
          </a:custGeom>
          <a:blipFill rotWithShape="1">
            <a:blip r:embed="rId7">
              <a:alphaModFix/>
            </a:blip>
            <a:stretch>
              <a:fillRect/>
            </a:stretch>
          </a:blipFill>
          <a:ln>
            <a:noFill/>
          </a:ln>
        </p:spPr>
        <p:txBody>
          <a:bodyPr/>
          <a:lstStyle/>
          <a:p>
            <a:endParaRPr lang="en-IE"/>
          </a:p>
        </p:txBody>
      </p:sp>
      <p:sp>
        <p:nvSpPr>
          <p:cNvPr id="198" name="Google Shape;198;p5"/>
          <p:cNvSpPr/>
          <p:nvPr/>
        </p:nvSpPr>
        <p:spPr>
          <a:xfrm>
            <a:off x="14828683"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8">
              <a:alphaModFix/>
            </a:blip>
            <a:stretch>
              <a:fillRect/>
            </a:stretch>
          </a:blipFill>
          <a:ln>
            <a:noFill/>
          </a:ln>
        </p:spPr>
        <p:txBody>
          <a:bodyPr/>
          <a:lstStyle/>
          <a:p>
            <a:endParaRPr lang="en-IE"/>
          </a:p>
        </p:txBody>
      </p:sp>
      <p:sp>
        <p:nvSpPr>
          <p:cNvPr id="199" name="Google Shape;199;p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00" name="Google Shape;200;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201" name="Google Shape;201;p5"/>
          <p:cNvGrpSpPr/>
          <p:nvPr/>
        </p:nvGrpSpPr>
        <p:grpSpPr>
          <a:xfrm>
            <a:off x="-1342907" y="9913239"/>
            <a:ext cx="20973813" cy="837562"/>
            <a:chOff x="0" y="-57150"/>
            <a:chExt cx="11607985" cy="463550"/>
          </a:xfrm>
        </p:grpSpPr>
        <p:sp>
          <p:nvSpPr>
            <p:cNvPr id="202" name="Google Shape;202;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4" name="Google Shape;204;p5"/>
          <p:cNvGrpSpPr/>
          <p:nvPr/>
        </p:nvGrpSpPr>
        <p:grpSpPr>
          <a:xfrm>
            <a:off x="4131384" y="9913239"/>
            <a:ext cx="10025232" cy="837562"/>
            <a:chOff x="0" y="-57150"/>
            <a:chExt cx="5548478" cy="463550"/>
          </a:xfrm>
        </p:grpSpPr>
        <p:sp>
          <p:nvSpPr>
            <p:cNvPr id="205" name="Google Shape;205;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17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7" name="Google Shape;207;p5"/>
          <p:cNvSpPr txBox="1"/>
          <p:nvPr/>
        </p:nvSpPr>
        <p:spPr>
          <a:xfrm>
            <a:off x="5374682" y="1019175"/>
            <a:ext cx="8533047" cy="1564787"/>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1" i="0" u="none" strike="noStrike" cap="none" dirty="0">
                <a:solidFill>
                  <a:srgbClr val="000000"/>
                </a:solidFill>
                <a:latin typeface="Poppins"/>
                <a:ea typeface="Poppins"/>
                <a:cs typeface="Poppins"/>
                <a:sym typeface="Poppins"/>
              </a:rPr>
              <a:t>Learner-</a:t>
            </a:r>
            <a:r>
              <a:rPr lang="en-US" sz="4499" b="1" i="0" u="none" strike="noStrike" cap="none" dirty="0" err="1">
                <a:solidFill>
                  <a:srgbClr val="000000"/>
                </a:solidFill>
                <a:latin typeface="Poppins"/>
                <a:ea typeface="Poppins"/>
                <a:cs typeface="Poppins"/>
                <a:sym typeface="Poppins"/>
              </a:rPr>
              <a:t>Centred</a:t>
            </a:r>
            <a:r>
              <a:rPr lang="en-US" sz="4499" b="1" i="0" u="none" strike="noStrike" cap="none" dirty="0">
                <a:solidFill>
                  <a:srgbClr val="000000"/>
                </a:solidFill>
                <a:latin typeface="Poppins"/>
                <a:ea typeface="Poppins"/>
                <a:cs typeface="Poppins"/>
                <a:sym typeface="Poppins"/>
              </a:rPr>
              <a:t> Teaching: Key Approaches</a:t>
            </a:r>
            <a:endParaRPr dirty="0"/>
          </a:p>
        </p:txBody>
      </p:sp>
      <p:sp>
        <p:nvSpPr>
          <p:cNvPr id="208" name="Google Shape;208;p5"/>
          <p:cNvSpPr txBox="1"/>
          <p:nvPr/>
        </p:nvSpPr>
        <p:spPr>
          <a:xfrm>
            <a:off x="1028700"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Find out what learners already know and build from there. Use early tasks to reveal starting points and inform your planning.</a:t>
            </a:r>
            <a:endParaRPr/>
          </a:p>
        </p:txBody>
      </p:sp>
      <p:sp>
        <p:nvSpPr>
          <p:cNvPr id="209" name="Google Shape;209;p5"/>
          <p:cNvSpPr txBox="1"/>
          <p:nvPr/>
        </p:nvSpPr>
        <p:spPr>
          <a:xfrm>
            <a:off x="1297793" y="6042689"/>
            <a:ext cx="3175609"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Build on Prior Knowledge</a:t>
            </a:r>
            <a:endParaRPr/>
          </a:p>
        </p:txBody>
      </p:sp>
      <p:sp>
        <p:nvSpPr>
          <p:cNvPr id="210" name="Google Shape;210;p5"/>
          <p:cNvSpPr txBox="1"/>
          <p:nvPr/>
        </p:nvSpPr>
        <p:spPr>
          <a:xfrm>
            <a:off x="5201666"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Where possible, offer choice in how tasks are approached or demonstrated. This respects different learning modes.</a:t>
            </a:r>
            <a:endParaRPr/>
          </a:p>
        </p:txBody>
      </p:sp>
      <p:sp>
        <p:nvSpPr>
          <p:cNvPr id="211" name="Google Shape;211;p5"/>
          <p:cNvSpPr txBox="1"/>
          <p:nvPr/>
        </p:nvSpPr>
        <p:spPr>
          <a:xfrm>
            <a:off x="5200743" y="6042689"/>
            <a:ext cx="3715643"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Offer Choice</a:t>
            </a:r>
            <a:endParaRPr/>
          </a:p>
        </p:txBody>
      </p:sp>
      <p:sp>
        <p:nvSpPr>
          <p:cNvPr id="212" name="Google Shape;212;p5"/>
          <p:cNvSpPr txBox="1"/>
          <p:nvPr/>
        </p:nvSpPr>
        <p:spPr>
          <a:xfrm>
            <a:off x="9373585"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Design tasks with multiple entry points. Reduce scaffolding as competence builds. Keep the standard the same for everyone.</a:t>
            </a:r>
            <a:endParaRPr/>
          </a:p>
        </p:txBody>
      </p:sp>
      <p:sp>
        <p:nvSpPr>
          <p:cNvPr id="213" name="Google Shape;213;p5"/>
          <p:cNvSpPr txBox="1"/>
          <p:nvPr/>
        </p:nvSpPr>
        <p:spPr>
          <a:xfrm>
            <a:off x="9547648" y="6042689"/>
            <a:ext cx="3365670"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Scaffold Support</a:t>
            </a:r>
            <a:endParaRPr/>
          </a:p>
        </p:txBody>
      </p:sp>
      <p:sp>
        <p:nvSpPr>
          <p:cNvPr id="214" name="Google Shape;214;p5"/>
          <p:cNvSpPr txBox="1"/>
          <p:nvPr/>
        </p:nvSpPr>
        <p:spPr>
          <a:xfrm>
            <a:off x="13545504"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Give feedback that tells learners where they are and what to do next. Create space for learners to reflect on their own growth.</a:t>
            </a:r>
            <a:endParaRPr/>
          </a:p>
        </p:txBody>
      </p:sp>
      <p:sp>
        <p:nvSpPr>
          <p:cNvPr id="215" name="Google Shape;215;p5"/>
          <p:cNvSpPr txBox="1"/>
          <p:nvPr/>
        </p:nvSpPr>
        <p:spPr>
          <a:xfrm>
            <a:off x="13545504" y="6042689"/>
            <a:ext cx="3713796"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Reflect &amp; Progress</a:t>
            </a:r>
            <a:endParaRPr/>
          </a:p>
        </p:txBody>
      </p:sp>
      <p:sp>
        <p:nvSpPr>
          <p:cNvPr id="216" name="Google Shape;216;p5"/>
          <p:cNvSpPr/>
          <p:nvPr/>
        </p:nvSpPr>
        <p:spPr>
          <a:xfrm>
            <a:off x="3059553" y="479018"/>
            <a:ext cx="1413849" cy="1232069"/>
          </a:xfrm>
          <a:custGeom>
            <a:avLst/>
            <a:gdLst/>
            <a:ahLst/>
            <a:cxnLst/>
            <a:rect l="l" t="t" r="r" b="b"/>
            <a:pathLst>
              <a:path w="1413849" h="1232069" extrusionOk="0">
                <a:moveTo>
                  <a:pt x="0" y="0"/>
                </a:moveTo>
                <a:lnTo>
                  <a:pt x="1413849" y="0"/>
                </a:lnTo>
                <a:lnTo>
                  <a:pt x="1413849" y="1232069"/>
                </a:lnTo>
                <a:lnTo>
                  <a:pt x="0" y="1232069"/>
                </a:lnTo>
                <a:lnTo>
                  <a:pt x="0" y="0"/>
                </a:lnTo>
                <a:close/>
              </a:path>
            </a:pathLst>
          </a:custGeom>
          <a:blipFill rotWithShape="1">
            <a:blip r:embed="rId11"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17" name="Google Shape;217;p5"/>
          <p:cNvSpPr/>
          <p:nvPr/>
        </p:nvSpPr>
        <p:spPr>
          <a:xfrm>
            <a:off x="523119" y="923994"/>
            <a:ext cx="2350712" cy="634692"/>
          </a:xfrm>
          <a:custGeom>
            <a:avLst/>
            <a:gdLst/>
            <a:ahLst/>
            <a:cxnLst/>
            <a:rect l="l" t="t" r="r" b="b"/>
            <a:pathLst>
              <a:path w="2350712" h="634692" extrusionOk="0">
                <a:moveTo>
                  <a:pt x="0" y="0"/>
                </a:moveTo>
                <a:lnTo>
                  <a:pt x="2350712" y="0"/>
                </a:lnTo>
                <a:lnTo>
                  <a:pt x="2350712" y="634693"/>
                </a:lnTo>
                <a:lnTo>
                  <a:pt x="0" y="634693"/>
                </a:lnTo>
                <a:lnTo>
                  <a:pt x="0" y="0"/>
                </a:lnTo>
                <a:close/>
              </a:path>
            </a:pathLst>
          </a:custGeom>
          <a:blipFill rotWithShape="1">
            <a:blip r:embed="rId1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5"/>
          <p:cNvGrpSpPr/>
          <p:nvPr/>
        </p:nvGrpSpPr>
        <p:grpSpPr>
          <a:xfrm>
            <a:off x="-1" y="4584074"/>
            <a:ext cx="18288001" cy="6357176"/>
            <a:chOff x="0" y="0"/>
            <a:chExt cx="5661114" cy="1674318"/>
          </a:xfrm>
        </p:grpSpPr>
        <p:sp>
          <p:nvSpPr>
            <p:cNvPr id="181" name="Google Shape;181;p5"/>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10146E"/>
            </a:solidFill>
            <a:ln>
              <a:noFill/>
            </a:ln>
          </p:spPr>
          <p:txBody>
            <a:bodyPr/>
            <a:lstStyle/>
            <a:p>
              <a:endParaRPr lang="en-IE"/>
            </a:p>
          </p:txBody>
        </p:sp>
        <p:sp>
          <p:nvSpPr>
            <p:cNvPr id="182" name="Google Shape;182;p5"/>
            <p:cNvSpPr txBox="1"/>
            <p:nvPr/>
          </p:nvSpPr>
          <p:spPr>
            <a:xfrm>
              <a:off x="0" y="0"/>
              <a:ext cx="5661114" cy="1674318"/>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3" name="Google Shape;183;p5"/>
          <p:cNvSpPr/>
          <p:nvPr/>
        </p:nvSpPr>
        <p:spPr>
          <a:xfrm>
            <a:off x="1591207"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4" name="Google Shape;184;p5"/>
          <p:cNvSpPr/>
          <p:nvPr/>
        </p:nvSpPr>
        <p:spPr>
          <a:xfrm>
            <a:off x="1786442"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5" name="Google Shape;185;p5"/>
          <p:cNvSpPr/>
          <p:nvPr/>
        </p:nvSpPr>
        <p:spPr>
          <a:xfrm>
            <a:off x="1900426"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6" name="Google Shape;186;p5"/>
          <p:cNvSpPr/>
          <p:nvPr/>
        </p:nvSpPr>
        <p:spPr>
          <a:xfrm>
            <a:off x="5764174" y="3225562"/>
            <a:ext cx="2588781" cy="2588781"/>
          </a:xfrm>
          <a:custGeom>
            <a:avLst/>
            <a:gdLst/>
            <a:ahLst/>
            <a:cxnLst/>
            <a:rect l="l" t="t" r="r" b="b"/>
            <a:pathLst>
              <a:path w="2588781" h="2588781" extrusionOk="0">
                <a:moveTo>
                  <a:pt x="0" y="0"/>
                </a:moveTo>
                <a:lnTo>
                  <a:pt x="2588780" y="0"/>
                </a:lnTo>
                <a:lnTo>
                  <a:pt x="2588780"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7" name="Google Shape;187;p5"/>
          <p:cNvSpPr/>
          <p:nvPr/>
        </p:nvSpPr>
        <p:spPr>
          <a:xfrm>
            <a:off x="5959408"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8" name="Google Shape;188;p5"/>
          <p:cNvSpPr/>
          <p:nvPr/>
        </p:nvSpPr>
        <p:spPr>
          <a:xfrm>
            <a:off x="6073392"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89" name="Google Shape;189;p5"/>
          <p:cNvSpPr/>
          <p:nvPr/>
        </p:nvSpPr>
        <p:spPr>
          <a:xfrm>
            <a:off x="9936093"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0" name="Google Shape;190;p5"/>
          <p:cNvSpPr/>
          <p:nvPr/>
        </p:nvSpPr>
        <p:spPr>
          <a:xfrm>
            <a:off x="10131327"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1" name="Google Shape;191;p5"/>
          <p:cNvSpPr/>
          <p:nvPr/>
        </p:nvSpPr>
        <p:spPr>
          <a:xfrm>
            <a:off x="10245311"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2" name="Google Shape;192;p5"/>
          <p:cNvSpPr/>
          <p:nvPr/>
        </p:nvSpPr>
        <p:spPr>
          <a:xfrm>
            <a:off x="14108012" y="3225562"/>
            <a:ext cx="2588781" cy="2588781"/>
          </a:xfrm>
          <a:custGeom>
            <a:avLst/>
            <a:gdLst/>
            <a:ahLst/>
            <a:cxnLst/>
            <a:rect l="l" t="t" r="r" b="b"/>
            <a:pathLst>
              <a:path w="2588781" h="2588781" extrusionOk="0">
                <a:moveTo>
                  <a:pt x="0" y="0"/>
                </a:moveTo>
                <a:lnTo>
                  <a:pt x="2588781" y="0"/>
                </a:lnTo>
                <a:lnTo>
                  <a:pt x="2588781" y="2588780"/>
                </a:lnTo>
                <a:lnTo>
                  <a:pt x="0" y="2588780"/>
                </a:lnTo>
                <a:lnTo>
                  <a:pt x="0" y="0"/>
                </a:lnTo>
                <a:close/>
              </a:path>
            </a:pathLst>
          </a:cu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3" name="Google Shape;193;p5"/>
          <p:cNvSpPr/>
          <p:nvPr/>
        </p:nvSpPr>
        <p:spPr>
          <a:xfrm>
            <a:off x="14303246" y="3420796"/>
            <a:ext cx="2198312" cy="2198312"/>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4" name="Google Shape;194;p5"/>
          <p:cNvSpPr/>
          <p:nvPr/>
        </p:nvSpPr>
        <p:spPr>
          <a:xfrm>
            <a:off x="14417230" y="3534780"/>
            <a:ext cx="1970344" cy="1970344"/>
          </a:xfrm>
          <a:custGeom>
            <a:avLst/>
            <a:gdLst/>
            <a:ahLst/>
            <a:cxnLst/>
            <a:rect l="l" t="t" r="r" b="b"/>
            <a:pathLst>
              <a:path w="1970344" h="1970344" extrusionOk="0">
                <a:moveTo>
                  <a:pt x="0" y="0"/>
                </a:moveTo>
                <a:lnTo>
                  <a:pt x="1970344" y="0"/>
                </a:lnTo>
                <a:lnTo>
                  <a:pt x="1970344" y="1970344"/>
                </a:lnTo>
                <a:lnTo>
                  <a:pt x="0" y="19703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195" name="Google Shape;195;p5"/>
          <p:cNvSpPr/>
          <p:nvPr/>
        </p:nvSpPr>
        <p:spPr>
          <a:xfrm>
            <a:off x="2311879"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5">
              <a:alphaModFix/>
            </a:blip>
            <a:stretch>
              <a:fillRect/>
            </a:stretch>
          </a:blipFill>
          <a:ln>
            <a:noFill/>
          </a:ln>
        </p:spPr>
        <p:txBody>
          <a:bodyPr/>
          <a:lstStyle/>
          <a:p>
            <a:endParaRPr lang="en-IE"/>
          </a:p>
        </p:txBody>
      </p:sp>
      <p:sp>
        <p:nvSpPr>
          <p:cNvPr id="196" name="Google Shape;196;p5"/>
          <p:cNvSpPr/>
          <p:nvPr/>
        </p:nvSpPr>
        <p:spPr>
          <a:xfrm>
            <a:off x="6484845"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6">
              <a:alphaModFix/>
            </a:blip>
            <a:stretch>
              <a:fillRect/>
            </a:stretch>
          </a:blipFill>
          <a:ln>
            <a:noFill/>
          </a:ln>
        </p:spPr>
        <p:txBody>
          <a:bodyPr/>
          <a:lstStyle/>
          <a:p>
            <a:endParaRPr lang="en-IE"/>
          </a:p>
        </p:txBody>
      </p:sp>
      <p:sp>
        <p:nvSpPr>
          <p:cNvPr id="197" name="Google Shape;197;p5"/>
          <p:cNvSpPr/>
          <p:nvPr/>
        </p:nvSpPr>
        <p:spPr>
          <a:xfrm>
            <a:off x="10668925" y="3875415"/>
            <a:ext cx="1123117" cy="1123117"/>
          </a:xfrm>
          <a:custGeom>
            <a:avLst/>
            <a:gdLst/>
            <a:ahLst/>
            <a:cxnLst/>
            <a:rect l="l" t="t" r="r" b="b"/>
            <a:pathLst>
              <a:path w="1123117" h="1123117" extrusionOk="0">
                <a:moveTo>
                  <a:pt x="0" y="0"/>
                </a:moveTo>
                <a:lnTo>
                  <a:pt x="1123116" y="0"/>
                </a:lnTo>
                <a:lnTo>
                  <a:pt x="1123116" y="1123117"/>
                </a:lnTo>
                <a:lnTo>
                  <a:pt x="0" y="1123117"/>
                </a:lnTo>
                <a:lnTo>
                  <a:pt x="0" y="0"/>
                </a:lnTo>
                <a:close/>
              </a:path>
            </a:pathLst>
          </a:custGeom>
          <a:blipFill rotWithShape="1">
            <a:blip r:embed="rId7">
              <a:alphaModFix/>
            </a:blip>
            <a:stretch>
              <a:fillRect/>
            </a:stretch>
          </a:blipFill>
          <a:ln>
            <a:noFill/>
          </a:ln>
        </p:spPr>
        <p:txBody>
          <a:bodyPr/>
          <a:lstStyle/>
          <a:p>
            <a:endParaRPr lang="en-IE"/>
          </a:p>
        </p:txBody>
      </p:sp>
      <p:sp>
        <p:nvSpPr>
          <p:cNvPr id="198" name="Google Shape;198;p5"/>
          <p:cNvSpPr/>
          <p:nvPr/>
        </p:nvSpPr>
        <p:spPr>
          <a:xfrm>
            <a:off x="14828683" y="3946233"/>
            <a:ext cx="1147438" cy="1147438"/>
          </a:xfrm>
          <a:custGeom>
            <a:avLst/>
            <a:gdLst/>
            <a:ahLst/>
            <a:cxnLst/>
            <a:rect l="l" t="t" r="r" b="b"/>
            <a:pathLst>
              <a:path w="1147438" h="1147438" extrusionOk="0">
                <a:moveTo>
                  <a:pt x="0" y="0"/>
                </a:moveTo>
                <a:lnTo>
                  <a:pt x="1147438" y="0"/>
                </a:lnTo>
                <a:lnTo>
                  <a:pt x="1147438" y="1147438"/>
                </a:lnTo>
                <a:lnTo>
                  <a:pt x="0" y="1147438"/>
                </a:lnTo>
                <a:lnTo>
                  <a:pt x="0" y="0"/>
                </a:lnTo>
                <a:close/>
              </a:path>
            </a:pathLst>
          </a:custGeom>
          <a:blipFill rotWithShape="1">
            <a:blip r:embed="rId8">
              <a:alphaModFix/>
            </a:blip>
            <a:stretch>
              <a:fillRect/>
            </a:stretch>
          </a:blipFill>
          <a:ln>
            <a:noFill/>
          </a:ln>
        </p:spPr>
        <p:txBody>
          <a:bodyPr/>
          <a:lstStyle/>
          <a:p>
            <a:endParaRPr lang="en-IE"/>
          </a:p>
        </p:txBody>
      </p:sp>
      <p:sp>
        <p:nvSpPr>
          <p:cNvPr id="199" name="Google Shape;199;p5"/>
          <p:cNvSpPr/>
          <p:nvPr/>
        </p:nvSpPr>
        <p:spPr>
          <a:xfrm rot="-10602057">
            <a:off x="12387093"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00" name="Google Shape;200;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grpSp>
        <p:nvGrpSpPr>
          <p:cNvPr id="201" name="Google Shape;201;p5"/>
          <p:cNvGrpSpPr/>
          <p:nvPr/>
        </p:nvGrpSpPr>
        <p:grpSpPr>
          <a:xfrm>
            <a:off x="0" y="9913239"/>
            <a:ext cx="18288000" cy="837562"/>
            <a:chOff x="0" y="-57150"/>
            <a:chExt cx="11607985" cy="463550"/>
          </a:xfrm>
        </p:grpSpPr>
        <p:sp>
          <p:nvSpPr>
            <p:cNvPr id="202" name="Google Shape;202;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4" name="Google Shape;204;p5"/>
          <p:cNvGrpSpPr/>
          <p:nvPr/>
        </p:nvGrpSpPr>
        <p:grpSpPr>
          <a:xfrm>
            <a:off x="4131384" y="9913239"/>
            <a:ext cx="10025232" cy="837562"/>
            <a:chOff x="0" y="-57150"/>
            <a:chExt cx="5548478" cy="463550"/>
          </a:xfrm>
        </p:grpSpPr>
        <p:sp>
          <p:nvSpPr>
            <p:cNvPr id="205" name="Google Shape;205;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17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7" name="Google Shape;207;p5"/>
          <p:cNvSpPr txBox="1"/>
          <p:nvPr/>
        </p:nvSpPr>
        <p:spPr>
          <a:xfrm>
            <a:off x="5374682" y="1019175"/>
            <a:ext cx="7538637" cy="6877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None/>
            </a:pPr>
            <a:r>
              <a:rPr lang="en-US" sz="4499" b="1" i="0" u="none" strike="noStrike" cap="none">
                <a:solidFill>
                  <a:srgbClr val="000000"/>
                </a:solidFill>
                <a:latin typeface="Poppins"/>
                <a:ea typeface="Poppins"/>
                <a:cs typeface="Poppins"/>
                <a:sym typeface="Poppins"/>
              </a:rPr>
              <a:t>Learner Needs Assessment: Key Questions</a:t>
            </a:r>
            <a:endParaRPr/>
          </a:p>
        </p:txBody>
      </p:sp>
      <p:sp>
        <p:nvSpPr>
          <p:cNvPr id="208" name="Google Shape;208;p5"/>
          <p:cNvSpPr txBox="1"/>
          <p:nvPr/>
        </p:nvSpPr>
        <p:spPr>
          <a:xfrm>
            <a:off x="1028700"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What does this learner already know or can they already do in this area?</a:t>
            </a:r>
            <a:endParaRPr/>
          </a:p>
        </p:txBody>
      </p:sp>
      <p:sp>
        <p:nvSpPr>
          <p:cNvPr id="209" name="Google Shape;209;p5"/>
          <p:cNvSpPr txBox="1"/>
          <p:nvPr/>
        </p:nvSpPr>
        <p:spPr>
          <a:xfrm>
            <a:off x="1297793" y="6042689"/>
            <a:ext cx="3175609"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Prior Knowledge</a:t>
            </a:r>
            <a:endParaRPr/>
          </a:p>
        </p:txBody>
      </p:sp>
      <p:sp>
        <p:nvSpPr>
          <p:cNvPr id="210" name="Google Shape;210;p5"/>
          <p:cNvSpPr txBox="1"/>
          <p:nvPr/>
        </p:nvSpPr>
        <p:spPr>
          <a:xfrm>
            <a:off x="5201666"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What is their strongest mode of learning — observing, doing, reading, or discussing?</a:t>
            </a:r>
            <a:endParaRPr/>
          </a:p>
        </p:txBody>
      </p:sp>
      <p:sp>
        <p:nvSpPr>
          <p:cNvPr id="211" name="Google Shape;211;p5"/>
          <p:cNvSpPr txBox="1"/>
          <p:nvPr/>
        </p:nvSpPr>
        <p:spPr>
          <a:xfrm>
            <a:off x="5200743" y="6042689"/>
            <a:ext cx="3715643"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Learning Mode</a:t>
            </a:r>
            <a:endParaRPr/>
          </a:p>
        </p:txBody>
      </p:sp>
      <p:sp>
        <p:nvSpPr>
          <p:cNvPr id="212" name="Google Shape;212;p5"/>
          <p:cNvSpPr txBox="1"/>
          <p:nvPr/>
        </p:nvSpPr>
        <p:spPr>
          <a:xfrm>
            <a:off x="9373585"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What barriers might affect their participation or progress in this programme?</a:t>
            </a:r>
            <a:endParaRPr/>
          </a:p>
        </p:txBody>
      </p:sp>
      <p:sp>
        <p:nvSpPr>
          <p:cNvPr id="213" name="Google Shape;213;p5"/>
          <p:cNvSpPr txBox="1"/>
          <p:nvPr/>
        </p:nvSpPr>
        <p:spPr>
          <a:xfrm>
            <a:off x="9547648" y="6042689"/>
            <a:ext cx="3365670"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Barriers</a:t>
            </a:r>
            <a:endParaRPr/>
          </a:p>
        </p:txBody>
      </p:sp>
      <p:sp>
        <p:nvSpPr>
          <p:cNvPr id="214" name="Google Shape;214;p5"/>
          <p:cNvSpPr txBox="1"/>
          <p:nvPr/>
        </p:nvSpPr>
        <p:spPr>
          <a:xfrm>
            <a:off x="13545504" y="6994725"/>
            <a:ext cx="3713796" cy="305770"/>
          </a:xfrm>
          <a:prstGeom prst="rect">
            <a:avLst/>
          </a:prstGeom>
          <a:noFill/>
          <a:ln>
            <a:noFill/>
          </a:ln>
        </p:spPr>
        <p:txBody>
          <a:bodyPr spcFirstLastPara="1" wrap="square" lIns="0" tIns="0" rIns="0" bIns="0" anchor="t" anchorCtr="0">
            <a:spAutoFit/>
          </a:bodyPr>
          <a:lstStyle/>
          <a:p>
            <a:pPr marL="0" marR="0" lvl="0" indent="0" algn="just" rtl="0">
              <a:lnSpc>
                <a:spcPct val="130027"/>
              </a:lnSpc>
              <a:spcBef>
                <a:spcPts val="0"/>
              </a:spcBef>
              <a:spcAft>
                <a:spcPts val="0"/>
              </a:spcAft>
              <a:buNone/>
            </a:pPr>
            <a:r>
              <a:rPr lang="en-US" sz="1825" b="0" i="0" u="none" strike="noStrike" cap="none">
                <a:solidFill>
                  <a:srgbClr val="FFFFFF"/>
                </a:solidFill>
                <a:latin typeface="Poppins"/>
                <a:ea typeface="Poppins"/>
                <a:cs typeface="Poppins"/>
                <a:sym typeface="Poppins"/>
              </a:rPr>
              <a:t>What would success look like for this learner at the end of the programme?</a:t>
            </a:r>
            <a:endParaRPr/>
          </a:p>
        </p:txBody>
      </p:sp>
      <p:sp>
        <p:nvSpPr>
          <p:cNvPr id="215" name="Google Shape;215;p5"/>
          <p:cNvSpPr txBox="1"/>
          <p:nvPr/>
        </p:nvSpPr>
        <p:spPr>
          <a:xfrm>
            <a:off x="13545504" y="6042689"/>
            <a:ext cx="3713796" cy="387374"/>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None/>
            </a:pPr>
            <a:r>
              <a:rPr lang="en-US" sz="2489" b="1" i="0" u="none" strike="noStrike" cap="none">
                <a:solidFill>
                  <a:srgbClr val="FFFFFF"/>
                </a:solidFill>
                <a:latin typeface="Poppins"/>
                <a:ea typeface="Poppins"/>
                <a:cs typeface="Poppins"/>
                <a:sym typeface="Poppins"/>
              </a:rPr>
              <a:t>Success Criteria</a:t>
            </a:r>
            <a:endParaRPr/>
          </a:p>
        </p:txBody>
      </p:sp>
      <p:sp>
        <p:nvSpPr>
          <p:cNvPr id="216" name="Google Shape;216;p5"/>
          <p:cNvSpPr/>
          <p:nvPr/>
        </p:nvSpPr>
        <p:spPr>
          <a:xfrm>
            <a:off x="3059553" y="479018"/>
            <a:ext cx="1413849" cy="1232069"/>
          </a:xfrm>
          <a:custGeom>
            <a:avLst/>
            <a:gdLst/>
            <a:ahLst/>
            <a:cxnLst/>
            <a:rect l="l" t="t" r="r" b="b"/>
            <a:pathLst>
              <a:path w="1413849" h="1232069" extrusionOk="0">
                <a:moveTo>
                  <a:pt x="0" y="0"/>
                </a:moveTo>
                <a:lnTo>
                  <a:pt x="1413849" y="0"/>
                </a:lnTo>
                <a:lnTo>
                  <a:pt x="1413849" y="1232069"/>
                </a:lnTo>
                <a:lnTo>
                  <a:pt x="0" y="1232069"/>
                </a:lnTo>
                <a:lnTo>
                  <a:pt x="0" y="0"/>
                </a:lnTo>
                <a:close/>
              </a:path>
            </a:pathLst>
          </a:custGeom>
          <a:blipFill rotWithShape="1">
            <a:blip r:embed="rId11"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17" name="Google Shape;217;p5"/>
          <p:cNvSpPr/>
          <p:nvPr/>
        </p:nvSpPr>
        <p:spPr>
          <a:xfrm>
            <a:off x="523119" y="923994"/>
            <a:ext cx="2350712" cy="634692"/>
          </a:xfrm>
          <a:custGeom>
            <a:avLst/>
            <a:gdLst/>
            <a:ahLst/>
            <a:cxnLst/>
            <a:rect l="l" t="t" r="r" b="b"/>
            <a:pathLst>
              <a:path w="2350712" h="634692" extrusionOk="0">
                <a:moveTo>
                  <a:pt x="0" y="0"/>
                </a:moveTo>
                <a:lnTo>
                  <a:pt x="2350712" y="0"/>
                </a:lnTo>
                <a:lnTo>
                  <a:pt x="2350712" y="634693"/>
                </a:lnTo>
                <a:lnTo>
                  <a:pt x="0" y="634693"/>
                </a:lnTo>
                <a:lnTo>
                  <a:pt x="0" y="0"/>
                </a:lnTo>
                <a:close/>
              </a:path>
            </a:pathLst>
          </a:custGeom>
          <a:blipFill rotWithShape="1">
            <a:blip r:embed="rId12"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p:nvPr/>
        </p:nvSpPr>
        <p:spPr>
          <a:xfrm rot="4721887" flipH="1">
            <a:off x="35054" y="2973748"/>
            <a:ext cx="12676724" cy="4421008"/>
          </a:xfrm>
          <a:custGeom>
            <a:avLst/>
            <a:gdLst/>
            <a:ahLst/>
            <a:cxnLst/>
            <a:rect l="l" t="t" r="r" b="b"/>
            <a:pathLst>
              <a:path w="12676724" h="4421008" extrusionOk="0">
                <a:moveTo>
                  <a:pt x="0" y="4421007"/>
                </a:moveTo>
                <a:lnTo>
                  <a:pt x="12676725" y="4421007"/>
                </a:lnTo>
                <a:lnTo>
                  <a:pt x="12676725" y="0"/>
                </a:lnTo>
                <a:lnTo>
                  <a:pt x="0" y="0"/>
                </a:lnTo>
                <a:lnTo>
                  <a:pt x="0" y="4421007"/>
                </a:lnTo>
                <a:close/>
              </a:path>
            </a:pathLst>
          </a:custGeom>
          <a:blipFill rotWithShape="1">
            <a:blip r:embed="rId2">
              <a:alphaModFix/>
            </a:blip>
            <a:stretch>
              <a:fillRect/>
            </a:stretch>
          </a:blipFill>
          <a:ln>
            <a:noFill/>
          </a:ln>
        </p:spPr>
        <p:txBody>
          <a:bodyPr/>
          <a:lstStyle/>
          <a:p>
            <a:endParaRPr lang="en-IE"/>
          </a:p>
        </p:txBody>
      </p:sp>
      <p:grpSp>
        <p:nvGrpSpPr>
          <p:cNvPr id="249" name="Google Shape;249;p7"/>
          <p:cNvGrpSpPr/>
          <p:nvPr/>
        </p:nvGrpSpPr>
        <p:grpSpPr>
          <a:xfrm>
            <a:off x="6517566" y="946396"/>
            <a:ext cx="857867" cy="857867"/>
            <a:chOff x="0" y="0"/>
            <a:chExt cx="812800" cy="812800"/>
          </a:xfrm>
        </p:grpSpPr>
        <p:sp>
          <p:nvSpPr>
            <p:cNvPr id="250" name="Google Shape;250;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5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p7"/>
          <p:cNvGrpSpPr/>
          <p:nvPr/>
        </p:nvGrpSpPr>
        <p:grpSpPr>
          <a:xfrm>
            <a:off x="7169653" y="2226096"/>
            <a:ext cx="604566" cy="604566"/>
            <a:chOff x="0" y="0"/>
            <a:chExt cx="812800" cy="812800"/>
          </a:xfrm>
        </p:grpSpPr>
        <p:sp>
          <p:nvSpPr>
            <p:cNvPr id="253" name="Google Shape;253;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5" name="Google Shape;255;p7"/>
          <p:cNvGrpSpPr/>
          <p:nvPr/>
        </p:nvGrpSpPr>
        <p:grpSpPr>
          <a:xfrm>
            <a:off x="6401992" y="681913"/>
            <a:ext cx="637633" cy="637633"/>
            <a:chOff x="0" y="0"/>
            <a:chExt cx="812800" cy="812800"/>
          </a:xfrm>
        </p:grpSpPr>
        <p:sp>
          <p:nvSpPr>
            <p:cNvPr id="256" name="Google Shape;256;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17B8B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8" name="Google Shape;258;p7"/>
          <p:cNvSpPr/>
          <p:nvPr/>
        </p:nvSpPr>
        <p:spPr>
          <a:xfrm>
            <a:off x="0" y="0"/>
            <a:ext cx="7172607" cy="10284335"/>
          </a:xfrm>
          <a:custGeom>
            <a:avLst/>
            <a:gdLst/>
            <a:ahLst/>
            <a:cxnLst/>
            <a:rect l="l" t="t" r="r" b="b"/>
            <a:pathLst>
              <a:path w="20508340" h="29405579" extrusionOk="0">
                <a:moveTo>
                  <a:pt x="0" y="0"/>
                </a:moveTo>
                <a:lnTo>
                  <a:pt x="0" y="29405579"/>
                </a:lnTo>
                <a:lnTo>
                  <a:pt x="20493101" y="29405579"/>
                </a:lnTo>
                <a:cubicBezTo>
                  <a:pt x="20493101" y="29405579"/>
                  <a:pt x="20508088" y="29221937"/>
                  <a:pt x="20508340" y="28880941"/>
                </a:cubicBezTo>
                <a:lnTo>
                  <a:pt x="20508340" y="28861637"/>
                </a:lnTo>
                <a:cubicBezTo>
                  <a:pt x="20506944" y="27222701"/>
                  <a:pt x="20165059" y="22080345"/>
                  <a:pt x="16353154" y="16175734"/>
                </a:cubicBezTo>
                <a:cubicBezTo>
                  <a:pt x="12100560" y="9588373"/>
                  <a:pt x="10789031" y="5416550"/>
                  <a:pt x="10825226" y="0"/>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txBox="1"/>
          <p:nvPr/>
        </p:nvSpPr>
        <p:spPr>
          <a:xfrm>
            <a:off x="8286291" y="1180603"/>
            <a:ext cx="9868772" cy="486928"/>
          </a:xfrm>
          <a:prstGeom prst="rect">
            <a:avLst/>
          </a:prstGeom>
          <a:noFill/>
          <a:ln>
            <a:noFill/>
          </a:ln>
        </p:spPr>
        <p:txBody>
          <a:bodyPr spcFirstLastPara="1" wrap="square" lIns="0" tIns="0" rIns="0" bIns="0" anchor="t" anchorCtr="0">
            <a:spAutoFit/>
          </a:bodyPr>
          <a:lstStyle/>
          <a:p>
            <a:pPr marL="0" marR="0" lvl="0" indent="0" rtl="0">
              <a:lnSpc>
                <a:spcPct val="113002"/>
              </a:lnSpc>
              <a:spcBef>
                <a:spcPts val="0"/>
              </a:spcBef>
              <a:spcAft>
                <a:spcPts val="0"/>
              </a:spcAft>
              <a:buNone/>
            </a:pPr>
            <a:r>
              <a:rPr lang="en-US" sz="2800" b="1" i="0" u="none" strike="noStrike" cap="none" dirty="0">
                <a:solidFill>
                  <a:srgbClr val="000000"/>
                </a:solidFill>
                <a:latin typeface="Poppins"/>
                <a:ea typeface="Poppins"/>
                <a:cs typeface="Poppins"/>
                <a:sym typeface="Poppins"/>
              </a:rPr>
              <a:t>Section 3: Differentiation Without Lowering Standards</a:t>
            </a:r>
            <a:endParaRPr sz="2800" dirty="0"/>
          </a:p>
        </p:txBody>
      </p:sp>
      <p:sp>
        <p:nvSpPr>
          <p:cNvPr id="262" name="Google Shape;262;p7"/>
          <p:cNvSpPr/>
          <p:nvPr/>
        </p:nvSpPr>
        <p:spPr>
          <a:xfrm>
            <a:off x="8450007" y="3010254"/>
            <a:ext cx="1178798" cy="1178798"/>
          </a:xfrm>
          <a:custGeom>
            <a:avLst/>
            <a:gdLst/>
            <a:ahLst/>
            <a:cxnLst/>
            <a:rect l="l" t="t" r="r" b="b"/>
            <a:pathLst>
              <a:path w="1178798" h="1178798" extrusionOk="0">
                <a:moveTo>
                  <a:pt x="0" y="0"/>
                </a:moveTo>
                <a:lnTo>
                  <a:pt x="1178798" y="0"/>
                </a:lnTo>
                <a:lnTo>
                  <a:pt x="1178798" y="1178798"/>
                </a:lnTo>
                <a:lnTo>
                  <a:pt x="0" y="1178798"/>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3" name="Google Shape;263;p7"/>
          <p:cNvSpPr/>
          <p:nvPr/>
        </p:nvSpPr>
        <p:spPr>
          <a:xfrm>
            <a:off x="8463645" y="5317742"/>
            <a:ext cx="1178798" cy="1178798"/>
          </a:xfrm>
          <a:custGeom>
            <a:avLst/>
            <a:gdLst/>
            <a:ahLst/>
            <a:cxnLst/>
            <a:rect l="l" t="t" r="r" b="b"/>
            <a:pathLst>
              <a:path w="1178798" h="1178798" extrusionOk="0">
                <a:moveTo>
                  <a:pt x="0" y="0"/>
                </a:moveTo>
                <a:lnTo>
                  <a:pt x="1178798" y="0"/>
                </a:lnTo>
                <a:lnTo>
                  <a:pt x="1178798" y="1178798"/>
                </a:lnTo>
                <a:lnTo>
                  <a:pt x="0" y="1178798"/>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4" name="Google Shape;264;p7"/>
          <p:cNvSpPr/>
          <p:nvPr/>
        </p:nvSpPr>
        <p:spPr>
          <a:xfrm>
            <a:off x="8552545" y="7035831"/>
            <a:ext cx="1178798" cy="1178798"/>
          </a:xfrm>
          <a:custGeom>
            <a:avLst/>
            <a:gdLst/>
            <a:ahLst/>
            <a:cxnLst/>
            <a:rect l="l" t="t" r="r" b="b"/>
            <a:pathLst>
              <a:path w="1178798" h="1178798" extrusionOk="0">
                <a:moveTo>
                  <a:pt x="0" y="0"/>
                </a:moveTo>
                <a:lnTo>
                  <a:pt x="1178798" y="0"/>
                </a:lnTo>
                <a:lnTo>
                  <a:pt x="1178798" y="1178798"/>
                </a:lnTo>
                <a:lnTo>
                  <a:pt x="0" y="1178798"/>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5" name="Google Shape;265;p7"/>
          <p:cNvSpPr/>
          <p:nvPr/>
        </p:nvSpPr>
        <p:spPr>
          <a:xfrm>
            <a:off x="8552545" y="3099154"/>
            <a:ext cx="1000999" cy="1000999"/>
          </a:xfrm>
          <a:custGeom>
            <a:avLst/>
            <a:gdLst/>
            <a:ahLst/>
            <a:cxnLst/>
            <a:rect l="l" t="t" r="r" b="b"/>
            <a:pathLst>
              <a:path w="1000999" h="1000999" extrusionOk="0">
                <a:moveTo>
                  <a:pt x="0" y="0"/>
                </a:moveTo>
                <a:lnTo>
                  <a:pt x="1000998" y="0"/>
                </a:lnTo>
                <a:lnTo>
                  <a:pt x="1000998" y="1000998"/>
                </a:lnTo>
                <a:lnTo>
                  <a:pt x="0" y="1000998"/>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6" name="Google Shape;266;p7"/>
          <p:cNvSpPr/>
          <p:nvPr/>
        </p:nvSpPr>
        <p:spPr>
          <a:xfrm>
            <a:off x="8552545" y="5406642"/>
            <a:ext cx="1000999" cy="1000999"/>
          </a:xfrm>
          <a:custGeom>
            <a:avLst/>
            <a:gdLst/>
            <a:ahLst/>
            <a:cxnLst/>
            <a:rect l="l" t="t" r="r" b="b"/>
            <a:pathLst>
              <a:path w="1000999" h="1000999" extrusionOk="0">
                <a:moveTo>
                  <a:pt x="0" y="0"/>
                </a:moveTo>
                <a:lnTo>
                  <a:pt x="1000998" y="0"/>
                </a:lnTo>
                <a:lnTo>
                  <a:pt x="1000998" y="1000999"/>
                </a:lnTo>
                <a:lnTo>
                  <a:pt x="0" y="1000999"/>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7" name="Google Shape;267;p7"/>
          <p:cNvSpPr/>
          <p:nvPr/>
        </p:nvSpPr>
        <p:spPr>
          <a:xfrm>
            <a:off x="8654181" y="7139758"/>
            <a:ext cx="1000999" cy="1000999"/>
          </a:xfrm>
          <a:custGeom>
            <a:avLst/>
            <a:gdLst/>
            <a:ahLst/>
            <a:cxnLst/>
            <a:rect l="l" t="t" r="r" b="b"/>
            <a:pathLst>
              <a:path w="1000999" h="1000999" extrusionOk="0">
                <a:moveTo>
                  <a:pt x="0" y="0"/>
                </a:moveTo>
                <a:lnTo>
                  <a:pt x="1000998" y="0"/>
                </a:lnTo>
                <a:lnTo>
                  <a:pt x="1000998" y="1000998"/>
                </a:lnTo>
                <a:lnTo>
                  <a:pt x="0" y="1000998"/>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8" name="Google Shape;268;p7"/>
          <p:cNvSpPr/>
          <p:nvPr/>
        </p:nvSpPr>
        <p:spPr>
          <a:xfrm>
            <a:off x="8604447" y="3151056"/>
            <a:ext cx="897194" cy="897194"/>
          </a:xfrm>
          <a:custGeom>
            <a:avLst/>
            <a:gdLst/>
            <a:ahLst/>
            <a:cxnLst/>
            <a:rect l="l" t="t" r="r" b="b"/>
            <a:pathLst>
              <a:path w="897194" h="897194" extrusionOk="0">
                <a:moveTo>
                  <a:pt x="0" y="0"/>
                </a:moveTo>
                <a:lnTo>
                  <a:pt x="897194" y="0"/>
                </a:lnTo>
                <a:lnTo>
                  <a:pt x="897194" y="897194"/>
                </a:lnTo>
                <a:lnTo>
                  <a:pt x="0" y="897194"/>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69" name="Google Shape;269;p7"/>
          <p:cNvSpPr/>
          <p:nvPr/>
        </p:nvSpPr>
        <p:spPr>
          <a:xfrm>
            <a:off x="8604447" y="5458545"/>
            <a:ext cx="897194" cy="897194"/>
          </a:xfrm>
          <a:custGeom>
            <a:avLst/>
            <a:gdLst/>
            <a:ahLst/>
            <a:cxnLst/>
            <a:rect l="l" t="t" r="r" b="b"/>
            <a:pathLst>
              <a:path w="897194" h="897194" extrusionOk="0">
                <a:moveTo>
                  <a:pt x="0" y="0"/>
                </a:moveTo>
                <a:lnTo>
                  <a:pt x="897194" y="0"/>
                </a:lnTo>
                <a:lnTo>
                  <a:pt x="897194" y="897193"/>
                </a:lnTo>
                <a:lnTo>
                  <a:pt x="0" y="897193"/>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70" name="Google Shape;270;p7"/>
          <p:cNvSpPr/>
          <p:nvPr/>
        </p:nvSpPr>
        <p:spPr>
          <a:xfrm>
            <a:off x="8695403" y="7176633"/>
            <a:ext cx="897194" cy="897194"/>
          </a:xfrm>
          <a:custGeom>
            <a:avLst/>
            <a:gdLst/>
            <a:ahLst/>
            <a:cxnLst/>
            <a:rect l="l" t="t" r="r" b="b"/>
            <a:pathLst>
              <a:path w="897194" h="897194" extrusionOk="0">
                <a:moveTo>
                  <a:pt x="0" y="0"/>
                </a:moveTo>
                <a:lnTo>
                  <a:pt x="897194" y="0"/>
                </a:lnTo>
                <a:lnTo>
                  <a:pt x="897194" y="897194"/>
                </a:lnTo>
                <a:lnTo>
                  <a:pt x="0" y="897194"/>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71" name="Google Shape;271;p7"/>
          <p:cNvSpPr txBox="1"/>
          <p:nvPr/>
        </p:nvSpPr>
        <p:spPr>
          <a:xfrm>
            <a:off x="9760719" y="3315992"/>
            <a:ext cx="6919916" cy="1080296"/>
          </a:xfrm>
          <a:prstGeom prst="rect">
            <a:avLst/>
          </a:prstGeom>
          <a:noFill/>
          <a:ln>
            <a:noFill/>
          </a:ln>
        </p:spPr>
        <p:txBody>
          <a:bodyPr spcFirstLastPara="1" wrap="square" lIns="0" tIns="0" rIns="0" bIns="0" anchor="t" anchorCtr="0">
            <a:spAutoFit/>
          </a:bodyPr>
          <a:lstStyle/>
          <a:p>
            <a:pPr marL="0" marR="0" lvl="0" indent="0" rtl="0">
              <a:lnSpc>
                <a:spcPct val="130013"/>
              </a:lnSpc>
              <a:spcBef>
                <a:spcPts val="0"/>
              </a:spcBef>
              <a:spcAft>
                <a:spcPts val="0"/>
              </a:spcAft>
              <a:buNone/>
            </a:pPr>
            <a:r>
              <a:rPr lang="en-US" sz="1800" b="0" i="0" u="none" strike="noStrike" cap="none" dirty="0">
                <a:solidFill>
                  <a:srgbClr val="000000"/>
                </a:solidFill>
                <a:latin typeface="Poppins"/>
                <a:ea typeface="Poppins"/>
                <a:cs typeface="Poppins"/>
                <a:sym typeface="Poppins"/>
              </a:rPr>
              <a:t>Present information in more than one format. Use demonstration alongside written instructions. Use visual prompts alongside verbal explanation.</a:t>
            </a:r>
            <a:endParaRPr sz="1800" dirty="0"/>
          </a:p>
        </p:txBody>
      </p:sp>
      <p:sp>
        <p:nvSpPr>
          <p:cNvPr id="272" name="Google Shape;272;p7"/>
          <p:cNvSpPr txBox="1"/>
          <p:nvPr/>
        </p:nvSpPr>
        <p:spPr>
          <a:xfrm>
            <a:off x="9783237" y="5473971"/>
            <a:ext cx="6919916" cy="1080296"/>
          </a:xfrm>
          <a:prstGeom prst="rect">
            <a:avLst/>
          </a:prstGeom>
          <a:noFill/>
          <a:ln>
            <a:noFill/>
          </a:ln>
        </p:spPr>
        <p:txBody>
          <a:bodyPr spcFirstLastPara="1" wrap="square" lIns="0" tIns="0" rIns="0" bIns="0" anchor="t" anchorCtr="0">
            <a:spAutoFit/>
          </a:bodyPr>
          <a:lstStyle/>
          <a:p>
            <a:pPr marL="0" marR="0" lvl="0" indent="0" rtl="0">
              <a:lnSpc>
                <a:spcPct val="130013"/>
              </a:lnSpc>
              <a:spcBef>
                <a:spcPts val="0"/>
              </a:spcBef>
              <a:spcAft>
                <a:spcPts val="0"/>
              </a:spcAft>
              <a:buNone/>
            </a:pPr>
            <a:r>
              <a:rPr lang="en-US" sz="1800" b="0" i="0" u="none" strike="noStrike" cap="none" dirty="0">
                <a:solidFill>
                  <a:srgbClr val="000000"/>
                </a:solidFill>
                <a:latin typeface="Poppins"/>
                <a:ea typeface="Poppins"/>
                <a:cs typeface="Poppins"/>
                <a:sym typeface="Poppins"/>
              </a:rPr>
              <a:t>Design tasks with multiple entry points. A learner who needs more support starts with a guided version. A learner ready for extension moves to a more complex application.</a:t>
            </a:r>
            <a:endParaRPr sz="1800" dirty="0"/>
          </a:p>
        </p:txBody>
      </p:sp>
      <p:sp>
        <p:nvSpPr>
          <p:cNvPr id="273" name="Google Shape;273;p7"/>
          <p:cNvSpPr txBox="1"/>
          <p:nvPr/>
        </p:nvSpPr>
        <p:spPr>
          <a:xfrm>
            <a:off x="9783237" y="7437134"/>
            <a:ext cx="6919916" cy="1080296"/>
          </a:xfrm>
          <a:prstGeom prst="rect">
            <a:avLst/>
          </a:prstGeom>
          <a:noFill/>
          <a:ln>
            <a:noFill/>
          </a:ln>
        </p:spPr>
        <p:txBody>
          <a:bodyPr spcFirstLastPara="1" wrap="square" lIns="0" tIns="0" rIns="0" bIns="0" anchor="t" anchorCtr="0">
            <a:spAutoFit/>
          </a:bodyPr>
          <a:lstStyle/>
          <a:p>
            <a:pPr marL="0" marR="0" lvl="0" indent="0" rtl="0">
              <a:lnSpc>
                <a:spcPct val="130013"/>
              </a:lnSpc>
              <a:spcBef>
                <a:spcPts val="0"/>
              </a:spcBef>
              <a:spcAft>
                <a:spcPts val="0"/>
              </a:spcAft>
              <a:buNone/>
            </a:pPr>
            <a:r>
              <a:rPr lang="en-US" sz="1800" b="0" i="0" u="none" strike="noStrike" cap="none" dirty="0">
                <a:solidFill>
                  <a:srgbClr val="000000"/>
                </a:solidFill>
                <a:latin typeface="Poppins"/>
                <a:ea typeface="Poppins"/>
                <a:cs typeface="Poppins"/>
                <a:sym typeface="Poppins"/>
              </a:rPr>
              <a:t>Vary how much guidance is available during a task. Scaffolding should decrease over time as competence builds.</a:t>
            </a:r>
            <a:endParaRPr sz="1800" dirty="0"/>
          </a:p>
        </p:txBody>
      </p:sp>
      <p:sp>
        <p:nvSpPr>
          <p:cNvPr id="274" name="Google Shape;274;p7"/>
          <p:cNvSpPr txBox="1"/>
          <p:nvPr/>
        </p:nvSpPr>
        <p:spPr>
          <a:xfrm>
            <a:off x="9760719" y="2796121"/>
            <a:ext cx="7611769" cy="415755"/>
          </a:xfrm>
          <a:prstGeom prst="rect">
            <a:avLst/>
          </a:prstGeom>
          <a:noFill/>
          <a:ln>
            <a:noFill/>
          </a:ln>
        </p:spPr>
        <p:txBody>
          <a:bodyPr spcFirstLastPara="1" wrap="square" lIns="0" tIns="0" rIns="0" bIns="0" anchor="t" anchorCtr="0">
            <a:spAutoFit/>
          </a:bodyPr>
          <a:lstStyle/>
          <a:p>
            <a:pPr marL="0" marR="0" lvl="0" indent="0" rtl="0">
              <a:lnSpc>
                <a:spcPct val="113007"/>
              </a:lnSpc>
              <a:spcBef>
                <a:spcPts val="0"/>
              </a:spcBef>
              <a:spcAft>
                <a:spcPts val="0"/>
              </a:spcAft>
              <a:buNone/>
            </a:pPr>
            <a:r>
              <a:rPr lang="en-US" sz="2391" b="1" i="0" u="none" strike="noStrike" cap="none" dirty="0">
                <a:solidFill>
                  <a:srgbClr val="000000"/>
                </a:solidFill>
                <a:latin typeface="Poppins"/>
                <a:ea typeface="Poppins"/>
                <a:cs typeface="Poppins"/>
                <a:sym typeface="Poppins"/>
              </a:rPr>
              <a:t>Differentiate the Input</a:t>
            </a:r>
            <a:endParaRPr dirty="0"/>
          </a:p>
        </p:txBody>
      </p:sp>
      <p:sp>
        <p:nvSpPr>
          <p:cNvPr id="275" name="Google Shape;275;p7"/>
          <p:cNvSpPr txBox="1"/>
          <p:nvPr/>
        </p:nvSpPr>
        <p:spPr>
          <a:xfrm>
            <a:off x="9783237" y="5026624"/>
            <a:ext cx="6919916" cy="415755"/>
          </a:xfrm>
          <a:prstGeom prst="rect">
            <a:avLst/>
          </a:prstGeom>
          <a:noFill/>
          <a:ln>
            <a:noFill/>
          </a:ln>
        </p:spPr>
        <p:txBody>
          <a:bodyPr spcFirstLastPara="1" wrap="square" lIns="0" tIns="0" rIns="0" bIns="0" anchor="t" anchorCtr="0">
            <a:spAutoFit/>
          </a:bodyPr>
          <a:lstStyle/>
          <a:p>
            <a:pPr marL="0" marR="0" lvl="0" indent="0" rtl="0">
              <a:lnSpc>
                <a:spcPct val="113007"/>
              </a:lnSpc>
              <a:spcBef>
                <a:spcPts val="0"/>
              </a:spcBef>
              <a:spcAft>
                <a:spcPts val="0"/>
              </a:spcAft>
              <a:buNone/>
            </a:pPr>
            <a:r>
              <a:rPr lang="en-US" sz="2391" b="1" i="0" u="none" strike="noStrike" cap="none" dirty="0">
                <a:solidFill>
                  <a:srgbClr val="000000"/>
                </a:solidFill>
                <a:latin typeface="Poppins"/>
                <a:ea typeface="Poppins"/>
                <a:cs typeface="Poppins"/>
                <a:sym typeface="Poppins"/>
              </a:rPr>
              <a:t>Differentiate the Task</a:t>
            </a:r>
            <a:endParaRPr dirty="0"/>
          </a:p>
        </p:txBody>
      </p:sp>
      <p:sp>
        <p:nvSpPr>
          <p:cNvPr id="276" name="Google Shape;276;p7"/>
          <p:cNvSpPr txBox="1"/>
          <p:nvPr/>
        </p:nvSpPr>
        <p:spPr>
          <a:xfrm>
            <a:off x="9783237" y="6956725"/>
            <a:ext cx="7194019" cy="400687"/>
          </a:xfrm>
          <a:prstGeom prst="rect">
            <a:avLst/>
          </a:prstGeom>
          <a:noFill/>
          <a:ln>
            <a:noFill/>
          </a:ln>
        </p:spPr>
        <p:txBody>
          <a:bodyPr spcFirstLastPara="1" wrap="square" lIns="0" tIns="0" rIns="0" bIns="0" anchor="t" anchorCtr="0">
            <a:spAutoFit/>
          </a:bodyPr>
          <a:lstStyle/>
          <a:p>
            <a:pPr marL="0" marR="0" lvl="0" indent="0" rtl="0">
              <a:lnSpc>
                <a:spcPct val="113020"/>
              </a:lnSpc>
              <a:spcBef>
                <a:spcPts val="0"/>
              </a:spcBef>
              <a:spcAft>
                <a:spcPts val="0"/>
              </a:spcAft>
              <a:buNone/>
            </a:pPr>
            <a:r>
              <a:rPr lang="en-US" sz="2304" b="1" i="0" u="none" strike="noStrike" cap="none" dirty="0">
                <a:solidFill>
                  <a:srgbClr val="000000"/>
                </a:solidFill>
                <a:latin typeface="Poppins"/>
                <a:ea typeface="Poppins"/>
                <a:cs typeface="Poppins"/>
                <a:sym typeface="Poppins"/>
              </a:rPr>
              <a:t>Differentiate the Support</a:t>
            </a:r>
            <a:endParaRPr dirty="0"/>
          </a:p>
        </p:txBody>
      </p:sp>
      <p:sp>
        <p:nvSpPr>
          <p:cNvPr id="277" name="Google Shape;277;p7"/>
          <p:cNvSpPr/>
          <p:nvPr/>
        </p:nvSpPr>
        <p:spPr>
          <a:xfrm>
            <a:off x="16053269" y="8642266"/>
            <a:ext cx="1413849" cy="1232069"/>
          </a:xfrm>
          <a:custGeom>
            <a:avLst/>
            <a:gdLst/>
            <a:ahLst/>
            <a:cxnLst/>
            <a:rect l="l" t="t" r="r" b="b"/>
            <a:pathLst>
              <a:path w="1413849" h="1232069" extrusionOk="0">
                <a:moveTo>
                  <a:pt x="0" y="0"/>
                </a:moveTo>
                <a:lnTo>
                  <a:pt x="1413849" y="0"/>
                </a:lnTo>
                <a:lnTo>
                  <a:pt x="1413849" y="1232068"/>
                </a:lnTo>
                <a:lnTo>
                  <a:pt x="0" y="1232068"/>
                </a:lnTo>
                <a:lnTo>
                  <a:pt x="0" y="0"/>
                </a:ln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
        <p:nvSpPr>
          <p:cNvPr id="278" name="Google Shape;278;p7"/>
          <p:cNvSpPr/>
          <p:nvPr/>
        </p:nvSpPr>
        <p:spPr>
          <a:xfrm>
            <a:off x="13516835" y="9087242"/>
            <a:ext cx="2350712" cy="634692"/>
          </a:xfrm>
          <a:custGeom>
            <a:avLst/>
            <a:gdLst/>
            <a:ahLst/>
            <a:cxnLst/>
            <a:rect l="l" t="t" r="r" b="b"/>
            <a:pathLst>
              <a:path w="2350712" h="634692" extrusionOk="0">
                <a:moveTo>
                  <a:pt x="0" y="0"/>
                </a:moveTo>
                <a:lnTo>
                  <a:pt x="2350712" y="0"/>
                </a:lnTo>
                <a:lnTo>
                  <a:pt x="2350712" y="634692"/>
                </a:lnTo>
                <a:lnTo>
                  <a:pt x="0" y="634692"/>
                </a:lnTo>
                <a:lnTo>
                  <a:pt x="0" y="0"/>
                </a:ln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a:noFill/>
          </a:ln>
        </p:spPr>
        <p:txBody>
          <a:bodyPr/>
          <a:lstStyle/>
          <a:p>
            <a:endParaRPr lang="en-IE"/>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1354</Words>
  <Application>Microsoft Office PowerPoint</Application>
  <PresentationFormat>Custom</PresentationFormat>
  <Paragraphs>138</Paragraphs>
  <Slides>17</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Poppins SemiBold</vt:lpstr>
      <vt:lpstr>Poppins</vt:lpstr>
      <vt:lpstr>Poppins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lastModifiedBy>Laurence Cole</cp:lastModifiedBy>
  <cp:revision>5</cp:revision>
  <dcterms:created xsi:type="dcterms:W3CDTF">2006-08-16T00:00:00Z</dcterms:created>
  <dcterms:modified xsi:type="dcterms:W3CDTF">2026-06-12T11:34:23Z</dcterms:modified>
</cp:coreProperties>
</file>