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0000500000000000000" pitchFamily="2" charset="0"/>
      <p:regular r:id="rId15"/>
      <p:bold r:id="rId16"/>
      <p:italic r:id="rId17"/>
      <p:boldItalic r:id="rId18"/>
    </p:embeddedFont>
    <p:embeddedFont>
      <p:font typeface="Poppins Medium" panose="000006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YrqGLc5ZXmMPw3+nQgDiKJk5Q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4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9" name="Google Shape;31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19.png"/><Relationship Id="rId5" Type="http://schemas.openxmlformats.org/officeDocument/2006/relationships/image" Target="../media/image32.png"/><Relationship Id="rId10" Type="http://schemas.openxmlformats.org/officeDocument/2006/relationships/image" Target="../media/image18.png"/><Relationship Id="rId4" Type="http://schemas.openxmlformats.org/officeDocument/2006/relationships/image" Target="../media/image31.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8.jp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499814" y="190056"/>
            <a:ext cx="1855149" cy="152188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368692" y="1811607"/>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dirty="0">
                <a:solidFill>
                  <a:srgbClr val="10146E"/>
                </a:solidFill>
                <a:latin typeface="Poppins"/>
                <a:ea typeface="Poppins"/>
                <a:cs typeface="Poppins"/>
                <a:sym typeface="Poppins"/>
              </a:rPr>
              <a:t>VETCOMPASS</a:t>
            </a:r>
            <a:endParaRPr sz="6000" b="0" i="0" u="none" strike="noStrike" cap="none" dirty="0">
              <a:solidFill>
                <a:srgbClr val="000000"/>
              </a:solidFill>
              <a:latin typeface="Arial"/>
              <a:ea typeface="Arial"/>
              <a:cs typeface="Arial"/>
              <a:sym typeface="Arial"/>
            </a:endParaRPr>
          </a:p>
        </p:txBody>
      </p:sp>
      <p:sp>
        <p:nvSpPr>
          <p:cNvPr id="98" name="Google Shape;98;p22"/>
          <p:cNvSpPr txBox="1"/>
          <p:nvPr/>
        </p:nvSpPr>
        <p:spPr>
          <a:xfrm>
            <a:off x="368692" y="2936308"/>
            <a:ext cx="8319300" cy="1684115"/>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dirty="0" err="1">
                <a:solidFill>
                  <a:srgbClr val="17B8BB"/>
                </a:solidFill>
                <a:latin typeface="Poppins"/>
                <a:ea typeface="Poppins"/>
                <a:cs typeface="Poppins"/>
                <a:sym typeface="Poppins"/>
              </a:rPr>
              <a:t>Überfachliche</a:t>
            </a:r>
            <a:r>
              <a:rPr lang="en-US" sz="3200" b="1" i="0" u="none" strike="noStrike" cap="none" dirty="0">
                <a:solidFill>
                  <a:srgbClr val="17B8BB"/>
                </a:solidFill>
                <a:latin typeface="Poppins"/>
                <a:ea typeface="Poppins"/>
                <a:cs typeface="Poppins"/>
                <a:sym typeface="Poppins"/>
              </a:rPr>
              <a:t> </a:t>
            </a:r>
            <a:r>
              <a:rPr lang="en-US" sz="3200" b="1" i="0" u="none" strike="noStrike" cap="none" dirty="0" err="1">
                <a:solidFill>
                  <a:srgbClr val="17B8BB"/>
                </a:solidFill>
                <a:latin typeface="Poppins"/>
                <a:ea typeface="Poppins"/>
                <a:cs typeface="Poppins"/>
                <a:sym typeface="Poppins"/>
              </a:rPr>
              <a:t>Kompetenzen</a:t>
            </a:r>
            <a:r>
              <a:rPr lang="en-US" sz="3200" b="1" i="0" u="none" strike="noStrike" cap="none" dirty="0">
                <a:solidFill>
                  <a:srgbClr val="17B8BB"/>
                </a:solidFill>
                <a:latin typeface="Poppins"/>
                <a:ea typeface="Poppins"/>
                <a:cs typeface="Poppins"/>
                <a:sym typeface="Poppins"/>
              </a:rPr>
              <a:t> von </a:t>
            </a:r>
            <a:r>
              <a:rPr lang="en-US" sz="3200" b="1" i="0" u="none" strike="noStrike" cap="none" dirty="0" err="1">
                <a:solidFill>
                  <a:srgbClr val="17B8BB"/>
                </a:solidFill>
                <a:latin typeface="Poppins"/>
                <a:ea typeface="Poppins"/>
                <a:cs typeface="Poppins"/>
                <a:sym typeface="Poppins"/>
              </a:rPr>
              <a:t>Berufsschullehrkräften</a:t>
            </a:r>
            <a:r>
              <a:rPr lang="en-US" sz="3200" b="1" i="0" u="none" strike="noStrike" cap="none" dirty="0">
                <a:solidFill>
                  <a:srgbClr val="17B8BB"/>
                </a:solidFill>
                <a:latin typeface="Poppins"/>
                <a:ea typeface="Poppins"/>
                <a:cs typeface="Poppins"/>
                <a:sym typeface="Poppins"/>
              </a:rPr>
              <a:t> </a:t>
            </a:r>
            <a:endParaRPr sz="3200" b="1" i="0" u="none" strike="noStrike" cap="none" dirty="0">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dirty="0" err="1">
                <a:solidFill>
                  <a:srgbClr val="17B8BB"/>
                </a:solidFill>
                <a:latin typeface="Poppins"/>
                <a:ea typeface="Poppins"/>
                <a:cs typeface="Poppins"/>
                <a:sym typeface="Poppins"/>
              </a:rPr>
              <a:t>Kompetenzbewertungssystem</a:t>
            </a:r>
            <a:endParaRPr sz="3200" b="0" i="0" u="none" strike="noStrike" cap="none" dirty="0">
              <a:solidFill>
                <a:srgbClr val="000000"/>
              </a:solidFill>
              <a:latin typeface="Arial"/>
              <a:ea typeface="Arial"/>
              <a:cs typeface="Arial"/>
              <a:sym typeface="Arial"/>
            </a:endParaRPr>
          </a:p>
        </p:txBody>
      </p:sp>
      <p:sp>
        <p:nvSpPr>
          <p:cNvPr id="99" name="Google Shape;99;p22"/>
          <p:cNvSpPr txBox="1"/>
          <p:nvPr/>
        </p:nvSpPr>
        <p:spPr>
          <a:xfrm>
            <a:off x="505150" y="4800058"/>
            <a:ext cx="8638850" cy="1333314"/>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dirty="0">
                <a:solidFill>
                  <a:srgbClr val="10146E"/>
                </a:solidFill>
                <a:latin typeface="Poppins"/>
                <a:ea typeface="Poppins"/>
                <a:cs typeface="Poppins"/>
                <a:sym typeface="Poppins"/>
              </a:rPr>
              <a:t>Modul 10: Zusammenarbeit </a:t>
            </a:r>
            <a:r>
              <a:rPr lang="en-US" sz="3800" b="1" i="0" u="none" strike="noStrike" cap="none" dirty="0" err="1">
                <a:solidFill>
                  <a:srgbClr val="10146E"/>
                </a:solidFill>
                <a:latin typeface="Poppins"/>
                <a:ea typeface="Poppins"/>
                <a:cs typeface="Poppins"/>
                <a:sym typeface="Poppins"/>
              </a:rPr>
              <a:t>mit</a:t>
            </a:r>
            <a:r>
              <a:rPr lang="en-US" sz="3800" b="1" i="0" u="none" strike="noStrike" cap="none" dirty="0">
                <a:solidFill>
                  <a:srgbClr val="10146E"/>
                </a:solidFill>
                <a:latin typeface="Poppins"/>
                <a:ea typeface="Poppins"/>
                <a:cs typeface="Poppins"/>
                <a:sym typeface="Poppins"/>
              </a:rPr>
              <a:t> der </a:t>
            </a:r>
            <a:r>
              <a:rPr lang="en-US" sz="3800" b="1" i="0" u="none" strike="noStrike" cap="none" dirty="0" err="1">
                <a:solidFill>
                  <a:srgbClr val="10146E"/>
                </a:solidFill>
                <a:latin typeface="Poppins"/>
                <a:ea typeface="Poppins"/>
                <a:cs typeface="Poppins"/>
                <a:sym typeface="Poppins"/>
              </a:rPr>
              <a:t>Wirtschaft</a:t>
            </a:r>
            <a:r>
              <a:rPr lang="en-US" sz="3800" b="1" i="0" u="none" strike="noStrike" cap="none" dirty="0">
                <a:solidFill>
                  <a:srgbClr val="10146E"/>
                </a:solidFill>
                <a:latin typeface="Poppins"/>
                <a:ea typeface="Poppins"/>
                <a:cs typeface="Poppins"/>
                <a:sym typeface="Poppins"/>
              </a:rPr>
              <a:t> und </a:t>
            </a:r>
            <a:r>
              <a:rPr lang="en-US" sz="3800" b="1" i="0" u="none" strike="noStrike" cap="none" dirty="0" err="1">
                <a:solidFill>
                  <a:srgbClr val="10146E"/>
                </a:solidFill>
                <a:latin typeface="Poppins"/>
                <a:ea typeface="Poppins"/>
                <a:cs typeface="Poppins"/>
                <a:sym typeface="Poppins"/>
              </a:rPr>
              <a:t>Berufsberatung</a:t>
            </a:r>
            <a:endParaRPr dirty="0"/>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535765"/>
          </a:xfrm>
          <a:prstGeom prst="rect">
            <a:avLst/>
          </a:prstGeom>
          <a:noFill/>
          <a:ln>
            <a:noFill/>
          </a:ln>
        </p:spPr>
        <p:txBody>
          <a:bodyPr spcFirstLastPara="1" wrap="square" lIns="91425" tIns="45700" rIns="91425" bIns="45700" anchor="t" anchorCtr="0">
            <a:spAutoFit/>
          </a:bodyPr>
          <a:lstStyle/>
          <a:p>
            <a:pPr lvl="0">
              <a:lnSpc>
                <a:spcPct val="115000"/>
              </a:lnSpc>
              <a:buClr>
                <a:schemeClr val="dk1"/>
              </a:buClr>
              <a:buSzPts val="1100"/>
            </a:pPr>
            <a:r>
              <a:rPr lang="de-DE" sz="1200" i="1" dirty="0">
                <a:solidFill>
                  <a:schemeClr val="dk1"/>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sz="1200" i="1"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endParaRPr sz="1100" dirty="0">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Das Material steht unter der Creative-Commons-Lizenz CC BY 4.0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 zur Verfügung.</a:t>
            </a:r>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grpSp>
        <p:nvGrpSpPr>
          <p:cNvPr id="279" name="Google Shape;279;p31"/>
          <p:cNvGrpSpPr/>
          <p:nvPr/>
        </p:nvGrpSpPr>
        <p:grpSpPr>
          <a:xfrm>
            <a:off x="103239" y="4584074"/>
            <a:ext cx="18184761" cy="6357176"/>
            <a:chOff x="0" y="0"/>
            <a:chExt cx="5661114" cy="1674318"/>
          </a:xfrm>
        </p:grpSpPr>
        <p:sp>
          <p:nvSpPr>
            <p:cNvPr id="280" name="Google Shape;280;p31"/>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31"/>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31"/>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31"/>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31"/>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31"/>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31"/>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31"/>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31"/>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31"/>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31"/>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31"/>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31"/>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31"/>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4" name="Google Shape;294;p31"/>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31"/>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31"/>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31"/>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8" name="Google Shape;298;p31"/>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9" name="Google Shape;299;p31"/>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00" name="Google Shape;300;p31"/>
          <p:cNvGrpSpPr/>
          <p:nvPr/>
        </p:nvGrpSpPr>
        <p:grpSpPr>
          <a:xfrm>
            <a:off x="-1342907" y="9913239"/>
            <a:ext cx="20973813" cy="837562"/>
            <a:chOff x="0" y="-57150"/>
            <a:chExt cx="11607985" cy="463550"/>
          </a:xfrm>
        </p:grpSpPr>
        <p:sp>
          <p:nvSpPr>
            <p:cNvPr id="301" name="Google Shape;301;p31"/>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1"/>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31"/>
          <p:cNvGrpSpPr/>
          <p:nvPr/>
        </p:nvGrpSpPr>
        <p:grpSpPr>
          <a:xfrm>
            <a:off x="4131384" y="9913239"/>
            <a:ext cx="10025232" cy="837562"/>
            <a:chOff x="0" y="-57150"/>
            <a:chExt cx="5548478" cy="463550"/>
          </a:xfrm>
        </p:grpSpPr>
        <p:sp>
          <p:nvSpPr>
            <p:cNvPr id="304" name="Google Shape;304;p31"/>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1"/>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6" name="Google Shape;306;p31"/>
          <p:cNvSpPr txBox="1"/>
          <p:nvPr/>
        </p:nvSpPr>
        <p:spPr>
          <a:xfrm>
            <a:off x="5374680" y="695812"/>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Warum</a:t>
            </a:r>
            <a:r>
              <a:rPr lang="en-US" sz="4499" b="1" i="0" u="none" strike="noStrike" cap="none" dirty="0">
                <a:solidFill>
                  <a:srgbClr val="000000"/>
                </a:solidFill>
                <a:latin typeface="Poppins"/>
                <a:ea typeface="Poppins"/>
                <a:cs typeface="Poppins"/>
                <a:sym typeface="Poppins"/>
              </a:rPr>
              <a:t> das </a:t>
            </a:r>
            <a:r>
              <a:rPr lang="en-US" sz="4499" b="1" i="0" u="none" strike="noStrike" cap="none" dirty="0" err="1">
                <a:solidFill>
                  <a:srgbClr val="000000"/>
                </a:solidFill>
                <a:latin typeface="Poppins"/>
                <a:ea typeface="Poppins"/>
                <a:cs typeface="Poppins"/>
                <a:sym typeface="Poppins"/>
              </a:rPr>
              <a:t>wichtig</a:t>
            </a:r>
            <a:r>
              <a:rPr lang="en-US" sz="4499" b="1" i="0" u="none" strike="noStrike" cap="none" dirty="0">
                <a:solidFill>
                  <a:srgbClr val="000000"/>
                </a:solidFill>
                <a:latin typeface="Poppins"/>
                <a:ea typeface="Poppins"/>
                <a:cs typeface="Poppins"/>
                <a:sym typeface="Poppins"/>
              </a:rPr>
              <a:t> </a:t>
            </a:r>
            <a:r>
              <a:rPr lang="en-US" sz="4499" b="1" i="0" u="none" strike="noStrike" cap="none" dirty="0" err="1">
                <a:solidFill>
                  <a:srgbClr val="000000"/>
                </a:solidFill>
                <a:latin typeface="Poppins"/>
                <a:ea typeface="Poppins"/>
                <a:cs typeface="Poppins"/>
                <a:sym typeface="Poppins"/>
              </a:rPr>
              <a:t>ist</a:t>
            </a:r>
            <a:r>
              <a:rPr lang="en-US" sz="4499" b="1" i="0" u="none" strike="noStrike" cap="none" dirty="0">
                <a:solidFill>
                  <a:srgbClr val="000000"/>
                </a:solidFill>
                <a:latin typeface="Poppins"/>
                <a:ea typeface="Poppins"/>
                <a:cs typeface="Poppins"/>
                <a:sym typeface="Poppins"/>
              </a:rPr>
              <a:t>: </a:t>
            </a:r>
            <a:r>
              <a:rPr lang="en-US" sz="4499" b="1" i="0" u="none" strike="noStrike" cap="none" dirty="0" err="1">
                <a:solidFill>
                  <a:srgbClr val="000000"/>
                </a:solidFill>
                <a:latin typeface="Poppins"/>
                <a:ea typeface="Poppins"/>
                <a:cs typeface="Poppins"/>
                <a:sym typeface="Poppins"/>
              </a:rPr>
              <a:t>Übergreifende</a:t>
            </a:r>
            <a:r>
              <a:rPr lang="en-US" sz="4499" b="1" i="0" u="none" strike="noStrike" cap="none" dirty="0">
                <a:solidFill>
                  <a:srgbClr val="000000"/>
                </a:solidFill>
                <a:latin typeface="Poppins"/>
                <a:ea typeface="Poppins"/>
                <a:cs typeface="Poppins"/>
                <a:sym typeface="Poppins"/>
              </a:rPr>
              <a:t> </a:t>
            </a:r>
            <a:r>
              <a:rPr lang="en-US" sz="4499" b="1" i="0" u="none" strike="noStrike" cap="none" dirty="0" err="1">
                <a:solidFill>
                  <a:srgbClr val="000000"/>
                </a:solidFill>
                <a:latin typeface="Poppins"/>
                <a:ea typeface="Poppins"/>
                <a:cs typeface="Poppins"/>
                <a:sym typeface="Poppins"/>
              </a:rPr>
              <a:t>Kompetenzen</a:t>
            </a:r>
            <a:endParaRPr sz="1400" b="0" i="0" u="none" strike="noStrike" cap="none" dirty="0">
              <a:solidFill>
                <a:srgbClr val="000000"/>
              </a:solidFill>
              <a:latin typeface="Arial"/>
              <a:ea typeface="Arial"/>
              <a:cs typeface="Arial"/>
              <a:sym typeface="Arial"/>
            </a:endParaRPr>
          </a:p>
        </p:txBody>
      </p:sp>
      <p:sp>
        <p:nvSpPr>
          <p:cNvPr id="307" name="Google Shape;307;p31"/>
          <p:cNvSpPr txBox="1"/>
          <p:nvPr/>
        </p:nvSpPr>
        <p:spPr>
          <a:xfrm>
            <a:off x="1028700"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Entwickeln sich, wenn Lernende die tatsächliche Struktur ihrer Branche verstehen und erkennen, wo sie darin ihren Platz finden könnten.</a:t>
            </a:r>
            <a:endParaRPr sz="1400" b="0" i="0" u="none" strike="noStrike" cap="none">
              <a:solidFill>
                <a:srgbClr val="000000"/>
              </a:solidFill>
              <a:latin typeface="Arial"/>
              <a:ea typeface="Arial"/>
              <a:cs typeface="Arial"/>
              <a:sym typeface="Arial"/>
            </a:endParaRPr>
          </a:p>
        </p:txBody>
      </p:sp>
      <p:sp>
        <p:nvSpPr>
          <p:cNvPr id="308" name="Google Shape;308;p31"/>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Berufliche Identität</a:t>
            </a:r>
            <a:endParaRPr sz="1400" b="0" i="0" u="none" strike="noStrike" cap="none">
              <a:solidFill>
                <a:srgbClr val="000000"/>
              </a:solidFill>
              <a:latin typeface="Arial"/>
              <a:ea typeface="Arial"/>
              <a:cs typeface="Arial"/>
              <a:sym typeface="Arial"/>
            </a:endParaRPr>
          </a:p>
        </p:txBody>
      </p:sp>
      <p:sp>
        <p:nvSpPr>
          <p:cNvPr id="309" name="Google Shape;309;p31"/>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Verbessert sich, wenn die Lernenden verstehen, wie professionelle Kommunikation in ihrem spezifischen Arbeitskontext aussieht.</a:t>
            </a:r>
            <a:endParaRPr sz="1400" b="0" i="0" u="none" strike="noStrike" cap="none">
              <a:solidFill>
                <a:srgbClr val="000000"/>
              </a:solidFill>
              <a:latin typeface="Arial"/>
              <a:ea typeface="Arial"/>
              <a:cs typeface="Arial"/>
              <a:sym typeface="Arial"/>
            </a:endParaRPr>
          </a:p>
        </p:txBody>
      </p:sp>
      <p:sp>
        <p:nvSpPr>
          <p:cNvPr id="310" name="Google Shape;310;p31"/>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Kommunikation</a:t>
            </a:r>
            <a:endParaRPr sz="1400" b="0" i="0" u="none" strike="noStrike" cap="none">
              <a:solidFill>
                <a:srgbClr val="000000"/>
              </a:solidFill>
              <a:latin typeface="Arial"/>
              <a:ea typeface="Arial"/>
              <a:cs typeface="Arial"/>
              <a:sym typeface="Arial"/>
            </a:endParaRPr>
          </a:p>
        </p:txBody>
      </p:sp>
      <p:sp>
        <p:nvSpPr>
          <p:cNvPr id="311" name="Google Shape;311;p31"/>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Wird gestärkt, wenn die Lernenden genug über ihre Branche wissen, um Veränderungen zu antizipieren, anstatt nur auf sie zu reagieren.</a:t>
            </a: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Anpassungsfähigkeit</a:t>
            </a: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Wächst, wenn die Lernenden genau wissen, was Arbeitgeber erwarten, und davon überzeugt sind, dass sie diese Erwartungen erfüllen können.</a:t>
            </a:r>
            <a:endParaRPr sz="1400" b="0" i="0" u="none" strike="noStrike" cap="none">
              <a:solidFill>
                <a:srgbClr val="000000"/>
              </a:solidFill>
              <a:latin typeface="Arial"/>
              <a:ea typeface="Arial"/>
              <a:cs typeface="Arial"/>
              <a:sym typeface="Arial"/>
            </a:endParaRPr>
          </a:p>
        </p:txBody>
      </p:sp>
      <p:sp>
        <p:nvSpPr>
          <p:cNvPr id="314" name="Google Shape;314;p31"/>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Selbstvertrauen</a:t>
            </a:r>
            <a:endParaRPr sz="1400" b="0" i="0" u="none" strike="noStrike" cap="none">
              <a:solidFill>
                <a:srgbClr val="000000"/>
              </a:solidFill>
              <a:latin typeface="Arial"/>
              <a:ea typeface="Arial"/>
              <a:cs typeface="Arial"/>
              <a:sym typeface="Arial"/>
            </a:endParaRPr>
          </a:p>
        </p:txBody>
      </p:sp>
      <p:sp>
        <p:nvSpPr>
          <p:cNvPr id="315" name="Google Shape;315;p31"/>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31"/>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32"/>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22" name="Google Shape;322;p32"/>
          <p:cNvSpPr/>
          <p:nvPr/>
        </p:nvSpPr>
        <p:spPr>
          <a:xfrm rot="4721273" flipH="1">
            <a:off x="-1182283" y="2103251"/>
            <a:ext cx="14314219" cy="4647001"/>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23" name="Google Shape;323;p32"/>
          <p:cNvGrpSpPr/>
          <p:nvPr/>
        </p:nvGrpSpPr>
        <p:grpSpPr>
          <a:xfrm>
            <a:off x="5940775" y="946396"/>
            <a:ext cx="857867" cy="857867"/>
            <a:chOff x="0" y="0"/>
            <a:chExt cx="812800" cy="812800"/>
          </a:xfrm>
        </p:grpSpPr>
        <p:sp>
          <p:nvSpPr>
            <p:cNvPr id="324" name="Google Shape;324;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6" name="Google Shape;326;p32"/>
          <p:cNvGrpSpPr/>
          <p:nvPr/>
        </p:nvGrpSpPr>
        <p:grpSpPr>
          <a:xfrm>
            <a:off x="6592862" y="2226096"/>
            <a:ext cx="604566" cy="604566"/>
            <a:chOff x="0" y="0"/>
            <a:chExt cx="812800" cy="812800"/>
          </a:xfrm>
        </p:grpSpPr>
        <p:sp>
          <p:nvSpPr>
            <p:cNvPr id="327" name="Google Shape;327;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9" name="Google Shape;329;p32"/>
          <p:cNvGrpSpPr/>
          <p:nvPr/>
        </p:nvGrpSpPr>
        <p:grpSpPr>
          <a:xfrm>
            <a:off x="5825201" y="681913"/>
            <a:ext cx="637633" cy="637633"/>
            <a:chOff x="0" y="0"/>
            <a:chExt cx="812800" cy="812800"/>
          </a:xfrm>
        </p:grpSpPr>
        <p:sp>
          <p:nvSpPr>
            <p:cNvPr id="330" name="Google Shape;330;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2" name="Google Shape;332;p32"/>
          <p:cNvSpPr/>
          <p:nvPr/>
        </p:nvSpPr>
        <p:spPr>
          <a:xfrm>
            <a:off x="16224311" y="898898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3472590" y="9516711"/>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8613500" y="1375329"/>
            <a:ext cx="9460188" cy="818172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000" b="1" i="0" u="none" strike="noStrike" cap="none" dirty="0" err="1">
                <a:solidFill>
                  <a:srgbClr val="17B8BB"/>
                </a:solidFill>
                <a:latin typeface="Poppins"/>
                <a:ea typeface="Poppins"/>
                <a:cs typeface="Poppins"/>
                <a:sym typeface="Poppins"/>
              </a:rPr>
              <a:t>Ausbilder</a:t>
            </a:r>
            <a:r>
              <a:rPr lang="en-US" sz="2000" b="1" i="0" u="none" strike="noStrike" cap="none" dirty="0">
                <a:solidFill>
                  <a:srgbClr val="17B8BB"/>
                </a:solidFill>
                <a:latin typeface="Poppins"/>
                <a:ea typeface="Poppins"/>
                <a:cs typeface="Poppins"/>
                <a:sym typeface="Poppins"/>
              </a:rPr>
              <a:t> in der </a:t>
            </a:r>
            <a:r>
              <a:rPr lang="en-US" sz="2000" b="1" i="0" u="none" strike="noStrike" cap="none" dirty="0" err="1">
                <a:solidFill>
                  <a:srgbClr val="17B8BB"/>
                </a:solidFill>
                <a:latin typeface="Poppins"/>
                <a:ea typeface="Poppins"/>
                <a:cs typeface="Poppins"/>
                <a:sym typeface="Poppins"/>
              </a:rPr>
              <a:t>beruflichen</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Bildung</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können</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diese</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Fähigkeit</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entwickeln</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indem</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sie</a:t>
            </a:r>
            <a:r>
              <a:rPr lang="en-US" sz="2000" b="1" i="0" u="none" strike="noStrike" cap="none" dirty="0">
                <a:solidFill>
                  <a:srgbClr val="17B8BB"/>
                </a:solidFill>
                <a:latin typeface="Poppins"/>
                <a:ea typeface="Poppins"/>
                <a:cs typeface="Poppins"/>
                <a:sym typeface="Poppins"/>
              </a:rPr>
              <a:t>:</a:t>
            </a:r>
            <a:endParaRPr sz="1200" dirty="0"/>
          </a:p>
          <a:p>
            <a:pPr marL="342900" marR="0" lvl="0" indent="-342900" algn="l" rtl="0">
              <a:lnSpc>
                <a:spcPct val="130009"/>
              </a:lnSpc>
              <a:spcBef>
                <a:spcPts val="150"/>
              </a:spcBef>
              <a:spcAft>
                <a:spcPts val="0"/>
              </a:spcAft>
              <a:buClr>
                <a:srgbClr val="000000"/>
              </a:buClr>
              <a:buSzPts val="2200"/>
              <a:buFont typeface="Arial"/>
              <a:buChar char="•"/>
            </a:pPr>
            <a:r>
              <a:rPr lang="en-US" sz="2000" b="0" i="0" u="none" strike="noStrike" cap="none" dirty="0" err="1">
                <a:solidFill>
                  <a:srgbClr val="000000"/>
                </a:solidFill>
                <a:latin typeface="Poppins"/>
                <a:ea typeface="Poppins"/>
                <a:cs typeface="Poppins"/>
                <a:sym typeface="Poppins"/>
              </a:rPr>
              <a:t>mindestens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Gespräch</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mit</a:t>
            </a:r>
            <a:r>
              <a:rPr lang="en-US" sz="2000" b="0" i="0" u="none" strike="noStrike" cap="none" dirty="0">
                <a:solidFill>
                  <a:srgbClr val="000000"/>
                </a:solidFill>
                <a:latin typeface="Poppins"/>
                <a:ea typeface="Poppins"/>
                <a:cs typeface="Poppins"/>
                <a:sym typeface="Poppins"/>
              </a:rPr>
              <a:t> dem </a:t>
            </a:r>
            <a:r>
              <a:rPr lang="en-US" sz="2000" b="0" i="0" u="none" strike="noStrike" cap="none" dirty="0" err="1">
                <a:solidFill>
                  <a:srgbClr val="000000"/>
                </a:solidFill>
                <a:latin typeface="Poppins"/>
                <a:ea typeface="Poppins"/>
                <a:cs typeface="Poppins"/>
                <a:sym typeface="Poppins"/>
              </a:rPr>
              <a:t>Arbeitgeber</a:t>
            </a:r>
            <a:r>
              <a:rPr lang="en-US" sz="2000" b="0" i="0" u="none" strike="noStrike" cap="none" dirty="0">
                <a:solidFill>
                  <a:srgbClr val="000000"/>
                </a:solidFill>
                <a:latin typeface="Poppins"/>
                <a:ea typeface="Poppins"/>
                <a:cs typeface="Poppins"/>
                <a:sym typeface="Poppins"/>
              </a:rPr>
              <a:t> pro Semester </a:t>
            </a:r>
            <a:r>
              <a:rPr lang="en-US" sz="2000" b="0" i="0" u="none" strike="noStrike" cap="none" dirty="0" err="1">
                <a:solidFill>
                  <a:srgbClr val="000000"/>
                </a:solidFill>
                <a:latin typeface="Poppins"/>
                <a:ea typeface="Poppins"/>
                <a:cs typeface="Poppins"/>
                <a:sym typeface="Poppins"/>
              </a:rPr>
              <a:t>einplanen</a:t>
            </a:r>
            <a:r>
              <a:rPr lang="en-US" sz="2000" b="0" i="0" u="none" strike="noStrike" cap="none" dirty="0">
                <a:solidFill>
                  <a:srgbClr val="000000"/>
                </a:solidFill>
                <a:latin typeface="Poppins"/>
                <a:ea typeface="Poppins"/>
                <a:cs typeface="Poppins"/>
                <a:sym typeface="Poppins"/>
              </a:rPr>
              <a:t>, das nicht </a:t>
            </a:r>
            <a:r>
              <a:rPr lang="en-US" sz="2000" b="0" i="0" u="none" strike="noStrike" cap="none" dirty="0" err="1">
                <a:solidFill>
                  <a:srgbClr val="000000"/>
                </a:solidFill>
                <a:latin typeface="Poppins"/>
                <a:ea typeface="Poppins"/>
                <a:cs typeface="Poppins"/>
                <a:sym typeface="Poppins"/>
              </a:rPr>
              <a:t>durch</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a:t>
            </a:r>
            <a:r>
              <a:rPr lang="en-US" sz="2000" b="0" i="0" u="none" strike="noStrike" cap="none" dirty="0">
                <a:solidFill>
                  <a:srgbClr val="000000"/>
                </a:solidFill>
                <a:latin typeface="Poppins"/>
                <a:ea typeface="Poppins"/>
                <a:cs typeface="Poppins"/>
                <a:sym typeface="Poppins"/>
              </a:rPr>
              <a:t> Problem </a:t>
            </a:r>
            <a:r>
              <a:rPr lang="en-US" sz="2000" b="0" i="0" u="none" strike="noStrike" cap="none" dirty="0" err="1">
                <a:solidFill>
                  <a:srgbClr val="000000"/>
                </a:solidFill>
                <a:latin typeface="Poppins"/>
                <a:ea typeface="Poppins"/>
                <a:cs typeface="Poppins"/>
                <a:sym typeface="Poppins"/>
              </a:rPr>
              <a:t>ausgelöst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wird</a:t>
            </a:r>
            <a:r>
              <a:rPr lang="en-US" sz="2000" b="0" i="0" u="none" strike="noStrike" cap="none" dirty="0">
                <a:solidFill>
                  <a:srgbClr val="000000"/>
                </a:solidFill>
                <a:latin typeface="Poppins"/>
                <a:ea typeface="Poppins"/>
                <a:cs typeface="Poppins"/>
                <a:sym typeface="Poppins"/>
              </a:rPr>
              <a:t> – um </a:t>
            </a:r>
            <a:r>
              <a:rPr lang="en-US" sz="2000" b="0" i="0" u="none" strike="noStrike" cap="none" dirty="0" err="1">
                <a:solidFill>
                  <a:srgbClr val="000000"/>
                </a:solidFill>
                <a:latin typeface="Poppins"/>
                <a:ea typeface="Poppins"/>
                <a:cs typeface="Poppins"/>
                <a:sym typeface="Poppins"/>
              </a:rPr>
              <a:t>sich</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über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Veränderungen</a:t>
            </a:r>
            <a:r>
              <a:rPr lang="en-US" sz="2000" b="0" i="0" u="none" strike="noStrike" cap="none" dirty="0">
                <a:solidFill>
                  <a:srgbClr val="000000"/>
                </a:solidFill>
                <a:latin typeface="Poppins"/>
                <a:ea typeface="Poppins"/>
                <a:cs typeface="Poppins"/>
                <a:sym typeface="Poppins"/>
              </a:rPr>
              <a:t> in der Branche und </a:t>
            </a:r>
            <a:r>
              <a:rPr lang="en-US" sz="2000" b="0" i="0" u="none" strike="noStrike" cap="none" dirty="0" err="1">
                <a:solidFill>
                  <a:srgbClr val="000000"/>
                </a:solidFill>
                <a:latin typeface="Poppins"/>
                <a:ea typeface="Poppins"/>
                <a:cs typeface="Poppins"/>
                <a:sym typeface="Poppins"/>
              </a:rPr>
              <a:t>aktuelle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Erwartungen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erkundigen</a:t>
            </a:r>
            <a:endParaRPr sz="1200" dirty="0"/>
          </a:p>
          <a:p>
            <a:pPr marL="342900" marR="0" lvl="0" indent="-342900" algn="l" rtl="0">
              <a:lnSpc>
                <a:spcPct val="130009"/>
              </a:lnSpc>
              <a:spcBef>
                <a:spcPts val="150"/>
              </a:spcBef>
              <a:spcAft>
                <a:spcPts val="0"/>
              </a:spcAft>
              <a:buClr>
                <a:srgbClr val="000000"/>
              </a:buClr>
              <a:buSzPts val="2200"/>
              <a:buFont typeface="Arial"/>
              <a:buChar char="•"/>
            </a:pPr>
            <a:r>
              <a:rPr lang="en-US" sz="2000" b="0" i="0" u="none" strike="noStrike" cap="none" dirty="0" err="1">
                <a:solidFill>
                  <a:srgbClr val="000000"/>
                </a:solidFill>
                <a:latin typeface="Poppins"/>
                <a:ea typeface="Poppins"/>
                <a:cs typeface="Poppins"/>
                <a:sym typeface="Poppins"/>
              </a:rPr>
              <a:t>eine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einfache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Einweisungsroutine</a:t>
            </a:r>
            <a:r>
              <a:rPr lang="en-US" sz="2000" b="0" i="0" u="none" strike="noStrike" cap="none" dirty="0">
                <a:solidFill>
                  <a:srgbClr val="000000"/>
                </a:solidFill>
                <a:latin typeface="Poppins"/>
                <a:ea typeface="Poppins"/>
                <a:cs typeface="Poppins"/>
                <a:sym typeface="Poppins"/>
              </a:rPr>
              <a:t> für </a:t>
            </a:r>
            <a:r>
              <a:rPr lang="en-US" sz="2000" b="0" i="0" u="none" strike="noStrike" cap="none" dirty="0" err="1">
                <a:solidFill>
                  <a:srgbClr val="000000"/>
                </a:solidFill>
                <a:latin typeface="Poppins"/>
                <a:ea typeface="Poppins"/>
                <a:cs typeface="Poppins"/>
                <a:sym typeface="Poppins"/>
              </a:rPr>
              <a:t>Praktika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etablieren</a:t>
            </a:r>
            <a:r>
              <a:rPr lang="en-US" sz="2000" b="0" i="0" u="none" strike="noStrike" cap="none" dirty="0">
                <a:solidFill>
                  <a:srgbClr val="000000"/>
                </a:solidFill>
                <a:latin typeface="Poppins"/>
                <a:ea typeface="Poppins"/>
                <a:cs typeface="Poppins"/>
                <a:sym typeface="Poppins"/>
              </a:rPr>
              <a:t>: Was der </a:t>
            </a:r>
            <a:r>
              <a:rPr lang="en-US" sz="2000" b="0" i="0" u="none" strike="noStrike" cap="none" dirty="0" err="1">
                <a:solidFill>
                  <a:srgbClr val="000000"/>
                </a:solidFill>
                <a:latin typeface="Poppins"/>
                <a:ea typeface="Poppins"/>
                <a:cs typeface="Poppins"/>
                <a:sym typeface="Poppins"/>
              </a:rPr>
              <a:t>Arbeitgeber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erwarten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sollte</a:t>
            </a:r>
            <a:r>
              <a:rPr lang="en-US" sz="2000" b="0" i="0" u="none" strike="noStrike" cap="none" dirty="0">
                <a:solidFill>
                  <a:srgbClr val="000000"/>
                </a:solidFill>
                <a:latin typeface="Poppins"/>
                <a:ea typeface="Poppins"/>
                <a:cs typeface="Poppins"/>
                <a:sym typeface="Poppins"/>
              </a:rPr>
              <a:t>, was der </a:t>
            </a:r>
            <a:r>
              <a:rPr lang="en-US" sz="2000" b="0" i="0" u="none" strike="noStrike" cap="none" dirty="0" err="1">
                <a:solidFill>
                  <a:srgbClr val="000000"/>
                </a:solidFill>
                <a:latin typeface="Poppins"/>
                <a:ea typeface="Poppins"/>
                <a:cs typeface="Poppins"/>
                <a:sym typeface="Poppins"/>
              </a:rPr>
              <a:t>Lernende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erwarten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sollte</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einen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gemeinsamen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Zwischencheck</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zur</a:t>
            </a:r>
            <a:r>
              <a:rPr lang="en-US" sz="2000" b="0" i="0" u="none" strike="noStrike" cap="none" dirty="0">
                <a:solidFill>
                  <a:srgbClr val="000000"/>
                </a:solidFill>
                <a:latin typeface="Poppins"/>
                <a:ea typeface="Poppins"/>
                <a:cs typeface="Poppins"/>
                <a:sym typeface="Poppins"/>
              </a:rPr>
              <a:t> Mitte der </a:t>
            </a:r>
            <a:r>
              <a:rPr lang="en-US" sz="2000" b="0" i="0" u="none" strike="noStrike" cap="none" dirty="0" err="1">
                <a:solidFill>
                  <a:srgbClr val="000000"/>
                </a:solidFill>
                <a:latin typeface="Poppins"/>
                <a:ea typeface="Poppins"/>
                <a:cs typeface="Poppins"/>
                <a:sym typeface="Poppins"/>
              </a:rPr>
              <a:t>Praktikumsdauer</a:t>
            </a:r>
            <a:endParaRPr sz="1200" dirty="0"/>
          </a:p>
          <a:p>
            <a:pPr marL="342900" marR="0" lvl="0" indent="-342900" algn="l" rtl="0">
              <a:lnSpc>
                <a:spcPct val="130009"/>
              </a:lnSpc>
              <a:spcBef>
                <a:spcPts val="150"/>
              </a:spcBef>
              <a:spcAft>
                <a:spcPts val="0"/>
              </a:spcAft>
              <a:buClr>
                <a:srgbClr val="000000"/>
              </a:buClr>
              <a:buSzPts val="2200"/>
              <a:buFont typeface="Arial"/>
              <a:buChar char="•"/>
            </a:pPr>
            <a:r>
              <a:rPr lang="en-US" sz="2000" b="0" i="0" u="none" strike="noStrike" cap="none" dirty="0" err="1">
                <a:solidFill>
                  <a:srgbClr val="000000"/>
                </a:solidFill>
                <a:latin typeface="Poppins"/>
                <a:ea typeface="Poppins"/>
                <a:cs typeface="Poppins"/>
                <a:sym typeface="Poppins"/>
              </a:rPr>
              <a:t>Mindestens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Sitzung</a:t>
            </a:r>
            <a:r>
              <a:rPr lang="en-US" sz="2000" b="0" i="0" u="none" strike="noStrike" cap="none" dirty="0">
                <a:solidFill>
                  <a:srgbClr val="000000"/>
                </a:solidFill>
                <a:latin typeface="Poppins"/>
                <a:ea typeface="Poppins"/>
                <a:cs typeface="Poppins"/>
                <a:sym typeface="Poppins"/>
              </a:rPr>
              <a:t> pro </a:t>
            </a:r>
            <a:r>
              <a:rPr lang="en-US" sz="2000" b="0" i="0" u="none" strike="noStrike" cap="none" dirty="0" err="1">
                <a:solidFill>
                  <a:srgbClr val="000000"/>
                </a:solidFill>
                <a:latin typeface="Poppins"/>
                <a:ea typeface="Poppins"/>
                <a:cs typeface="Poppins"/>
                <a:sym typeface="Poppins"/>
              </a:rPr>
              <a:t>Lerneinheit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einplanen</a:t>
            </a:r>
            <a:r>
              <a:rPr lang="en-US" sz="2000" b="0" i="0" u="none" strike="noStrike" cap="none" dirty="0">
                <a:solidFill>
                  <a:srgbClr val="000000"/>
                </a:solidFill>
                <a:latin typeface="Poppins"/>
                <a:ea typeface="Poppins"/>
                <a:cs typeface="Poppins"/>
                <a:sym typeface="Poppins"/>
              </a:rPr>
              <a:t>, in der die </a:t>
            </a:r>
            <a:r>
              <a:rPr lang="en-US" sz="2000" b="0" i="0" u="none" strike="noStrike" cap="none" dirty="0" err="1">
                <a:solidFill>
                  <a:srgbClr val="000000"/>
                </a:solidFill>
                <a:latin typeface="Poppins"/>
                <a:ea typeface="Poppins"/>
                <a:cs typeface="Poppins"/>
                <a:sym typeface="Poppins"/>
              </a:rPr>
              <a:t>aktuelle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Branchenpraxis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als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Ausgangspunkt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dient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wobei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Beiträge</a:t>
            </a:r>
            <a:r>
              <a:rPr lang="en-US" sz="2000" b="0" i="0" u="none" strike="noStrike" cap="none" dirty="0">
                <a:solidFill>
                  <a:srgbClr val="000000"/>
                </a:solidFill>
                <a:latin typeface="Poppins"/>
                <a:ea typeface="Poppins"/>
                <a:cs typeface="Poppins"/>
                <a:sym typeface="Poppins"/>
              </a:rPr>
              <a:t> von </a:t>
            </a:r>
            <a:r>
              <a:rPr lang="en-US" sz="2000" b="0" i="0" u="none" strike="noStrike" cap="none" dirty="0" err="1">
                <a:solidFill>
                  <a:srgbClr val="000000"/>
                </a:solidFill>
                <a:latin typeface="Poppins"/>
                <a:ea typeface="Poppins"/>
                <a:cs typeface="Poppins"/>
                <a:sym typeface="Poppins"/>
              </a:rPr>
              <a:t>Arbeitgebern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Branchennachrichten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oder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aktuelle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Stellenanzeigen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als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Ausgangsmaterial</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verwendet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werden</a:t>
            </a:r>
            <a:endParaRPr sz="1200" dirty="0"/>
          </a:p>
          <a:p>
            <a:pPr marL="342900" marR="0" lvl="0" indent="-342900" algn="l" rtl="0">
              <a:lnSpc>
                <a:spcPct val="130009"/>
              </a:lnSpc>
              <a:spcBef>
                <a:spcPts val="150"/>
              </a:spcBef>
              <a:spcAft>
                <a:spcPts val="0"/>
              </a:spcAft>
              <a:buClr>
                <a:srgbClr val="000000"/>
              </a:buClr>
              <a:buSzPts val="2200"/>
              <a:buFont typeface="Arial"/>
              <a:buChar char="•"/>
            </a:pPr>
            <a:r>
              <a:rPr lang="en-US" sz="2000" b="0" i="0" u="none" strike="noStrike" cap="none" dirty="0">
                <a:solidFill>
                  <a:srgbClr val="000000"/>
                </a:solidFill>
                <a:latin typeface="Poppins"/>
                <a:ea typeface="Poppins"/>
                <a:cs typeface="Poppins"/>
                <a:sym typeface="Poppins"/>
              </a:rPr>
              <a:t>die </a:t>
            </a:r>
            <a:r>
              <a:rPr lang="en-US" sz="2000" b="0" i="0" u="none" strike="noStrike" cap="none" dirty="0" err="1">
                <a:solidFill>
                  <a:srgbClr val="000000"/>
                </a:solidFill>
                <a:latin typeface="Poppins"/>
                <a:ea typeface="Poppins"/>
                <a:cs typeface="Poppins"/>
                <a:sym typeface="Poppins"/>
              </a:rPr>
              <a:t>Lernenden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fragen</a:t>
            </a:r>
            <a:r>
              <a:rPr lang="en-US" sz="2000" b="0" i="0" u="none" strike="noStrike" cap="none" dirty="0">
                <a:solidFill>
                  <a:srgbClr val="000000"/>
                </a:solidFill>
                <a:latin typeface="Poppins"/>
                <a:ea typeface="Poppins"/>
                <a:cs typeface="Poppins"/>
                <a:sym typeface="Poppins"/>
              </a:rPr>
              <a:t>, was </a:t>
            </a:r>
            <a:r>
              <a:rPr lang="en-US" sz="2000" b="0" i="0" u="none" strike="noStrike" cap="none" dirty="0" err="1">
                <a:solidFill>
                  <a:srgbClr val="000000"/>
                </a:solidFill>
                <a:latin typeface="Poppins"/>
                <a:ea typeface="Poppins"/>
                <a:cs typeface="Poppins"/>
                <a:sym typeface="Poppins"/>
              </a:rPr>
              <a:t>sie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über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Einstiegsmöglichkeiten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Aufstiegschancen</a:t>
            </a:r>
            <a:r>
              <a:rPr lang="en-US" sz="2000" b="0" i="0" u="none" strike="noStrike" cap="none" dirty="0">
                <a:solidFill>
                  <a:srgbClr val="000000"/>
                </a:solidFill>
                <a:latin typeface="Poppins"/>
                <a:ea typeface="Poppins"/>
                <a:cs typeface="Poppins"/>
                <a:sym typeface="Poppins"/>
              </a:rPr>
              <a:t> in </a:t>
            </a:r>
            <a:r>
              <a:rPr lang="en-US" sz="2000" b="0" i="0" u="none" strike="noStrike" cap="none" dirty="0" err="1">
                <a:solidFill>
                  <a:srgbClr val="000000"/>
                </a:solidFill>
                <a:latin typeface="Poppins"/>
                <a:ea typeface="Poppins"/>
                <a:cs typeface="Poppins"/>
                <a:sym typeface="Poppins"/>
              </a:rPr>
              <a:t>ihrer</a:t>
            </a:r>
            <a:r>
              <a:rPr lang="en-US" sz="2000" b="0" i="0" u="none" strike="noStrike" cap="none" dirty="0">
                <a:solidFill>
                  <a:srgbClr val="000000"/>
                </a:solidFill>
                <a:latin typeface="Poppins"/>
                <a:ea typeface="Poppins"/>
                <a:cs typeface="Poppins"/>
                <a:sym typeface="Poppins"/>
              </a:rPr>
              <a:t> Branche </a:t>
            </a:r>
            <a:r>
              <a:rPr lang="en-US" sz="2000" b="0" i="0" u="none" strike="noStrike" cap="none" dirty="0" err="1">
                <a:solidFill>
                  <a:srgbClr val="000000"/>
                </a:solidFill>
                <a:latin typeface="Poppins"/>
                <a:ea typeface="Poppins"/>
                <a:cs typeface="Poppins"/>
                <a:sym typeface="Poppins"/>
              </a:rPr>
              <a:t>wissen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etwaige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Wissenslücken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identifizieren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schließen</a:t>
            </a:r>
            <a:endParaRPr sz="1200" dirty="0"/>
          </a:p>
          <a:p>
            <a:pPr marL="0" marR="0" lvl="0" indent="0" algn="l" rtl="0">
              <a:lnSpc>
                <a:spcPct val="130009"/>
              </a:lnSpc>
              <a:spcBef>
                <a:spcPts val="150"/>
              </a:spcBef>
              <a:spcAft>
                <a:spcPts val="0"/>
              </a:spcAft>
              <a:buNone/>
            </a:pPr>
            <a:endParaRPr sz="2000" b="0"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000" b="0" i="0" u="none" strike="noStrike" cap="none" dirty="0">
                <a:solidFill>
                  <a:srgbClr val="17B8BB"/>
                </a:solidFill>
                <a:latin typeface="Poppins"/>
                <a:ea typeface="Poppins"/>
                <a:cs typeface="Poppins"/>
                <a:sym typeface="Poppins"/>
              </a:rPr>
              <a:t>Die </a:t>
            </a:r>
            <a:r>
              <a:rPr lang="en-US" sz="2000" b="0" i="0" u="none" strike="noStrike" cap="none" dirty="0" err="1">
                <a:solidFill>
                  <a:srgbClr val="17B8BB"/>
                </a:solidFill>
                <a:latin typeface="Poppins"/>
                <a:ea typeface="Poppins"/>
                <a:cs typeface="Poppins"/>
                <a:sym typeface="Poppins"/>
              </a:rPr>
              <a:t>Einbindung</a:t>
            </a:r>
            <a:r>
              <a:rPr lang="en-US" sz="2000" b="0" i="0" u="none" strike="noStrike" cap="none" dirty="0">
                <a:solidFill>
                  <a:srgbClr val="17B8BB"/>
                </a:solidFill>
                <a:latin typeface="Poppins"/>
                <a:ea typeface="Poppins"/>
                <a:cs typeface="Poppins"/>
                <a:sym typeface="Poppins"/>
              </a:rPr>
              <a:t> von </a:t>
            </a:r>
            <a:r>
              <a:rPr lang="en-US" sz="2000" b="0" i="0" u="none" strike="noStrike" cap="none" dirty="0" err="1">
                <a:solidFill>
                  <a:srgbClr val="17B8BB"/>
                </a:solidFill>
                <a:latin typeface="Poppins"/>
                <a:ea typeface="Poppins"/>
                <a:cs typeface="Poppins"/>
                <a:sym typeface="Poppins"/>
              </a:rPr>
              <a:t>Arbeitgebern</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ist</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eine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berufliche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Kompetenz</a:t>
            </a:r>
            <a:r>
              <a:rPr lang="en-US" sz="2000" b="0" i="0" u="none" strike="noStrike" cap="none" dirty="0">
                <a:solidFill>
                  <a:srgbClr val="17B8BB"/>
                </a:solidFill>
                <a:latin typeface="Poppins"/>
                <a:ea typeface="Poppins"/>
                <a:cs typeface="Poppins"/>
                <a:sym typeface="Poppins"/>
              </a:rPr>
              <a:t>, die </a:t>
            </a:r>
            <a:r>
              <a:rPr lang="en-US" sz="2000" b="0" i="0" u="none" strike="noStrike" cap="none" dirty="0" err="1">
                <a:solidFill>
                  <a:srgbClr val="17B8BB"/>
                </a:solidFill>
                <a:latin typeface="Poppins"/>
                <a:ea typeface="Poppins"/>
                <a:cs typeface="Poppins"/>
                <a:sym typeface="Poppins"/>
              </a:rPr>
              <a:t>sich</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im</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Laufe</a:t>
            </a:r>
            <a:r>
              <a:rPr lang="en-US" sz="2000" b="0" i="0" u="none" strike="noStrike" cap="none" dirty="0">
                <a:solidFill>
                  <a:srgbClr val="17B8BB"/>
                </a:solidFill>
                <a:latin typeface="Poppins"/>
                <a:ea typeface="Poppins"/>
                <a:cs typeface="Poppins"/>
                <a:sym typeface="Poppins"/>
              </a:rPr>
              <a:t> der Zeit </a:t>
            </a:r>
            <a:r>
              <a:rPr lang="en-US" sz="2000" b="0" i="0" u="none" strike="noStrike" cap="none" dirty="0" err="1">
                <a:solidFill>
                  <a:srgbClr val="17B8BB"/>
                </a:solidFill>
                <a:latin typeface="Poppins"/>
                <a:ea typeface="Poppins"/>
                <a:cs typeface="Poppins"/>
                <a:sym typeface="Poppins"/>
              </a:rPr>
              <a:t>weiterentwickelt</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Jede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aufgebaute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Beziehung</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jedes</a:t>
            </a:r>
            <a:r>
              <a:rPr lang="en-US" sz="2000" b="0" i="0" u="none" strike="noStrike" cap="none" dirty="0">
                <a:solidFill>
                  <a:srgbClr val="17B8BB"/>
                </a:solidFill>
                <a:latin typeface="Poppins"/>
                <a:ea typeface="Poppins"/>
                <a:cs typeface="Poppins"/>
                <a:sym typeface="Poppins"/>
              </a:rPr>
              <a:t> gut </a:t>
            </a:r>
            <a:r>
              <a:rPr lang="en-US" sz="2000" b="0" i="0" u="none" strike="noStrike" cap="none" dirty="0" err="1">
                <a:solidFill>
                  <a:srgbClr val="17B8BB"/>
                </a:solidFill>
                <a:latin typeface="Poppins"/>
                <a:ea typeface="Poppins"/>
                <a:cs typeface="Poppins"/>
                <a:sym typeface="Poppins"/>
              </a:rPr>
              <a:t>gestaltete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Praktikum</a:t>
            </a:r>
            <a:r>
              <a:rPr lang="en-US" sz="2000" b="0" i="0" u="none" strike="noStrike" cap="none" dirty="0">
                <a:solidFill>
                  <a:srgbClr val="17B8BB"/>
                </a:solidFill>
                <a:latin typeface="Poppins"/>
                <a:ea typeface="Poppins"/>
                <a:cs typeface="Poppins"/>
                <a:sym typeface="Poppins"/>
              </a:rPr>
              <a:t> und </a:t>
            </a:r>
            <a:r>
              <a:rPr lang="en-US" sz="2000" b="0" i="0" u="none" strike="noStrike" cap="none" dirty="0" err="1">
                <a:solidFill>
                  <a:srgbClr val="17B8BB"/>
                </a:solidFill>
                <a:latin typeface="Poppins"/>
                <a:ea typeface="Poppins"/>
                <a:cs typeface="Poppins"/>
                <a:sym typeface="Poppins"/>
              </a:rPr>
              <a:t>jede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gemeinsam</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konzipierte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Leistungsüberprüfung</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stärkt</a:t>
            </a:r>
            <a:r>
              <a:rPr lang="en-US" sz="2000" b="0" i="0" u="none" strike="noStrike" cap="none" dirty="0">
                <a:solidFill>
                  <a:srgbClr val="17B8BB"/>
                </a:solidFill>
                <a:latin typeface="Poppins"/>
                <a:ea typeface="Poppins"/>
                <a:cs typeface="Poppins"/>
                <a:sym typeface="Poppins"/>
              </a:rPr>
              <a:t> die </a:t>
            </a:r>
            <a:r>
              <a:rPr lang="en-US" sz="2000" b="0" i="0" u="none" strike="noStrike" cap="none" dirty="0" err="1">
                <a:solidFill>
                  <a:srgbClr val="17B8BB"/>
                </a:solidFill>
                <a:latin typeface="Poppins"/>
                <a:ea typeface="Poppins"/>
                <a:cs typeface="Poppins"/>
                <a:sym typeface="Poppins"/>
              </a:rPr>
              <a:t>nächste</a:t>
            </a:r>
            <a:r>
              <a:rPr lang="en-US" sz="2000" b="0" i="0" u="none" strike="noStrike" cap="none" dirty="0">
                <a:solidFill>
                  <a:srgbClr val="17B8BB"/>
                </a:solidFill>
                <a:latin typeface="Poppins"/>
                <a:ea typeface="Poppins"/>
                <a:cs typeface="Poppins"/>
                <a:sym typeface="Poppins"/>
              </a:rPr>
              <a:t>.</a:t>
            </a:r>
            <a:endParaRPr sz="1200" dirty="0"/>
          </a:p>
        </p:txBody>
      </p:sp>
      <p:sp>
        <p:nvSpPr>
          <p:cNvPr id="335" name="Google Shape;335;p32"/>
          <p:cNvSpPr txBox="1"/>
          <p:nvPr/>
        </p:nvSpPr>
        <p:spPr>
          <a:xfrm>
            <a:off x="7203785" y="254763"/>
            <a:ext cx="11330913"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dirty="0" err="1">
                <a:solidFill>
                  <a:srgbClr val="000000"/>
                </a:solidFill>
                <a:latin typeface="Poppins"/>
                <a:ea typeface="Poppins"/>
                <a:cs typeface="Poppins"/>
                <a:sym typeface="Poppins"/>
              </a:rPr>
              <a:t>Strategien</a:t>
            </a:r>
            <a:r>
              <a:rPr lang="en-US" sz="2800" b="1" i="0" u="none" strike="noStrike" cap="none" dirty="0">
                <a:solidFill>
                  <a:srgbClr val="000000"/>
                </a:solidFill>
                <a:latin typeface="Poppins"/>
                <a:ea typeface="Poppins"/>
                <a:cs typeface="Poppins"/>
                <a:sym typeface="Poppins"/>
              </a:rPr>
              <a:t> für </a:t>
            </a:r>
            <a:r>
              <a:rPr lang="en-US" sz="2800" b="1" i="0" u="none" strike="noStrike" cap="none" dirty="0" err="1">
                <a:solidFill>
                  <a:srgbClr val="000000"/>
                </a:solidFill>
                <a:latin typeface="Poppins"/>
                <a:ea typeface="Poppins"/>
                <a:cs typeface="Poppins"/>
                <a:sym typeface="Poppins"/>
              </a:rPr>
              <a:t>Lehrkräfte</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zur</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Stärkung</a:t>
            </a:r>
            <a:r>
              <a:rPr lang="en-US" sz="2800" b="1" i="0" u="none" strike="noStrike" cap="none" dirty="0">
                <a:solidFill>
                  <a:srgbClr val="000000"/>
                </a:solidFill>
                <a:latin typeface="Poppins"/>
                <a:ea typeface="Poppins"/>
                <a:cs typeface="Poppins"/>
                <a:sym typeface="Poppins"/>
              </a:rPr>
              <a:t> der Zusammenarbeit </a:t>
            </a:r>
            <a:r>
              <a:rPr lang="en-US" sz="2800" b="1" i="0" u="none" strike="noStrike" cap="none" dirty="0" err="1">
                <a:solidFill>
                  <a:srgbClr val="000000"/>
                </a:solidFill>
                <a:latin typeface="Poppins"/>
                <a:ea typeface="Poppins"/>
                <a:cs typeface="Poppins"/>
                <a:sym typeface="Poppins"/>
              </a:rPr>
              <a:t>mit</a:t>
            </a:r>
            <a:r>
              <a:rPr lang="en-US" sz="2800" b="1" i="0" u="none" strike="noStrike" cap="none" dirty="0">
                <a:solidFill>
                  <a:srgbClr val="000000"/>
                </a:solidFill>
                <a:latin typeface="Poppins"/>
                <a:ea typeface="Poppins"/>
                <a:cs typeface="Poppins"/>
                <a:sym typeface="Poppins"/>
              </a:rPr>
              <a:t> der </a:t>
            </a:r>
            <a:r>
              <a:rPr lang="en-US" sz="2800" b="1" i="0" u="none" strike="noStrike" cap="none" dirty="0" err="1">
                <a:solidFill>
                  <a:srgbClr val="000000"/>
                </a:solidFill>
                <a:latin typeface="Poppins"/>
                <a:ea typeface="Poppins"/>
                <a:cs typeface="Poppins"/>
                <a:sym typeface="Poppins"/>
              </a:rPr>
              <a:t>Wirtschaft</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3"/>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33"/>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3"/>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43" name="Google Shape;343;p33"/>
          <p:cNvGrpSpPr/>
          <p:nvPr/>
        </p:nvGrpSpPr>
        <p:grpSpPr>
          <a:xfrm>
            <a:off x="10165433" y="946396"/>
            <a:ext cx="857867" cy="857867"/>
            <a:chOff x="0" y="0"/>
            <a:chExt cx="812800" cy="812800"/>
          </a:xfrm>
        </p:grpSpPr>
        <p:sp>
          <p:nvSpPr>
            <p:cNvPr id="344" name="Google Shape;344;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6" name="Google Shape;346;p33"/>
          <p:cNvGrpSpPr/>
          <p:nvPr/>
        </p:nvGrpSpPr>
        <p:grpSpPr>
          <a:xfrm>
            <a:off x="9651318" y="2226096"/>
            <a:ext cx="604566" cy="604566"/>
            <a:chOff x="0" y="0"/>
            <a:chExt cx="812800" cy="812800"/>
          </a:xfrm>
        </p:grpSpPr>
        <p:sp>
          <p:nvSpPr>
            <p:cNvPr id="347" name="Google Shape;34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9" name="Google Shape;349;p33"/>
          <p:cNvGrpSpPr/>
          <p:nvPr/>
        </p:nvGrpSpPr>
        <p:grpSpPr>
          <a:xfrm>
            <a:off x="10476408" y="681913"/>
            <a:ext cx="637633" cy="637633"/>
            <a:chOff x="0" y="0"/>
            <a:chExt cx="812800" cy="812800"/>
          </a:xfrm>
        </p:grpSpPr>
        <p:sp>
          <p:nvSpPr>
            <p:cNvPr id="350" name="Google Shape;35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53" name="Google Shape;353;p33"/>
          <p:cNvSpPr txBox="1"/>
          <p:nvPr/>
        </p:nvSpPr>
        <p:spPr>
          <a:xfrm>
            <a:off x="604185" y="4571855"/>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dirty="0">
                <a:solidFill>
                  <a:srgbClr val="17B8BB"/>
                </a:solidFill>
                <a:latin typeface="Poppins"/>
                <a:ea typeface="Poppins"/>
                <a:cs typeface="Poppins"/>
                <a:sym typeface="Poppins"/>
              </a:rPr>
              <a:t>Danke</a:t>
            </a:r>
            <a:endParaRPr sz="1400" b="0" i="0" u="none" strike="noStrike" cap="none" dirty="0">
              <a:solidFill>
                <a:srgbClr val="000000"/>
              </a:solidFill>
              <a:latin typeface="Arial"/>
              <a:ea typeface="Arial"/>
              <a:cs typeface="Arial"/>
              <a:sym typeface="Arial"/>
            </a:endParaRPr>
          </a:p>
        </p:txBody>
      </p:sp>
      <p:sp>
        <p:nvSpPr>
          <p:cNvPr id="354" name="Google Shape;354;p33"/>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33"/>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33"/>
          <p:cNvSpPr txBox="1"/>
          <p:nvPr/>
        </p:nvSpPr>
        <p:spPr>
          <a:xfrm>
            <a:off x="692362" y="6850333"/>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Kontakt</a:t>
            </a:r>
            <a:endParaRPr sz="1400" b="0" i="0" u="none" strike="noStrike" cap="none" dirty="0">
              <a:solidFill>
                <a:srgbClr val="000000"/>
              </a:solidFill>
              <a:latin typeface="Arial"/>
              <a:ea typeface="Arial"/>
              <a:cs typeface="Arial"/>
              <a:sym typeface="Arial"/>
            </a:endParaRPr>
          </a:p>
        </p:txBody>
      </p:sp>
      <p:grpSp>
        <p:nvGrpSpPr>
          <p:cNvPr id="357" name="Google Shape;357;p33"/>
          <p:cNvGrpSpPr/>
          <p:nvPr/>
        </p:nvGrpSpPr>
        <p:grpSpPr>
          <a:xfrm>
            <a:off x="555937" y="7970706"/>
            <a:ext cx="6239170" cy="761091"/>
            <a:chOff x="0" y="-57150"/>
            <a:chExt cx="3800029" cy="463550"/>
          </a:xfrm>
        </p:grpSpPr>
        <p:sp>
          <p:nvSpPr>
            <p:cNvPr id="358" name="Google Shape;358;p33"/>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3"/>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0" name="Google Shape;360;p33"/>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33"/>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33"/>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579433" y="2339791"/>
            <a:ext cx="14314219" cy="425150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477963" y="892465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53757" y="946913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044309" y="1026821"/>
            <a:ext cx="9847503" cy="8442311"/>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000" b="0" i="0" u="none" strike="noStrike" cap="none" dirty="0">
                <a:solidFill>
                  <a:srgbClr val="000000"/>
                </a:solidFill>
                <a:latin typeface="Poppins"/>
                <a:ea typeface="Poppins"/>
                <a:cs typeface="Poppins"/>
                <a:sym typeface="Poppins"/>
              </a:rPr>
              <a:t>Die Zusammenarbeit </a:t>
            </a:r>
            <a:r>
              <a:rPr lang="en-US" sz="2000" b="0" i="0" u="none" strike="noStrike" cap="none" dirty="0" err="1">
                <a:solidFill>
                  <a:srgbClr val="000000"/>
                </a:solidFill>
                <a:latin typeface="Poppins"/>
                <a:ea typeface="Poppins"/>
                <a:cs typeface="Poppins"/>
                <a:sym typeface="Poppins"/>
              </a:rPr>
              <a:t>mit</a:t>
            </a:r>
            <a:r>
              <a:rPr lang="en-US" sz="2000" b="0" i="0" u="none" strike="noStrike" cap="none" dirty="0">
                <a:solidFill>
                  <a:srgbClr val="000000"/>
                </a:solidFill>
                <a:latin typeface="Poppins"/>
                <a:ea typeface="Poppins"/>
                <a:cs typeface="Poppins"/>
                <a:sym typeface="Poppins"/>
              </a:rPr>
              <a:t> der </a:t>
            </a:r>
            <a:r>
              <a:rPr lang="en-US" sz="2000" b="0" i="0" u="none" strike="noStrike" cap="none" dirty="0" err="1">
                <a:solidFill>
                  <a:srgbClr val="000000"/>
                </a:solidFill>
                <a:latin typeface="Poppins"/>
                <a:ea typeface="Poppins"/>
                <a:cs typeface="Poppins"/>
                <a:sym typeface="Poppins"/>
              </a:rPr>
              <a:t>Wirtschaft</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Berufsberatung</a:t>
            </a:r>
            <a:r>
              <a:rPr lang="en-US" sz="2000" b="0" i="0" u="none" strike="noStrike" cap="none" dirty="0">
                <a:solidFill>
                  <a:srgbClr val="000000"/>
                </a:solidFill>
                <a:latin typeface="Poppins"/>
                <a:ea typeface="Poppins"/>
                <a:cs typeface="Poppins"/>
                <a:sym typeface="Poppins"/>
              </a:rPr>
              <a:t> und das </a:t>
            </a:r>
            <a:r>
              <a:rPr lang="en-US" sz="2000" b="0" i="0" u="none" strike="noStrike" cap="none" dirty="0" err="1">
                <a:solidFill>
                  <a:srgbClr val="000000"/>
                </a:solidFill>
                <a:latin typeface="Poppins"/>
                <a:ea typeface="Poppins"/>
                <a:cs typeface="Poppins"/>
                <a:sym typeface="Poppins"/>
              </a:rPr>
              <a:t>praxisorientierte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Lernen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umfassen</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Fähigkeit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Beziehungen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Arbeitgebern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Branchenverbänden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kommunalen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Organisationen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Ausbildungsanbietern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aufzubauen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pflegen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damit</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berufliche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Bildung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praxisnah</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aktuell</a:t>
            </a:r>
            <a:r>
              <a:rPr lang="en-US" sz="2000" b="0" i="0" u="none" strike="noStrike" cap="none" dirty="0">
                <a:solidFill>
                  <a:srgbClr val="000000"/>
                </a:solidFill>
                <a:latin typeface="Poppins"/>
                <a:ea typeface="Poppins"/>
                <a:cs typeface="Poppins"/>
                <a:sym typeface="Poppins"/>
              </a:rPr>
              <a:t> und auf die </a:t>
            </a:r>
            <a:r>
              <a:rPr lang="en-US" sz="2000" b="0" i="0" u="none" strike="noStrike" cap="none" dirty="0" err="1">
                <a:solidFill>
                  <a:srgbClr val="000000"/>
                </a:solidFill>
                <a:latin typeface="Poppins"/>
                <a:ea typeface="Poppins"/>
                <a:cs typeface="Poppins"/>
                <a:sym typeface="Poppins"/>
              </a:rPr>
              <a:t>Erwartungen</a:t>
            </a:r>
            <a:r>
              <a:rPr lang="en-US" sz="2000" b="0" i="0" u="none" strike="noStrike" cap="none" dirty="0">
                <a:solidFill>
                  <a:srgbClr val="000000"/>
                </a:solidFill>
                <a:latin typeface="Poppins"/>
                <a:ea typeface="Poppins"/>
                <a:cs typeface="Poppins"/>
                <a:sym typeface="Poppins"/>
              </a:rPr>
              <a:t> am </a:t>
            </a:r>
            <a:r>
              <a:rPr lang="en-US" sz="2000" b="0" i="0" u="none" strike="noStrike" cap="none" dirty="0" err="1">
                <a:solidFill>
                  <a:srgbClr val="000000"/>
                </a:solidFill>
                <a:latin typeface="Poppins"/>
                <a:ea typeface="Poppins"/>
                <a:cs typeface="Poppins"/>
                <a:sym typeface="Poppins"/>
              </a:rPr>
              <a:t>Arbeitsplatz</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abgestimmt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bleibt</a:t>
            </a:r>
            <a:r>
              <a:rPr lang="en-US" sz="2000" b="0" i="0" u="none" strike="noStrike" cap="none" dirty="0">
                <a:solidFill>
                  <a:srgbClr val="000000"/>
                </a:solidFill>
                <a:latin typeface="Poppins"/>
                <a:ea typeface="Poppins"/>
                <a:cs typeface="Poppins"/>
                <a:sym typeface="Poppins"/>
              </a:rPr>
              <a:t>.</a:t>
            </a:r>
            <a:endParaRPr sz="1200" dirty="0"/>
          </a:p>
          <a:p>
            <a:pPr marL="0" marR="0" lvl="0" indent="0" algn="l" rtl="0">
              <a:lnSpc>
                <a:spcPct val="130009"/>
              </a:lnSpc>
              <a:spcBef>
                <a:spcPts val="0"/>
              </a:spcBef>
              <a:spcAft>
                <a:spcPts val="0"/>
              </a:spcAft>
              <a:buClr>
                <a:srgbClr val="000000"/>
              </a:buClr>
              <a:buSzPts val="22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000" b="0" i="0" u="none" strike="noStrike" cap="none" dirty="0" err="1">
                <a:solidFill>
                  <a:srgbClr val="000000"/>
                </a:solidFill>
                <a:latin typeface="Poppins"/>
                <a:ea typeface="Poppins"/>
                <a:cs typeface="Poppins"/>
                <a:sym typeface="Poppins"/>
              </a:rPr>
              <a:t>Diese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Kompetenz</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beruht</a:t>
            </a:r>
            <a:r>
              <a:rPr lang="en-US" sz="2000" b="0" i="0" u="none" strike="noStrike" cap="none" dirty="0">
                <a:solidFill>
                  <a:srgbClr val="000000"/>
                </a:solidFill>
                <a:latin typeface="Poppins"/>
                <a:ea typeface="Poppins"/>
                <a:cs typeface="Poppins"/>
                <a:sym typeface="Poppins"/>
              </a:rPr>
              <a:t> auf </a:t>
            </a:r>
            <a:r>
              <a:rPr lang="en-US" sz="2000" b="0" i="0" u="none" strike="noStrike" cap="none" dirty="0" err="1">
                <a:solidFill>
                  <a:srgbClr val="000000"/>
                </a:solidFill>
                <a:latin typeface="Poppins"/>
                <a:ea typeface="Poppins"/>
                <a:cs typeface="Poppins"/>
                <a:sym typeface="Poppins"/>
              </a:rPr>
              <a:t>einer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guten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Beziehung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externen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Partnern</a:t>
            </a:r>
            <a:r>
              <a:rPr lang="en-US" sz="2000" b="0" i="0" u="none" strike="noStrike" cap="none" dirty="0">
                <a:solidFill>
                  <a:srgbClr val="000000"/>
                </a:solidFill>
                <a:latin typeface="Poppins"/>
                <a:ea typeface="Poppins"/>
                <a:cs typeface="Poppins"/>
                <a:sym typeface="Poppins"/>
              </a:rPr>
              <a:t> – </a:t>
            </a:r>
            <a:r>
              <a:rPr lang="en-US" sz="2000" b="0" i="0" u="none" strike="noStrike" cap="none" dirty="0" err="1">
                <a:solidFill>
                  <a:srgbClr val="000000"/>
                </a:solidFill>
                <a:latin typeface="Poppins"/>
                <a:ea typeface="Poppins"/>
                <a:cs typeface="Poppins"/>
                <a:sym typeface="Poppins"/>
              </a:rPr>
              <a:t>Vertrauen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Glaubwürdigkeit</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einer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konsequenten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professionellen</a:t>
            </a:r>
            <a:r>
              <a:rPr lang="en-US" sz="2000" b="0" i="0" u="none" strike="noStrike" cap="none" dirty="0">
                <a:solidFill>
                  <a:srgbClr val="000000"/>
                </a:solidFill>
                <a:latin typeface="Poppins"/>
                <a:ea typeface="Poppins"/>
                <a:cs typeface="Poppins"/>
                <a:sym typeface="Poppins"/>
              </a:rPr>
              <a:t> Kommunikation, die es </a:t>
            </a:r>
            <a:r>
              <a:rPr lang="en-US" sz="2000" b="0" i="0" u="none" strike="noStrike" cap="none" dirty="0" err="1">
                <a:solidFill>
                  <a:srgbClr val="000000"/>
                </a:solidFill>
                <a:latin typeface="Poppins"/>
                <a:ea typeface="Poppins"/>
                <a:cs typeface="Poppins"/>
                <a:sym typeface="Poppins"/>
              </a:rPr>
              <a:t>Lehrkräften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Ausbildern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ermöglicht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Praktika</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Ausbildungsplätze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koordinieren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Probleme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frühzeitig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anzugehen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gemeinsame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Erwartungen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entwickeln</a:t>
            </a:r>
            <a:r>
              <a:rPr lang="en-US" sz="2000" b="0" i="0" u="none" strike="noStrike" cap="none" dirty="0">
                <a:solidFill>
                  <a:srgbClr val="000000"/>
                </a:solidFill>
                <a:latin typeface="Poppins"/>
                <a:ea typeface="Poppins"/>
                <a:cs typeface="Poppins"/>
                <a:sym typeface="Poppins"/>
              </a:rPr>
              <a:t>. Sie </a:t>
            </a:r>
            <a:r>
              <a:rPr lang="en-US" sz="2000" b="0" i="0" u="none" strike="noStrike" cap="none" dirty="0" err="1">
                <a:solidFill>
                  <a:srgbClr val="000000"/>
                </a:solidFill>
                <a:latin typeface="Poppins"/>
                <a:ea typeface="Poppins"/>
                <a:cs typeface="Poppins"/>
                <a:sym typeface="Poppins"/>
              </a:rPr>
              <a:t>unterstützt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zudem</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Berufsberatung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indem</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sie</a:t>
            </a:r>
            <a:r>
              <a:rPr lang="en-US" sz="2000" b="0" i="0" u="none" strike="noStrike" cap="none" dirty="0">
                <a:solidFill>
                  <a:srgbClr val="000000"/>
                </a:solidFill>
                <a:latin typeface="Poppins"/>
                <a:ea typeface="Poppins"/>
                <a:cs typeface="Poppins"/>
                <a:sym typeface="Poppins"/>
              </a:rPr>
              <a:t> den </a:t>
            </a:r>
            <a:r>
              <a:rPr lang="en-US" sz="2000" b="0" i="0" u="none" strike="noStrike" cap="none" dirty="0" err="1">
                <a:solidFill>
                  <a:srgbClr val="000000"/>
                </a:solidFill>
                <a:latin typeface="Poppins"/>
                <a:ea typeface="Poppins"/>
                <a:cs typeface="Poppins"/>
                <a:sym typeface="Poppins"/>
              </a:rPr>
              <a:t>Lernenden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hilft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reale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Berufsbilder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Einstiegsmöglichkeiten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Aufstiegschancen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verstehen, </a:t>
            </a:r>
            <a:r>
              <a:rPr lang="en-US" sz="2000" b="0" i="0" u="none" strike="noStrike" cap="none" dirty="0" err="1">
                <a:solidFill>
                  <a:srgbClr val="000000"/>
                </a:solidFill>
                <a:latin typeface="Poppins"/>
                <a:ea typeface="Poppins"/>
                <a:cs typeface="Poppins"/>
                <a:sym typeface="Poppins"/>
              </a:rPr>
              <a:t>damit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fundierte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Entscheidungen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treffen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sinnvolle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berufliche</a:t>
            </a:r>
            <a:r>
              <a:rPr lang="en-US" sz="2000" b="0" i="0" u="none" strike="noStrike" cap="none" dirty="0">
                <a:solidFill>
                  <a:srgbClr val="000000"/>
                </a:solidFill>
                <a:latin typeface="Poppins"/>
                <a:ea typeface="Poppins"/>
                <a:cs typeface="Poppins"/>
                <a:sym typeface="Poppins"/>
              </a:rPr>
              <a:t> Wege </a:t>
            </a:r>
            <a:r>
              <a:rPr lang="en-US" sz="2000" b="0" i="0" u="none" strike="noStrike" cap="none" dirty="0" err="1">
                <a:solidFill>
                  <a:srgbClr val="000000"/>
                </a:solidFill>
                <a:latin typeface="Poppins"/>
                <a:ea typeface="Poppins"/>
                <a:cs typeface="Poppins"/>
                <a:sym typeface="Poppins"/>
              </a:rPr>
              <a:t>einschlagen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können</a:t>
            </a:r>
            <a:r>
              <a:rPr lang="en-US" sz="2000" b="0" i="0" u="none" strike="noStrike" cap="none" dirty="0">
                <a:solidFill>
                  <a:srgbClr val="000000"/>
                </a:solidFill>
                <a:latin typeface="Poppins"/>
                <a:ea typeface="Poppins"/>
                <a:cs typeface="Poppins"/>
                <a:sym typeface="Poppins"/>
              </a:rPr>
              <a:t>.</a:t>
            </a:r>
            <a:endParaRPr sz="1200" dirty="0"/>
          </a:p>
          <a:p>
            <a:pPr marL="0" marR="0" lvl="0" indent="0" algn="l" rtl="0">
              <a:lnSpc>
                <a:spcPct val="130009"/>
              </a:lnSpc>
              <a:spcBef>
                <a:spcPts val="0"/>
              </a:spcBef>
              <a:spcAft>
                <a:spcPts val="0"/>
              </a:spcAft>
              <a:buClr>
                <a:srgbClr val="000000"/>
              </a:buClr>
              <a:buSzPts val="22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000" b="0" i="0" u="none" strike="noStrike" cap="none" dirty="0">
                <a:solidFill>
                  <a:srgbClr val="000000"/>
                </a:solidFill>
                <a:latin typeface="Poppins"/>
                <a:ea typeface="Poppins"/>
                <a:cs typeface="Poppins"/>
                <a:sym typeface="Poppins"/>
              </a:rPr>
              <a:t>Am Ende dieses </a:t>
            </a:r>
            <a:r>
              <a:rPr lang="en-US" sz="2000" b="0" i="0" u="none" strike="noStrike" cap="none" dirty="0" err="1">
                <a:solidFill>
                  <a:srgbClr val="000000"/>
                </a:solidFill>
                <a:latin typeface="Poppins"/>
                <a:ea typeface="Poppins"/>
                <a:cs typeface="Poppins"/>
                <a:sym typeface="Poppins"/>
              </a:rPr>
              <a:t>Moduls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werden</a:t>
            </a:r>
            <a:r>
              <a:rPr lang="en-US" sz="2000" b="0" i="0" u="none" strike="noStrike" cap="none" dirty="0">
                <a:solidFill>
                  <a:srgbClr val="000000"/>
                </a:solidFill>
                <a:latin typeface="Poppins"/>
                <a:ea typeface="Poppins"/>
                <a:cs typeface="Poppins"/>
                <a:sym typeface="Poppins"/>
              </a:rPr>
              <a:t> Sie </a:t>
            </a:r>
            <a:r>
              <a:rPr lang="en-US" sz="2000" b="0" i="0" u="none" strike="noStrike" cap="none" dirty="0" err="1">
                <a:solidFill>
                  <a:srgbClr val="000000"/>
                </a:solidFill>
                <a:latin typeface="Poppins"/>
                <a:ea typeface="Poppins"/>
                <a:cs typeface="Poppins"/>
                <a:sym typeface="Poppins"/>
              </a:rPr>
              <a:t>gelernt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haben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Beziehungen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Arbeitgebern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aufzubauen</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pflegen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Lerninhalte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gemeinsam</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mit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Partnern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aus</a:t>
            </a:r>
            <a:r>
              <a:rPr lang="en-US" sz="2000" b="0" i="0" u="none" strike="noStrike" cap="none" dirty="0">
                <a:solidFill>
                  <a:srgbClr val="000000"/>
                </a:solidFill>
                <a:latin typeface="Poppins"/>
                <a:ea typeface="Poppins"/>
                <a:cs typeface="Poppins"/>
                <a:sym typeface="Poppins"/>
              </a:rPr>
              <a:t> der </a:t>
            </a:r>
            <a:r>
              <a:rPr lang="en-US" sz="2000" b="0" i="0" u="none" strike="noStrike" cap="none" dirty="0" err="1">
                <a:solidFill>
                  <a:srgbClr val="000000"/>
                </a:solidFill>
                <a:latin typeface="Poppins"/>
                <a:ea typeface="Poppins"/>
                <a:cs typeface="Poppins"/>
                <a:sym typeface="Poppins"/>
              </a:rPr>
              <a:t>Wirtschaft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gestalten, </a:t>
            </a:r>
            <a:r>
              <a:rPr lang="en-US" sz="2000" b="0" i="0" u="none" strike="noStrike" cap="none" dirty="0" err="1">
                <a:solidFill>
                  <a:srgbClr val="000000"/>
                </a:solidFill>
                <a:latin typeface="Poppins"/>
                <a:ea typeface="Poppins"/>
                <a:cs typeface="Poppins"/>
                <a:sym typeface="Poppins"/>
              </a:rPr>
              <a:t>Praktika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effektiv</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koordinieren</a:t>
            </a:r>
            <a:r>
              <a:rPr lang="en-US" sz="2000" b="0" i="0" u="none" strike="noStrike" cap="none" dirty="0">
                <a:solidFill>
                  <a:srgbClr val="000000"/>
                </a:solidFill>
                <a:latin typeface="Poppins"/>
                <a:ea typeface="Poppins"/>
                <a:cs typeface="Poppins"/>
                <a:sym typeface="Poppins"/>
              </a:rPr>
              <a:t> und die </a:t>
            </a:r>
            <a:r>
              <a:rPr lang="en-US" sz="2000" b="0" i="0" u="none" strike="noStrike" cap="none" dirty="0" err="1">
                <a:solidFill>
                  <a:srgbClr val="000000"/>
                </a:solidFill>
                <a:latin typeface="Poppins"/>
                <a:ea typeface="Poppins"/>
                <a:cs typeface="Poppins"/>
                <a:sym typeface="Poppins"/>
              </a:rPr>
              <a:t>Berufsberatung</a:t>
            </a:r>
            <a:r>
              <a:rPr lang="en-US" sz="2000" b="0" i="0" u="none" strike="noStrike" cap="none" dirty="0">
                <a:solidFill>
                  <a:srgbClr val="000000"/>
                </a:solidFill>
                <a:latin typeface="Poppins"/>
                <a:ea typeface="Poppins"/>
                <a:cs typeface="Poppins"/>
                <a:sym typeface="Poppins"/>
              </a:rPr>
              <a:t> in den </a:t>
            </a:r>
            <a:r>
              <a:rPr lang="en-US" sz="2000" b="0" i="0" u="none" strike="noStrike" cap="none" dirty="0" err="1">
                <a:solidFill>
                  <a:srgbClr val="000000"/>
                </a:solidFill>
                <a:latin typeface="Poppins"/>
                <a:ea typeface="Poppins"/>
                <a:cs typeface="Poppins"/>
                <a:sym typeface="Poppins"/>
              </a:rPr>
              <a:t>Unterrichtsalltag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integrieren</a:t>
            </a:r>
            <a:r>
              <a:rPr lang="en-US" sz="2000" b="0" i="0" u="none" strike="noStrike" cap="none" dirty="0">
                <a:solidFill>
                  <a:srgbClr val="000000"/>
                </a:solidFill>
                <a:latin typeface="Poppins"/>
                <a:ea typeface="Poppins"/>
                <a:cs typeface="Poppins"/>
                <a:sym typeface="Poppins"/>
              </a:rPr>
              <a:t>.</a:t>
            </a:r>
            <a:endParaRPr sz="2200" b="0" i="0" u="none" strike="noStrike" cap="none" dirty="0">
              <a:solidFill>
                <a:srgbClr val="000000"/>
              </a:solidFill>
              <a:latin typeface="Arial"/>
              <a:ea typeface="Arial"/>
              <a:cs typeface="Arial"/>
              <a:sym typeface="Arial"/>
            </a:endParaRPr>
          </a:p>
        </p:txBody>
      </p:sp>
      <p:sp>
        <p:nvSpPr>
          <p:cNvPr id="130" name="Google Shape;130;p23"/>
          <p:cNvSpPr txBox="1"/>
          <p:nvPr/>
        </p:nvSpPr>
        <p:spPr>
          <a:xfrm>
            <a:off x="5833756" y="468338"/>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Einführung</a:t>
            </a:r>
            <a:r>
              <a:rPr lang="en-US" sz="2800" b="1" i="0" u="none" strike="noStrike" cap="none" dirty="0">
                <a:solidFill>
                  <a:srgbClr val="000000"/>
                </a:solidFill>
                <a:latin typeface="Poppins"/>
                <a:ea typeface="Poppins"/>
                <a:cs typeface="Poppins"/>
                <a:sym typeface="Poppins"/>
              </a:rPr>
              <a:t> &amp; </a:t>
            </a:r>
            <a:r>
              <a:rPr lang="en-US" sz="2800" b="1" i="0" u="none" strike="noStrike" cap="none" dirty="0" err="1">
                <a:solidFill>
                  <a:srgbClr val="000000"/>
                </a:solidFill>
                <a:latin typeface="Poppins"/>
                <a:ea typeface="Poppins"/>
                <a:cs typeface="Poppins"/>
                <a:sym typeface="Poppins"/>
              </a:rPr>
              <a:t>Lernziele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648155" y="2211508"/>
            <a:ext cx="9201088" cy="600164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000" b="0" i="0" u="none" strike="noStrike" cap="none" dirty="0">
                <a:solidFill>
                  <a:srgbClr val="000000"/>
                </a:solidFill>
                <a:latin typeface="Poppins"/>
                <a:ea typeface="Poppins"/>
                <a:cs typeface="Poppins"/>
                <a:sym typeface="Poppins"/>
              </a:rPr>
              <a:t>Die </a:t>
            </a:r>
            <a:r>
              <a:rPr lang="en-US" sz="2000" b="0" i="0" u="none" strike="noStrike" cap="none" dirty="0" err="1">
                <a:solidFill>
                  <a:srgbClr val="000000"/>
                </a:solidFill>
                <a:latin typeface="Poppins"/>
                <a:ea typeface="Poppins"/>
                <a:cs typeface="Poppins"/>
                <a:sym typeface="Poppins"/>
              </a:rPr>
              <a:t>berufliche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Bildung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unterscheidet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sich</a:t>
            </a:r>
            <a:r>
              <a:rPr lang="en-US" sz="2000" b="0" i="0" u="none" strike="noStrike" cap="none" dirty="0">
                <a:solidFill>
                  <a:srgbClr val="000000"/>
                </a:solidFill>
                <a:latin typeface="Poppins"/>
                <a:ea typeface="Poppins"/>
                <a:cs typeface="Poppins"/>
                <a:sym typeface="Poppins"/>
              </a:rPr>
              <a:t> in </a:t>
            </a:r>
            <a:r>
              <a:rPr lang="en-US" sz="2000" b="0" i="0" u="none" strike="noStrike" cap="none" dirty="0" err="1">
                <a:solidFill>
                  <a:srgbClr val="000000"/>
                </a:solidFill>
                <a:latin typeface="Poppins"/>
                <a:ea typeface="Poppins"/>
                <a:cs typeface="Poppins"/>
                <a:sym typeface="Poppins"/>
              </a:rPr>
              <a:t>einem</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wesentlichen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Punkt</a:t>
            </a:r>
            <a:r>
              <a:rPr lang="en-US" sz="2000" b="0" i="0" u="none" strike="noStrike" cap="none" dirty="0">
                <a:solidFill>
                  <a:srgbClr val="000000"/>
                </a:solidFill>
                <a:latin typeface="Poppins"/>
                <a:ea typeface="Poppins"/>
                <a:cs typeface="Poppins"/>
                <a:sym typeface="Poppins"/>
              </a:rPr>
              <a:t> von der </a:t>
            </a:r>
            <a:r>
              <a:rPr lang="en-US" sz="2000" b="0" i="0" u="none" strike="noStrike" cap="none" dirty="0" err="1">
                <a:solidFill>
                  <a:srgbClr val="000000"/>
                </a:solidFill>
                <a:latin typeface="Poppins"/>
                <a:ea typeface="Poppins"/>
                <a:cs typeface="Poppins"/>
                <a:sym typeface="Poppins"/>
              </a:rPr>
              <a:t>akademischen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Bildung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Ihre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Qualität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hängt</a:t>
            </a:r>
            <a:r>
              <a:rPr lang="en-US" sz="2000" b="0" i="0" u="none" strike="noStrike" cap="none" dirty="0">
                <a:solidFill>
                  <a:srgbClr val="000000"/>
                </a:solidFill>
                <a:latin typeface="Poppins"/>
                <a:ea typeface="Poppins"/>
                <a:cs typeface="Poppins"/>
                <a:sym typeface="Poppins"/>
              </a:rPr>
              <a:t> von den </a:t>
            </a:r>
            <a:r>
              <a:rPr lang="en-US" sz="2000" b="0" i="0" u="none" strike="noStrike" cap="none" dirty="0" err="1">
                <a:solidFill>
                  <a:srgbClr val="000000"/>
                </a:solidFill>
                <a:latin typeface="Poppins"/>
                <a:ea typeface="Poppins"/>
                <a:cs typeface="Poppins"/>
                <a:sym typeface="Poppins"/>
              </a:rPr>
              <a:t>Verbindungen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Arbeitswelt</a:t>
            </a:r>
            <a:r>
              <a:rPr lang="en-US" sz="2000" b="0" i="0" u="none" strike="noStrike" cap="none" dirty="0">
                <a:solidFill>
                  <a:srgbClr val="000000"/>
                </a:solidFill>
                <a:latin typeface="Poppins"/>
                <a:ea typeface="Poppins"/>
                <a:cs typeface="Poppins"/>
                <a:sym typeface="Poppins"/>
              </a:rPr>
              <a:t> ab. Ein </a:t>
            </a:r>
            <a:r>
              <a:rPr lang="en-US" sz="2000" b="0" i="0" u="none" strike="noStrike" cap="none" dirty="0" err="1">
                <a:solidFill>
                  <a:srgbClr val="000000"/>
                </a:solidFill>
                <a:latin typeface="Poppins"/>
                <a:ea typeface="Poppins"/>
                <a:cs typeface="Poppins"/>
                <a:sym typeface="Poppins"/>
              </a:rPr>
              <a:t>Programm</a:t>
            </a:r>
            <a:r>
              <a:rPr lang="en-US" sz="2000" b="0" i="0" u="none" strike="noStrike" cap="none" dirty="0">
                <a:solidFill>
                  <a:srgbClr val="000000"/>
                </a:solidFill>
                <a:latin typeface="Poppins"/>
                <a:ea typeface="Poppins"/>
                <a:cs typeface="Poppins"/>
                <a:sym typeface="Poppins"/>
              </a:rPr>
              <a:t>, das </a:t>
            </a:r>
            <a:r>
              <a:rPr lang="en-US" sz="2000" b="0" i="0" u="none" strike="noStrike" cap="none" dirty="0" err="1">
                <a:solidFill>
                  <a:srgbClr val="000000"/>
                </a:solidFill>
                <a:latin typeface="Poppins"/>
                <a:ea typeface="Poppins"/>
                <a:cs typeface="Poppins"/>
                <a:sym typeface="Poppins"/>
              </a:rPr>
              <a:t>vor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fünf</a:t>
            </a:r>
            <a:r>
              <a:rPr lang="en-US" sz="2000" b="0" i="0" u="none" strike="noStrike" cap="none" dirty="0">
                <a:solidFill>
                  <a:srgbClr val="000000"/>
                </a:solidFill>
                <a:latin typeface="Poppins"/>
                <a:ea typeface="Poppins"/>
                <a:cs typeface="Poppins"/>
                <a:sym typeface="Poppins"/>
              </a:rPr>
              <a:t> Jahren gut </a:t>
            </a:r>
            <a:r>
              <a:rPr lang="en-US" sz="2000" b="0" i="0" u="none" strike="noStrike" cap="none" dirty="0" err="1">
                <a:solidFill>
                  <a:srgbClr val="000000"/>
                </a:solidFill>
                <a:latin typeface="Poppins"/>
                <a:ea typeface="Poppins"/>
                <a:cs typeface="Poppins"/>
                <a:sym typeface="Poppins"/>
              </a:rPr>
              <a:t>konzipiert</a:t>
            </a:r>
            <a:r>
              <a:rPr lang="en-US" sz="2000" b="0" i="0" u="none" strike="noStrike" cap="none" dirty="0">
                <a:solidFill>
                  <a:srgbClr val="000000"/>
                </a:solidFill>
                <a:latin typeface="Poppins"/>
                <a:ea typeface="Poppins"/>
                <a:cs typeface="Poppins"/>
                <a:sym typeface="Poppins"/>
              </a:rPr>
              <a:t> war, </a:t>
            </a:r>
            <a:r>
              <a:rPr lang="en-US" sz="2000" b="0" i="0" u="none" strike="noStrike" cap="none" dirty="0" err="1">
                <a:solidFill>
                  <a:srgbClr val="000000"/>
                </a:solidFill>
                <a:latin typeface="Poppins"/>
                <a:ea typeface="Poppins"/>
                <a:cs typeface="Poppins"/>
                <a:sym typeface="Poppins"/>
              </a:rPr>
              <a:t>aber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seitdem</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keinen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Austausch</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mehr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mit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Arbeitgebern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hatte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spiegelt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möglicherweise</a:t>
            </a:r>
            <a:r>
              <a:rPr lang="en-US" sz="2000" b="0" i="0" u="none" strike="noStrike" cap="none" dirty="0">
                <a:solidFill>
                  <a:srgbClr val="000000"/>
                </a:solidFill>
                <a:latin typeface="Poppins"/>
                <a:ea typeface="Poppins"/>
                <a:cs typeface="Poppins"/>
                <a:sym typeface="Poppins"/>
              </a:rPr>
              <a:t> nicht </a:t>
            </a:r>
            <a:r>
              <a:rPr lang="en-US" sz="2000" b="0" i="0" u="none" strike="noStrike" cap="none" dirty="0" err="1">
                <a:solidFill>
                  <a:srgbClr val="000000"/>
                </a:solidFill>
                <a:latin typeface="Poppins"/>
                <a:ea typeface="Poppins"/>
                <a:cs typeface="Poppins"/>
                <a:sym typeface="Poppins"/>
              </a:rPr>
              <a:t>mehr</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Kompetenzen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Instrumente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oder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Erwartungen</a:t>
            </a:r>
            <a:r>
              <a:rPr lang="en-US" sz="2000" b="0" i="0" u="none" strike="noStrike" cap="none" dirty="0">
                <a:solidFill>
                  <a:srgbClr val="000000"/>
                </a:solidFill>
                <a:latin typeface="Poppins"/>
                <a:ea typeface="Poppins"/>
                <a:cs typeface="Poppins"/>
                <a:sym typeface="Poppins"/>
              </a:rPr>
              <a:t> der Branche wider, für die es </a:t>
            </a:r>
            <a:r>
              <a:rPr lang="en-US" sz="2000" b="0" i="0" u="none" strike="noStrike" cap="none" dirty="0" err="1">
                <a:solidFill>
                  <a:srgbClr val="000000"/>
                </a:solidFill>
                <a:latin typeface="Poppins"/>
                <a:ea typeface="Poppins"/>
                <a:cs typeface="Poppins"/>
                <a:sym typeface="Poppins"/>
              </a:rPr>
              <a:t>ausbildet</a:t>
            </a:r>
            <a:r>
              <a:rPr lang="en-US" sz="2000" b="0" i="0" u="none" strike="noStrike" cap="none" dirty="0">
                <a:solidFill>
                  <a:srgbClr val="000000"/>
                </a:solidFill>
                <a:latin typeface="Poppins"/>
                <a:ea typeface="Poppins"/>
                <a:cs typeface="Poppins"/>
                <a:sym typeface="Poppins"/>
              </a:rPr>
              <a:t>.</a:t>
            </a:r>
            <a:endParaRPr sz="1200" dirty="0"/>
          </a:p>
          <a:p>
            <a:pPr marL="0" marR="0" lvl="0" indent="0" algn="l" rtl="0">
              <a:lnSpc>
                <a:spcPct val="130009"/>
              </a:lnSpc>
              <a:spcBef>
                <a:spcPts val="0"/>
              </a:spcBef>
              <a:spcAft>
                <a:spcPts val="0"/>
              </a:spcAft>
              <a:buClr>
                <a:srgbClr val="000000"/>
              </a:buClr>
              <a:buSzPts val="24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000" b="0" i="0" u="none" strike="noStrike" cap="none" dirty="0">
                <a:solidFill>
                  <a:srgbClr val="000000"/>
                </a:solidFill>
                <a:latin typeface="Poppins"/>
                <a:ea typeface="Poppins"/>
                <a:cs typeface="Poppins"/>
                <a:sym typeface="Poppins"/>
              </a:rPr>
              <a:t>Die </a:t>
            </a:r>
            <a:r>
              <a:rPr lang="en-US" sz="2000" b="0" i="0" u="none" strike="noStrike" cap="none" dirty="0" err="1">
                <a:solidFill>
                  <a:srgbClr val="000000"/>
                </a:solidFill>
                <a:latin typeface="Poppins"/>
                <a:ea typeface="Poppins"/>
                <a:cs typeface="Poppins"/>
                <a:sym typeface="Poppins"/>
              </a:rPr>
              <a:t>Einbindung</a:t>
            </a:r>
            <a:r>
              <a:rPr lang="en-US" sz="2000" b="0" i="0" u="none" strike="noStrike" cap="none" dirty="0">
                <a:solidFill>
                  <a:srgbClr val="000000"/>
                </a:solidFill>
                <a:latin typeface="Poppins"/>
                <a:ea typeface="Poppins"/>
                <a:cs typeface="Poppins"/>
                <a:sym typeface="Poppins"/>
              </a:rPr>
              <a:t> der </a:t>
            </a:r>
            <a:r>
              <a:rPr lang="en-US" sz="2000" b="0" i="0" u="none" strike="noStrike" cap="none" dirty="0" err="1">
                <a:solidFill>
                  <a:srgbClr val="000000"/>
                </a:solidFill>
                <a:latin typeface="Poppins"/>
                <a:ea typeface="Poppins"/>
                <a:cs typeface="Poppins"/>
                <a:sym typeface="Poppins"/>
              </a:rPr>
              <a:t>Arbeitgeber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ist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keine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einmalige</a:t>
            </a:r>
            <a:r>
              <a:rPr lang="en-US" sz="2000" b="0" i="0" u="none" strike="noStrike" cap="none" dirty="0">
                <a:solidFill>
                  <a:srgbClr val="000000"/>
                </a:solidFill>
                <a:latin typeface="Poppins"/>
                <a:ea typeface="Poppins"/>
                <a:cs typeface="Poppins"/>
                <a:sym typeface="Poppins"/>
              </a:rPr>
              <a:t> administrative Aufgabe. Es </a:t>
            </a:r>
            <a:r>
              <a:rPr lang="en-US" sz="2000" b="0" i="0" u="none" strike="noStrike" cap="none" dirty="0" err="1">
                <a:solidFill>
                  <a:srgbClr val="000000"/>
                </a:solidFill>
                <a:latin typeface="Poppins"/>
                <a:ea typeface="Poppins"/>
                <a:cs typeface="Poppins"/>
                <a:sym typeface="Poppins"/>
              </a:rPr>
              <a:t>handelt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sich</a:t>
            </a:r>
            <a:r>
              <a:rPr lang="en-US" sz="2000" b="0" i="0" u="none" strike="noStrike" cap="none" dirty="0">
                <a:solidFill>
                  <a:srgbClr val="000000"/>
                </a:solidFill>
                <a:latin typeface="Poppins"/>
                <a:ea typeface="Poppins"/>
                <a:cs typeface="Poppins"/>
                <a:sym typeface="Poppins"/>
              </a:rPr>
              <a:t> um </a:t>
            </a:r>
            <a:r>
              <a:rPr lang="en-US" sz="2000" b="0" i="0" u="none" strike="noStrike" cap="none" dirty="0" err="1">
                <a:solidFill>
                  <a:srgbClr val="000000"/>
                </a:solidFill>
                <a:latin typeface="Poppins"/>
                <a:ea typeface="Poppins"/>
                <a:cs typeface="Poppins"/>
                <a:sym typeface="Poppins"/>
              </a:rPr>
              <a:t>eine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dauerhafte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berufliche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Beziehung</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dieselbe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Sorgfalt</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Beständigkeit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erfordert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wie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jede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andere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berufliche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Beziehung</a:t>
            </a:r>
            <a:r>
              <a:rPr lang="en-US" sz="2000" b="0" i="0" u="none" strike="noStrike" cap="none" dirty="0">
                <a:solidFill>
                  <a:srgbClr val="000000"/>
                </a:solidFill>
                <a:latin typeface="Poppins"/>
                <a:ea typeface="Poppins"/>
                <a:cs typeface="Poppins"/>
                <a:sym typeface="Poppins"/>
              </a:rPr>
              <a:t> in der </a:t>
            </a:r>
            <a:r>
              <a:rPr lang="en-US" sz="2000" b="0" i="0" u="none" strike="noStrike" cap="none" dirty="0" err="1">
                <a:solidFill>
                  <a:srgbClr val="000000"/>
                </a:solidFill>
                <a:latin typeface="Poppins"/>
                <a:ea typeface="Poppins"/>
                <a:cs typeface="Poppins"/>
                <a:sym typeface="Poppins"/>
              </a:rPr>
              <a:t>beruflichen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Bildung</a:t>
            </a:r>
            <a:r>
              <a:rPr lang="en-US" sz="2000" b="0" i="0" u="none" strike="noStrike" cap="none" dirty="0">
                <a:solidFill>
                  <a:srgbClr val="000000"/>
                </a:solidFill>
                <a:latin typeface="Poppins"/>
                <a:ea typeface="Poppins"/>
                <a:cs typeface="Poppins"/>
                <a:sym typeface="Poppins"/>
              </a:rPr>
              <a:t>.</a:t>
            </a:r>
            <a:endParaRPr sz="2000" b="0" i="0" u="none" strike="noStrike" cap="none" dirty="0">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0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000" b="0" i="0" u="none" strike="noStrike" cap="none" dirty="0" err="1">
                <a:solidFill>
                  <a:srgbClr val="000000"/>
                </a:solidFill>
                <a:latin typeface="Poppins"/>
                <a:ea typeface="Poppins"/>
                <a:cs typeface="Poppins"/>
                <a:sym typeface="Poppins"/>
              </a:rPr>
              <a:t>Ausbilder</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enge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Beziehungen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Arbeitgebern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pflegen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erzielen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bessere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Vermittlungsergebnisse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sorgen</a:t>
            </a:r>
            <a:r>
              <a:rPr lang="en-US" sz="2000" b="0" i="0" u="none" strike="noStrike" cap="none" dirty="0">
                <a:solidFill>
                  <a:srgbClr val="000000"/>
                </a:solidFill>
                <a:latin typeface="Poppins"/>
                <a:ea typeface="Poppins"/>
                <a:cs typeface="Poppins"/>
                <a:sym typeface="Poppins"/>
              </a:rPr>
              <a:t> für </a:t>
            </a:r>
            <a:r>
              <a:rPr lang="en-US" sz="2000" b="0" i="0" u="none" strike="noStrike" cap="none" dirty="0" err="1">
                <a:solidFill>
                  <a:srgbClr val="000000"/>
                </a:solidFill>
                <a:latin typeface="Poppins"/>
                <a:ea typeface="Poppins"/>
                <a:cs typeface="Poppins"/>
                <a:sym typeface="Poppins"/>
              </a:rPr>
              <a:t>aktuellere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Lehrpläne</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bereiten</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Lernenden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besser</a:t>
            </a:r>
            <a:r>
              <a:rPr lang="en-US" sz="2000" b="0" i="0" u="none" strike="noStrike" cap="none" dirty="0">
                <a:solidFill>
                  <a:srgbClr val="000000"/>
                </a:solidFill>
                <a:latin typeface="Poppins"/>
                <a:ea typeface="Poppins"/>
                <a:cs typeface="Poppins"/>
                <a:sym typeface="Poppins"/>
              </a:rPr>
              <a:t> auf den </a:t>
            </a:r>
            <a:r>
              <a:rPr lang="en-US" sz="2000" b="0" i="0" u="none" strike="noStrike" cap="none" dirty="0" err="1">
                <a:solidFill>
                  <a:srgbClr val="000000"/>
                </a:solidFill>
                <a:latin typeface="Poppins"/>
                <a:ea typeface="Poppins"/>
                <a:cs typeface="Poppins"/>
                <a:sym typeface="Poppins"/>
              </a:rPr>
              <a:t>Übergang</a:t>
            </a:r>
            <a:r>
              <a:rPr lang="en-US" sz="2000" b="0" i="0" u="none" strike="noStrike" cap="none" dirty="0">
                <a:solidFill>
                  <a:srgbClr val="000000"/>
                </a:solidFill>
                <a:latin typeface="Poppins"/>
                <a:ea typeface="Poppins"/>
                <a:cs typeface="Poppins"/>
                <a:sym typeface="Poppins"/>
              </a:rPr>
              <a:t> ins </a:t>
            </a:r>
            <a:r>
              <a:rPr lang="en-US" sz="2000" b="0" i="0" u="none" strike="noStrike" cap="none" dirty="0" err="1">
                <a:solidFill>
                  <a:srgbClr val="000000"/>
                </a:solidFill>
                <a:latin typeface="Poppins"/>
                <a:ea typeface="Poppins"/>
                <a:cs typeface="Poppins"/>
                <a:sym typeface="Poppins"/>
              </a:rPr>
              <a:t>Berufsleben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vor</a:t>
            </a:r>
            <a:r>
              <a:rPr lang="en-US" sz="20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150" name="Google Shape;150;p24"/>
          <p:cNvSpPr txBox="1"/>
          <p:nvPr/>
        </p:nvSpPr>
        <p:spPr>
          <a:xfrm>
            <a:off x="8648155" y="565066"/>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Abschnitt</a:t>
            </a:r>
            <a:r>
              <a:rPr lang="en-US" sz="2800" b="1" i="0" u="none" strike="noStrike" cap="none" dirty="0">
                <a:solidFill>
                  <a:srgbClr val="000000"/>
                </a:solidFill>
                <a:latin typeface="Poppins"/>
                <a:ea typeface="Poppins"/>
                <a:cs typeface="Poppins"/>
                <a:sym typeface="Poppins"/>
              </a:rPr>
              <a:t> 1: </a:t>
            </a:r>
            <a:r>
              <a:rPr lang="en-US" sz="2800" b="1" i="0" u="none" strike="noStrike" cap="none" dirty="0" err="1">
                <a:solidFill>
                  <a:srgbClr val="000000"/>
                </a:solidFill>
                <a:latin typeface="Poppins"/>
                <a:ea typeface="Poppins"/>
                <a:cs typeface="Poppins"/>
                <a:sym typeface="Poppins"/>
              </a:rPr>
              <a:t>Arbeitgeberbeteiligung</a:t>
            </a:r>
            <a:r>
              <a:rPr lang="en-US" sz="2800" b="1" i="0" u="none" strike="noStrike" cap="none" dirty="0">
                <a:solidFill>
                  <a:srgbClr val="000000"/>
                </a:solidFill>
                <a:latin typeface="Poppins"/>
                <a:ea typeface="Poppins"/>
                <a:cs typeface="Poppins"/>
                <a:sym typeface="Poppins"/>
              </a:rPr>
              <a:t> in der </a:t>
            </a:r>
            <a:r>
              <a:rPr lang="en-US" sz="2800" b="1" i="0" u="none" strike="noStrike" cap="none" dirty="0" err="1">
                <a:solidFill>
                  <a:srgbClr val="000000"/>
                </a:solidFill>
                <a:latin typeface="Poppins"/>
                <a:ea typeface="Poppins"/>
                <a:cs typeface="Poppins"/>
                <a:sym typeface="Poppins"/>
              </a:rPr>
              <a:t>beruflichen</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Bildung</a:t>
            </a:r>
            <a:r>
              <a:rPr lang="en-US" sz="2800" b="1" i="0" u="none" strike="noStrike" cap="none" dirty="0">
                <a:solidFill>
                  <a:srgbClr val="000000"/>
                </a:solidFill>
                <a:latin typeface="Poppins"/>
                <a:ea typeface="Poppins"/>
                <a:cs typeface="Poppins"/>
                <a:sym typeface="Poppins"/>
              </a:rPr>
              <a:t> verstehen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Vier Bereiche für ein effektives Arbeitgeberengagement</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Engagement</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Partnerschaft</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Gemeinsame Gestaltung</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Vermittlung</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Karriere</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9408160" cy="7373301"/>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Aufbau von </a:t>
            </a:r>
            <a:r>
              <a:rPr lang="en-US" sz="2400" b="1" i="0" u="none" strike="noStrike" cap="none" dirty="0" err="1">
                <a:solidFill>
                  <a:srgbClr val="10146E"/>
                </a:solidFill>
                <a:latin typeface="Poppins"/>
                <a:ea typeface="Poppins"/>
                <a:cs typeface="Poppins"/>
                <a:sym typeface="Poppins"/>
              </a:rPr>
              <a:t>Partnerschaften</a:t>
            </a:r>
            <a:r>
              <a:rPr lang="en-US" sz="2400" b="1" i="0" u="none" strike="noStrike" cap="none" dirty="0">
                <a:solidFill>
                  <a:srgbClr val="10146E"/>
                </a:solidFill>
                <a:latin typeface="Poppins"/>
                <a:ea typeface="Poppins"/>
                <a:cs typeface="Poppins"/>
                <a:sym typeface="Poppins"/>
              </a:rPr>
              <a:t> – </a:t>
            </a:r>
            <a:r>
              <a:rPr lang="en-US" sz="2400" b="0" i="0" u="none" strike="noStrike" cap="none" dirty="0" err="1">
                <a:solidFill>
                  <a:srgbClr val="333333"/>
                </a:solidFill>
                <a:latin typeface="Poppins"/>
                <a:ea typeface="Poppins"/>
                <a:cs typeface="Poppins"/>
                <a:sym typeface="Poppins"/>
              </a:rPr>
              <a:t>langfristige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Schaffung</a:t>
            </a:r>
            <a:r>
              <a:rPr lang="en-US" sz="2400" b="0" i="0" u="none" strike="noStrike" cap="none" dirty="0">
                <a:solidFill>
                  <a:srgbClr val="333333"/>
                </a:solidFill>
                <a:latin typeface="Poppins"/>
                <a:ea typeface="Poppins"/>
                <a:cs typeface="Poppins"/>
                <a:sym typeface="Poppins"/>
              </a:rPr>
              <a:t> von </a:t>
            </a:r>
            <a:r>
              <a:rPr lang="en-US" sz="2400" b="0" i="0" u="none" strike="noStrike" cap="none" dirty="0" err="1">
                <a:solidFill>
                  <a:srgbClr val="333333"/>
                </a:solidFill>
                <a:latin typeface="Poppins"/>
                <a:ea typeface="Poppins"/>
                <a:cs typeface="Poppins"/>
                <a:sym typeface="Poppins"/>
              </a:rPr>
              <a:t>Vertrauen</a:t>
            </a:r>
            <a:r>
              <a:rPr lang="en-US" sz="2400" b="0" i="0" u="none" strike="noStrike" cap="none" dirty="0">
                <a:solidFill>
                  <a:srgbClr val="333333"/>
                </a:solidFill>
                <a:latin typeface="Poppins"/>
                <a:ea typeface="Poppins"/>
                <a:cs typeface="Poppins"/>
                <a:sym typeface="Poppins"/>
              </a:rPr>
              <a:t> und </a:t>
            </a:r>
            <a:r>
              <a:rPr lang="en-US" sz="2400" b="0" i="0" u="none" strike="noStrike" cap="none" dirty="0" err="1">
                <a:solidFill>
                  <a:srgbClr val="333333"/>
                </a:solidFill>
                <a:latin typeface="Poppins"/>
                <a:ea typeface="Poppins"/>
                <a:cs typeface="Poppins"/>
                <a:sym typeface="Poppins"/>
              </a:rPr>
              <a:t>Glaubwürdigkeit</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bei</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Arbeitgebern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Branchenverbänden</a:t>
            </a:r>
            <a:r>
              <a:rPr lang="en-US" sz="2400" b="0" i="0" u="none" strike="noStrike" cap="none" dirty="0">
                <a:solidFill>
                  <a:srgbClr val="333333"/>
                </a:solidFill>
                <a:latin typeface="Poppins"/>
                <a:ea typeface="Poppins"/>
                <a:cs typeface="Poppins"/>
                <a:sym typeface="Poppins"/>
              </a:rPr>
              <a:t> und </a:t>
            </a:r>
            <a:r>
              <a:rPr lang="en-US" sz="2400" b="0" i="0" u="none" strike="noStrike" cap="none" dirty="0" err="1">
                <a:solidFill>
                  <a:srgbClr val="333333"/>
                </a:solidFill>
                <a:latin typeface="Poppins"/>
                <a:ea typeface="Poppins"/>
                <a:cs typeface="Poppins"/>
                <a:sym typeface="Poppins"/>
              </a:rPr>
              <a:t>kommunalen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Organisationen</a:t>
            </a:r>
            <a:endParaRPr dirty="0"/>
          </a:p>
          <a:p>
            <a:pPr marL="0" marR="0" lvl="0" indent="0" algn="l" rtl="0">
              <a:lnSpc>
                <a:spcPct val="120000"/>
              </a:lnSpc>
              <a:spcBef>
                <a:spcPts val="2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Gemeinsame</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Gestaltung</a:t>
            </a:r>
            <a:r>
              <a:rPr lang="en-US" sz="2400" b="1" i="0" u="none" strike="noStrike" cap="none" dirty="0">
                <a:solidFill>
                  <a:srgbClr val="10146E"/>
                </a:solidFill>
                <a:latin typeface="Poppins"/>
                <a:ea typeface="Poppins"/>
                <a:cs typeface="Poppins"/>
                <a:sym typeface="Poppins"/>
              </a:rPr>
              <a:t> – </a:t>
            </a:r>
            <a:r>
              <a:rPr lang="en-US" sz="2400" b="0" i="0" u="none" strike="noStrike" cap="none" dirty="0">
                <a:solidFill>
                  <a:srgbClr val="333333"/>
                </a:solidFill>
                <a:latin typeface="Poppins"/>
                <a:ea typeface="Poppins"/>
                <a:cs typeface="Poppins"/>
                <a:sym typeface="Poppins"/>
              </a:rPr>
              <a:t>Zusammenarbeit </a:t>
            </a:r>
            <a:r>
              <a:rPr lang="en-US" sz="2400" b="0" i="0" u="none" strike="noStrike" cap="none" dirty="0" err="1">
                <a:solidFill>
                  <a:srgbClr val="333333"/>
                </a:solidFill>
                <a:latin typeface="Poppins"/>
                <a:ea typeface="Poppins"/>
                <a:cs typeface="Poppins"/>
                <a:sym typeface="Poppins"/>
              </a:rPr>
              <a:t>mit</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Arbeitgebern</a:t>
            </a:r>
            <a:r>
              <a:rPr lang="en-US" sz="2400" b="0" i="0" u="none" strike="noStrike" cap="none" dirty="0">
                <a:solidFill>
                  <a:srgbClr val="333333"/>
                </a:solidFill>
                <a:latin typeface="Poppins"/>
                <a:ea typeface="Poppins"/>
                <a:cs typeface="Poppins"/>
                <a:sym typeface="Poppins"/>
              </a:rPr>
              <a:t>, um </a:t>
            </a:r>
            <a:r>
              <a:rPr lang="en-US" sz="2400" b="0" i="0" u="none" strike="noStrike" cap="none" dirty="0" err="1">
                <a:solidFill>
                  <a:srgbClr val="333333"/>
                </a:solidFill>
                <a:latin typeface="Poppins"/>
                <a:ea typeface="Poppins"/>
                <a:cs typeface="Poppins"/>
                <a:sym typeface="Poppins"/>
              </a:rPr>
              <a:t>Lerninhalte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Leistungsnachweise</a:t>
            </a:r>
            <a:r>
              <a:rPr lang="en-US" sz="2400" b="0" i="0" u="none" strike="noStrike" cap="none" dirty="0">
                <a:solidFill>
                  <a:srgbClr val="333333"/>
                </a:solidFill>
                <a:latin typeface="Poppins"/>
                <a:ea typeface="Poppins"/>
                <a:cs typeface="Poppins"/>
                <a:sym typeface="Poppins"/>
              </a:rPr>
              <a:t> und </a:t>
            </a:r>
            <a:r>
              <a:rPr lang="en-US" sz="2400" b="0" i="0" u="none" strike="noStrike" cap="none" dirty="0" err="1">
                <a:solidFill>
                  <a:srgbClr val="333333"/>
                </a:solidFill>
                <a:latin typeface="Poppins"/>
                <a:ea typeface="Poppins"/>
                <a:cs typeface="Poppins"/>
                <a:sym typeface="Poppins"/>
              </a:rPr>
              <a:t>Erfahrungen</a:t>
            </a:r>
            <a:r>
              <a:rPr lang="en-US" sz="2400" b="0" i="0" u="none" strike="noStrike" cap="none" dirty="0">
                <a:solidFill>
                  <a:srgbClr val="333333"/>
                </a:solidFill>
                <a:latin typeface="Poppins"/>
                <a:ea typeface="Poppins"/>
                <a:cs typeface="Poppins"/>
                <a:sym typeface="Poppins"/>
              </a:rPr>
              <a:t> am </a:t>
            </a:r>
            <a:r>
              <a:rPr lang="en-US" sz="2400" b="0" i="0" u="none" strike="noStrike" cap="none" dirty="0" err="1">
                <a:solidFill>
                  <a:srgbClr val="333333"/>
                </a:solidFill>
                <a:latin typeface="Poppins"/>
                <a:ea typeface="Poppins"/>
                <a:cs typeface="Poppins"/>
                <a:sym typeface="Poppins"/>
              </a:rPr>
              <a:t>Arbeitsplatz</a:t>
            </a:r>
            <a:r>
              <a:rPr lang="en-US" sz="2400" b="0" i="0" u="none" strike="noStrike" cap="none" dirty="0">
                <a:solidFill>
                  <a:srgbClr val="333333"/>
                </a:solidFill>
                <a:latin typeface="Poppins"/>
                <a:ea typeface="Poppins"/>
                <a:cs typeface="Poppins"/>
                <a:sym typeface="Poppins"/>
              </a:rPr>
              <a:t> so </a:t>
            </a:r>
            <a:r>
              <a:rPr lang="en-US" sz="2400" b="0" i="0" u="none" strike="noStrike" cap="none" dirty="0" err="1">
                <a:solidFill>
                  <a:srgbClr val="333333"/>
                </a:solidFill>
                <a:latin typeface="Poppins"/>
                <a:ea typeface="Poppins"/>
                <a:cs typeface="Poppins"/>
                <a:sym typeface="Poppins"/>
              </a:rPr>
              <a:t>zu</a:t>
            </a:r>
            <a:r>
              <a:rPr lang="en-US" sz="2400" b="0" i="0" u="none" strike="noStrike" cap="none" dirty="0">
                <a:solidFill>
                  <a:srgbClr val="333333"/>
                </a:solidFill>
                <a:latin typeface="Poppins"/>
                <a:ea typeface="Poppins"/>
                <a:cs typeface="Poppins"/>
                <a:sym typeface="Poppins"/>
              </a:rPr>
              <a:t> gestalten, </a:t>
            </a:r>
            <a:r>
              <a:rPr lang="en-US" sz="2400" b="0" i="0" u="none" strike="noStrike" cap="none" dirty="0" err="1">
                <a:solidFill>
                  <a:srgbClr val="333333"/>
                </a:solidFill>
                <a:latin typeface="Poppins"/>
                <a:ea typeface="Poppins"/>
                <a:cs typeface="Poppins"/>
                <a:sym typeface="Poppins"/>
              </a:rPr>
              <a:t>dass</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sie</a:t>
            </a:r>
            <a:r>
              <a:rPr lang="en-US" sz="2400" b="0" i="0" u="none" strike="noStrike" cap="none" dirty="0">
                <a:solidFill>
                  <a:srgbClr val="333333"/>
                </a:solidFill>
                <a:latin typeface="Poppins"/>
                <a:ea typeface="Poppins"/>
                <a:cs typeface="Poppins"/>
                <a:sym typeface="Poppins"/>
              </a:rPr>
              <a:t> den </a:t>
            </a:r>
            <a:r>
              <a:rPr lang="en-US" sz="2400" b="0" i="0" u="none" strike="noStrike" cap="none" dirty="0" err="1">
                <a:solidFill>
                  <a:srgbClr val="333333"/>
                </a:solidFill>
                <a:latin typeface="Poppins"/>
                <a:ea typeface="Poppins"/>
                <a:cs typeface="Poppins"/>
                <a:sym typeface="Poppins"/>
              </a:rPr>
              <a:t>tatsächlichen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beruflichen</a:t>
            </a:r>
            <a:r>
              <a:rPr lang="en-US" sz="2400" b="0" i="0" u="none" strike="noStrike" cap="none" dirty="0">
                <a:solidFill>
                  <a:srgbClr val="333333"/>
                </a:solidFill>
                <a:latin typeface="Poppins"/>
                <a:ea typeface="Poppins"/>
                <a:cs typeface="Poppins"/>
                <a:sym typeface="Poppins"/>
              </a:rPr>
              <a:t> Standards </a:t>
            </a:r>
            <a:r>
              <a:rPr lang="en-US" sz="2400" b="0" i="0" u="none" strike="noStrike" cap="none" dirty="0" err="1">
                <a:solidFill>
                  <a:srgbClr val="333333"/>
                </a:solidFill>
                <a:latin typeface="Poppins"/>
                <a:ea typeface="Poppins"/>
                <a:cs typeface="Poppins"/>
                <a:sym typeface="Poppins"/>
              </a:rPr>
              <a:t>entsprechen</a:t>
            </a:r>
            <a:endParaRPr dirty="0"/>
          </a:p>
          <a:p>
            <a:pPr marL="0" marR="0" lvl="0" indent="0" algn="l" rtl="0">
              <a:lnSpc>
                <a:spcPct val="120000"/>
              </a:lnSpc>
              <a:spcBef>
                <a:spcPts val="4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Koordination</a:t>
            </a:r>
            <a:r>
              <a:rPr lang="en-US" sz="2400" b="1" i="0" u="none" strike="noStrike" cap="none" dirty="0">
                <a:solidFill>
                  <a:srgbClr val="10146E"/>
                </a:solidFill>
                <a:latin typeface="Poppins"/>
                <a:ea typeface="Poppins"/>
                <a:cs typeface="Poppins"/>
                <a:sym typeface="Poppins"/>
              </a:rPr>
              <a:t> von </a:t>
            </a:r>
            <a:r>
              <a:rPr lang="en-US" sz="2400" b="1" i="0" u="none" strike="noStrike" cap="none" dirty="0" err="1">
                <a:solidFill>
                  <a:srgbClr val="10146E"/>
                </a:solidFill>
                <a:latin typeface="Poppins"/>
                <a:ea typeface="Poppins"/>
                <a:cs typeface="Poppins"/>
                <a:sym typeface="Poppins"/>
              </a:rPr>
              <a:t>Praktika</a:t>
            </a:r>
            <a:r>
              <a:rPr lang="en-US" sz="2400" b="1" i="0" u="none" strike="noStrike" cap="none" dirty="0">
                <a:solidFill>
                  <a:srgbClr val="10146E"/>
                </a:solidFill>
                <a:latin typeface="Poppins"/>
                <a:ea typeface="Poppins"/>
                <a:cs typeface="Poppins"/>
                <a:sym typeface="Poppins"/>
              </a:rPr>
              <a:t> und </a:t>
            </a:r>
            <a:r>
              <a:rPr lang="en-US" sz="2400" b="1" i="0" u="none" strike="noStrike" cap="none" dirty="0" err="1">
                <a:solidFill>
                  <a:srgbClr val="10146E"/>
                </a:solidFill>
                <a:latin typeface="Poppins"/>
                <a:ea typeface="Poppins"/>
                <a:cs typeface="Poppins"/>
                <a:sym typeface="Poppins"/>
              </a:rPr>
              <a:t>Ausbildungsplätzen</a:t>
            </a:r>
            <a:r>
              <a:rPr lang="en-US" sz="2400" b="1" i="0" u="none" strike="noStrike" cap="none" dirty="0">
                <a:solidFill>
                  <a:srgbClr val="10146E"/>
                </a:solidFill>
                <a:latin typeface="Poppins"/>
                <a:ea typeface="Poppins"/>
                <a:cs typeface="Poppins"/>
                <a:sym typeface="Poppins"/>
              </a:rPr>
              <a:t> – </a:t>
            </a:r>
            <a:r>
              <a:rPr lang="en-US" sz="2400" b="0" i="0" u="none" strike="noStrike" cap="none" dirty="0">
                <a:solidFill>
                  <a:srgbClr val="333333"/>
                </a:solidFill>
                <a:latin typeface="Poppins"/>
                <a:ea typeface="Poppins"/>
                <a:cs typeface="Poppins"/>
                <a:sym typeface="Poppins"/>
              </a:rPr>
              <a:t>die </a:t>
            </a:r>
            <a:r>
              <a:rPr lang="en-US" sz="2400" b="0" i="0" u="none" strike="noStrike" cap="none" dirty="0" err="1">
                <a:solidFill>
                  <a:srgbClr val="333333"/>
                </a:solidFill>
                <a:latin typeface="Poppins"/>
                <a:ea typeface="Poppins"/>
                <a:cs typeface="Poppins"/>
                <a:sym typeface="Poppins"/>
              </a:rPr>
              <a:t>Betreuung</a:t>
            </a:r>
            <a:r>
              <a:rPr lang="en-US" sz="2400" b="0" i="0" u="none" strike="noStrike" cap="none" dirty="0">
                <a:solidFill>
                  <a:srgbClr val="333333"/>
                </a:solidFill>
                <a:latin typeface="Poppins"/>
                <a:ea typeface="Poppins"/>
                <a:cs typeface="Poppins"/>
                <a:sym typeface="Poppins"/>
              </a:rPr>
              <a:t> der </a:t>
            </a:r>
            <a:r>
              <a:rPr lang="en-US" sz="2400" b="0" i="0" u="none" strike="noStrike" cap="none" dirty="0" err="1">
                <a:solidFill>
                  <a:srgbClr val="333333"/>
                </a:solidFill>
                <a:latin typeface="Poppins"/>
                <a:ea typeface="Poppins"/>
                <a:cs typeface="Poppins"/>
                <a:sym typeface="Poppins"/>
              </a:rPr>
              <a:t>praktischen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betreuenden</a:t>
            </a:r>
            <a:r>
              <a:rPr lang="en-US" sz="2400" b="0" i="0" u="none" strike="noStrike" cap="none" dirty="0">
                <a:solidFill>
                  <a:srgbClr val="333333"/>
                </a:solidFill>
                <a:latin typeface="Poppins"/>
                <a:ea typeface="Poppins"/>
                <a:cs typeface="Poppins"/>
                <a:sym typeface="Poppins"/>
              </a:rPr>
              <a:t> und </a:t>
            </a:r>
            <a:r>
              <a:rPr lang="en-US" sz="2400" b="0" i="0" u="none" strike="noStrike" cap="none" dirty="0" err="1">
                <a:solidFill>
                  <a:srgbClr val="333333"/>
                </a:solidFill>
                <a:latin typeface="Poppins"/>
                <a:ea typeface="Poppins"/>
                <a:cs typeface="Poppins"/>
                <a:sym typeface="Poppins"/>
              </a:rPr>
              <a:t>beruflichen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Aspekte</a:t>
            </a:r>
            <a:r>
              <a:rPr lang="en-US" sz="2400" b="0" i="0" u="none" strike="noStrike" cap="none" dirty="0">
                <a:solidFill>
                  <a:srgbClr val="333333"/>
                </a:solidFill>
                <a:latin typeface="Poppins"/>
                <a:ea typeface="Poppins"/>
                <a:cs typeface="Poppins"/>
                <a:sym typeface="Poppins"/>
              </a:rPr>
              <a:t> des </a:t>
            </a:r>
            <a:r>
              <a:rPr lang="en-US" sz="2400" b="0" i="0" u="none" strike="noStrike" cap="none" dirty="0" err="1">
                <a:solidFill>
                  <a:srgbClr val="333333"/>
                </a:solidFill>
                <a:latin typeface="Poppins"/>
                <a:ea typeface="Poppins"/>
                <a:cs typeface="Poppins"/>
                <a:sym typeface="Poppins"/>
              </a:rPr>
              <a:t>arbeitsbasierten</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Lernens</a:t>
            </a:r>
            <a:endParaRPr dirty="0"/>
          </a:p>
          <a:p>
            <a:pPr marL="0" marR="0" lvl="0" indent="0" algn="l" rtl="0">
              <a:lnSpc>
                <a:spcPct val="120000"/>
              </a:lnSpc>
              <a:spcBef>
                <a:spcPts val="4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Berufsberatung</a:t>
            </a:r>
            <a:r>
              <a:rPr lang="en-US" sz="2400" b="1" i="0" u="none" strike="noStrike" cap="none" dirty="0">
                <a:solidFill>
                  <a:srgbClr val="10146E"/>
                </a:solidFill>
                <a:latin typeface="Poppins"/>
                <a:ea typeface="Poppins"/>
                <a:cs typeface="Poppins"/>
                <a:sym typeface="Poppins"/>
              </a:rPr>
              <a:t> – </a:t>
            </a:r>
            <a:r>
              <a:rPr lang="en-US" sz="2400" b="0" i="0" u="none" strike="noStrike" cap="none" dirty="0" err="1">
                <a:solidFill>
                  <a:srgbClr val="333333"/>
                </a:solidFill>
                <a:latin typeface="Poppins"/>
                <a:ea typeface="Poppins"/>
                <a:cs typeface="Poppins"/>
                <a:sym typeface="Poppins"/>
              </a:rPr>
              <a:t>Vermittlung</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präziser</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aktueller</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Kenntnisse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über</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berufliche</a:t>
            </a:r>
            <a:r>
              <a:rPr lang="en-US" sz="2400" b="0" i="0" u="none" strike="noStrike" cap="none" dirty="0">
                <a:solidFill>
                  <a:srgbClr val="333333"/>
                </a:solidFill>
                <a:latin typeface="Poppins"/>
                <a:ea typeface="Poppins"/>
                <a:cs typeface="Poppins"/>
                <a:sym typeface="Poppins"/>
              </a:rPr>
              <a:t> Rollen, </a:t>
            </a:r>
            <a:r>
              <a:rPr lang="en-US" sz="2400" b="0" i="0" u="none" strike="noStrike" cap="none" dirty="0" err="1">
                <a:solidFill>
                  <a:srgbClr val="333333"/>
                </a:solidFill>
                <a:latin typeface="Poppins"/>
                <a:ea typeface="Poppins"/>
                <a:cs typeface="Poppins"/>
                <a:sym typeface="Poppins"/>
              </a:rPr>
              <a:t>Einstiegsmöglichkeiten</a:t>
            </a:r>
            <a:r>
              <a:rPr lang="en-US" sz="2400" b="0" i="0" u="none" strike="noStrike" cap="none" dirty="0">
                <a:solidFill>
                  <a:srgbClr val="333333"/>
                </a:solidFill>
                <a:latin typeface="Poppins"/>
                <a:ea typeface="Poppins"/>
                <a:cs typeface="Poppins"/>
                <a:sym typeface="Poppins"/>
              </a:rPr>
              <a:t> und die </a:t>
            </a:r>
            <a:r>
              <a:rPr lang="en-US" sz="2400" b="0" i="0" u="none" strike="noStrike" cap="none" dirty="0" err="1">
                <a:solidFill>
                  <a:srgbClr val="333333"/>
                </a:solidFill>
                <a:latin typeface="Poppins"/>
                <a:ea typeface="Poppins"/>
                <a:cs typeface="Poppins"/>
                <a:sym typeface="Poppins"/>
              </a:rPr>
              <a:t>Erwartungen</a:t>
            </a:r>
            <a:r>
              <a:rPr lang="en-US" sz="2400" b="0" i="0" u="none" strike="noStrike" cap="none" dirty="0">
                <a:solidFill>
                  <a:srgbClr val="333333"/>
                </a:solidFill>
                <a:latin typeface="Poppins"/>
                <a:ea typeface="Poppins"/>
                <a:cs typeface="Poppins"/>
                <a:sym typeface="Poppins"/>
              </a:rPr>
              <a:t> der </a:t>
            </a:r>
            <a:r>
              <a:rPr lang="en-US" sz="2400" b="0" i="0" u="none" strike="noStrike" cap="none" dirty="0" err="1">
                <a:solidFill>
                  <a:srgbClr val="333333"/>
                </a:solidFill>
                <a:latin typeface="Poppins"/>
                <a:ea typeface="Poppins"/>
                <a:cs typeface="Poppins"/>
                <a:sym typeface="Poppins"/>
              </a:rPr>
              <a:t>Arbeitgeber</a:t>
            </a:r>
            <a:r>
              <a:rPr lang="en-US" sz="2400" b="0" i="0" u="none" strike="noStrike" cap="none" dirty="0">
                <a:solidFill>
                  <a:srgbClr val="333333"/>
                </a:solidFill>
                <a:latin typeface="Poppins"/>
                <a:ea typeface="Poppins"/>
                <a:cs typeface="Poppins"/>
                <a:sym typeface="Poppins"/>
              </a:rPr>
              <a:t> an die </a:t>
            </a:r>
            <a:r>
              <a:rPr lang="en-US" sz="2400" b="0" i="0" u="none" strike="noStrike" cap="none" dirty="0" err="1">
                <a:solidFill>
                  <a:srgbClr val="333333"/>
                </a:solidFill>
                <a:latin typeface="Poppins"/>
                <a:ea typeface="Poppins"/>
                <a:cs typeface="Poppins"/>
                <a:sym typeface="Poppins"/>
              </a:rPr>
              <a:t>Lernenden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165109" y="302343"/>
            <a:ext cx="6227257" cy="312957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Selbstbewertung</a:t>
            </a:r>
            <a:r>
              <a:rPr lang="en-US" sz="4499" b="1" i="0" u="none" strike="noStrike" cap="none" dirty="0">
                <a:solidFill>
                  <a:srgbClr val="000000"/>
                </a:solidFill>
                <a:latin typeface="Poppins"/>
                <a:ea typeface="Poppins"/>
                <a:cs typeface="Poppins"/>
                <a:sym typeface="Poppins"/>
              </a:rPr>
              <a:t> des Engagements in der Industrie (</a:t>
            </a:r>
            <a:r>
              <a:rPr lang="en-US" sz="4499" b="1" i="0" u="none" strike="noStrike" cap="none" dirty="0" err="1">
                <a:solidFill>
                  <a:srgbClr val="000000"/>
                </a:solidFill>
                <a:latin typeface="Poppins"/>
                <a:ea typeface="Poppins"/>
                <a:cs typeface="Poppins"/>
                <a:sym typeface="Poppins"/>
              </a:rPr>
              <a:t>Bewertung</a:t>
            </a:r>
            <a:r>
              <a:rPr lang="en-US" sz="4499" b="1" i="0" u="none" strike="noStrike" cap="none" dirty="0">
                <a:solidFill>
                  <a:srgbClr val="000000"/>
                </a:solidFill>
                <a:latin typeface="Poppins"/>
                <a:ea typeface="Poppins"/>
                <a:cs typeface="Poppins"/>
                <a:sym typeface="Poppins"/>
              </a:rPr>
              <a:t> 1–5)</a:t>
            </a:r>
            <a:endParaRPr sz="1400" b="0" i="0" u="none" strike="noStrike" cap="none" dirty="0">
              <a:solidFill>
                <a:srgbClr val="000000"/>
              </a:solidFill>
              <a:latin typeface="Arial"/>
              <a:ea typeface="Arial"/>
              <a:cs typeface="Arial"/>
              <a:sym typeface="Arial"/>
            </a:endParaRPr>
          </a:p>
        </p:txBody>
      </p:sp>
      <p:sp>
        <p:nvSpPr>
          <p:cNvPr id="199" name="Google Shape;199;p26"/>
          <p:cNvSpPr txBox="1"/>
          <p:nvPr/>
        </p:nvSpPr>
        <p:spPr>
          <a:xfrm>
            <a:off x="1561070" y="4660364"/>
            <a:ext cx="6497238" cy="5427320"/>
          </a:xfrm>
          <a:prstGeom prst="rect">
            <a:avLst/>
          </a:prstGeom>
          <a:noFill/>
          <a:ln>
            <a:noFill/>
          </a:ln>
        </p:spPr>
        <p:txBody>
          <a:bodyPr spcFirstLastPara="1" wrap="square" lIns="0" tIns="0" rIns="0" bIns="0" anchor="t" anchorCtr="0">
            <a:spAutoFit/>
          </a:bodyPr>
          <a:lstStyle/>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err="1">
                <a:solidFill>
                  <a:srgbClr val="FFFFFF"/>
                </a:solidFill>
                <a:latin typeface="Poppins"/>
                <a:ea typeface="Poppins"/>
                <a:cs typeface="Poppins"/>
                <a:sym typeface="Poppins"/>
              </a:rPr>
              <a:t>Bewertung</a:t>
            </a:r>
            <a:r>
              <a:rPr lang="en-US" sz="2203" b="0" i="0" u="none" strike="noStrike" cap="none" dirty="0">
                <a:solidFill>
                  <a:srgbClr val="FFFFFF"/>
                </a:solidFill>
                <a:latin typeface="Poppins"/>
                <a:ea typeface="Poppins"/>
                <a:cs typeface="Poppins"/>
                <a:sym typeface="Poppins"/>
              </a:rPr>
              <a:t> 1–5:</a:t>
            </a:r>
            <a:endParaRPr dirty="0"/>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Ich </a:t>
            </a:r>
            <a:r>
              <a:rPr lang="en-US" sz="2203" b="0" i="0" u="none" strike="noStrike" cap="none" dirty="0" err="1">
                <a:solidFill>
                  <a:srgbClr val="FFFFFF"/>
                </a:solidFill>
                <a:latin typeface="Poppins"/>
                <a:ea typeface="Poppins"/>
                <a:cs typeface="Poppins"/>
                <a:sym typeface="Poppins"/>
              </a:rPr>
              <a:t>habe</a:t>
            </a:r>
            <a:r>
              <a:rPr lang="en-US" sz="2203" b="0" i="0" u="none" strike="noStrike" cap="none" dirty="0">
                <a:solidFill>
                  <a:srgbClr val="FFFFFF"/>
                </a:solidFill>
                <a:latin typeface="Poppins"/>
                <a:ea typeface="Poppins"/>
                <a:cs typeface="Poppins"/>
                <a:sym typeface="Poppins"/>
              </a:rPr>
              <a:t> in den </a:t>
            </a:r>
            <a:r>
              <a:rPr lang="en-US" sz="2203" b="0" i="0" u="none" strike="noStrike" cap="none" dirty="0" err="1">
                <a:solidFill>
                  <a:srgbClr val="FFFFFF"/>
                </a:solidFill>
                <a:latin typeface="Poppins"/>
                <a:ea typeface="Poppins"/>
                <a:cs typeface="Poppins"/>
                <a:sym typeface="Poppins"/>
              </a:rPr>
              <a:t>letzten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sechs</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Monaten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mit</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mindestens</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einem</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Arbeitgeber</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aus</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meiner</a:t>
            </a:r>
            <a:r>
              <a:rPr lang="en-US" sz="2203" b="0" i="0" u="none" strike="noStrike" cap="none" dirty="0">
                <a:solidFill>
                  <a:srgbClr val="FFFFFF"/>
                </a:solidFill>
                <a:latin typeface="Poppins"/>
                <a:ea typeface="Poppins"/>
                <a:cs typeface="Poppins"/>
                <a:sym typeface="Poppins"/>
              </a:rPr>
              <a:t> Branche </a:t>
            </a:r>
            <a:r>
              <a:rPr lang="en-US" sz="2203" b="0" i="0" u="none" strike="noStrike" cap="none" dirty="0" err="1">
                <a:solidFill>
                  <a:srgbClr val="FFFFFF"/>
                </a:solidFill>
                <a:latin typeface="Poppins"/>
                <a:ea typeface="Poppins"/>
                <a:cs typeface="Poppins"/>
                <a:sym typeface="Poppins"/>
              </a:rPr>
              <a:t>über</a:t>
            </a:r>
            <a:r>
              <a:rPr lang="en-US" sz="2203" b="0" i="0" u="none" strike="noStrike" cap="none" dirty="0">
                <a:solidFill>
                  <a:srgbClr val="FFFFFF"/>
                </a:solidFill>
                <a:latin typeface="Poppins"/>
                <a:ea typeface="Poppins"/>
                <a:cs typeface="Poppins"/>
                <a:sym typeface="Poppins"/>
              </a:rPr>
              <a:t> die </a:t>
            </a:r>
            <a:r>
              <a:rPr lang="en-US" sz="2203" b="0" i="0" u="none" strike="noStrike" cap="none" dirty="0" err="1">
                <a:solidFill>
                  <a:srgbClr val="FFFFFF"/>
                </a:solidFill>
                <a:latin typeface="Poppins"/>
                <a:ea typeface="Poppins"/>
                <a:cs typeface="Poppins"/>
                <a:sym typeface="Poppins"/>
              </a:rPr>
              <a:t>aktuellen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Anforderungen</a:t>
            </a:r>
            <a:r>
              <a:rPr lang="en-US" sz="2203" b="0" i="0" u="none" strike="noStrike" cap="none" dirty="0">
                <a:solidFill>
                  <a:srgbClr val="FFFFFF"/>
                </a:solidFill>
                <a:latin typeface="Poppins"/>
                <a:ea typeface="Poppins"/>
                <a:cs typeface="Poppins"/>
                <a:sym typeface="Poppins"/>
              </a:rPr>
              <a:t> an die </a:t>
            </a:r>
            <a:r>
              <a:rPr lang="en-US" sz="2203" b="0" i="0" u="none" strike="noStrike" cap="none" dirty="0" err="1">
                <a:solidFill>
                  <a:srgbClr val="FFFFFF"/>
                </a:solidFill>
                <a:latin typeface="Poppins"/>
                <a:ea typeface="Poppins"/>
                <a:cs typeface="Poppins"/>
                <a:sym typeface="Poppins"/>
              </a:rPr>
              <a:t>Qualifikationen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gesprochen</a:t>
            </a:r>
            <a:r>
              <a:rPr lang="en-US" sz="2203" b="0" i="0" u="none" strike="noStrike" cap="none" dirty="0">
                <a:solidFill>
                  <a:srgbClr val="FFFFFF"/>
                </a:solidFill>
                <a:latin typeface="Poppins"/>
                <a:ea typeface="Poppins"/>
                <a:cs typeface="Poppins"/>
                <a:sym typeface="Poppins"/>
              </a:rPr>
              <a:t>.</a:t>
            </a:r>
            <a:endParaRPr dirty="0"/>
          </a:p>
          <a:p>
            <a:pPr marL="0" marR="0" lvl="0" indent="0" algn="just" rtl="0">
              <a:lnSpc>
                <a:spcPct val="118974"/>
              </a:lnSpc>
              <a:spcBef>
                <a:spcPts val="0"/>
              </a:spcBef>
              <a:spcAft>
                <a:spcPts val="0"/>
              </a:spcAft>
              <a:buClr>
                <a:srgbClr val="000000"/>
              </a:buClr>
              <a:buSzPts val="2203"/>
              <a:buFont typeface="Arial"/>
              <a:buNone/>
            </a:pPr>
            <a:endParaRPr sz="1600"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Ich </a:t>
            </a:r>
            <a:r>
              <a:rPr lang="en-US" sz="2203" b="0" i="0" u="none" strike="noStrike" cap="none" dirty="0" err="1">
                <a:solidFill>
                  <a:srgbClr val="FFFFFF"/>
                </a:solidFill>
                <a:latin typeface="Poppins"/>
                <a:ea typeface="Poppins"/>
                <a:cs typeface="Poppins"/>
                <a:sym typeface="Poppins"/>
              </a:rPr>
              <a:t>informiere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Arbeitgeber</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vor</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Beginn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eines</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Praktikums</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klar</a:t>
            </a:r>
            <a:r>
              <a:rPr lang="en-US" sz="2203" b="0" i="0" u="none" strike="noStrike" cap="none" dirty="0">
                <a:solidFill>
                  <a:srgbClr val="FFFFFF"/>
                </a:solidFill>
                <a:latin typeface="Poppins"/>
                <a:ea typeface="Poppins"/>
                <a:cs typeface="Poppins"/>
                <a:sym typeface="Poppins"/>
              </a:rPr>
              <a:t> und </a:t>
            </a:r>
            <a:r>
              <a:rPr lang="en-US" sz="2203" b="0" i="0" u="none" strike="noStrike" cap="none" dirty="0" err="1">
                <a:solidFill>
                  <a:srgbClr val="FFFFFF"/>
                </a:solidFill>
                <a:latin typeface="Poppins"/>
                <a:ea typeface="Poppins"/>
                <a:cs typeface="Poppins"/>
                <a:sym typeface="Poppins"/>
              </a:rPr>
              <a:t>deutlich</a:t>
            </a:r>
            <a:r>
              <a:rPr lang="en-US" sz="2203" b="0" i="0" u="none" strike="noStrike" cap="none" dirty="0">
                <a:solidFill>
                  <a:srgbClr val="FFFFFF"/>
                </a:solidFill>
                <a:latin typeface="Poppins"/>
                <a:ea typeface="Poppins"/>
                <a:cs typeface="Poppins"/>
                <a:sym typeface="Poppins"/>
              </a:rPr>
              <a:t> und </a:t>
            </a:r>
            <a:r>
              <a:rPr lang="en-US" sz="2203" b="0" i="0" u="none" strike="noStrike" cap="none" dirty="0" err="1">
                <a:solidFill>
                  <a:srgbClr val="FFFFFF"/>
                </a:solidFill>
                <a:latin typeface="Poppins"/>
                <a:ea typeface="Poppins"/>
                <a:cs typeface="Poppins"/>
                <a:sym typeface="Poppins"/>
              </a:rPr>
              <a:t>halte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während</a:t>
            </a:r>
            <a:r>
              <a:rPr lang="en-US" sz="2203" b="0" i="0" u="none" strike="noStrike" cap="none" dirty="0">
                <a:solidFill>
                  <a:srgbClr val="FFFFFF"/>
                </a:solidFill>
                <a:latin typeface="Poppins"/>
                <a:ea typeface="Poppins"/>
                <a:cs typeface="Poppins"/>
                <a:sym typeface="Poppins"/>
              </a:rPr>
              <a:t> und </a:t>
            </a:r>
            <a:r>
              <a:rPr lang="en-US" sz="2203" b="0" i="0" u="none" strike="noStrike" cap="none" dirty="0" err="1">
                <a:solidFill>
                  <a:srgbClr val="FFFFFF"/>
                </a:solidFill>
                <a:latin typeface="Poppins"/>
                <a:ea typeface="Poppins"/>
                <a:cs typeface="Poppins"/>
                <a:sym typeface="Poppins"/>
              </a:rPr>
              <a:t>nach</a:t>
            </a:r>
            <a:r>
              <a:rPr lang="en-US" sz="2203" b="0" i="0" u="none" strike="noStrike" cap="none" dirty="0">
                <a:solidFill>
                  <a:srgbClr val="FFFFFF"/>
                </a:solidFill>
                <a:latin typeface="Poppins"/>
                <a:ea typeface="Poppins"/>
                <a:cs typeface="Poppins"/>
                <a:sym typeface="Poppins"/>
              </a:rPr>
              <a:t> dem </a:t>
            </a:r>
            <a:r>
              <a:rPr lang="en-US" sz="2203" b="0" i="0" u="none" strike="noStrike" cap="none" dirty="0" err="1">
                <a:solidFill>
                  <a:srgbClr val="FFFFFF"/>
                </a:solidFill>
                <a:latin typeface="Poppins"/>
                <a:ea typeface="Poppins"/>
                <a:cs typeface="Poppins"/>
                <a:sym typeface="Poppins"/>
              </a:rPr>
              <a:t>Praktikum</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Kontakt</a:t>
            </a:r>
            <a:r>
              <a:rPr lang="en-US" sz="2203" b="0" i="0" u="none" strike="noStrike" cap="none" dirty="0">
                <a:solidFill>
                  <a:srgbClr val="FFFFFF"/>
                </a:solidFill>
                <a:latin typeface="Poppins"/>
                <a:ea typeface="Poppins"/>
                <a:cs typeface="Poppins"/>
                <a:sym typeface="Poppins"/>
              </a:rPr>
              <a:t>. </a:t>
            </a:r>
            <a:endParaRPr sz="2203"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1200"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Ich </a:t>
            </a:r>
            <a:r>
              <a:rPr lang="en-US" sz="2203" b="0" i="0" u="none" strike="noStrike" cap="none" dirty="0" err="1">
                <a:solidFill>
                  <a:srgbClr val="FFFFFF"/>
                </a:solidFill>
                <a:latin typeface="Poppins"/>
                <a:ea typeface="Poppins"/>
                <a:cs typeface="Poppins"/>
                <a:sym typeface="Poppins"/>
              </a:rPr>
              <a:t>gebe</a:t>
            </a:r>
            <a:r>
              <a:rPr lang="en-US" sz="2203" b="0" i="0" u="none" strike="noStrike" cap="none" dirty="0">
                <a:solidFill>
                  <a:srgbClr val="FFFFFF"/>
                </a:solidFill>
                <a:latin typeface="Poppins"/>
                <a:ea typeface="Poppins"/>
                <a:cs typeface="Poppins"/>
                <a:sym typeface="Poppins"/>
              </a:rPr>
              <a:t> den </a:t>
            </a:r>
            <a:r>
              <a:rPr lang="en-US" sz="2203" b="0" i="0" u="none" strike="noStrike" cap="none" dirty="0" err="1">
                <a:solidFill>
                  <a:srgbClr val="FFFFFF"/>
                </a:solidFill>
                <a:latin typeface="Poppins"/>
                <a:ea typeface="Poppins"/>
                <a:cs typeface="Poppins"/>
                <a:sym typeface="Poppins"/>
              </a:rPr>
              <a:t>Lernenden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genaue</a:t>
            </a:r>
            <a:r>
              <a:rPr lang="en-US" sz="2203" b="0" i="0" u="none" strike="noStrike" cap="none" dirty="0">
                <a:solidFill>
                  <a:srgbClr val="FFFFFF"/>
                </a:solidFill>
                <a:latin typeface="Poppins"/>
                <a:ea typeface="Poppins"/>
                <a:cs typeface="Poppins"/>
                <a:sym typeface="Poppins"/>
              </a:rPr>
              <a:t> und </a:t>
            </a:r>
            <a:r>
              <a:rPr lang="en-US" sz="2203" b="0" i="0" u="none" strike="noStrike" cap="none" dirty="0" err="1">
                <a:solidFill>
                  <a:srgbClr val="FFFFFF"/>
                </a:solidFill>
                <a:latin typeface="Poppins"/>
                <a:ea typeface="Poppins"/>
                <a:cs typeface="Poppins"/>
                <a:sym typeface="Poppins"/>
              </a:rPr>
              <a:t>konkrete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Informationen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über</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berufliche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Aufgaben</a:t>
            </a:r>
            <a:r>
              <a:rPr lang="en-US" sz="2203" b="0" i="0" u="none" strike="noStrike" cap="none" dirty="0">
                <a:solidFill>
                  <a:srgbClr val="FFFFFF"/>
                </a:solidFill>
                <a:latin typeface="Poppins"/>
                <a:ea typeface="Poppins"/>
                <a:cs typeface="Poppins"/>
                <a:sym typeface="Poppins"/>
              </a:rPr>
              <a:t> und </a:t>
            </a:r>
            <a:r>
              <a:rPr lang="en-US" sz="2203" b="0" i="0" u="none" strike="noStrike" cap="none" dirty="0" err="1">
                <a:solidFill>
                  <a:srgbClr val="FFFFFF"/>
                </a:solidFill>
                <a:latin typeface="Poppins"/>
                <a:ea typeface="Poppins"/>
                <a:cs typeface="Poppins"/>
                <a:sym typeface="Poppins"/>
              </a:rPr>
              <a:t>Einstiegsmöglichkeiten</a:t>
            </a:r>
            <a:r>
              <a:rPr lang="en-US" sz="2203" b="0" i="0" u="none" strike="noStrike" cap="none" dirty="0">
                <a:solidFill>
                  <a:srgbClr val="FFFFFF"/>
                </a:solidFill>
                <a:latin typeface="Poppins"/>
                <a:ea typeface="Poppins"/>
                <a:cs typeface="Poppins"/>
                <a:sym typeface="Poppins"/>
              </a:rPr>
              <a:t> in </a:t>
            </a:r>
            <a:r>
              <a:rPr lang="en-US" sz="2203" b="0" i="0" u="none" strike="noStrike" cap="none" dirty="0" err="1">
                <a:solidFill>
                  <a:srgbClr val="FFFFFF"/>
                </a:solidFill>
                <a:latin typeface="Poppins"/>
                <a:ea typeface="Poppins"/>
                <a:cs typeface="Poppins"/>
                <a:sym typeface="Poppins"/>
              </a:rPr>
              <a:t>ihrer</a:t>
            </a:r>
            <a:r>
              <a:rPr lang="en-US" sz="2203" b="0" i="0" u="none" strike="noStrike" cap="none" dirty="0">
                <a:solidFill>
                  <a:srgbClr val="FFFFFF"/>
                </a:solidFill>
                <a:latin typeface="Poppins"/>
                <a:ea typeface="Poppins"/>
                <a:cs typeface="Poppins"/>
                <a:sym typeface="Poppins"/>
              </a:rPr>
              <a:t> Branche.</a:t>
            </a:r>
            <a:endParaRPr sz="1400" b="0" i="0" u="none" strike="noStrike" cap="none" dirty="0">
              <a:solidFill>
                <a:srgbClr val="000000"/>
              </a:solidFill>
              <a:latin typeface="Arial"/>
              <a:ea typeface="Arial"/>
              <a:cs typeface="Arial"/>
              <a:sym typeface="Arial"/>
            </a:endParaRPr>
          </a:p>
        </p:txBody>
      </p:sp>
      <p:sp>
        <p:nvSpPr>
          <p:cNvPr id="200" name="Google Shape;200;p26"/>
          <p:cNvSpPr txBox="1"/>
          <p:nvPr/>
        </p:nvSpPr>
        <p:spPr>
          <a:xfrm>
            <a:off x="10445227" y="5553355"/>
            <a:ext cx="6066165" cy="4437882"/>
          </a:xfrm>
          <a:prstGeom prst="rect">
            <a:avLst/>
          </a:prstGeom>
          <a:noFill/>
          <a:ln>
            <a:noFill/>
          </a:ln>
        </p:spPr>
        <p:txBody>
          <a:bodyPr spcFirstLastPara="1" wrap="square" lIns="0" tIns="0" rIns="0" bIns="0" anchor="t" anchorCtr="0">
            <a:spAutoFit/>
          </a:bodyPr>
          <a:lstStyle/>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err="1">
                <a:solidFill>
                  <a:srgbClr val="FFFFFF"/>
                </a:solidFill>
                <a:latin typeface="Poppins"/>
                <a:ea typeface="Poppins"/>
                <a:cs typeface="Poppins"/>
                <a:sym typeface="Poppins"/>
              </a:rPr>
              <a:t>Bewertung</a:t>
            </a:r>
            <a:r>
              <a:rPr lang="en-US" sz="2203" b="0" i="0" u="none" strike="noStrike" cap="none" dirty="0">
                <a:solidFill>
                  <a:srgbClr val="FFFFFF"/>
                </a:solidFill>
                <a:latin typeface="Poppins"/>
                <a:ea typeface="Poppins"/>
                <a:cs typeface="Poppins"/>
                <a:sym typeface="Poppins"/>
              </a:rPr>
              <a:t> 1–5:</a:t>
            </a:r>
            <a:endParaRPr dirty="0"/>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Ich </a:t>
            </a:r>
            <a:r>
              <a:rPr lang="en-US" sz="2203" b="0" i="0" u="none" strike="noStrike" cap="none" dirty="0" err="1">
                <a:solidFill>
                  <a:srgbClr val="FFFFFF"/>
                </a:solidFill>
                <a:latin typeface="Poppins"/>
                <a:ea typeface="Poppins"/>
                <a:cs typeface="Poppins"/>
                <a:sym typeface="Poppins"/>
              </a:rPr>
              <a:t>spreche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Probleme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mit</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Arbeitgebern</a:t>
            </a:r>
            <a:r>
              <a:rPr lang="en-US" sz="2203" b="0" i="0" u="none" strike="noStrike" cap="none" dirty="0">
                <a:solidFill>
                  <a:srgbClr val="FFFFFF"/>
                </a:solidFill>
                <a:latin typeface="Poppins"/>
                <a:ea typeface="Poppins"/>
                <a:cs typeface="Poppins"/>
                <a:sym typeface="Poppins"/>
              </a:rPr>
              <a:t> und </a:t>
            </a:r>
            <a:r>
              <a:rPr lang="en-US" sz="2203" b="0" i="0" u="none" strike="noStrike" cap="none" dirty="0" err="1">
                <a:solidFill>
                  <a:srgbClr val="FFFFFF"/>
                </a:solidFill>
                <a:latin typeface="Poppins"/>
                <a:ea typeface="Poppins"/>
                <a:cs typeface="Poppins"/>
                <a:sym typeface="Poppins"/>
              </a:rPr>
              <a:t>Lernenden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frühzeitig</a:t>
            </a:r>
            <a:r>
              <a:rPr lang="en-US" sz="2203" b="0" i="0" u="none" strike="noStrike" cap="none" dirty="0">
                <a:solidFill>
                  <a:srgbClr val="FFFFFF"/>
                </a:solidFill>
                <a:latin typeface="Poppins"/>
                <a:ea typeface="Poppins"/>
                <a:cs typeface="Poppins"/>
                <a:sym typeface="Poppins"/>
              </a:rPr>
              <a:t> an, bevor </a:t>
            </a:r>
            <a:r>
              <a:rPr lang="en-US" sz="2203" b="0" i="0" u="none" strike="noStrike" cap="none" dirty="0" err="1">
                <a:solidFill>
                  <a:srgbClr val="FFFFFF"/>
                </a:solidFill>
                <a:latin typeface="Poppins"/>
                <a:ea typeface="Poppins"/>
                <a:cs typeface="Poppins"/>
                <a:sym typeface="Poppins"/>
              </a:rPr>
              <a:t>sie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eskalieren</a:t>
            </a:r>
            <a:r>
              <a:rPr lang="en-US" sz="2203" b="0" i="0" u="none" strike="noStrike" cap="none" dirty="0">
                <a:solidFill>
                  <a:srgbClr val="FFFFFF"/>
                </a:solidFill>
                <a:latin typeface="Poppins"/>
                <a:ea typeface="Poppins"/>
                <a:cs typeface="Poppins"/>
                <a:sym typeface="Poppins"/>
              </a:rPr>
              <a:t>.</a:t>
            </a:r>
            <a:endParaRPr dirty="0"/>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Meine </a:t>
            </a:r>
            <a:r>
              <a:rPr lang="en-US" sz="2203" b="0" i="0" u="none" strike="noStrike" cap="none" dirty="0" err="1">
                <a:solidFill>
                  <a:srgbClr val="FFFFFF"/>
                </a:solidFill>
                <a:latin typeface="Poppins"/>
                <a:ea typeface="Poppins"/>
                <a:cs typeface="Poppins"/>
                <a:sym typeface="Poppins"/>
              </a:rPr>
              <a:t>Kursinhalte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spiegeln</a:t>
            </a:r>
            <a:r>
              <a:rPr lang="en-US" sz="2203" b="0" i="0" u="none" strike="noStrike" cap="none" dirty="0">
                <a:solidFill>
                  <a:srgbClr val="FFFFFF"/>
                </a:solidFill>
                <a:latin typeface="Poppins"/>
                <a:ea typeface="Poppins"/>
                <a:cs typeface="Poppins"/>
                <a:sym typeface="Poppins"/>
              </a:rPr>
              <a:t> die </a:t>
            </a:r>
            <a:r>
              <a:rPr lang="en-US" sz="2203" b="0" i="0" u="none" strike="noStrike" cap="none" dirty="0" err="1">
                <a:solidFill>
                  <a:srgbClr val="FFFFFF"/>
                </a:solidFill>
                <a:latin typeface="Poppins"/>
                <a:ea typeface="Poppins"/>
                <a:cs typeface="Poppins"/>
                <a:sym typeface="Poppins"/>
              </a:rPr>
              <a:t>aktuelle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Branchenpraxis</a:t>
            </a:r>
            <a:r>
              <a:rPr lang="en-US" sz="2203" b="0" i="0" u="none" strike="noStrike" cap="none" dirty="0">
                <a:solidFill>
                  <a:srgbClr val="FFFFFF"/>
                </a:solidFill>
                <a:latin typeface="Poppins"/>
                <a:ea typeface="Poppins"/>
                <a:cs typeface="Poppins"/>
                <a:sym typeface="Poppins"/>
              </a:rPr>
              <a:t> wider und </a:t>
            </a:r>
            <a:r>
              <a:rPr lang="en-US" sz="2203" b="0" i="0" u="none" strike="noStrike" cap="none" dirty="0" err="1">
                <a:solidFill>
                  <a:srgbClr val="FFFFFF"/>
                </a:solidFill>
                <a:latin typeface="Poppins"/>
                <a:ea typeface="Poppins"/>
                <a:cs typeface="Poppins"/>
                <a:sym typeface="Poppins"/>
              </a:rPr>
              <a:t>beschränken</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sich</a:t>
            </a:r>
            <a:r>
              <a:rPr lang="en-US" sz="2203" b="0" i="0" u="none" strike="noStrike" cap="none" dirty="0">
                <a:solidFill>
                  <a:srgbClr val="FFFFFF"/>
                </a:solidFill>
                <a:latin typeface="Poppins"/>
                <a:ea typeface="Poppins"/>
                <a:cs typeface="Poppins"/>
                <a:sym typeface="Poppins"/>
              </a:rPr>
              <a:t> nicht </a:t>
            </a:r>
            <a:r>
              <a:rPr lang="en-US" sz="2203" b="0" i="0" u="none" strike="noStrike" cap="none" dirty="0" err="1">
                <a:solidFill>
                  <a:srgbClr val="FFFFFF"/>
                </a:solidFill>
                <a:latin typeface="Poppins"/>
                <a:ea typeface="Poppins"/>
                <a:cs typeface="Poppins"/>
                <a:sym typeface="Poppins"/>
              </a:rPr>
              <a:t>nur</a:t>
            </a:r>
            <a:r>
              <a:rPr lang="en-US" sz="2203" b="0" i="0" u="none" strike="noStrike" cap="none" dirty="0">
                <a:solidFill>
                  <a:srgbClr val="FFFFFF"/>
                </a:solidFill>
                <a:latin typeface="Poppins"/>
                <a:ea typeface="Poppins"/>
                <a:cs typeface="Poppins"/>
                <a:sym typeface="Poppins"/>
              </a:rPr>
              <a:t> auf das, was </a:t>
            </a:r>
            <a:r>
              <a:rPr lang="en-US" sz="2203" b="0" i="0" u="none" strike="noStrike" cap="none" dirty="0" err="1">
                <a:solidFill>
                  <a:srgbClr val="FFFFFF"/>
                </a:solidFill>
                <a:latin typeface="Poppins"/>
                <a:ea typeface="Poppins"/>
                <a:cs typeface="Poppins"/>
                <a:sym typeface="Poppins"/>
              </a:rPr>
              <a:t>zum</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Zeitpunkt</a:t>
            </a:r>
            <a:r>
              <a:rPr lang="en-US" sz="2203" b="0" i="0" u="none" strike="noStrike" cap="none" dirty="0">
                <a:solidFill>
                  <a:srgbClr val="FFFFFF"/>
                </a:solidFill>
                <a:latin typeface="Poppins"/>
                <a:ea typeface="Poppins"/>
                <a:cs typeface="Poppins"/>
                <a:sym typeface="Poppins"/>
              </a:rPr>
              <a:t> der </a:t>
            </a:r>
            <a:r>
              <a:rPr lang="en-US" sz="2203" b="0" i="0" u="none" strike="noStrike" cap="none" dirty="0" err="1">
                <a:solidFill>
                  <a:srgbClr val="FFFFFF"/>
                </a:solidFill>
                <a:latin typeface="Poppins"/>
                <a:ea typeface="Poppins"/>
                <a:cs typeface="Poppins"/>
                <a:sym typeface="Poppins"/>
              </a:rPr>
              <a:t>Erstellung</a:t>
            </a:r>
            <a:r>
              <a:rPr lang="en-US" sz="2203" b="0" i="0" u="none" strike="noStrike" cap="none" dirty="0">
                <a:solidFill>
                  <a:srgbClr val="FFFFFF"/>
                </a:solidFill>
                <a:latin typeface="Poppins"/>
                <a:ea typeface="Poppins"/>
                <a:cs typeface="Poppins"/>
                <a:sym typeface="Poppins"/>
              </a:rPr>
              <a:t> des </a:t>
            </a:r>
            <a:r>
              <a:rPr lang="en-US" sz="2203" b="0" i="0" u="none" strike="noStrike" cap="none" dirty="0" err="1">
                <a:solidFill>
                  <a:srgbClr val="FFFFFF"/>
                </a:solidFill>
                <a:latin typeface="Poppins"/>
                <a:ea typeface="Poppins"/>
                <a:cs typeface="Poppins"/>
                <a:sym typeface="Poppins"/>
              </a:rPr>
              <a:t>Programms</a:t>
            </a:r>
            <a:r>
              <a:rPr lang="en-US" sz="2203" b="0" i="0" u="none" strike="noStrike" cap="none" dirty="0">
                <a:solidFill>
                  <a:srgbClr val="FFFFFF"/>
                </a:solidFill>
                <a:latin typeface="Poppins"/>
                <a:ea typeface="Poppins"/>
                <a:cs typeface="Poppins"/>
                <a:sym typeface="Poppins"/>
              </a:rPr>
              <a:t> relevant war.</a:t>
            </a:r>
            <a:endParaRPr sz="1400" b="0" i="0" u="none" strike="noStrike" cap="none" dirty="0">
              <a:solidFill>
                <a:srgbClr val="000000"/>
              </a:solidFill>
              <a:latin typeface="Arial"/>
              <a:ea typeface="Arial"/>
              <a:cs typeface="Arial"/>
              <a:sym typeface="Arial"/>
            </a:endParaRPr>
          </a:p>
        </p:txBody>
      </p:sp>
      <p:sp>
        <p:nvSpPr>
          <p:cNvPr id="201" name="Google Shape;201;p26"/>
          <p:cNvSpPr txBox="1"/>
          <p:nvPr/>
        </p:nvSpPr>
        <p:spPr>
          <a:xfrm>
            <a:off x="2309073" y="4259628"/>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dirty="0" err="1">
                <a:solidFill>
                  <a:srgbClr val="FFFFFF"/>
                </a:solidFill>
                <a:latin typeface="Poppins"/>
                <a:ea typeface="Poppins"/>
                <a:cs typeface="Poppins"/>
                <a:sym typeface="Poppins"/>
              </a:rPr>
              <a:t>Kontakt</a:t>
            </a:r>
            <a:r>
              <a:rPr lang="en-US" sz="2800" b="1" i="0" u="none" strike="noStrike" cap="none" dirty="0">
                <a:solidFill>
                  <a:srgbClr val="FFFFFF"/>
                </a:solidFill>
                <a:latin typeface="Poppins"/>
                <a:ea typeface="Poppins"/>
                <a:cs typeface="Poppins"/>
                <a:sym typeface="Poppins"/>
              </a:rPr>
              <a:t> &amp; </a:t>
            </a:r>
            <a:r>
              <a:rPr lang="en-US" sz="2800" b="1" i="0" u="none" strike="noStrike" cap="none" dirty="0" err="1">
                <a:solidFill>
                  <a:srgbClr val="FFFFFF"/>
                </a:solidFill>
                <a:latin typeface="Poppins"/>
                <a:ea typeface="Poppins"/>
                <a:cs typeface="Poppins"/>
                <a:sym typeface="Poppins"/>
              </a:rPr>
              <a:t>Einweisung</a:t>
            </a:r>
            <a:r>
              <a:rPr lang="en-US" sz="2800" b="1" i="0" u="none" strike="noStrike" cap="none" dirty="0">
                <a:solidFill>
                  <a:srgbClr val="FFFFFF"/>
                </a:solidFill>
                <a:latin typeface="Poppins"/>
                <a:ea typeface="Poppins"/>
                <a:cs typeface="Poppins"/>
                <a:sym typeface="Poppins"/>
              </a:rPr>
              <a:t> (1–3)</a:t>
            </a:r>
            <a:endParaRPr sz="1400" b="0" i="0" u="none" strike="noStrike" cap="none" dirty="0">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Frühzeitiges Handeln &amp; Aktualität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6447536" y="3985775"/>
            <a:ext cx="12676724" cy="2638406"/>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02289" y="878399"/>
            <a:ext cx="10443384" cy="8002191"/>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000" b="0" i="0" u="none" strike="noStrike" cap="none" dirty="0">
                <a:solidFill>
                  <a:srgbClr val="000000"/>
                </a:solidFill>
                <a:latin typeface="Poppins"/>
                <a:ea typeface="Poppins"/>
                <a:cs typeface="Poppins"/>
                <a:sym typeface="Poppins"/>
              </a:rPr>
              <a:t>Die </a:t>
            </a:r>
            <a:r>
              <a:rPr lang="en-US" sz="2000" b="0" i="0" u="none" strike="noStrike" cap="none" dirty="0" err="1">
                <a:solidFill>
                  <a:srgbClr val="000000"/>
                </a:solidFill>
                <a:latin typeface="Poppins"/>
                <a:ea typeface="Poppins"/>
                <a:cs typeface="Poppins"/>
                <a:sym typeface="Poppins"/>
              </a:rPr>
              <a:t>Beziehungen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Arbeitgebern</a:t>
            </a:r>
            <a:r>
              <a:rPr lang="en-US" sz="2000" b="0" i="0" u="none" strike="noStrike" cap="none" dirty="0">
                <a:solidFill>
                  <a:srgbClr val="000000"/>
                </a:solidFill>
                <a:latin typeface="Poppins"/>
                <a:ea typeface="Poppins"/>
                <a:cs typeface="Poppins"/>
                <a:sym typeface="Poppins"/>
              </a:rPr>
              <a:t> in der </a:t>
            </a:r>
            <a:r>
              <a:rPr lang="en-US" sz="2000" b="0" i="0" u="none" strike="noStrike" cap="none" dirty="0" err="1">
                <a:solidFill>
                  <a:srgbClr val="000000"/>
                </a:solidFill>
                <a:latin typeface="Poppins"/>
                <a:ea typeface="Poppins"/>
                <a:cs typeface="Poppins"/>
                <a:sym typeface="Poppins"/>
              </a:rPr>
              <a:t>beruflichen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Bildung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sind</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professionelle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Beziehungen</a:t>
            </a:r>
            <a:r>
              <a:rPr lang="en-US" sz="2000" b="0" i="0" u="none" strike="noStrike" cap="none" dirty="0">
                <a:solidFill>
                  <a:srgbClr val="000000"/>
                </a:solidFill>
                <a:latin typeface="Poppins"/>
                <a:ea typeface="Poppins"/>
                <a:cs typeface="Poppins"/>
                <a:sym typeface="Poppins"/>
              </a:rPr>
              <a:t>. Sie </a:t>
            </a:r>
            <a:r>
              <a:rPr lang="en-US" sz="2000" b="0" i="0" u="none" strike="noStrike" cap="none" dirty="0" err="1">
                <a:solidFill>
                  <a:srgbClr val="000000"/>
                </a:solidFill>
                <a:latin typeface="Poppins"/>
                <a:ea typeface="Poppins"/>
                <a:cs typeface="Poppins"/>
                <a:sym typeface="Poppins"/>
              </a:rPr>
              <a:t>entstehen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durch</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konsequente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glaubwürdige</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reaktionsschnelle</a:t>
            </a:r>
            <a:r>
              <a:rPr lang="en-US" sz="2000" b="0" i="0" u="none" strike="noStrike" cap="none" dirty="0">
                <a:solidFill>
                  <a:srgbClr val="000000"/>
                </a:solidFill>
                <a:latin typeface="Poppins"/>
                <a:ea typeface="Poppins"/>
                <a:cs typeface="Poppins"/>
                <a:sym typeface="Poppins"/>
              </a:rPr>
              <a:t> Kommunikation – und </a:t>
            </a:r>
            <a:r>
              <a:rPr lang="en-US" sz="2000" b="0" i="0" u="none" strike="noStrike" cap="none" dirty="0" err="1">
                <a:solidFill>
                  <a:srgbClr val="000000"/>
                </a:solidFill>
                <a:latin typeface="Poppins"/>
                <a:ea typeface="Poppins"/>
                <a:cs typeface="Poppins"/>
                <a:sym typeface="Poppins"/>
              </a:rPr>
              <a:t>sie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werden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untergraben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wenn</a:t>
            </a:r>
            <a:r>
              <a:rPr lang="en-US" sz="2000" b="0" i="0" u="none" strike="noStrike" cap="none" dirty="0">
                <a:solidFill>
                  <a:srgbClr val="000000"/>
                </a:solidFill>
                <a:latin typeface="Poppins"/>
                <a:ea typeface="Poppins"/>
                <a:cs typeface="Poppins"/>
                <a:sym typeface="Poppins"/>
              </a:rPr>
              <a:t> der </a:t>
            </a:r>
            <a:r>
              <a:rPr lang="en-US" sz="2000" b="0" i="0" u="none" strike="noStrike" cap="none" dirty="0" err="1">
                <a:solidFill>
                  <a:srgbClr val="000000"/>
                </a:solidFill>
                <a:latin typeface="Poppins"/>
                <a:ea typeface="Poppins"/>
                <a:cs typeface="Poppins"/>
                <a:sym typeface="Poppins"/>
              </a:rPr>
              <a:t>Kontakt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unregelmäßig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einseitig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oder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nur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dann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stattfindet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wenn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etwas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schiefgeht</a:t>
            </a:r>
            <a:r>
              <a:rPr lang="en-US" sz="2000" b="0" i="0" u="none" strike="noStrike" cap="none" dirty="0">
                <a:solidFill>
                  <a:srgbClr val="000000"/>
                </a:solidFill>
                <a:latin typeface="Poppins"/>
                <a:ea typeface="Poppins"/>
                <a:cs typeface="Poppins"/>
                <a:sym typeface="Poppins"/>
              </a:rPr>
              <a:t>.</a:t>
            </a:r>
            <a:endParaRPr sz="1200" dirty="0"/>
          </a:p>
          <a:p>
            <a:pPr marL="0" marR="0" lvl="0" indent="0" algn="just" rtl="0">
              <a:lnSpc>
                <a:spcPct val="130009"/>
              </a:lnSpc>
              <a:spcBef>
                <a:spcPts val="0"/>
              </a:spcBef>
              <a:spcAft>
                <a:spcPts val="0"/>
              </a:spcAft>
              <a:buClr>
                <a:srgbClr val="000000"/>
              </a:buClr>
              <a:buSzPts val="2200"/>
              <a:buFont typeface="Arial"/>
              <a:buNone/>
            </a:pPr>
            <a:endParaRPr sz="20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000" b="1" i="0" u="none" strike="noStrike" cap="none" dirty="0">
                <a:solidFill>
                  <a:srgbClr val="000000"/>
                </a:solidFill>
                <a:latin typeface="Poppins"/>
                <a:ea typeface="Poppins"/>
                <a:cs typeface="Poppins"/>
                <a:sym typeface="Poppins"/>
              </a:rPr>
              <a:t>Was </a:t>
            </a:r>
            <a:r>
              <a:rPr lang="en-US" sz="2000" b="1" i="0" u="none" strike="noStrike" cap="none" dirty="0" err="1">
                <a:solidFill>
                  <a:srgbClr val="000000"/>
                </a:solidFill>
                <a:latin typeface="Poppins"/>
                <a:ea typeface="Poppins"/>
                <a:cs typeface="Poppins"/>
                <a:sym typeface="Poppins"/>
              </a:rPr>
              <a:t>Arbeitgeber</a:t>
            </a:r>
            <a:r>
              <a:rPr lang="en-US" sz="2000" b="1" i="0" u="none" strike="noStrike" cap="none" dirty="0">
                <a:solidFill>
                  <a:srgbClr val="000000"/>
                </a:solidFill>
                <a:latin typeface="Poppins"/>
                <a:ea typeface="Poppins"/>
                <a:cs typeface="Poppins"/>
                <a:sym typeface="Poppins"/>
              </a:rPr>
              <a:t> an </a:t>
            </a:r>
            <a:r>
              <a:rPr lang="en-US" sz="2000" b="1" i="0" u="none" strike="noStrike" cap="none" dirty="0" err="1">
                <a:solidFill>
                  <a:srgbClr val="000000"/>
                </a:solidFill>
                <a:latin typeface="Poppins"/>
                <a:ea typeface="Poppins"/>
                <a:cs typeface="Poppins"/>
                <a:sym typeface="Poppins"/>
              </a:rPr>
              <a:t>einem</a:t>
            </a:r>
            <a:r>
              <a:rPr lang="en-US" sz="2000" b="1" i="0" u="none" strike="noStrike" cap="none" dirty="0">
                <a:solidFill>
                  <a:srgbClr val="000000"/>
                </a:solidFill>
                <a:latin typeface="Poppins"/>
                <a:ea typeface="Poppins"/>
                <a:cs typeface="Poppins"/>
                <a:sym typeface="Poppins"/>
              </a:rPr>
              <a:t> Partner in der </a:t>
            </a:r>
            <a:r>
              <a:rPr lang="en-US" sz="2000" b="1" i="0" u="none" strike="noStrike" cap="none" dirty="0" err="1">
                <a:solidFill>
                  <a:srgbClr val="000000"/>
                </a:solidFill>
                <a:latin typeface="Poppins"/>
                <a:ea typeface="Poppins"/>
                <a:cs typeface="Poppins"/>
                <a:sym typeface="Poppins"/>
              </a:rPr>
              <a:t>beruflichen</a:t>
            </a:r>
            <a:r>
              <a:rPr lang="en-US" sz="2000" b="1" i="0" u="none" strike="noStrike" cap="none" dirty="0">
                <a:solidFill>
                  <a:srgbClr val="000000"/>
                </a:solidFill>
                <a:latin typeface="Poppins"/>
                <a:ea typeface="Poppins"/>
                <a:cs typeface="Poppins"/>
                <a:sym typeface="Poppins"/>
              </a:rPr>
              <a:t> </a:t>
            </a:r>
            <a:r>
              <a:rPr lang="en-US" sz="2000" b="1" i="0" u="none" strike="noStrike" cap="none" dirty="0" err="1">
                <a:solidFill>
                  <a:srgbClr val="000000"/>
                </a:solidFill>
                <a:latin typeface="Poppins"/>
                <a:ea typeface="Poppins"/>
                <a:cs typeface="Poppins"/>
                <a:sym typeface="Poppins"/>
              </a:rPr>
              <a:t>Bildung</a:t>
            </a:r>
            <a:r>
              <a:rPr lang="en-US" sz="2000" b="1" i="0" u="none" strike="noStrike" cap="none" dirty="0">
                <a:solidFill>
                  <a:srgbClr val="000000"/>
                </a:solidFill>
                <a:latin typeface="Poppins"/>
                <a:ea typeface="Poppins"/>
                <a:cs typeface="Poppins"/>
                <a:sym typeface="Poppins"/>
              </a:rPr>
              <a:t> </a:t>
            </a:r>
            <a:r>
              <a:rPr lang="en-US" sz="2000" b="1" i="0" u="none" strike="noStrike" cap="none" dirty="0" err="1">
                <a:solidFill>
                  <a:srgbClr val="000000"/>
                </a:solidFill>
                <a:latin typeface="Poppins"/>
                <a:ea typeface="Poppins"/>
                <a:cs typeface="Poppins"/>
                <a:sym typeface="Poppins"/>
              </a:rPr>
              <a:t>schätzen</a:t>
            </a:r>
            <a:r>
              <a:rPr lang="en-US" sz="2000" b="1" i="0" u="none" strike="noStrike" cap="none" dirty="0">
                <a:solidFill>
                  <a:srgbClr val="000000"/>
                </a:solidFill>
                <a:latin typeface="Poppins"/>
                <a:ea typeface="Poppins"/>
                <a:cs typeface="Poppins"/>
                <a:sym typeface="Poppins"/>
              </a:rPr>
              <a:t>:</a:t>
            </a:r>
            <a:endParaRPr sz="1200" dirty="0"/>
          </a:p>
          <a:p>
            <a:pPr marL="342900" marR="0" lvl="0" indent="-342900" algn="just" rtl="0">
              <a:lnSpc>
                <a:spcPct val="130009"/>
              </a:lnSpc>
              <a:spcBef>
                <a:spcPts val="0"/>
              </a:spcBef>
              <a:spcAft>
                <a:spcPts val="0"/>
              </a:spcAft>
              <a:buClr>
                <a:srgbClr val="000000"/>
              </a:buClr>
              <a:buSzPts val="2200"/>
              <a:buFont typeface="Arial"/>
              <a:buChar char="•"/>
            </a:pPr>
            <a:r>
              <a:rPr lang="en-US" sz="2000" b="0" i="0" u="none" strike="noStrike" cap="none" dirty="0">
                <a:solidFill>
                  <a:srgbClr val="000000"/>
                </a:solidFill>
                <a:latin typeface="Poppins"/>
                <a:ea typeface="Poppins"/>
                <a:cs typeface="Poppins"/>
                <a:sym typeface="Poppins"/>
              </a:rPr>
              <a:t>Dass man </a:t>
            </a:r>
            <a:r>
              <a:rPr lang="en-US" sz="2000" b="0" i="0" u="none" strike="noStrike" cap="none" dirty="0" err="1">
                <a:solidFill>
                  <a:srgbClr val="000000"/>
                </a:solidFill>
                <a:latin typeface="Poppins"/>
                <a:ea typeface="Poppins"/>
                <a:cs typeface="Poppins"/>
                <a:sym typeface="Poppins"/>
              </a:rPr>
              <a:t>kontaktiert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wird</a:t>
            </a:r>
            <a:r>
              <a:rPr lang="en-US" sz="2000" b="0" i="0" u="none" strike="noStrike" cap="none" dirty="0">
                <a:solidFill>
                  <a:srgbClr val="000000"/>
                </a:solidFill>
                <a:latin typeface="Poppins"/>
                <a:ea typeface="Poppins"/>
                <a:cs typeface="Poppins"/>
                <a:sym typeface="Poppins"/>
              </a:rPr>
              <a:t>, bevor </a:t>
            </a:r>
            <a:r>
              <a:rPr lang="en-US" sz="2000" b="0" i="0" u="none" strike="noStrike" cap="none" dirty="0" err="1">
                <a:solidFill>
                  <a:srgbClr val="000000"/>
                </a:solidFill>
                <a:latin typeface="Poppins"/>
                <a:ea typeface="Poppins"/>
                <a:cs typeface="Poppins"/>
                <a:sym typeface="Poppins"/>
              </a:rPr>
              <a:t>Probleme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auftreten</a:t>
            </a:r>
            <a:r>
              <a:rPr lang="en-US" sz="2000" b="0" i="0" u="none" strike="noStrike" cap="none" dirty="0">
                <a:solidFill>
                  <a:srgbClr val="000000"/>
                </a:solidFill>
                <a:latin typeface="Poppins"/>
                <a:ea typeface="Poppins"/>
                <a:cs typeface="Poppins"/>
                <a:sym typeface="Poppins"/>
              </a:rPr>
              <a:t>, und nicht erst, </a:t>
            </a:r>
            <a:r>
              <a:rPr lang="en-US" sz="2000" b="0" i="0" u="none" strike="noStrike" cap="none" dirty="0" err="1">
                <a:solidFill>
                  <a:srgbClr val="000000"/>
                </a:solidFill>
                <a:latin typeface="Poppins"/>
                <a:ea typeface="Poppins"/>
                <a:cs typeface="Poppins"/>
                <a:sym typeface="Poppins"/>
              </a:rPr>
              <a:t>wenn</a:t>
            </a:r>
            <a:r>
              <a:rPr lang="en-US" sz="2000" b="0" i="0" u="none" strike="noStrike" cap="none" dirty="0">
                <a:solidFill>
                  <a:srgbClr val="000000"/>
                </a:solidFill>
                <a:latin typeface="Poppins"/>
                <a:ea typeface="Poppins"/>
                <a:cs typeface="Poppins"/>
                <a:sym typeface="Poppins"/>
              </a:rPr>
              <a:t> es </a:t>
            </a:r>
            <a:r>
              <a:rPr lang="en-US" sz="2000" b="0" i="0" u="none" strike="noStrike" cap="none" dirty="0" err="1">
                <a:solidFill>
                  <a:srgbClr val="000000"/>
                </a:solidFill>
                <a:latin typeface="Poppins"/>
                <a:ea typeface="Poppins"/>
                <a:cs typeface="Poppins"/>
                <a:sym typeface="Poppins"/>
              </a:rPr>
              <a:t>bereits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a:t>
            </a:r>
            <a:r>
              <a:rPr lang="en-US" sz="2000" b="0" i="0" u="none" strike="noStrike" cap="none" dirty="0">
                <a:solidFill>
                  <a:srgbClr val="000000"/>
                </a:solidFill>
                <a:latin typeface="Poppins"/>
                <a:ea typeface="Poppins"/>
                <a:cs typeface="Poppins"/>
                <a:sym typeface="Poppins"/>
              </a:rPr>
              <a:t> Problem </a:t>
            </a:r>
            <a:r>
              <a:rPr lang="en-US" sz="2000" b="0" i="0" u="none" strike="noStrike" cap="none" dirty="0" err="1">
                <a:solidFill>
                  <a:srgbClr val="000000"/>
                </a:solidFill>
                <a:latin typeface="Poppins"/>
                <a:ea typeface="Poppins"/>
                <a:cs typeface="Poppins"/>
                <a:sym typeface="Poppins"/>
              </a:rPr>
              <a:t>gibt</a:t>
            </a:r>
            <a:endParaRPr sz="1200" dirty="0"/>
          </a:p>
          <a:p>
            <a:pPr marL="342900" marR="0" lvl="0" indent="-342900" algn="just" rtl="0">
              <a:lnSpc>
                <a:spcPct val="130009"/>
              </a:lnSpc>
              <a:spcBef>
                <a:spcPts val="0"/>
              </a:spcBef>
              <a:spcAft>
                <a:spcPts val="0"/>
              </a:spcAft>
              <a:buClr>
                <a:srgbClr val="000000"/>
              </a:buClr>
              <a:buSzPts val="2200"/>
              <a:buFont typeface="Arial"/>
              <a:buChar char="•"/>
            </a:pPr>
            <a:r>
              <a:rPr lang="en-US" sz="2000" b="0" i="0" u="none" strike="noStrike" cap="none" dirty="0">
                <a:solidFill>
                  <a:srgbClr val="000000"/>
                </a:solidFill>
                <a:latin typeface="Poppins"/>
                <a:ea typeface="Poppins"/>
                <a:cs typeface="Poppins"/>
                <a:sym typeface="Poppins"/>
              </a:rPr>
              <a:t>Klare </a:t>
            </a:r>
            <a:r>
              <a:rPr lang="en-US" sz="2000" b="0" i="0" u="none" strike="noStrike" cap="none" dirty="0" err="1">
                <a:solidFill>
                  <a:srgbClr val="000000"/>
                </a:solidFill>
                <a:latin typeface="Poppins"/>
                <a:ea typeface="Poppins"/>
                <a:cs typeface="Poppins"/>
                <a:sym typeface="Poppins"/>
              </a:rPr>
              <a:t>Informationen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darüber</a:t>
            </a:r>
            <a:r>
              <a:rPr lang="en-US" sz="2000" b="0" i="0" u="none" strike="noStrike" cap="none" dirty="0">
                <a:solidFill>
                  <a:srgbClr val="000000"/>
                </a:solidFill>
                <a:latin typeface="Poppins"/>
                <a:ea typeface="Poppins"/>
                <a:cs typeface="Poppins"/>
                <a:sym typeface="Poppins"/>
              </a:rPr>
              <a:t>, was die </a:t>
            </a:r>
            <a:r>
              <a:rPr lang="en-US" sz="2000" b="0" i="0" u="none" strike="noStrike" cap="none" dirty="0" err="1">
                <a:solidFill>
                  <a:srgbClr val="000000"/>
                </a:solidFill>
                <a:latin typeface="Poppins"/>
                <a:ea typeface="Poppins"/>
                <a:cs typeface="Poppins"/>
                <a:sym typeface="Poppins"/>
              </a:rPr>
              <a:t>Auszubildenden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Beginn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eines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Praktikums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leisten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können</a:t>
            </a:r>
            <a:r>
              <a:rPr lang="en-US" sz="2000" b="0" i="0" u="none" strike="noStrike" cap="none" dirty="0">
                <a:solidFill>
                  <a:srgbClr val="000000"/>
                </a:solidFill>
                <a:latin typeface="Poppins"/>
                <a:ea typeface="Poppins"/>
                <a:cs typeface="Poppins"/>
                <a:sym typeface="Poppins"/>
              </a:rPr>
              <a:t> und was nicht</a:t>
            </a:r>
            <a:endParaRPr sz="1200" dirty="0"/>
          </a:p>
          <a:p>
            <a:pPr marL="342900" marR="0" lvl="0" indent="-342900" algn="just" rtl="0">
              <a:lnSpc>
                <a:spcPct val="130009"/>
              </a:lnSpc>
              <a:spcBef>
                <a:spcPts val="0"/>
              </a:spcBef>
              <a:spcAft>
                <a:spcPts val="0"/>
              </a:spcAft>
              <a:buClr>
                <a:srgbClr val="000000"/>
              </a:buClr>
              <a:buSzPts val="2200"/>
              <a:buFont typeface="Arial"/>
              <a:buChar char="•"/>
            </a:pPr>
            <a:r>
              <a:rPr lang="en-US" sz="2000" b="0" i="0" u="none" strike="noStrike" cap="none" dirty="0">
                <a:solidFill>
                  <a:srgbClr val="000000"/>
                </a:solidFill>
                <a:latin typeface="Poppins"/>
                <a:ea typeface="Poppins"/>
                <a:cs typeface="Poppins"/>
                <a:sym typeface="Poppins"/>
              </a:rPr>
              <a:t>Einen </a:t>
            </a:r>
            <a:r>
              <a:rPr lang="en-US" sz="2000" b="0" i="0" u="none" strike="noStrike" cap="none" dirty="0" err="1">
                <a:solidFill>
                  <a:srgbClr val="000000"/>
                </a:solidFill>
                <a:latin typeface="Poppins"/>
                <a:ea typeface="Poppins"/>
                <a:cs typeface="Poppins"/>
                <a:sym typeface="Poppins"/>
              </a:rPr>
              <a:t>namentlich</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genannten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Ansprechpartner</a:t>
            </a:r>
            <a:r>
              <a:rPr lang="en-US" sz="2000" b="0" i="0" u="none" strike="noStrike" cap="none" dirty="0">
                <a:solidFill>
                  <a:srgbClr val="000000"/>
                </a:solidFill>
                <a:latin typeface="Poppins"/>
                <a:ea typeface="Poppins"/>
                <a:cs typeface="Poppins"/>
                <a:sym typeface="Poppins"/>
              </a:rPr>
              <a:t>, den </a:t>
            </a:r>
            <a:r>
              <a:rPr lang="en-US" sz="2000" b="0" i="0" u="none" strike="noStrike" cap="none" dirty="0" err="1">
                <a:solidFill>
                  <a:srgbClr val="000000"/>
                </a:solidFill>
                <a:latin typeface="Poppins"/>
                <a:ea typeface="Poppins"/>
                <a:cs typeface="Poppins"/>
                <a:sym typeface="Poppins"/>
              </a:rPr>
              <a:t>sie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leicht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erreichen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können</a:t>
            </a:r>
            <a:endParaRPr sz="1200" dirty="0"/>
          </a:p>
          <a:p>
            <a:pPr marL="342900" marR="0" lvl="0" indent="-342900" algn="just" rtl="0">
              <a:lnSpc>
                <a:spcPct val="130009"/>
              </a:lnSpc>
              <a:spcBef>
                <a:spcPts val="0"/>
              </a:spcBef>
              <a:spcAft>
                <a:spcPts val="0"/>
              </a:spcAft>
              <a:buClr>
                <a:srgbClr val="000000"/>
              </a:buClr>
              <a:buSzPts val="2200"/>
              <a:buFont typeface="Arial"/>
              <a:buChar char="•"/>
            </a:pPr>
            <a:r>
              <a:rPr lang="en-US" sz="2000" b="0" i="0" u="none" strike="noStrike" cap="none" dirty="0" err="1">
                <a:solidFill>
                  <a:srgbClr val="000000"/>
                </a:solidFill>
                <a:latin typeface="Poppins"/>
                <a:ea typeface="Poppins"/>
                <a:cs typeface="Poppins"/>
                <a:sym typeface="Poppins"/>
              </a:rPr>
              <a:t>Feedbackschleifen</a:t>
            </a:r>
            <a:r>
              <a:rPr lang="en-US" sz="2000" b="0" i="0" u="none" strike="noStrike" cap="none" dirty="0">
                <a:solidFill>
                  <a:srgbClr val="000000"/>
                </a:solidFill>
                <a:latin typeface="Poppins"/>
                <a:ea typeface="Poppins"/>
                <a:cs typeface="Poppins"/>
                <a:sym typeface="Poppins"/>
              </a:rPr>
              <a:t> – </a:t>
            </a:r>
            <a:r>
              <a:rPr lang="en-US" sz="2000" b="0" i="0" u="none" strike="noStrike" cap="none" dirty="0" err="1">
                <a:solidFill>
                  <a:srgbClr val="000000"/>
                </a:solidFill>
                <a:latin typeface="Poppins"/>
                <a:ea typeface="Poppins"/>
                <a:cs typeface="Poppins"/>
                <a:sym typeface="Poppins"/>
              </a:rPr>
              <a:t>gefragt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werden</a:t>
            </a:r>
            <a:r>
              <a:rPr lang="en-US" sz="2000" b="0" i="0" u="none" strike="noStrike" cap="none" dirty="0">
                <a:solidFill>
                  <a:srgbClr val="000000"/>
                </a:solidFill>
                <a:latin typeface="Poppins"/>
                <a:ea typeface="Poppins"/>
                <a:cs typeface="Poppins"/>
                <a:sym typeface="Poppins"/>
              </a:rPr>
              <a:t>, was gut </a:t>
            </a:r>
            <a:r>
              <a:rPr lang="en-US" sz="2000" b="0" i="0" u="none" strike="noStrike" cap="none" dirty="0" err="1">
                <a:solidFill>
                  <a:srgbClr val="000000"/>
                </a:solidFill>
                <a:latin typeface="Poppins"/>
                <a:ea typeface="Poppins"/>
                <a:cs typeface="Poppins"/>
                <a:sym typeface="Poppins"/>
              </a:rPr>
              <a:t>funktioniert</a:t>
            </a:r>
            <a:r>
              <a:rPr lang="en-US" sz="2000" b="0" i="0" u="none" strike="noStrike" cap="none" dirty="0">
                <a:solidFill>
                  <a:srgbClr val="000000"/>
                </a:solidFill>
                <a:latin typeface="Poppins"/>
                <a:ea typeface="Poppins"/>
                <a:cs typeface="Poppins"/>
                <a:sym typeface="Poppins"/>
              </a:rPr>
              <a:t> und was </a:t>
            </a:r>
            <a:r>
              <a:rPr lang="en-US" sz="2000" b="0" i="0" u="none" strike="noStrike" cap="none" dirty="0" err="1">
                <a:solidFill>
                  <a:srgbClr val="000000"/>
                </a:solidFill>
                <a:latin typeface="Poppins"/>
                <a:ea typeface="Poppins"/>
                <a:cs typeface="Poppins"/>
                <a:sym typeface="Poppins"/>
              </a:rPr>
              <a:t>verbessert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werden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könnte</a:t>
            </a:r>
            <a:endParaRPr sz="1200" dirty="0"/>
          </a:p>
          <a:p>
            <a:pPr marL="342900" marR="0" lvl="0" indent="-342900" algn="just" rtl="0">
              <a:lnSpc>
                <a:spcPct val="130009"/>
              </a:lnSpc>
              <a:spcBef>
                <a:spcPts val="0"/>
              </a:spcBef>
              <a:spcAft>
                <a:spcPts val="0"/>
              </a:spcAft>
              <a:buClr>
                <a:srgbClr val="000000"/>
              </a:buClr>
              <a:buSzPts val="2200"/>
              <a:buFont typeface="Arial"/>
              <a:buChar char="•"/>
            </a:pPr>
            <a:r>
              <a:rPr lang="en-US" sz="2000" b="0" i="0" u="none" strike="noStrike" cap="none" dirty="0" err="1">
                <a:solidFill>
                  <a:srgbClr val="000000"/>
                </a:solidFill>
                <a:latin typeface="Poppins"/>
                <a:ea typeface="Poppins"/>
                <a:cs typeface="Poppins"/>
                <a:sym typeface="Poppins"/>
              </a:rPr>
              <a:t>Anerkennung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dass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ihre</a:t>
            </a:r>
            <a:r>
              <a:rPr lang="en-US" sz="2000" b="0" i="0" u="none" strike="noStrike" cap="none" dirty="0">
                <a:solidFill>
                  <a:srgbClr val="000000"/>
                </a:solidFill>
                <a:latin typeface="Poppins"/>
                <a:ea typeface="Poppins"/>
                <a:cs typeface="Poppins"/>
                <a:sym typeface="Poppins"/>
              </a:rPr>
              <a:t> Zeit </a:t>
            </a:r>
            <a:r>
              <a:rPr lang="en-US" sz="2000" b="0" i="0" u="none" strike="noStrike" cap="none" dirty="0" err="1">
                <a:solidFill>
                  <a:srgbClr val="000000"/>
                </a:solidFill>
                <a:latin typeface="Poppins"/>
                <a:ea typeface="Poppins"/>
                <a:cs typeface="Poppins"/>
                <a:sym typeface="Poppins"/>
              </a:rPr>
              <a:t>begrenzt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ist</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ihr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Beitrag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geschätzt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wird</a:t>
            </a:r>
            <a:endParaRPr sz="1200" dirty="0"/>
          </a:p>
          <a:p>
            <a:pPr marL="0" marR="0" lvl="0" indent="0" algn="just" rtl="0">
              <a:lnSpc>
                <a:spcPct val="130009"/>
              </a:lnSpc>
              <a:spcBef>
                <a:spcPts val="0"/>
              </a:spcBef>
              <a:spcAft>
                <a:spcPts val="0"/>
              </a:spcAft>
              <a:buClr>
                <a:srgbClr val="000000"/>
              </a:buClr>
              <a:buSzPts val="2200"/>
              <a:buFont typeface="Arial"/>
              <a:buNone/>
            </a:pPr>
            <a:endParaRPr sz="20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000" b="0" i="0" u="none" strike="noStrike" cap="none" dirty="0" err="1">
                <a:solidFill>
                  <a:srgbClr val="000000"/>
                </a:solidFill>
                <a:latin typeface="Poppins"/>
                <a:ea typeface="Poppins"/>
                <a:cs typeface="Poppins"/>
                <a:sym typeface="Poppins"/>
              </a:rPr>
              <a:t>Anstatt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darauf</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warten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dass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Arbeitgeber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Bedenken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äußert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fragen</a:t>
            </a:r>
            <a:r>
              <a:rPr lang="en-US" sz="2000" b="0" i="0" u="none" strike="noStrike" cap="none" dirty="0">
                <a:solidFill>
                  <a:srgbClr val="000000"/>
                </a:solidFill>
                <a:latin typeface="Poppins"/>
                <a:ea typeface="Poppins"/>
                <a:cs typeface="Poppins"/>
                <a:sym typeface="Poppins"/>
              </a:rPr>
              <a:t> Sie: „</a:t>
            </a:r>
            <a:r>
              <a:rPr lang="en-US" sz="2000" b="0" i="0" u="none" strike="noStrike" cap="none" dirty="0" err="1">
                <a:solidFill>
                  <a:srgbClr val="000000"/>
                </a:solidFill>
                <a:latin typeface="Poppins"/>
                <a:ea typeface="Poppins"/>
                <a:cs typeface="Poppins"/>
                <a:sym typeface="Poppins"/>
              </a:rPr>
              <a:t>Gibt</a:t>
            </a:r>
            <a:r>
              <a:rPr lang="en-US" sz="2000" b="0" i="0" u="none" strike="noStrike" cap="none" dirty="0">
                <a:solidFill>
                  <a:srgbClr val="000000"/>
                </a:solidFill>
                <a:latin typeface="Poppins"/>
                <a:ea typeface="Poppins"/>
                <a:cs typeface="Poppins"/>
                <a:sym typeface="Poppins"/>
              </a:rPr>
              <a:t> es </a:t>
            </a:r>
            <a:r>
              <a:rPr lang="en-US" sz="2000" b="0" i="0" u="none" strike="noStrike" cap="none" dirty="0" err="1">
                <a:solidFill>
                  <a:srgbClr val="000000"/>
                </a:solidFill>
                <a:latin typeface="Poppins"/>
                <a:ea typeface="Poppins"/>
                <a:cs typeface="Poppins"/>
                <a:sym typeface="Poppins"/>
              </a:rPr>
              <a:t>irgendetwas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bezüglich</a:t>
            </a:r>
            <a:r>
              <a:rPr lang="en-US" sz="2000" b="0" i="0" u="none" strike="noStrike" cap="none" dirty="0">
                <a:solidFill>
                  <a:srgbClr val="000000"/>
                </a:solidFill>
                <a:latin typeface="Poppins"/>
                <a:ea typeface="Poppins"/>
                <a:cs typeface="Poppins"/>
                <a:sym typeface="Poppins"/>
              </a:rPr>
              <a:t> der </a:t>
            </a:r>
            <a:r>
              <a:rPr lang="en-US" sz="2000" b="0" i="0" u="none" strike="noStrike" cap="none" dirty="0" err="1">
                <a:solidFill>
                  <a:srgbClr val="000000"/>
                </a:solidFill>
                <a:latin typeface="Poppins"/>
                <a:ea typeface="Poppins"/>
                <a:cs typeface="Poppins"/>
                <a:sym typeface="Poppins"/>
              </a:rPr>
              <a:t>bisherigen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Fortschritte</a:t>
            </a:r>
            <a:r>
              <a:rPr lang="en-US" sz="2000" b="0" i="0" u="none" strike="noStrike" cap="none" dirty="0">
                <a:solidFill>
                  <a:srgbClr val="000000"/>
                </a:solidFill>
                <a:latin typeface="Poppins"/>
                <a:ea typeface="Poppins"/>
                <a:cs typeface="Poppins"/>
                <a:sym typeface="Poppins"/>
              </a:rPr>
              <a:t> dieses </a:t>
            </a:r>
            <a:r>
              <a:rPr lang="en-US" sz="2000" b="0" i="0" u="none" strike="noStrike" cap="none" dirty="0" err="1">
                <a:solidFill>
                  <a:srgbClr val="000000"/>
                </a:solidFill>
                <a:latin typeface="Poppins"/>
                <a:ea typeface="Poppins"/>
                <a:cs typeface="Poppins"/>
                <a:sym typeface="Poppins"/>
              </a:rPr>
              <a:t>Auszubildenden</a:t>
            </a:r>
            <a:r>
              <a:rPr lang="en-US" sz="2000" b="0" i="0" u="none" strike="noStrike" cap="none" dirty="0">
                <a:solidFill>
                  <a:srgbClr val="000000"/>
                </a:solidFill>
                <a:latin typeface="Poppins"/>
                <a:ea typeface="Poppins"/>
                <a:cs typeface="Poppins"/>
                <a:sym typeface="Poppins"/>
              </a:rPr>
              <a:t>, das </a:t>
            </a:r>
            <a:r>
              <a:rPr lang="en-US" sz="2000" b="0" i="0" u="none" strike="noStrike" cap="none" dirty="0" err="1">
                <a:solidFill>
                  <a:srgbClr val="000000"/>
                </a:solidFill>
                <a:latin typeface="Poppins"/>
                <a:ea typeface="Poppins"/>
                <a:cs typeface="Poppins"/>
                <a:sym typeface="Poppins"/>
              </a:rPr>
              <a:t>wir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vor</a:t>
            </a:r>
            <a:r>
              <a:rPr lang="en-US" sz="2000" b="0" i="0" u="none" strike="noStrike" cap="none" dirty="0">
                <a:solidFill>
                  <a:srgbClr val="000000"/>
                </a:solidFill>
                <a:latin typeface="Poppins"/>
                <a:ea typeface="Poppins"/>
                <a:cs typeface="Poppins"/>
                <a:sym typeface="Poppins"/>
              </a:rPr>
              <a:t> Ende des </a:t>
            </a:r>
            <a:r>
              <a:rPr lang="en-US" sz="2000" b="0" i="0" u="none" strike="noStrike" cap="none" dirty="0" err="1">
                <a:solidFill>
                  <a:srgbClr val="000000"/>
                </a:solidFill>
                <a:latin typeface="Poppins"/>
                <a:ea typeface="Poppins"/>
                <a:cs typeface="Poppins"/>
                <a:sym typeface="Poppins"/>
              </a:rPr>
              <a:t>Praktikums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besprechen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sollten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Proaktiver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Kontakt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zeugt</a:t>
            </a:r>
            <a:r>
              <a:rPr lang="en-US" sz="2000" b="0" i="0" u="none" strike="noStrike" cap="none" dirty="0">
                <a:solidFill>
                  <a:srgbClr val="000000"/>
                </a:solidFill>
                <a:latin typeface="Poppins"/>
                <a:ea typeface="Poppins"/>
                <a:cs typeface="Poppins"/>
                <a:sym typeface="Poppins"/>
              </a:rPr>
              <a:t> von </a:t>
            </a:r>
            <a:r>
              <a:rPr lang="en-US" sz="2000" b="0" i="0" u="none" strike="noStrike" cap="none" dirty="0" err="1">
                <a:solidFill>
                  <a:srgbClr val="000000"/>
                </a:solidFill>
                <a:latin typeface="Poppins"/>
                <a:ea typeface="Poppins"/>
                <a:cs typeface="Poppins"/>
                <a:sym typeface="Poppins"/>
              </a:rPr>
              <a:t>Professionalität</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verhindert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dass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kleinen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Problemen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Praktikumsbrüche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werden</a:t>
            </a:r>
            <a:r>
              <a:rPr lang="en-US" sz="2000" b="0" i="0" u="none" strike="noStrike" cap="none" dirty="0">
                <a:solidFill>
                  <a:srgbClr val="000000"/>
                </a:solidFill>
                <a:latin typeface="Poppins"/>
                <a:ea typeface="Poppins"/>
                <a:cs typeface="Poppins"/>
                <a:sym typeface="Poppins"/>
              </a:rPr>
              <a:t>.</a:t>
            </a:r>
            <a:endParaRPr sz="2000" b="0" i="0" u="none" strike="noStrike" cap="none" dirty="0">
              <a:solidFill>
                <a:srgbClr val="000000"/>
              </a:solidFill>
              <a:latin typeface="Arial"/>
              <a:ea typeface="Arial"/>
              <a:cs typeface="Arial"/>
              <a:sym typeface="Arial"/>
            </a:endParaRPr>
          </a:p>
        </p:txBody>
      </p:sp>
      <p:sp>
        <p:nvSpPr>
          <p:cNvPr id="214" name="Google Shape;214;p27"/>
          <p:cNvSpPr txBox="1"/>
          <p:nvPr/>
        </p:nvSpPr>
        <p:spPr>
          <a:xfrm>
            <a:off x="378734" y="455857"/>
            <a:ext cx="10221103"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Abschnitt 2: Aufbau und Pflege von Arbeitgeberbeziehungen</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8"/>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31" name="Google Shape;231;p28"/>
          <p:cNvGrpSpPr/>
          <p:nvPr/>
        </p:nvGrpSpPr>
        <p:grpSpPr>
          <a:xfrm>
            <a:off x="5940775" y="946396"/>
            <a:ext cx="857867" cy="857867"/>
            <a:chOff x="0" y="0"/>
            <a:chExt cx="812800" cy="812800"/>
          </a:xfrm>
        </p:grpSpPr>
        <p:sp>
          <p:nvSpPr>
            <p:cNvPr id="232" name="Google Shape;232;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4" name="Google Shape;234;p28"/>
          <p:cNvGrpSpPr/>
          <p:nvPr/>
        </p:nvGrpSpPr>
        <p:grpSpPr>
          <a:xfrm>
            <a:off x="6592862" y="2226096"/>
            <a:ext cx="604566" cy="604566"/>
            <a:chOff x="0" y="0"/>
            <a:chExt cx="812800" cy="812800"/>
          </a:xfrm>
        </p:grpSpPr>
        <p:sp>
          <p:nvSpPr>
            <p:cNvPr id="235" name="Google Shape;235;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28"/>
          <p:cNvGrpSpPr/>
          <p:nvPr/>
        </p:nvGrpSpPr>
        <p:grpSpPr>
          <a:xfrm>
            <a:off x="5825201" y="681913"/>
            <a:ext cx="637633" cy="637633"/>
            <a:chOff x="0" y="0"/>
            <a:chExt cx="812800" cy="812800"/>
          </a:xfrm>
        </p:grpSpPr>
        <p:sp>
          <p:nvSpPr>
            <p:cNvPr id="238" name="Google Shape;238;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28"/>
          <p:cNvSpPr/>
          <p:nvPr/>
        </p:nvSpPr>
        <p:spPr>
          <a:xfrm>
            <a:off x="16645235" y="889067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Unter „Co-Design“ versteht man die Einbindung von Arbeitgebern in die Entwicklung von Lerninhalten, Prüfungsaufgaben und Praxiserfahrungen – und nicht nur in deren Umsetzung. Wenn Arbeitgeber an der Gestaltung eines Programms mitwirken, ist das Ergebnis aktueller, glaubwürdiger und für die Lernenden nützlicher.</a:t>
            </a:r>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Klein anfangen</a:t>
            </a:r>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Co-Design erfordert keine formelle Partnerschaftsstruktur. Es kann mit einem einzigen Gespräch beginnen: Man fragt einen Arbeitgeber, welche Kompetenzen er bei neuen Mitarbeitern vermisst oder was Lernende, die eine Hochschulausbildung absolviert haben, seiner Meinung nach besser über seine Branche verstehen sollten.</a:t>
            </a:r>
            <a:endParaRPr/>
          </a:p>
        </p:txBody>
      </p:sp>
      <p:sp>
        <p:nvSpPr>
          <p:cNvPr id="242" name="Google Shape;242;p28"/>
          <p:cNvSpPr txBox="1"/>
          <p:nvPr/>
        </p:nvSpPr>
        <p:spPr>
          <a:xfrm>
            <a:off x="8407018" y="498227"/>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3: Co-Design und Zusammenarbeit im Bereich des arbeitsbasierten Lernens</a:t>
            </a:r>
            <a:endParaRPr/>
          </a:p>
        </p:txBody>
      </p:sp>
      <p:sp>
        <p:nvSpPr>
          <p:cNvPr id="3" name="Google Shape;204;p26">
            <a:extLst>
              <a:ext uri="{FF2B5EF4-FFF2-40B4-BE49-F238E27FC236}">
                <a16:creationId xmlns:a16="http://schemas.microsoft.com/office/drawing/2014/main" id="{5D5C3455-A6AD-4CC0-6A31-A5768ADCC7E4}"/>
              </a:ext>
            </a:extLst>
          </p:cNvPr>
          <p:cNvSpPr/>
          <p:nvPr/>
        </p:nvSpPr>
        <p:spPr>
          <a:xfrm>
            <a:off x="6022072" y="159879"/>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29"/>
          <p:cNvPicPr preferRelativeResize="0"/>
          <p:nvPr/>
        </p:nvPicPr>
        <p:blipFill rotWithShape="1">
          <a:blip r:embed="rId3">
            <a:alphaModFix/>
          </a:blip>
          <a:srcRect/>
          <a:stretch/>
        </p:blipFill>
        <p:spPr>
          <a:xfrm>
            <a:off x="-230302" y="7302726"/>
            <a:ext cx="19275540" cy="3155724"/>
          </a:xfrm>
          <a:prstGeom prst="rect">
            <a:avLst/>
          </a:prstGeom>
          <a:noFill/>
          <a:ln>
            <a:noFill/>
          </a:ln>
        </p:spPr>
      </p:pic>
      <p:pic>
        <p:nvPicPr>
          <p:cNvPr id="248" name="Google Shape;248;p29"/>
          <p:cNvPicPr preferRelativeResize="0"/>
          <p:nvPr/>
        </p:nvPicPr>
        <p:blipFill rotWithShape="1">
          <a:blip r:embed="rId4">
            <a:alphaModFix/>
          </a:blip>
          <a:srcRect/>
          <a:stretch/>
        </p:blipFill>
        <p:spPr>
          <a:xfrm>
            <a:off x="1143000" y="114299"/>
            <a:ext cx="2171700" cy="1431065"/>
          </a:xfrm>
          <a:prstGeom prst="rect">
            <a:avLst/>
          </a:prstGeom>
          <a:noFill/>
          <a:ln>
            <a:noFill/>
          </a:ln>
        </p:spPr>
      </p:pic>
      <p:sp>
        <p:nvSpPr>
          <p:cNvPr id="249" name="Google Shape;249;p29"/>
          <p:cNvSpPr txBox="1"/>
          <p:nvPr/>
        </p:nvSpPr>
        <p:spPr>
          <a:xfrm>
            <a:off x="341199" y="1545365"/>
            <a:ext cx="17224130" cy="1043519"/>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7B8BB"/>
                </a:solidFill>
                <a:latin typeface="Poppins"/>
                <a:ea typeface="Poppins"/>
                <a:cs typeface="Poppins"/>
                <a:sym typeface="Poppins"/>
              </a:rPr>
              <a:t>SZENARIO </a:t>
            </a:r>
            <a:r>
              <a:rPr lang="en-US" sz="1800" b="0" i="0" u="none" strike="noStrike" cap="none">
                <a:solidFill>
                  <a:srgbClr val="FFFFFF"/>
                </a:solidFill>
                <a:latin typeface="Poppins"/>
                <a:ea typeface="Poppins"/>
                <a:cs typeface="Poppins"/>
                <a:sym typeface="Poppins"/>
              </a:rPr>
              <a:t> Der Arbeitgeber eines Auszubildenden wendet sich an Sie und teilt Ihnen mit, dass der Auszubildende die Erwartungen an die professionelle Kommunikation am Arbeitsplatz nicht erfüllt. Der Arbeitgeber ist frustriert und erwägt, den Praktikumsplatz zu beenden. Der Auszubildende sagt Ihnen im Gespräch, dass er sich nicht unterstützt fühle und sich nicht im Klaren darüber sei, was von ihm erwartet werde.</a:t>
            </a:r>
            <a:endParaRPr/>
          </a:p>
        </p:txBody>
      </p:sp>
      <p:sp>
        <p:nvSpPr>
          <p:cNvPr id="250" name="Google Shape;250;p29"/>
          <p:cNvSpPr txBox="1"/>
          <p:nvPr/>
        </p:nvSpPr>
        <p:spPr>
          <a:xfrm>
            <a:off x="4314825" y="498639"/>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dirty="0" err="1">
                <a:solidFill>
                  <a:srgbClr val="10146E"/>
                </a:solidFill>
                <a:latin typeface="Poppins"/>
                <a:ea typeface="Poppins"/>
                <a:cs typeface="Poppins"/>
                <a:sym typeface="Poppins"/>
              </a:rPr>
              <a:t>Szenario-Übung</a:t>
            </a:r>
            <a:r>
              <a:rPr lang="en-US" sz="2800" b="1" i="0" u="none" strike="noStrike" cap="none" dirty="0">
                <a:solidFill>
                  <a:srgbClr val="10146E"/>
                </a:solidFill>
                <a:latin typeface="Poppins"/>
                <a:ea typeface="Poppins"/>
                <a:cs typeface="Poppins"/>
                <a:sym typeface="Poppins"/>
              </a:rPr>
              <a:t>: Der </a:t>
            </a:r>
            <a:r>
              <a:rPr lang="en-US" sz="2800" b="1" i="0" u="none" strike="noStrike" cap="none" dirty="0" err="1">
                <a:solidFill>
                  <a:srgbClr val="10146E"/>
                </a:solidFill>
                <a:latin typeface="Poppins"/>
                <a:ea typeface="Poppins"/>
                <a:cs typeface="Poppins"/>
                <a:sym typeface="Poppins"/>
              </a:rPr>
              <a:t>frustrierte</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Arbeitgeber</a:t>
            </a:r>
            <a:endParaRPr dirty="0"/>
          </a:p>
        </p:txBody>
      </p:sp>
      <p:sp>
        <p:nvSpPr>
          <p:cNvPr id="251" name="Google Shape;251;p29"/>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Denken Sie über Ihre Reaktion als Ausbilder nach:</a:t>
            </a:r>
            <a:endParaRPr/>
          </a:p>
        </p:txBody>
      </p:sp>
      <p:sp>
        <p:nvSpPr>
          <p:cNvPr id="252" name="Google Shape;252;p29"/>
          <p:cNvSpPr txBox="1"/>
          <p:nvPr/>
        </p:nvSpPr>
        <p:spPr>
          <a:xfrm>
            <a:off x="456199" y="3681011"/>
            <a:ext cx="14888575" cy="1184940"/>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Wie reagieren Sie zunächst auf den Arbeitgeber, um die Beziehung aufrechtzuerhalten und Zeit zu gewinnen?</a:t>
            </a:r>
            <a:endParaRPr/>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Was müssen Sie sowohl vom Arbeitgeber als auch vom Auszubildenden in Erfahrung bringen, bevor Sie ein gemeinsames Gespräch moderieren?</a:t>
            </a:r>
            <a:endParaRPr/>
          </a:p>
        </p:txBody>
      </p:sp>
      <p:sp>
        <p:nvSpPr>
          <p:cNvPr id="253" name="Google Shape;253;p29"/>
          <p:cNvSpPr txBox="1"/>
          <p:nvPr/>
        </p:nvSpPr>
        <p:spPr>
          <a:xfrm>
            <a:off x="341198" y="5993507"/>
            <a:ext cx="16689501" cy="1184940"/>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Wie gestalten Sie </a:t>
            </a:r>
            <a:r>
              <a:rPr lang="en-US" sz="2000" b="0" i="0" u="none" strike="noStrike" cap="none" dirty="0" err="1">
                <a:solidFill>
                  <a:srgbClr val="333333"/>
                </a:solidFill>
                <a:latin typeface="Poppins"/>
                <a:ea typeface="Poppins"/>
                <a:cs typeface="Poppins"/>
                <a:sym typeface="Poppins"/>
              </a:rPr>
              <a:t>ein</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Dreiergespräch</a:t>
            </a:r>
            <a:r>
              <a:rPr lang="en-US" sz="2000" b="0" i="0" u="none" strike="noStrike" cap="none" dirty="0">
                <a:solidFill>
                  <a:srgbClr val="333333"/>
                </a:solidFill>
                <a:latin typeface="Poppins"/>
                <a:ea typeface="Poppins"/>
                <a:cs typeface="Poppins"/>
                <a:sym typeface="Poppins"/>
              </a:rPr>
              <a:t>, das </a:t>
            </a:r>
            <a:r>
              <a:rPr lang="en-US" sz="2000" b="0" i="0" u="none" strike="noStrike" cap="none" dirty="0" err="1">
                <a:solidFill>
                  <a:srgbClr val="333333"/>
                </a:solidFill>
                <a:latin typeface="Poppins"/>
                <a:ea typeface="Poppins"/>
                <a:cs typeface="Poppins"/>
                <a:sym typeface="Poppins"/>
              </a:rPr>
              <a:t>zu</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einem</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gemeinsamen</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Verständnis</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führt</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anstatt</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zu</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einem</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gegenseitigen</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Schuldzuweisungsspiel</a:t>
            </a:r>
            <a:r>
              <a:rPr lang="en-US" sz="2000" b="0" i="0" u="none" strike="noStrike" cap="none" dirty="0">
                <a:solidFill>
                  <a:srgbClr val="333333"/>
                </a:solidFill>
                <a:latin typeface="Poppins"/>
                <a:ea typeface="Poppins"/>
                <a:cs typeface="Poppins"/>
                <a:sym typeface="Poppins"/>
              </a:rPr>
              <a:t>?</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Was </a:t>
            </a:r>
            <a:r>
              <a:rPr lang="en-US" sz="2000" b="0" i="0" u="none" strike="noStrike" cap="none" dirty="0" err="1">
                <a:solidFill>
                  <a:srgbClr val="333333"/>
                </a:solidFill>
                <a:latin typeface="Poppins"/>
                <a:ea typeface="Poppins"/>
                <a:cs typeface="Poppins"/>
                <a:sym typeface="Poppins"/>
              </a:rPr>
              <a:t>würden</a:t>
            </a:r>
            <a:r>
              <a:rPr lang="en-US" sz="2000" b="0" i="0" u="none" strike="noStrike" cap="none" dirty="0">
                <a:solidFill>
                  <a:srgbClr val="333333"/>
                </a:solidFill>
                <a:latin typeface="Poppins"/>
                <a:ea typeface="Poppins"/>
                <a:cs typeface="Poppins"/>
                <a:sym typeface="Poppins"/>
              </a:rPr>
              <a:t> Sie </a:t>
            </a:r>
            <a:r>
              <a:rPr lang="en-US" sz="2000" b="0" i="0" u="none" strike="noStrike" cap="none" dirty="0" err="1">
                <a:solidFill>
                  <a:srgbClr val="333333"/>
                </a:solidFill>
                <a:latin typeface="Poppins"/>
                <a:ea typeface="Poppins"/>
                <a:cs typeface="Poppins"/>
                <a:sym typeface="Poppins"/>
              </a:rPr>
              <a:t>künftig</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unternehmen</a:t>
            </a:r>
            <a:r>
              <a:rPr lang="en-US" sz="2000" b="0" i="0" u="none" strike="noStrike" cap="none" dirty="0">
                <a:solidFill>
                  <a:srgbClr val="333333"/>
                </a:solidFill>
                <a:latin typeface="Poppins"/>
                <a:ea typeface="Poppins"/>
                <a:cs typeface="Poppins"/>
                <a:sym typeface="Poppins"/>
              </a:rPr>
              <a:t>, um </a:t>
            </a:r>
            <a:r>
              <a:rPr lang="en-US" sz="2000" b="0" i="0" u="none" strike="noStrike" cap="none" dirty="0" err="1">
                <a:solidFill>
                  <a:srgbClr val="333333"/>
                </a:solidFill>
                <a:latin typeface="Poppins"/>
                <a:ea typeface="Poppins"/>
                <a:cs typeface="Poppins"/>
                <a:sym typeface="Poppins"/>
              </a:rPr>
              <a:t>zu</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verhindern</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dass</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sich</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eine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solche</a:t>
            </a:r>
            <a:r>
              <a:rPr lang="en-US" sz="2000" b="0" i="0" u="none" strike="noStrike" cap="none" dirty="0">
                <a:solidFill>
                  <a:srgbClr val="333333"/>
                </a:solidFill>
                <a:latin typeface="Poppins"/>
                <a:ea typeface="Poppins"/>
                <a:cs typeface="Poppins"/>
                <a:sym typeface="Poppins"/>
              </a:rPr>
              <a:t> Situation </a:t>
            </a:r>
            <a:r>
              <a:rPr lang="en-US" sz="2000" b="0" i="0" u="none" strike="noStrike" cap="none" dirty="0" err="1">
                <a:solidFill>
                  <a:srgbClr val="333333"/>
                </a:solidFill>
                <a:latin typeface="Poppins"/>
                <a:ea typeface="Poppins"/>
                <a:cs typeface="Poppins"/>
                <a:sym typeface="Poppins"/>
              </a:rPr>
              <a:t>wiederholt</a:t>
            </a:r>
            <a:r>
              <a:rPr lang="en-US" sz="2000" b="0" i="0" u="none" strike="noStrike" cap="none" dirty="0">
                <a:solidFill>
                  <a:srgbClr val="333333"/>
                </a:solidFill>
                <a:latin typeface="Poppins"/>
                <a:ea typeface="Poppins"/>
                <a:cs typeface="Poppins"/>
                <a:sym typeface="Poppins"/>
              </a:rPr>
              <a:t>?</a:t>
            </a:r>
            <a:endParaRPr dirty="0"/>
          </a:p>
        </p:txBody>
      </p:sp>
      <p:sp>
        <p:nvSpPr>
          <p:cNvPr id="254" name="Google Shape;254;p29"/>
          <p:cNvSpPr txBox="1"/>
          <p:nvPr/>
        </p:nvSpPr>
        <p:spPr>
          <a:xfrm>
            <a:off x="341199" y="8111738"/>
            <a:ext cx="17224130" cy="1259793"/>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Grundprinzip</a:t>
            </a:r>
            <a:r>
              <a:rPr lang="en-US" sz="2400" b="1" i="0" u="none" strike="noStrike" cap="none" dirty="0">
                <a:solidFill>
                  <a:srgbClr val="10146E"/>
                </a:solidFill>
                <a:latin typeface="Poppins"/>
                <a:ea typeface="Poppins"/>
                <a:cs typeface="Poppins"/>
                <a:sym typeface="Poppins"/>
              </a:rPr>
              <a:t>: </a:t>
            </a:r>
            <a:r>
              <a:rPr lang="en-US" sz="2400" b="0" i="1" u="none" strike="noStrike" cap="none" dirty="0">
                <a:solidFill>
                  <a:srgbClr val="FFFFFF"/>
                </a:solidFill>
                <a:latin typeface="Poppins"/>
                <a:ea typeface="Poppins"/>
                <a:cs typeface="Poppins"/>
                <a:sym typeface="Poppins"/>
              </a:rPr>
              <a:t>Die Zusammenarbeit </a:t>
            </a:r>
            <a:r>
              <a:rPr lang="en-US" sz="2400" b="0" i="1" u="none" strike="noStrike" cap="none" dirty="0" err="1">
                <a:solidFill>
                  <a:srgbClr val="FFFFFF"/>
                </a:solidFill>
                <a:latin typeface="Poppins"/>
                <a:ea typeface="Poppins"/>
                <a:cs typeface="Poppins"/>
                <a:sym typeface="Poppins"/>
              </a:rPr>
              <a:t>beim</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arbeitsbegleitenden</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Lernen</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ist</a:t>
            </a:r>
            <a:r>
              <a:rPr lang="en-US" sz="2400" b="0" i="1" u="none" strike="noStrike" cap="none" dirty="0">
                <a:solidFill>
                  <a:srgbClr val="FFFFFF"/>
                </a:solidFill>
                <a:latin typeface="Poppins"/>
                <a:ea typeface="Poppins"/>
                <a:cs typeface="Poppins"/>
                <a:sym typeface="Poppins"/>
              </a:rPr>
              <a:t> am </a:t>
            </a:r>
            <a:r>
              <a:rPr lang="en-US" sz="2400" b="0" i="1" u="none" strike="noStrike" cap="none" dirty="0" err="1">
                <a:solidFill>
                  <a:srgbClr val="FFFFFF"/>
                </a:solidFill>
                <a:latin typeface="Poppins"/>
                <a:ea typeface="Poppins"/>
                <a:cs typeface="Poppins"/>
                <a:sym typeface="Poppins"/>
              </a:rPr>
              <a:t>effektivsten</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wenn</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Erwartungen</a:t>
            </a:r>
            <a:r>
              <a:rPr lang="en-US" sz="2400" b="0" i="1" u="none" strike="noStrike" cap="none" dirty="0">
                <a:solidFill>
                  <a:srgbClr val="FFFFFF"/>
                </a:solidFill>
                <a:latin typeface="Poppins"/>
                <a:ea typeface="Poppins"/>
                <a:cs typeface="Poppins"/>
                <a:sym typeface="Poppins"/>
              </a:rPr>
              <a:t> von Anfang an </a:t>
            </a:r>
            <a:r>
              <a:rPr lang="en-US" sz="2400" b="0" i="1" u="none" strike="noStrike" cap="none" dirty="0" err="1">
                <a:solidFill>
                  <a:srgbClr val="FFFFFF"/>
                </a:solidFill>
                <a:latin typeface="Poppins"/>
                <a:ea typeface="Poppins"/>
                <a:cs typeface="Poppins"/>
                <a:sym typeface="Poppins"/>
              </a:rPr>
              <a:t>klar</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festgelegt</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werden</a:t>
            </a:r>
            <a:r>
              <a:rPr lang="en-US" sz="2400" b="0" i="1" u="none" strike="noStrike" cap="none" dirty="0">
                <a:solidFill>
                  <a:srgbClr val="FFFFFF"/>
                </a:solidFill>
                <a:latin typeface="Poppins"/>
                <a:ea typeface="Poppins"/>
                <a:cs typeface="Poppins"/>
                <a:sym typeface="Poppins"/>
              </a:rPr>
              <a:t> und nicht erst </a:t>
            </a:r>
            <a:r>
              <a:rPr lang="en-US" sz="2400" b="0" i="1" u="none" strike="noStrike" cap="none" dirty="0" err="1">
                <a:solidFill>
                  <a:srgbClr val="FFFFFF"/>
                </a:solidFill>
                <a:latin typeface="Poppins"/>
                <a:ea typeface="Poppins"/>
                <a:cs typeface="Poppins"/>
                <a:sym typeface="Poppins"/>
              </a:rPr>
              <a:t>nach</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einem</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Zusammenbruch</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wiederhergestellt</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werden</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müssen</a:t>
            </a:r>
            <a:r>
              <a:rPr lang="en-US" sz="2400" b="0" i="1" u="none" strike="noStrike" cap="none" dirty="0">
                <a:solidFill>
                  <a:srgbClr val="FFFFFF"/>
                </a:solidFill>
                <a:latin typeface="Poppins"/>
                <a:ea typeface="Poppins"/>
                <a:cs typeface="Poppins"/>
                <a:sym typeface="Poppins"/>
              </a:rPr>
              <a:t>.</a:t>
            </a:r>
            <a:endParaRPr dirty="0"/>
          </a:p>
        </p:txBody>
      </p:sp>
      <p:sp>
        <p:nvSpPr>
          <p:cNvPr id="3" name="Google Shape;204;p26">
            <a:extLst>
              <a:ext uri="{FF2B5EF4-FFF2-40B4-BE49-F238E27FC236}">
                <a16:creationId xmlns:a16="http://schemas.microsoft.com/office/drawing/2014/main" id="{F0BE307C-36B0-2E5A-144E-16B4E82AFF14}"/>
              </a:ext>
            </a:extLst>
          </p:cNvPr>
          <p:cNvSpPr/>
          <p:nvPr/>
        </p:nvSpPr>
        <p:spPr>
          <a:xfrm>
            <a:off x="13801725" y="583721"/>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30"/>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260" name="Google Shape;260;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61" name="Google Shape;261;p30"/>
          <p:cNvGrpSpPr/>
          <p:nvPr/>
        </p:nvGrpSpPr>
        <p:grpSpPr>
          <a:xfrm>
            <a:off x="5940775" y="946396"/>
            <a:ext cx="857867" cy="857867"/>
            <a:chOff x="0" y="0"/>
            <a:chExt cx="812800" cy="812800"/>
          </a:xfrm>
        </p:grpSpPr>
        <p:sp>
          <p:nvSpPr>
            <p:cNvPr id="262" name="Google Shape;26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4" name="Google Shape;264;p30"/>
          <p:cNvGrpSpPr/>
          <p:nvPr/>
        </p:nvGrpSpPr>
        <p:grpSpPr>
          <a:xfrm>
            <a:off x="6592862" y="2226096"/>
            <a:ext cx="604566" cy="604566"/>
            <a:chOff x="0" y="0"/>
            <a:chExt cx="812800" cy="812800"/>
          </a:xfrm>
        </p:grpSpPr>
        <p:sp>
          <p:nvSpPr>
            <p:cNvPr id="265" name="Google Shape;26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7" name="Google Shape;267;p30"/>
          <p:cNvGrpSpPr/>
          <p:nvPr/>
        </p:nvGrpSpPr>
        <p:grpSpPr>
          <a:xfrm>
            <a:off x="5825201" y="681913"/>
            <a:ext cx="637633" cy="637633"/>
            <a:chOff x="0" y="0"/>
            <a:chExt cx="812800" cy="812800"/>
          </a:xfrm>
        </p:grpSpPr>
        <p:sp>
          <p:nvSpPr>
            <p:cNvPr id="268" name="Google Shape;26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0" name="Google Shape;27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273" name="Google Shape;273;p30"/>
          <p:cNvSpPr txBox="1"/>
          <p:nvPr/>
        </p:nvSpPr>
        <p:spPr>
          <a:xfrm>
            <a:off x="8625626" y="1567427"/>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Die </a:t>
            </a:r>
            <a:r>
              <a:rPr lang="en-US" sz="2400" b="0" i="0" u="none" strike="noStrike" cap="none" dirty="0" err="1">
                <a:solidFill>
                  <a:srgbClr val="000000"/>
                </a:solidFill>
                <a:latin typeface="Poppins"/>
                <a:ea typeface="Poppins"/>
                <a:cs typeface="Poppins"/>
                <a:sym typeface="Poppins"/>
              </a:rPr>
              <a:t>Berufsberatung</a:t>
            </a:r>
            <a:r>
              <a:rPr lang="en-US" sz="2400" b="0" i="0" u="none" strike="noStrike" cap="none" dirty="0">
                <a:solidFill>
                  <a:srgbClr val="000000"/>
                </a:solidFill>
                <a:latin typeface="Poppins"/>
                <a:ea typeface="Poppins"/>
                <a:cs typeface="Poppins"/>
                <a:sym typeface="Poppins"/>
              </a:rPr>
              <a:t> 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kein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eigenständiger</a:t>
            </a:r>
            <a:r>
              <a:rPr lang="en-US" sz="2400" b="0" i="0" u="none" strike="noStrike" cap="none" dirty="0">
                <a:solidFill>
                  <a:srgbClr val="000000"/>
                </a:solidFill>
                <a:latin typeface="Poppins"/>
                <a:ea typeface="Poppins"/>
                <a:cs typeface="Poppins"/>
                <a:sym typeface="Poppins"/>
              </a:rPr>
              <a:t> Dienst, der von </a:t>
            </a:r>
            <a:r>
              <a:rPr lang="en-US" sz="2400" b="0" i="0" u="none" strike="noStrike" cap="none" dirty="0" err="1">
                <a:solidFill>
                  <a:srgbClr val="000000"/>
                </a:solidFill>
                <a:latin typeface="Poppins"/>
                <a:ea typeface="Poppins"/>
                <a:cs typeface="Poppins"/>
                <a:sym typeface="Poppins"/>
              </a:rPr>
              <a:t>einem</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Spezialisten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erbracht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wird</a:t>
            </a:r>
            <a:r>
              <a:rPr lang="en-US" sz="2400" b="0" i="0" u="none" strike="noStrike" cap="none" dirty="0">
                <a:solidFill>
                  <a:srgbClr val="000000"/>
                </a:solidFill>
                <a:latin typeface="Poppins"/>
                <a:ea typeface="Poppins"/>
                <a:cs typeface="Poppins"/>
                <a:sym typeface="Poppins"/>
              </a:rPr>
              <a:t>. Sie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darin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verankert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Ausbilder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über</a:t>
            </a:r>
            <a:r>
              <a:rPr lang="en-US" sz="2400" b="0" i="0" u="none" strike="noStrike" cap="none" dirty="0">
                <a:solidFill>
                  <a:srgbClr val="000000"/>
                </a:solidFill>
                <a:latin typeface="Poppins"/>
                <a:ea typeface="Poppins"/>
                <a:cs typeface="Poppins"/>
                <a:sym typeface="Poppins"/>
              </a:rPr>
              <a:t> die Branche </a:t>
            </a:r>
            <a:r>
              <a:rPr lang="en-US" sz="2400" b="0" i="0" u="none" strike="noStrike" cap="none" dirty="0" err="1">
                <a:solidFill>
                  <a:srgbClr val="000000"/>
                </a:solidFill>
                <a:latin typeface="Poppins"/>
                <a:ea typeface="Poppins"/>
                <a:cs typeface="Poppins"/>
                <a:sym typeface="Poppins"/>
              </a:rPr>
              <a:t>sprechen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berufliche</a:t>
            </a:r>
            <a:r>
              <a:rPr lang="en-US" sz="2400" b="0" i="0" u="none" strike="noStrike" cap="none" dirty="0">
                <a:solidFill>
                  <a:srgbClr val="000000"/>
                </a:solidFill>
                <a:latin typeface="Poppins"/>
                <a:ea typeface="Poppins"/>
                <a:cs typeface="Poppins"/>
                <a:sym typeface="Poppins"/>
              </a:rPr>
              <a:t> Rollen </a:t>
            </a:r>
            <a:r>
              <a:rPr lang="en-US" sz="2400" b="0" i="0" u="none" strike="noStrike" cap="none" dirty="0" err="1">
                <a:solidFill>
                  <a:srgbClr val="000000"/>
                </a:solidFill>
                <a:latin typeface="Poppins"/>
                <a:ea typeface="Poppins"/>
                <a:cs typeface="Poppins"/>
                <a:sym typeface="Poppins"/>
              </a:rPr>
              <a:t>beschreiben</a:t>
            </a:r>
            <a:r>
              <a:rPr lang="en-US" sz="2400" b="0" i="0" u="none" strike="noStrike" cap="none" dirty="0">
                <a:solidFill>
                  <a:srgbClr val="000000"/>
                </a:solidFill>
                <a:latin typeface="Poppins"/>
                <a:ea typeface="Poppins"/>
                <a:cs typeface="Poppins"/>
                <a:sym typeface="Poppins"/>
              </a:rPr>
              <a:t> und das </a:t>
            </a:r>
            <a:r>
              <a:rPr lang="en-US" sz="2400" b="0" i="0" u="none" strike="noStrike" cap="none" dirty="0" err="1">
                <a:solidFill>
                  <a:srgbClr val="000000"/>
                </a:solidFill>
                <a:latin typeface="Poppins"/>
                <a:ea typeface="Poppins"/>
                <a:cs typeface="Poppins"/>
                <a:sym typeface="Poppins"/>
              </a:rPr>
              <a:t>Gelernte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realen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Berufswegen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verknüpfen</a:t>
            </a:r>
            <a:r>
              <a:rPr lang="en-US" sz="24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Jedes</a:t>
            </a:r>
            <a:r>
              <a:rPr lang="en-US" sz="2400" b="0" i="0" u="none" strike="noStrike" cap="none" dirty="0">
                <a:solidFill>
                  <a:srgbClr val="000000"/>
                </a:solidFill>
                <a:latin typeface="Poppins"/>
                <a:ea typeface="Poppins"/>
                <a:cs typeface="Poppins"/>
                <a:sym typeface="Poppins"/>
              </a:rPr>
              <a:t> Mal, </a:t>
            </a:r>
            <a:r>
              <a:rPr lang="en-US" sz="2400" b="0" i="0" u="none" strike="noStrike" cap="none" dirty="0" err="1">
                <a:solidFill>
                  <a:srgbClr val="000000"/>
                </a:solidFill>
                <a:latin typeface="Poppins"/>
                <a:ea typeface="Poppins"/>
                <a:cs typeface="Poppins"/>
                <a:sym typeface="Poppins"/>
              </a:rPr>
              <a:t>wenn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Ausbilder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beschreibt</a:t>
            </a:r>
            <a:r>
              <a:rPr lang="en-US" sz="2400" b="0" i="0" u="none" strike="noStrike" cap="none" dirty="0">
                <a:solidFill>
                  <a:srgbClr val="000000"/>
                </a:solidFill>
                <a:latin typeface="Poppins"/>
                <a:ea typeface="Poppins"/>
                <a:cs typeface="Poppins"/>
                <a:sym typeface="Poppins"/>
              </a:rPr>
              <a:t>, was </a:t>
            </a:r>
            <a:r>
              <a:rPr lang="en-US" sz="2400" b="0" i="0" u="none" strike="noStrike" cap="none" dirty="0" err="1">
                <a:solidFill>
                  <a:srgbClr val="000000"/>
                </a:solidFill>
                <a:latin typeface="Poppins"/>
                <a:ea typeface="Poppins"/>
                <a:cs typeface="Poppins"/>
                <a:sym typeface="Poppins"/>
              </a:rPr>
              <a:t>ein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qualifizierter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Fachkraft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tatsächlich</a:t>
            </a:r>
            <a:r>
              <a:rPr lang="en-US" sz="2400" b="0" i="0" u="none" strike="noStrike" cap="none" dirty="0">
                <a:solidFill>
                  <a:srgbClr val="000000"/>
                </a:solidFill>
                <a:latin typeface="Poppins"/>
                <a:ea typeface="Poppins"/>
                <a:cs typeface="Poppins"/>
                <a:sym typeface="Poppins"/>
              </a:rPr>
              <a:t> tut, </a:t>
            </a:r>
            <a:r>
              <a:rPr lang="en-US" sz="2400" b="0" i="0" u="none" strike="noStrike" cap="none" dirty="0" err="1">
                <a:solidFill>
                  <a:srgbClr val="000000"/>
                </a:solidFill>
                <a:latin typeface="Poppins"/>
                <a:ea typeface="Poppins"/>
                <a:cs typeface="Poppins"/>
                <a:sym typeface="Poppins"/>
              </a:rPr>
              <a:t>oder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erklärt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bestimmte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Kompetenz</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den </a:t>
            </a:r>
            <a:r>
              <a:rPr lang="en-US" sz="2400" b="0" i="0" u="none" strike="noStrike" cap="none" dirty="0" err="1">
                <a:solidFill>
                  <a:srgbClr val="000000"/>
                </a:solidFill>
                <a:latin typeface="Poppins"/>
                <a:ea typeface="Poppins"/>
                <a:cs typeface="Poppins"/>
                <a:sym typeface="Poppins"/>
              </a:rPr>
              <a:t>Erwartungen</a:t>
            </a:r>
            <a:r>
              <a:rPr lang="en-US" sz="2400" b="0" i="0" u="none" strike="noStrike" cap="none" dirty="0">
                <a:solidFill>
                  <a:srgbClr val="000000"/>
                </a:solidFill>
                <a:latin typeface="Poppins"/>
                <a:ea typeface="Poppins"/>
                <a:cs typeface="Poppins"/>
                <a:sym typeface="Poppins"/>
              </a:rPr>
              <a:t> am </a:t>
            </a:r>
            <a:r>
              <a:rPr lang="en-US" sz="2400" b="0" i="0" u="none" strike="noStrike" cap="none" dirty="0" err="1">
                <a:solidFill>
                  <a:srgbClr val="000000"/>
                </a:solidFill>
                <a:latin typeface="Poppins"/>
                <a:ea typeface="Poppins"/>
                <a:cs typeface="Poppins"/>
                <a:sym typeface="Poppins"/>
              </a:rPr>
              <a:t>Arbeitsplatz</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zusammenhängt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leistet</a:t>
            </a:r>
            <a:r>
              <a:rPr lang="en-US" sz="2400" b="0" i="0" u="none" strike="noStrike" cap="none" dirty="0">
                <a:solidFill>
                  <a:srgbClr val="000000"/>
                </a:solidFill>
                <a:latin typeface="Poppins"/>
                <a:ea typeface="Poppins"/>
                <a:cs typeface="Poppins"/>
                <a:sym typeface="Poppins"/>
              </a:rPr>
              <a:t> er </a:t>
            </a:r>
            <a:r>
              <a:rPr lang="en-US" sz="2400" b="0" i="0" u="none" strike="noStrike" cap="none" dirty="0" err="1">
                <a:solidFill>
                  <a:srgbClr val="000000"/>
                </a:solidFill>
                <a:latin typeface="Poppins"/>
                <a:ea typeface="Poppins"/>
                <a:cs typeface="Poppins"/>
                <a:sym typeface="Poppins"/>
              </a:rPr>
              <a:t>Berufsberatung</a:t>
            </a:r>
            <a:r>
              <a:rPr lang="en-US" sz="24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Lernende</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während</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ihrer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Berufsausbildung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genaue</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konkrete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Berufsinformationen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erhalten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treffen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bessere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Entscheidungen</a:t>
            </a:r>
            <a:r>
              <a:rPr lang="en-US" sz="2400" b="0" i="0" u="none" strike="noStrike" cap="none" dirty="0">
                <a:solidFill>
                  <a:srgbClr val="000000"/>
                </a:solidFill>
                <a:latin typeface="Poppins"/>
                <a:ea typeface="Poppins"/>
                <a:cs typeface="Poppins"/>
                <a:sym typeface="Poppins"/>
              </a:rPr>
              <a:t> – </a:t>
            </a:r>
            <a:r>
              <a:rPr lang="en-US" sz="2400" b="0" i="0" u="none" strike="noStrike" cap="none" dirty="0" err="1">
                <a:solidFill>
                  <a:srgbClr val="000000"/>
                </a:solidFill>
                <a:latin typeface="Poppins"/>
                <a:ea typeface="Poppins"/>
                <a:cs typeface="Poppins"/>
                <a:sym typeface="Poppins"/>
              </a:rPr>
              <a:t>über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Bildungswege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Arbeitgeber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Weiterbildungen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darüber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auf dem </a:t>
            </a:r>
            <a:r>
              <a:rPr lang="en-US" sz="2400" b="0" i="0" u="none" strike="noStrike" cap="none" dirty="0" err="1">
                <a:solidFill>
                  <a:srgbClr val="000000"/>
                </a:solidFill>
                <a:latin typeface="Poppins"/>
                <a:ea typeface="Poppins"/>
                <a:cs typeface="Poppins"/>
                <a:sym typeface="Poppins"/>
              </a:rPr>
              <a:t>Arbeitsmarkt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präsentieren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können</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274" name="Google Shape;274;p30"/>
          <p:cNvSpPr txBox="1"/>
          <p:nvPr/>
        </p:nvSpPr>
        <p:spPr>
          <a:xfrm>
            <a:off x="6334747" y="539893"/>
            <a:ext cx="10364296" cy="973856"/>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Abschnitt</a:t>
            </a:r>
            <a:r>
              <a:rPr lang="en-US" sz="2800" b="1" i="0" u="none" strike="noStrike" cap="none" dirty="0">
                <a:solidFill>
                  <a:srgbClr val="000000"/>
                </a:solidFill>
                <a:latin typeface="Poppins"/>
                <a:ea typeface="Poppins"/>
                <a:cs typeface="Poppins"/>
                <a:sym typeface="Poppins"/>
              </a:rPr>
              <a:t> 4: </a:t>
            </a:r>
            <a:r>
              <a:rPr lang="en-US" sz="2800" b="1" i="0" u="none" strike="noStrike" cap="none" dirty="0" err="1">
                <a:solidFill>
                  <a:srgbClr val="000000"/>
                </a:solidFill>
                <a:latin typeface="Poppins"/>
                <a:ea typeface="Poppins"/>
                <a:cs typeface="Poppins"/>
                <a:sym typeface="Poppins"/>
              </a:rPr>
              <a:t>Berufsberatung</a:t>
            </a:r>
            <a:r>
              <a:rPr lang="en-US" sz="2800" b="1" i="0" u="none" strike="noStrike" cap="none" dirty="0">
                <a:solidFill>
                  <a:srgbClr val="000000"/>
                </a:solidFill>
                <a:latin typeface="Poppins"/>
                <a:ea typeface="Poppins"/>
                <a:cs typeface="Poppins"/>
                <a:sym typeface="Poppins"/>
              </a:rPr>
              <a:t> und </a:t>
            </a:r>
            <a:r>
              <a:rPr lang="en-US" sz="2800" b="1" i="0" u="none" strike="noStrike" cap="none" dirty="0" err="1">
                <a:solidFill>
                  <a:srgbClr val="000000"/>
                </a:solidFill>
                <a:latin typeface="Poppins"/>
                <a:ea typeface="Poppins"/>
                <a:cs typeface="Poppins"/>
                <a:sym typeface="Poppins"/>
              </a:rPr>
              <a:t>Übergang</a:t>
            </a:r>
            <a:r>
              <a:rPr lang="en-US" sz="2800" b="1" i="0" u="none" strike="noStrike" cap="none" dirty="0">
                <a:solidFill>
                  <a:srgbClr val="000000"/>
                </a:solidFill>
                <a:latin typeface="Poppins"/>
                <a:ea typeface="Poppins"/>
                <a:cs typeface="Poppins"/>
                <a:sym typeface="Poppins"/>
              </a:rPr>
              <a:t> der </a:t>
            </a:r>
            <a:r>
              <a:rPr lang="en-US" sz="2800" b="1" i="0" u="none" strike="noStrike" cap="none" dirty="0" err="1">
                <a:solidFill>
                  <a:srgbClr val="000000"/>
                </a:solidFill>
                <a:latin typeface="Poppins"/>
                <a:ea typeface="Poppins"/>
                <a:cs typeface="Poppins"/>
                <a:sym typeface="Poppins"/>
              </a:rPr>
              <a:t>Lernenden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1478</Words>
  <Application>Microsoft Office PowerPoint</Application>
  <PresentationFormat>Custom</PresentationFormat>
  <Paragraphs>97</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Poppins</vt:lpstr>
      <vt:lpstr>Calibri</vt:lpstr>
      <vt:lpstr>Arial</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keywords>, docId:603F9407FD8E217AAD540A23CE8D71C7</cp:keywords>
  <cp:lastModifiedBy>Beatrice Fredducci</cp:lastModifiedBy>
  <cp:revision>1</cp:revision>
  <dcterms:created xsi:type="dcterms:W3CDTF">2006-08-16T00:00:00Z</dcterms:created>
  <dcterms:modified xsi:type="dcterms:W3CDTF">2026-09-01T08:15:49Z</dcterms:modified>
</cp:coreProperties>
</file>