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4"/>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Lst>
  <p:sldSz cx="18288000" cy="10287000"/>
  <p:notesSz cx="6858000" cy="9144000"/>
  <p:embeddedFontLst>
    <p:embeddedFont>
      <p:font typeface="Poppins" panose="00000500000000000000" pitchFamily="2" charset="0"/>
      <p:regular r:id="rId15"/>
      <p:bold r:id="rId16"/>
      <p:italic r:id="rId17"/>
      <p:boldItalic r:id="rId18"/>
    </p:embeddedFont>
    <p:embeddedFont>
      <p:font typeface="Poppins Medium" panose="00000600000000000000" pitchFamily="2" charset="0"/>
      <p:regular r:id="rId19"/>
      <p:bold r:id="rId20"/>
      <p:italic r:id="rId21"/>
      <p:boldItalic r:id="rId22"/>
    </p:embeddedFont>
    <p:embeddedFont>
      <p:font typeface="Poppins SemiBold" panose="00000700000000000000" pitchFamily="2" charset="0"/>
      <p:regular r:id="rId23"/>
      <p:bold r:id="rId24"/>
      <p:italic r:id="rId25"/>
      <p:boldItalic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000000"/>
          </p15:clr>
        </p15:guide>
        <p15:guide id="2" pos="2880">
          <p15:clr>
            <a:srgbClr val="000000"/>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30" roundtripDataSignature="AMtx7mhwZsasvDYFPx3YBtGgK4llvBIBHw=="/>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43" d="100"/>
          <a:sy n="43" d="100"/>
        </p:scale>
        <p:origin x="668" y="6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font" Target="fonts/font4.fntdata"/><Relationship Id="rId26" Type="http://schemas.openxmlformats.org/officeDocument/2006/relationships/font" Target="fonts/font12.fntdata"/><Relationship Id="rId3" Type="http://schemas.openxmlformats.org/officeDocument/2006/relationships/slide" Target="slides/slide2.xml"/><Relationship Id="rId21" Type="http://schemas.openxmlformats.org/officeDocument/2006/relationships/font" Target="fonts/font7.fntdata"/><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3.fntdata"/><Relationship Id="rId25" Type="http://schemas.openxmlformats.org/officeDocument/2006/relationships/font" Target="fonts/font11.fntdata"/><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font" Target="fonts/font2.fntdata"/><Relationship Id="rId20"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0.fntdata"/><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font" Target="fonts/font1.fntdata"/><Relationship Id="rId23" Type="http://schemas.openxmlformats.org/officeDocument/2006/relationships/font" Target="fonts/font9.fntdata"/><Relationship Id="rId10" Type="http://schemas.openxmlformats.org/officeDocument/2006/relationships/slide" Target="slides/slide9.xml"/><Relationship Id="rId19" Type="http://schemas.openxmlformats.org/officeDocument/2006/relationships/font" Target="fonts/font5.fntdata"/><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 Id="rId22" Type="http://schemas.openxmlformats.org/officeDocument/2006/relationships/font" Target="fonts/font8.fntdata"/><Relationship Id="rId30" Type="http://customschemas.google.com/relationships/presentationmetadata" Target="meta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82" name="Google Shape;82;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5"/>
        <p:cNvGrpSpPr/>
        <p:nvPr/>
      </p:nvGrpSpPr>
      <p:grpSpPr>
        <a:xfrm>
          <a:off x="0" y="0"/>
          <a:ext cx="0" cy="0"/>
          <a:chOff x="0" y="0"/>
          <a:chExt cx="0" cy="0"/>
        </a:xfrm>
      </p:grpSpPr>
      <p:sp>
        <p:nvSpPr>
          <p:cNvPr id="276" name="Google Shape;276;p31: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77" name="Google Shape;277;p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7"/>
        <p:cNvGrpSpPr/>
        <p:nvPr/>
      </p:nvGrpSpPr>
      <p:grpSpPr>
        <a:xfrm>
          <a:off x="0" y="0"/>
          <a:ext cx="0" cy="0"/>
          <a:chOff x="0" y="0"/>
          <a:chExt cx="0" cy="0"/>
        </a:xfrm>
      </p:grpSpPr>
      <p:sp>
        <p:nvSpPr>
          <p:cNvPr id="318" name="Google Shape;318;p3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19" name="Google Shape;319;p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6"/>
        <p:cNvGrpSpPr/>
        <p:nvPr/>
      </p:nvGrpSpPr>
      <p:grpSpPr>
        <a:xfrm>
          <a:off x="0" y="0"/>
          <a:ext cx="0" cy="0"/>
          <a:chOff x="0" y="0"/>
          <a:chExt cx="0" cy="0"/>
        </a:xfrm>
      </p:grpSpPr>
      <p:sp>
        <p:nvSpPr>
          <p:cNvPr id="337" name="Google Shape;337;p3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338" name="Google Shape;338;p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1"/>
        <p:cNvGrpSpPr/>
        <p:nvPr/>
      </p:nvGrpSpPr>
      <p:grpSpPr>
        <a:xfrm>
          <a:off x="0" y="0"/>
          <a:ext cx="0" cy="0"/>
          <a:chOff x="0" y="0"/>
          <a:chExt cx="0" cy="0"/>
        </a:xfrm>
      </p:grpSpPr>
      <p:sp>
        <p:nvSpPr>
          <p:cNvPr id="112" name="Google Shape;112;p23: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13" name="Google Shape;113;p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Google Shape;132;p24: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33" name="Google Shape;133;p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25: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53" name="Google Shape;153;p2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Google Shape;179;p26: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180" name="Google Shape;180;p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27: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07" name="Google Shape;207;p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28: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27" name="Google Shape;227;p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3"/>
        <p:cNvGrpSpPr/>
        <p:nvPr/>
      </p:nvGrpSpPr>
      <p:grpSpPr>
        <a:xfrm>
          <a:off x="0" y="0"/>
          <a:ext cx="0" cy="0"/>
          <a:chOff x="0" y="0"/>
          <a:chExt cx="0" cy="0"/>
        </a:xfrm>
      </p:grpSpPr>
      <p:sp>
        <p:nvSpPr>
          <p:cNvPr id="244" name="Google Shape;244;p29: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45" name="Google Shape;245;p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30: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endParaRPr/>
          </a:p>
        </p:txBody>
      </p:sp>
      <p:sp>
        <p:nvSpPr>
          <p:cNvPr id="257" name="Google Shape;257;p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3" name="Google Shape;13;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4" name="Google Shape;14;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68"/>
        <p:cNvGrpSpPr/>
        <p:nvPr/>
      </p:nvGrpSpPr>
      <p:grpSpPr>
        <a:xfrm>
          <a:off x="0" y="0"/>
          <a:ext cx="0" cy="0"/>
          <a:chOff x="0" y="0"/>
          <a:chExt cx="0" cy="0"/>
        </a:xfrm>
      </p:grpSpPr>
      <p:sp>
        <p:nvSpPr>
          <p:cNvPr id="69" name="Google Shape;69;p2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0" name="Google Shape;70;p20"/>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1" name="Google Shape;71;p2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2" name="Google Shape;72;p2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3" name="Google Shape;73;p2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74"/>
        <p:cNvGrpSpPr/>
        <p:nvPr/>
      </p:nvGrpSpPr>
      <p:grpSpPr>
        <a:xfrm>
          <a:off x="0" y="0"/>
          <a:ext cx="0" cy="0"/>
          <a:chOff x="0" y="0"/>
          <a:chExt cx="0" cy="0"/>
        </a:xfrm>
      </p:grpSpPr>
      <p:sp>
        <p:nvSpPr>
          <p:cNvPr id="75" name="Google Shape;75;p21"/>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6" name="Google Shape;76;p21"/>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77" name="Google Shape;77;p2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8" name="Google Shape;78;p2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79" name="Google Shape;79;p2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15"/>
        <p:cNvGrpSpPr/>
        <p:nvPr/>
      </p:nvGrpSpPr>
      <p:grpSpPr>
        <a:xfrm>
          <a:off x="0" y="0"/>
          <a:ext cx="0" cy="0"/>
          <a:chOff x="0" y="0"/>
          <a:chExt cx="0" cy="0"/>
        </a:xfrm>
      </p:grpSpPr>
      <p:sp>
        <p:nvSpPr>
          <p:cNvPr id="16" name="Google Shape;16;p12"/>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7" name="Google Shape;17;p12"/>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a:endParaRPr/>
          </a:p>
        </p:txBody>
      </p:sp>
      <p:sp>
        <p:nvSpPr>
          <p:cNvPr id="18" name="Google Shape;18;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19" name="Google Shape;19;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0" name="Google Shape;20;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1"/>
        <p:cNvGrpSpPr/>
        <p:nvPr/>
      </p:nvGrpSpPr>
      <p:grpSpPr>
        <a:xfrm>
          <a:off x="0" y="0"/>
          <a:ext cx="0" cy="0"/>
          <a:chOff x="0" y="0"/>
          <a:chExt cx="0" cy="0"/>
        </a:xfrm>
      </p:grpSpPr>
      <p:sp>
        <p:nvSpPr>
          <p:cNvPr id="22" name="Google Shape;22;p13"/>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3" name="Google Shape;23;p13"/>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360"/>
              </a:spcBef>
              <a:spcAft>
                <a:spcPts val="0"/>
              </a:spcAft>
              <a:buClr>
                <a:schemeClr val="dk1"/>
              </a:buClr>
              <a:buSzPts val="1800"/>
              <a:buChar char="•"/>
              <a:defRPr/>
            </a:lvl1pPr>
            <a:lvl2pPr marL="914400" lvl="1" indent="-342900" algn="l">
              <a:lnSpc>
                <a:spcPct val="100000"/>
              </a:lnSpc>
              <a:spcBef>
                <a:spcPts val="360"/>
              </a:spcBef>
              <a:spcAft>
                <a:spcPts val="0"/>
              </a:spcAft>
              <a:buClr>
                <a:schemeClr val="dk1"/>
              </a:buClr>
              <a:buSzPts val="1800"/>
              <a:buChar char="–"/>
              <a:defRPr/>
            </a:lvl2pPr>
            <a:lvl3pPr marL="1371600" lvl="2" indent="-342900" algn="l">
              <a:lnSpc>
                <a:spcPct val="100000"/>
              </a:lnSpc>
              <a:spcBef>
                <a:spcPts val="360"/>
              </a:spcBef>
              <a:spcAft>
                <a:spcPts val="0"/>
              </a:spcAft>
              <a:buClr>
                <a:schemeClr val="dk1"/>
              </a:buClr>
              <a:buSzPts val="1800"/>
              <a:buChar char="•"/>
              <a:defRPr/>
            </a:lvl3pPr>
            <a:lvl4pPr marL="1828800" lvl="3" indent="-342900" algn="l">
              <a:lnSpc>
                <a:spcPct val="100000"/>
              </a:lnSpc>
              <a:spcBef>
                <a:spcPts val="360"/>
              </a:spcBef>
              <a:spcAft>
                <a:spcPts val="0"/>
              </a:spcAft>
              <a:buClr>
                <a:schemeClr val="dk1"/>
              </a:buClr>
              <a:buSzPts val="1800"/>
              <a:buChar char="–"/>
              <a:defRPr/>
            </a:lvl4pPr>
            <a:lvl5pPr marL="2286000" lvl="4" indent="-342900" algn="l">
              <a:lnSpc>
                <a:spcPct val="100000"/>
              </a:lnSpc>
              <a:spcBef>
                <a:spcPts val="360"/>
              </a:spcBef>
              <a:spcAft>
                <a:spcPts val="0"/>
              </a:spcAft>
              <a:buClr>
                <a:schemeClr val="dk1"/>
              </a:buClr>
              <a:buSzPts val="1800"/>
              <a:buChar char="»"/>
              <a:defRPr/>
            </a:lvl5pPr>
            <a:lvl6pPr marL="2743200" lvl="5" indent="-342900" algn="l">
              <a:lnSpc>
                <a:spcPct val="100000"/>
              </a:lnSpc>
              <a:spcBef>
                <a:spcPts val="360"/>
              </a:spcBef>
              <a:spcAft>
                <a:spcPts val="0"/>
              </a:spcAft>
              <a:buClr>
                <a:schemeClr val="dk1"/>
              </a:buClr>
              <a:buSzPts val="1800"/>
              <a:buChar char="•"/>
              <a:defRPr/>
            </a:lvl6pPr>
            <a:lvl7pPr marL="3200400" lvl="6" indent="-342900" algn="l">
              <a:lnSpc>
                <a:spcPct val="100000"/>
              </a:lnSpc>
              <a:spcBef>
                <a:spcPts val="360"/>
              </a:spcBef>
              <a:spcAft>
                <a:spcPts val="0"/>
              </a:spcAft>
              <a:buClr>
                <a:schemeClr val="dk1"/>
              </a:buClr>
              <a:buSzPts val="1800"/>
              <a:buChar char="•"/>
              <a:defRPr/>
            </a:lvl7pPr>
            <a:lvl8pPr marL="3657600" lvl="7" indent="-342900" algn="l">
              <a:lnSpc>
                <a:spcPct val="100000"/>
              </a:lnSpc>
              <a:spcBef>
                <a:spcPts val="360"/>
              </a:spcBef>
              <a:spcAft>
                <a:spcPts val="0"/>
              </a:spcAft>
              <a:buClr>
                <a:schemeClr val="dk1"/>
              </a:buClr>
              <a:buSzPts val="1800"/>
              <a:buChar char="•"/>
              <a:defRPr/>
            </a:lvl8pPr>
            <a:lvl9pPr marL="4114800" lvl="8" indent="-342900" algn="l">
              <a:lnSpc>
                <a:spcPct val="100000"/>
              </a:lnSpc>
              <a:spcBef>
                <a:spcPts val="360"/>
              </a:spcBef>
              <a:spcAft>
                <a:spcPts val="0"/>
              </a:spcAft>
              <a:buClr>
                <a:schemeClr val="dk1"/>
              </a:buClr>
              <a:buSzPts val="1800"/>
              <a:buChar char="•"/>
              <a:defRPr/>
            </a:lvl9pPr>
          </a:lstStyle>
          <a:p>
            <a:endParaRPr/>
          </a:p>
        </p:txBody>
      </p:sp>
      <p:sp>
        <p:nvSpPr>
          <p:cNvPr id="24" name="Google Shape;24;p1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5" name="Google Shape;25;p1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6" name="Google Shape;26;p1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27"/>
        <p:cNvGrpSpPr/>
        <p:nvPr/>
      </p:nvGrpSpPr>
      <p:grpSpPr>
        <a:xfrm>
          <a:off x="0" y="0"/>
          <a:ext cx="0" cy="0"/>
          <a:chOff x="0" y="0"/>
          <a:chExt cx="0" cy="0"/>
        </a:xfrm>
      </p:grpSpPr>
      <p:sp>
        <p:nvSpPr>
          <p:cNvPr id="28" name="Google Shape;28;p14"/>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lnSpc>
                <a:spcPct val="100000"/>
              </a:lnSpc>
              <a:spcBef>
                <a:spcPts val="0"/>
              </a:spcBef>
              <a:spcAft>
                <a:spcPts val="0"/>
              </a:spcAft>
              <a:buClr>
                <a:schemeClr val="dk1"/>
              </a:buClr>
              <a:buSzPts val="4000"/>
              <a:buFont typeface="Calibri"/>
              <a:buNone/>
              <a:defRPr sz="4000" b="1"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29" name="Google Shape;29;p14"/>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00"/>
              </a:spcBef>
              <a:spcAft>
                <a:spcPts val="0"/>
              </a:spcAft>
              <a:buClr>
                <a:srgbClr val="888888"/>
              </a:buClr>
              <a:buSzPts val="2000"/>
              <a:buNone/>
              <a:defRPr sz="2000">
                <a:solidFill>
                  <a:srgbClr val="888888"/>
                </a:solidFill>
              </a:defRPr>
            </a:lvl1pPr>
            <a:lvl2pPr marL="914400" lvl="1" indent="-228600" algn="l">
              <a:lnSpc>
                <a:spcPct val="100000"/>
              </a:lnSpc>
              <a:spcBef>
                <a:spcPts val="360"/>
              </a:spcBef>
              <a:spcAft>
                <a:spcPts val="0"/>
              </a:spcAft>
              <a:buClr>
                <a:srgbClr val="888888"/>
              </a:buClr>
              <a:buSzPts val="1800"/>
              <a:buNone/>
              <a:defRPr sz="1800">
                <a:solidFill>
                  <a:srgbClr val="888888"/>
                </a:solidFill>
              </a:defRPr>
            </a:lvl2pPr>
            <a:lvl3pPr marL="1371600" lvl="2" indent="-228600" algn="l">
              <a:lnSpc>
                <a:spcPct val="100000"/>
              </a:lnSpc>
              <a:spcBef>
                <a:spcPts val="320"/>
              </a:spcBef>
              <a:spcAft>
                <a:spcPts val="0"/>
              </a:spcAft>
              <a:buClr>
                <a:srgbClr val="888888"/>
              </a:buClr>
              <a:buSzPts val="1600"/>
              <a:buNone/>
              <a:defRPr sz="1600">
                <a:solidFill>
                  <a:srgbClr val="888888"/>
                </a:solidFill>
              </a:defRPr>
            </a:lvl3pPr>
            <a:lvl4pPr marL="1828800" lvl="3" indent="-228600" algn="l">
              <a:lnSpc>
                <a:spcPct val="100000"/>
              </a:lnSpc>
              <a:spcBef>
                <a:spcPts val="280"/>
              </a:spcBef>
              <a:spcAft>
                <a:spcPts val="0"/>
              </a:spcAft>
              <a:buClr>
                <a:srgbClr val="888888"/>
              </a:buClr>
              <a:buSzPts val="1400"/>
              <a:buNone/>
              <a:defRPr sz="1400">
                <a:solidFill>
                  <a:srgbClr val="888888"/>
                </a:solidFill>
              </a:defRPr>
            </a:lvl4pPr>
            <a:lvl5pPr marL="2286000" lvl="4" indent="-228600" algn="l">
              <a:lnSpc>
                <a:spcPct val="100000"/>
              </a:lnSpc>
              <a:spcBef>
                <a:spcPts val="280"/>
              </a:spcBef>
              <a:spcAft>
                <a:spcPts val="0"/>
              </a:spcAft>
              <a:buClr>
                <a:srgbClr val="888888"/>
              </a:buClr>
              <a:buSzPts val="1400"/>
              <a:buNone/>
              <a:defRPr sz="1400">
                <a:solidFill>
                  <a:srgbClr val="888888"/>
                </a:solidFill>
              </a:defRPr>
            </a:lvl5pPr>
            <a:lvl6pPr marL="2743200" lvl="5" indent="-228600" algn="l">
              <a:lnSpc>
                <a:spcPct val="100000"/>
              </a:lnSpc>
              <a:spcBef>
                <a:spcPts val="280"/>
              </a:spcBef>
              <a:spcAft>
                <a:spcPts val="0"/>
              </a:spcAft>
              <a:buClr>
                <a:srgbClr val="888888"/>
              </a:buClr>
              <a:buSzPts val="1400"/>
              <a:buNone/>
              <a:defRPr sz="1400">
                <a:solidFill>
                  <a:srgbClr val="888888"/>
                </a:solidFill>
              </a:defRPr>
            </a:lvl6pPr>
            <a:lvl7pPr marL="3200400" lvl="6" indent="-228600" algn="l">
              <a:lnSpc>
                <a:spcPct val="100000"/>
              </a:lnSpc>
              <a:spcBef>
                <a:spcPts val="280"/>
              </a:spcBef>
              <a:spcAft>
                <a:spcPts val="0"/>
              </a:spcAft>
              <a:buClr>
                <a:srgbClr val="888888"/>
              </a:buClr>
              <a:buSzPts val="1400"/>
              <a:buNone/>
              <a:defRPr sz="1400">
                <a:solidFill>
                  <a:srgbClr val="888888"/>
                </a:solidFill>
              </a:defRPr>
            </a:lvl7pPr>
            <a:lvl8pPr marL="3657600" lvl="7" indent="-228600" algn="l">
              <a:lnSpc>
                <a:spcPct val="100000"/>
              </a:lnSpc>
              <a:spcBef>
                <a:spcPts val="280"/>
              </a:spcBef>
              <a:spcAft>
                <a:spcPts val="0"/>
              </a:spcAft>
              <a:buClr>
                <a:srgbClr val="888888"/>
              </a:buClr>
              <a:buSzPts val="1400"/>
              <a:buNone/>
              <a:defRPr sz="1400">
                <a:solidFill>
                  <a:srgbClr val="888888"/>
                </a:solidFill>
              </a:defRPr>
            </a:lvl8pPr>
            <a:lvl9pPr marL="4114800" lvl="8" indent="-228600" algn="l">
              <a:lnSpc>
                <a:spcPct val="100000"/>
              </a:lnSpc>
              <a:spcBef>
                <a:spcPts val="280"/>
              </a:spcBef>
              <a:spcAft>
                <a:spcPts val="0"/>
              </a:spcAft>
              <a:buClr>
                <a:srgbClr val="888888"/>
              </a:buClr>
              <a:buSzPts val="1400"/>
              <a:buNone/>
              <a:defRPr sz="1400">
                <a:solidFill>
                  <a:srgbClr val="888888"/>
                </a:solidFill>
              </a:defRPr>
            </a:lvl9pPr>
          </a:lstStyle>
          <a:p>
            <a:endParaRPr/>
          </a:p>
        </p:txBody>
      </p:sp>
      <p:sp>
        <p:nvSpPr>
          <p:cNvPr id="30" name="Google Shape;30;p1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1" name="Google Shape;31;p1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2" name="Google Shape;32;p1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33"/>
        <p:cNvGrpSpPr/>
        <p:nvPr/>
      </p:nvGrpSpPr>
      <p:grpSpPr>
        <a:xfrm>
          <a:off x="0" y="0"/>
          <a:ext cx="0" cy="0"/>
          <a:chOff x="0" y="0"/>
          <a:chExt cx="0" cy="0"/>
        </a:xfrm>
      </p:grpSpPr>
      <p:sp>
        <p:nvSpPr>
          <p:cNvPr id="34" name="Google Shape;34;p15"/>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5" name="Google Shape;35;p15"/>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6" name="Google Shape;36;p15"/>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lnSpc>
                <a:spcPct val="100000"/>
              </a:lnSpc>
              <a:spcBef>
                <a:spcPts val="560"/>
              </a:spcBef>
              <a:spcAft>
                <a:spcPts val="0"/>
              </a:spcAft>
              <a:buClr>
                <a:schemeClr val="dk1"/>
              </a:buClr>
              <a:buSzPts val="2800"/>
              <a:buChar char="•"/>
              <a:defRPr sz="2800"/>
            </a:lvl1pPr>
            <a:lvl2pPr marL="914400" lvl="1" indent="-381000" algn="l">
              <a:lnSpc>
                <a:spcPct val="100000"/>
              </a:lnSpc>
              <a:spcBef>
                <a:spcPts val="480"/>
              </a:spcBef>
              <a:spcAft>
                <a:spcPts val="0"/>
              </a:spcAft>
              <a:buClr>
                <a:schemeClr val="dk1"/>
              </a:buClr>
              <a:buSzPts val="2400"/>
              <a:buChar char="–"/>
              <a:defRPr sz="2400"/>
            </a:lvl2pPr>
            <a:lvl3pPr marL="1371600" lvl="2" indent="-355600" algn="l">
              <a:lnSpc>
                <a:spcPct val="100000"/>
              </a:lnSpc>
              <a:spcBef>
                <a:spcPts val="400"/>
              </a:spcBef>
              <a:spcAft>
                <a:spcPts val="0"/>
              </a:spcAft>
              <a:buClr>
                <a:schemeClr val="dk1"/>
              </a:buClr>
              <a:buSzPts val="2000"/>
              <a:buChar char="•"/>
              <a:defRPr sz="2000"/>
            </a:lvl3pPr>
            <a:lvl4pPr marL="1828800" lvl="3" indent="-342900" algn="l">
              <a:lnSpc>
                <a:spcPct val="100000"/>
              </a:lnSpc>
              <a:spcBef>
                <a:spcPts val="360"/>
              </a:spcBef>
              <a:spcAft>
                <a:spcPts val="0"/>
              </a:spcAft>
              <a:buClr>
                <a:schemeClr val="dk1"/>
              </a:buClr>
              <a:buSzPts val="1800"/>
              <a:buChar char="–"/>
              <a:defRPr sz="1800"/>
            </a:lvl4pPr>
            <a:lvl5pPr marL="2286000" lvl="4" indent="-342900" algn="l">
              <a:lnSpc>
                <a:spcPct val="100000"/>
              </a:lnSpc>
              <a:spcBef>
                <a:spcPts val="360"/>
              </a:spcBef>
              <a:spcAft>
                <a:spcPts val="0"/>
              </a:spcAft>
              <a:buClr>
                <a:schemeClr val="dk1"/>
              </a:buClr>
              <a:buSzPts val="1800"/>
              <a:buChar char="»"/>
              <a:defRPr sz="1800"/>
            </a:lvl5pPr>
            <a:lvl6pPr marL="2743200" lvl="5" indent="-342900" algn="l">
              <a:lnSpc>
                <a:spcPct val="100000"/>
              </a:lnSpc>
              <a:spcBef>
                <a:spcPts val="360"/>
              </a:spcBef>
              <a:spcAft>
                <a:spcPts val="0"/>
              </a:spcAft>
              <a:buClr>
                <a:schemeClr val="dk1"/>
              </a:buClr>
              <a:buSzPts val="1800"/>
              <a:buChar char="•"/>
              <a:defRPr sz="1800"/>
            </a:lvl6pPr>
            <a:lvl7pPr marL="3200400" lvl="6" indent="-342900" algn="l">
              <a:lnSpc>
                <a:spcPct val="100000"/>
              </a:lnSpc>
              <a:spcBef>
                <a:spcPts val="360"/>
              </a:spcBef>
              <a:spcAft>
                <a:spcPts val="0"/>
              </a:spcAft>
              <a:buClr>
                <a:schemeClr val="dk1"/>
              </a:buClr>
              <a:buSzPts val="1800"/>
              <a:buChar char="•"/>
              <a:defRPr sz="1800"/>
            </a:lvl7pPr>
            <a:lvl8pPr marL="3657600" lvl="7" indent="-342900" algn="l">
              <a:lnSpc>
                <a:spcPct val="100000"/>
              </a:lnSpc>
              <a:spcBef>
                <a:spcPts val="360"/>
              </a:spcBef>
              <a:spcAft>
                <a:spcPts val="0"/>
              </a:spcAft>
              <a:buClr>
                <a:schemeClr val="dk1"/>
              </a:buClr>
              <a:buSzPts val="1800"/>
              <a:buChar char="•"/>
              <a:defRPr sz="1800"/>
            </a:lvl8pPr>
            <a:lvl9pPr marL="4114800" lvl="8" indent="-342900" algn="l">
              <a:lnSpc>
                <a:spcPct val="100000"/>
              </a:lnSpc>
              <a:spcBef>
                <a:spcPts val="360"/>
              </a:spcBef>
              <a:spcAft>
                <a:spcPts val="0"/>
              </a:spcAft>
              <a:buClr>
                <a:schemeClr val="dk1"/>
              </a:buClr>
              <a:buSzPts val="1800"/>
              <a:buChar char="•"/>
              <a:defRPr sz="1800"/>
            </a:lvl9pPr>
          </a:lstStyle>
          <a:p>
            <a:endParaRPr/>
          </a:p>
        </p:txBody>
      </p:sp>
      <p:sp>
        <p:nvSpPr>
          <p:cNvPr id="37" name="Google Shape;37;p1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8" name="Google Shape;38;p1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39" name="Google Shape;39;p1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40"/>
        <p:cNvGrpSpPr/>
        <p:nvPr/>
      </p:nvGrpSpPr>
      <p:grpSpPr>
        <a:xfrm>
          <a:off x="0" y="0"/>
          <a:ext cx="0" cy="0"/>
          <a:chOff x="0" y="0"/>
          <a:chExt cx="0" cy="0"/>
        </a:xfrm>
      </p:grpSpPr>
      <p:sp>
        <p:nvSpPr>
          <p:cNvPr id="41" name="Google Shape;41;p1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2" name="Google Shape;42;p16"/>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3" name="Google Shape;43;p16"/>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4" name="Google Shape;44;p16"/>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480"/>
              </a:spcBef>
              <a:spcAft>
                <a:spcPts val="0"/>
              </a:spcAft>
              <a:buClr>
                <a:schemeClr val="dk1"/>
              </a:buClr>
              <a:buSzPts val="2400"/>
              <a:buNone/>
              <a:defRPr sz="2400" b="1"/>
            </a:lvl1pPr>
            <a:lvl2pPr marL="914400" lvl="1" indent="-228600" algn="l">
              <a:lnSpc>
                <a:spcPct val="100000"/>
              </a:lnSpc>
              <a:spcBef>
                <a:spcPts val="400"/>
              </a:spcBef>
              <a:spcAft>
                <a:spcPts val="0"/>
              </a:spcAft>
              <a:buClr>
                <a:schemeClr val="dk1"/>
              </a:buClr>
              <a:buSzPts val="2000"/>
              <a:buNone/>
              <a:defRPr sz="2000" b="1"/>
            </a:lvl2pPr>
            <a:lvl3pPr marL="1371600" lvl="2" indent="-228600" algn="l">
              <a:lnSpc>
                <a:spcPct val="100000"/>
              </a:lnSpc>
              <a:spcBef>
                <a:spcPts val="360"/>
              </a:spcBef>
              <a:spcAft>
                <a:spcPts val="0"/>
              </a:spcAft>
              <a:buClr>
                <a:schemeClr val="dk1"/>
              </a:buClr>
              <a:buSzPts val="1800"/>
              <a:buNone/>
              <a:defRPr sz="1800" b="1"/>
            </a:lvl3pPr>
            <a:lvl4pPr marL="1828800" lvl="3" indent="-228600" algn="l">
              <a:lnSpc>
                <a:spcPct val="100000"/>
              </a:lnSpc>
              <a:spcBef>
                <a:spcPts val="320"/>
              </a:spcBef>
              <a:spcAft>
                <a:spcPts val="0"/>
              </a:spcAft>
              <a:buClr>
                <a:schemeClr val="dk1"/>
              </a:buClr>
              <a:buSzPts val="1600"/>
              <a:buNone/>
              <a:defRPr sz="1600" b="1"/>
            </a:lvl4pPr>
            <a:lvl5pPr marL="2286000" lvl="4" indent="-228600" algn="l">
              <a:lnSpc>
                <a:spcPct val="100000"/>
              </a:lnSpc>
              <a:spcBef>
                <a:spcPts val="320"/>
              </a:spcBef>
              <a:spcAft>
                <a:spcPts val="0"/>
              </a:spcAft>
              <a:buClr>
                <a:schemeClr val="dk1"/>
              </a:buClr>
              <a:buSzPts val="1600"/>
              <a:buNone/>
              <a:defRPr sz="1600" b="1"/>
            </a:lvl5pPr>
            <a:lvl6pPr marL="2743200" lvl="5" indent="-228600" algn="l">
              <a:lnSpc>
                <a:spcPct val="100000"/>
              </a:lnSpc>
              <a:spcBef>
                <a:spcPts val="320"/>
              </a:spcBef>
              <a:spcAft>
                <a:spcPts val="0"/>
              </a:spcAft>
              <a:buClr>
                <a:schemeClr val="dk1"/>
              </a:buClr>
              <a:buSzPts val="1600"/>
              <a:buNone/>
              <a:defRPr sz="1600" b="1"/>
            </a:lvl6pPr>
            <a:lvl7pPr marL="3200400" lvl="6" indent="-228600" algn="l">
              <a:lnSpc>
                <a:spcPct val="100000"/>
              </a:lnSpc>
              <a:spcBef>
                <a:spcPts val="320"/>
              </a:spcBef>
              <a:spcAft>
                <a:spcPts val="0"/>
              </a:spcAft>
              <a:buClr>
                <a:schemeClr val="dk1"/>
              </a:buClr>
              <a:buSzPts val="1600"/>
              <a:buNone/>
              <a:defRPr sz="1600" b="1"/>
            </a:lvl7pPr>
            <a:lvl8pPr marL="3657600" lvl="7" indent="-228600" algn="l">
              <a:lnSpc>
                <a:spcPct val="100000"/>
              </a:lnSpc>
              <a:spcBef>
                <a:spcPts val="320"/>
              </a:spcBef>
              <a:spcAft>
                <a:spcPts val="0"/>
              </a:spcAft>
              <a:buClr>
                <a:schemeClr val="dk1"/>
              </a:buClr>
              <a:buSzPts val="1600"/>
              <a:buNone/>
              <a:defRPr sz="1600" b="1"/>
            </a:lvl8pPr>
            <a:lvl9pPr marL="4114800" lvl="8" indent="-228600" algn="l">
              <a:lnSpc>
                <a:spcPct val="100000"/>
              </a:lnSpc>
              <a:spcBef>
                <a:spcPts val="320"/>
              </a:spcBef>
              <a:spcAft>
                <a:spcPts val="0"/>
              </a:spcAft>
              <a:buClr>
                <a:schemeClr val="dk1"/>
              </a:buClr>
              <a:buSzPts val="1600"/>
              <a:buNone/>
              <a:defRPr sz="1600" b="1"/>
            </a:lvl9pPr>
          </a:lstStyle>
          <a:p>
            <a:endParaRPr/>
          </a:p>
        </p:txBody>
      </p:sp>
      <p:sp>
        <p:nvSpPr>
          <p:cNvPr id="45" name="Google Shape;45;p16"/>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480"/>
              </a:spcBef>
              <a:spcAft>
                <a:spcPts val="0"/>
              </a:spcAft>
              <a:buClr>
                <a:schemeClr val="dk1"/>
              </a:buClr>
              <a:buSzPts val="2400"/>
              <a:buChar char="•"/>
              <a:defRPr sz="2400"/>
            </a:lvl1pPr>
            <a:lvl2pPr marL="914400" lvl="1" indent="-355600" algn="l">
              <a:lnSpc>
                <a:spcPct val="100000"/>
              </a:lnSpc>
              <a:spcBef>
                <a:spcPts val="400"/>
              </a:spcBef>
              <a:spcAft>
                <a:spcPts val="0"/>
              </a:spcAft>
              <a:buClr>
                <a:schemeClr val="dk1"/>
              </a:buClr>
              <a:buSzPts val="2000"/>
              <a:buChar char="–"/>
              <a:defRPr sz="2000"/>
            </a:lvl2pPr>
            <a:lvl3pPr marL="1371600" lvl="2" indent="-342900" algn="l">
              <a:lnSpc>
                <a:spcPct val="100000"/>
              </a:lnSpc>
              <a:spcBef>
                <a:spcPts val="360"/>
              </a:spcBef>
              <a:spcAft>
                <a:spcPts val="0"/>
              </a:spcAft>
              <a:buClr>
                <a:schemeClr val="dk1"/>
              </a:buClr>
              <a:buSzPts val="1800"/>
              <a:buChar char="•"/>
              <a:defRPr sz="1800"/>
            </a:lvl3pPr>
            <a:lvl4pPr marL="1828800" lvl="3" indent="-330200" algn="l">
              <a:lnSpc>
                <a:spcPct val="100000"/>
              </a:lnSpc>
              <a:spcBef>
                <a:spcPts val="320"/>
              </a:spcBef>
              <a:spcAft>
                <a:spcPts val="0"/>
              </a:spcAft>
              <a:buClr>
                <a:schemeClr val="dk1"/>
              </a:buClr>
              <a:buSzPts val="1600"/>
              <a:buChar char="–"/>
              <a:defRPr sz="1600"/>
            </a:lvl4pPr>
            <a:lvl5pPr marL="2286000" lvl="4" indent="-330200" algn="l">
              <a:lnSpc>
                <a:spcPct val="100000"/>
              </a:lnSpc>
              <a:spcBef>
                <a:spcPts val="320"/>
              </a:spcBef>
              <a:spcAft>
                <a:spcPts val="0"/>
              </a:spcAft>
              <a:buClr>
                <a:schemeClr val="dk1"/>
              </a:buClr>
              <a:buSzPts val="1600"/>
              <a:buChar char="»"/>
              <a:defRPr sz="1600"/>
            </a:lvl5pPr>
            <a:lvl6pPr marL="2743200" lvl="5" indent="-330200" algn="l">
              <a:lnSpc>
                <a:spcPct val="100000"/>
              </a:lnSpc>
              <a:spcBef>
                <a:spcPts val="320"/>
              </a:spcBef>
              <a:spcAft>
                <a:spcPts val="0"/>
              </a:spcAft>
              <a:buClr>
                <a:schemeClr val="dk1"/>
              </a:buClr>
              <a:buSzPts val="1600"/>
              <a:buChar char="•"/>
              <a:defRPr sz="1600"/>
            </a:lvl6pPr>
            <a:lvl7pPr marL="3200400" lvl="6" indent="-330200" algn="l">
              <a:lnSpc>
                <a:spcPct val="100000"/>
              </a:lnSpc>
              <a:spcBef>
                <a:spcPts val="320"/>
              </a:spcBef>
              <a:spcAft>
                <a:spcPts val="0"/>
              </a:spcAft>
              <a:buClr>
                <a:schemeClr val="dk1"/>
              </a:buClr>
              <a:buSzPts val="1600"/>
              <a:buChar char="•"/>
              <a:defRPr sz="1600"/>
            </a:lvl7pPr>
            <a:lvl8pPr marL="3657600" lvl="7" indent="-330200" algn="l">
              <a:lnSpc>
                <a:spcPct val="100000"/>
              </a:lnSpc>
              <a:spcBef>
                <a:spcPts val="320"/>
              </a:spcBef>
              <a:spcAft>
                <a:spcPts val="0"/>
              </a:spcAft>
              <a:buClr>
                <a:schemeClr val="dk1"/>
              </a:buClr>
              <a:buSzPts val="1600"/>
              <a:buChar char="•"/>
              <a:defRPr sz="1600"/>
            </a:lvl8pPr>
            <a:lvl9pPr marL="4114800" lvl="8" indent="-330200" algn="l">
              <a:lnSpc>
                <a:spcPct val="100000"/>
              </a:lnSpc>
              <a:spcBef>
                <a:spcPts val="320"/>
              </a:spcBef>
              <a:spcAft>
                <a:spcPts val="0"/>
              </a:spcAft>
              <a:buClr>
                <a:schemeClr val="dk1"/>
              </a:buClr>
              <a:buSzPts val="1600"/>
              <a:buChar char="•"/>
              <a:defRPr sz="1600"/>
            </a:lvl9pPr>
          </a:lstStyle>
          <a:p>
            <a:endParaRPr/>
          </a:p>
        </p:txBody>
      </p:sp>
      <p:sp>
        <p:nvSpPr>
          <p:cNvPr id="46" name="Google Shape;46;p1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7" name="Google Shape;47;p1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48" name="Google Shape;48;p1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1" name="Google Shape;51;p1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2" name="Google Shape;52;p1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3" name="Google Shape;53;p1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54"/>
        <p:cNvGrpSpPr/>
        <p:nvPr/>
      </p:nvGrpSpPr>
      <p:grpSpPr>
        <a:xfrm>
          <a:off x="0" y="0"/>
          <a:ext cx="0" cy="0"/>
          <a:chOff x="0" y="0"/>
          <a:chExt cx="0" cy="0"/>
        </a:xfrm>
      </p:grpSpPr>
      <p:sp>
        <p:nvSpPr>
          <p:cNvPr id="55" name="Google Shape;55;p18"/>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6" name="Google Shape;56;p18"/>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lnSpc>
                <a:spcPct val="100000"/>
              </a:lnSpc>
              <a:spcBef>
                <a:spcPts val="640"/>
              </a:spcBef>
              <a:spcAft>
                <a:spcPts val="0"/>
              </a:spcAft>
              <a:buClr>
                <a:schemeClr val="dk1"/>
              </a:buClr>
              <a:buSzPts val="3200"/>
              <a:buChar char="•"/>
              <a:defRPr sz="3200"/>
            </a:lvl1pPr>
            <a:lvl2pPr marL="914400" lvl="1" indent="-406400" algn="l">
              <a:lnSpc>
                <a:spcPct val="100000"/>
              </a:lnSpc>
              <a:spcBef>
                <a:spcPts val="560"/>
              </a:spcBef>
              <a:spcAft>
                <a:spcPts val="0"/>
              </a:spcAft>
              <a:buClr>
                <a:schemeClr val="dk1"/>
              </a:buClr>
              <a:buSzPts val="2800"/>
              <a:buChar char="–"/>
              <a:defRPr sz="2800"/>
            </a:lvl2pPr>
            <a:lvl3pPr marL="1371600" lvl="2" indent="-381000" algn="l">
              <a:lnSpc>
                <a:spcPct val="100000"/>
              </a:lnSpc>
              <a:spcBef>
                <a:spcPts val="480"/>
              </a:spcBef>
              <a:spcAft>
                <a:spcPts val="0"/>
              </a:spcAft>
              <a:buClr>
                <a:schemeClr val="dk1"/>
              </a:buClr>
              <a:buSzPts val="2400"/>
              <a:buChar char="•"/>
              <a:defRPr sz="2400"/>
            </a:lvl3pPr>
            <a:lvl4pPr marL="1828800" lvl="3" indent="-355600" algn="l">
              <a:lnSpc>
                <a:spcPct val="100000"/>
              </a:lnSpc>
              <a:spcBef>
                <a:spcPts val="400"/>
              </a:spcBef>
              <a:spcAft>
                <a:spcPts val="0"/>
              </a:spcAft>
              <a:buClr>
                <a:schemeClr val="dk1"/>
              </a:buClr>
              <a:buSzPts val="2000"/>
              <a:buChar char="–"/>
              <a:defRPr sz="2000"/>
            </a:lvl4pPr>
            <a:lvl5pPr marL="2286000" lvl="4" indent="-355600" algn="l">
              <a:lnSpc>
                <a:spcPct val="100000"/>
              </a:lnSpc>
              <a:spcBef>
                <a:spcPts val="400"/>
              </a:spcBef>
              <a:spcAft>
                <a:spcPts val="0"/>
              </a:spcAft>
              <a:buClr>
                <a:schemeClr val="dk1"/>
              </a:buClr>
              <a:buSzPts val="2000"/>
              <a:buChar char="»"/>
              <a:defRPr sz="2000"/>
            </a:lvl5pPr>
            <a:lvl6pPr marL="2743200" lvl="5" indent="-355600" algn="l">
              <a:lnSpc>
                <a:spcPct val="100000"/>
              </a:lnSpc>
              <a:spcBef>
                <a:spcPts val="400"/>
              </a:spcBef>
              <a:spcAft>
                <a:spcPts val="0"/>
              </a:spcAft>
              <a:buClr>
                <a:schemeClr val="dk1"/>
              </a:buClr>
              <a:buSzPts val="2000"/>
              <a:buChar char="•"/>
              <a:defRPr sz="2000"/>
            </a:lvl6pPr>
            <a:lvl7pPr marL="3200400" lvl="6" indent="-355600" algn="l">
              <a:lnSpc>
                <a:spcPct val="100000"/>
              </a:lnSpc>
              <a:spcBef>
                <a:spcPts val="400"/>
              </a:spcBef>
              <a:spcAft>
                <a:spcPts val="0"/>
              </a:spcAft>
              <a:buClr>
                <a:schemeClr val="dk1"/>
              </a:buClr>
              <a:buSzPts val="2000"/>
              <a:buChar char="•"/>
              <a:defRPr sz="2000"/>
            </a:lvl7pPr>
            <a:lvl8pPr marL="3657600" lvl="7" indent="-355600" algn="l">
              <a:lnSpc>
                <a:spcPct val="100000"/>
              </a:lnSpc>
              <a:spcBef>
                <a:spcPts val="400"/>
              </a:spcBef>
              <a:spcAft>
                <a:spcPts val="0"/>
              </a:spcAft>
              <a:buClr>
                <a:schemeClr val="dk1"/>
              </a:buClr>
              <a:buSzPts val="2000"/>
              <a:buChar char="•"/>
              <a:defRPr sz="2000"/>
            </a:lvl8pPr>
            <a:lvl9pPr marL="4114800" lvl="8" indent="-355600" algn="l">
              <a:lnSpc>
                <a:spcPct val="100000"/>
              </a:lnSpc>
              <a:spcBef>
                <a:spcPts val="400"/>
              </a:spcBef>
              <a:spcAft>
                <a:spcPts val="0"/>
              </a:spcAft>
              <a:buClr>
                <a:schemeClr val="dk1"/>
              </a:buClr>
              <a:buSzPts val="2000"/>
              <a:buChar char="•"/>
              <a:defRPr sz="2000"/>
            </a:lvl9pPr>
          </a:lstStyle>
          <a:p>
            <a:endParaRPr/>
          </a:p>
        </p:txBody>
      </p:sp>
      <p:sp>
        <p:nvSpPr>
          <p:cNvPr id="57" name="Google Shape;57;p18"/>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58" name="Google Shape;58;p1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59" name="Google Shape;59;p1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0" name="Google Shape;60;p1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61"/>
        <p:cNvGrpSpPr/>
        <p:nvPr/>
      </p:nvGrpSpPr>
      <p:grpSpPr>
        <a:xfrm>
          <a:off x="0" y="0"/>
          <a:ext cx="0" cy="0"/>
          <a:chOff x="0" y="0"/>
          <a:chExt cx="0" cy="0"/>
        </a:xfrm>
      </p:grpSpPr>
      <p:sp>
        <p:nvSpPr>
          <p:cNvPr id="62" name="Google Shape;62;p19"/>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lnSpc>
                <a:spcPct val="100000"/>
              </a:lnSpc>
              <a:spcBef>
                <a:spcPts val="0"/>
              </a:spcBef>
              <a:spcAft>
                <a:spcPts val="0"/>
              </a:spcAft>
              <a:buClr>
                <a:schemeClr val="dk1"/>
              </a:buClr>
              <a:buSzPts val="2000"/>
              <a:buFont typeface="Calibri"/>
              <a:buNone/>
              <a:defRPr sz="2000" b="1"/>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3" name="Google Shape;63;p19"/>
          <p:cNvSpPr>
            <a:spLocks noGrp="1"/>
          </p:cNvSpPr>
          <p:nvPr>
            <p:ph type="pic" idx="2"/>
          </p:nvPr>
        </p:nvSpPr>
        <p:spPr>
          <a:xfrm>
            <a:off x="1792288" y="612775"/>
            <a:ext cx="5486400" cy="4114800"/>
          </a:xfrm>
          <a:prstGeom prst="rect">
            <a:avLst/>
          </a:prstGeom>
          <a:noFill/>
          <a:ln>
            <a:noFill/>
          </a:ln>
        </p:spPr>
      </p:sp>
      <p:sp>
        <p:nvSpPr>
          <p:cNvPr id="64" name="Google Shape;64;p19"/>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lnSpc>
                <a:spcPct val="100000"/>
              </a:lnSpc>
              <a:spcBef>
                <a:spcPts val="280"/>
              </a:spcBef>
              <a:spcAft>
                <a:spcPts val="0"/>
              </a:spcAft>
              <a:buClr>
                <a:schemeClr val="dk1"/>
              </a:buClr>
              <a:buSzPts val="1400"/>
              <a:buNone/>
              <a:defRPr sz="1400"/>
            </a:lvl1pPr>
            <a:lvl2pPr marL="914400" lvl="1" indent="-228600" algn="l">
              <a:lnSpc>
                <a:spcPct val="100000"/>
              </a:lnSpc>
              <a:spcBef>
                <a:spcPts val="240"/>
              </a:spcBef>
              <a:spcAft>
                <a:spcPts val="0"/>
              </a:spcAft>
              <a:buClr>
                <a:schemeClr val="dk1"/>
              </a:buClr>
              <a:buSzPts val="1200"/>
              <a:buNone/>
              <a:defRPr sz="1200"/>
            </a:lvl2pPr>
            <a:lvl3pPr marL="1371600" lvl="2" indent="-228600" algn="l">
              <a:lnSpc>
                <a:spcPct val="100000"/>
              </a:lnSpc>
              <a:spcBef>
                <a:spcPts val="200"/>
              </a:spcBef>
              <a:spcAft>
                <a:spcPts val="0"/>
              </a:spcAft>
              <a:buClr>
                <a:schemeClr val="dk1"/>
              </a:buClr>
              <a:buSzPts val="1000"/>
              <a:buNone/>
              <a:defRPr sz="1000"/>
            </a:lvl3pPr>
            <a:lvl4pPr marL="1828800" lvl="3" indent="-228600" algn="l">
              <a:lnSpc>
                <a:spcPct val="100000"/>
              </a:lnSpc>
              <a:spcBef>
                <a:spcPts val="180"/>
              </a:spcBef>
              <a:spcAft>
                <a:spcPts val="0"/>
              </a:spcAft>
              <a:buClr>
                <a:schemeClr val="dk1"/>
              </a:buClr>
              <a:buSzPts val="900"/>
              <a:buNone/>
              <a:defRPr sz="900"/>
            </a:lvl4pPr>
            <a:lvl5pPr marL="2286000" lvl="4" indent="-228600" algn="l">
              <a:lnSpc>
                <a:spcPct val="100000"/>
              </a:lnSpc>
              <a:spcBef>
                <a:spcPts val="180"/>
              </a:spcBef>
              <a:spcAft>
                <a:spcPts val="0"/>
              </a:spcAft>
              <a:buClr>
                <a:schemeClr val="dk1"/>
              </a:buClr>
              <a:buSzPts val="900"/>
              <a:buNone/>
              <a:defRPr sz="900"/>
            </a:lvl5pPr>
            <a:lvl6pPr marL="2743200" lvl="5" indent="-228600" algn="l">
              <a:lnSpc>
                <a:spcPct val="100000"/>
              </a:lnSpc>
              <a:spcBef>
                <a:spcPts val="180"/>
              </a:spcBef>
              <a:spcAft>
                <a:spcPts val="0"/>
              </a:spcAft>
              <a:buClr>
                <a:schemeClr val="dk1"/>
              </a:buClr>
              <a:buSzPts val="900"/>
              <a:buNone/>
              <a:defRPr sz="900"/>
            </a:lvl6pPr>
            <a:lvl7pPr marL="3200400" lvl="6" indent="-228600" algn="l">
              <a:lnSpc>
                <a:spcPct val="100000"/>
              </a:lnSpc>
              <a:spcBef>
                <a:spcPts val="180"/>
              </a:spcBef>
              <a:spcAft>
                <a:spcPts val="0"/>
              </a:spcAft>
              <a:buClr>
                <a:schemeClr val="dk1"/>
              </a:buClr>
              <a:buSzPts val="900"/>
              <a:buNone/>
              <a:defRPr sz="900"/>
            </a:lvl7pPr>
            <a:lvl8pPr marL="3657600" lvl="7" indent="-228600" algn="l">
              <a:lnSpc>
                <a:spcPct val="100000"/>
              </a:lnSpc>
              <a:spcBef>
                <a:spcPts val="180"/>
              </a:spcBef>
              <a:spcAft>
                <a:spcPts val="0"/>
              </a:spcAft>
              <a:buClr>
                <a:schemeClr val="dk1"/>
              </a:buClr>
              <a:buSzPts val="900"/>
              <a:buNone/>
              <a:defRPr sz="900"/>
            </a:lvl8pPr>
            <a:lvl9pPr marL="4114800" lvl="8" indent="-228600" algn="l">
              <a:lnSpc>
                <a:spcPct val="100000"/>
              </a:lnSpc>
              <a:spcBef>
                <a:spcPts val="180"/>
              </a:spcBef>
              <a:spcAft>
                <a:spcPts val="0"/>
              </a:spcAft>
              <a:buClr>
                <a:schemeClr val="dk1"/>
              </a:buClr>
              <a:buSzPts val="900"/>
              <a:buNone/>
              <a:defRPr sz="900"/>
            </a:lvl9pPr>
          </a:lstStyle>
          <a:p>
            <a:endParaRPr/>
          </a:p>
        </p:txBody>
      </p:sp>
      <p:sp>
        <p:nvSpPr>
          <p:cNvPr id="65" name="Google Shape;65;p1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6" name="Google Shape;66;p1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a:endParaRPr/>
          </a:p>
        </p:txBody>
      </p:sp>
      <p:sp>
        <p:nvSpPr>
          <p:cNvPr id="67" name="Google Shape;67;p1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0"/>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lnSpc>
                <a:spcPct val="100000"/>
              </a:lnSpc>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endParaRPr/>
          </a:p>
        </p:txBody>
      </p:sp>
      <p:sp>
        <p:nvSpPr>
          <p:cNvPr id="7" name="Google Shape;7;p10"/>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lnSpc>
                <a:spcPct val="100000"/>
              </a:lnSpc>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lnSpc>
                <a:spcPct val="100000"/>
              </a:lnSpc>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lnSpc>
                <a:spcPct val="100000"/>
              </a:lnSpc>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lnSpc>
                <a:spcPct val="100000"/>
              </a:lnSpc>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lnSpc>
                <a:spcPct val="100000"/>
              </a:lnSpc>
              <a:spcBef>
                <a:spcPts val="0"/>
              </a:spcBef>
              <a:spcAft>
                <a:spcPts val="0"/>
              </a:spcAft>
              <a:buClr>
                <a:srgbClr val="000000"/>
              </a:buClr>
              <a:buSzPts val="1400"/>
              <a:buFont typeface="Arial"/>
              <a:buNone/>
              <a:defRPr sz="1200" b="0" i="0" u="none" strike="noStrike" cap="none">
                <a:solidFill>
                  <a:srgbClr val="888888"/>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1pPr>
            <a:lvl2pPr marL="0" marR="0" lvl="1"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2pPr>
            <a:lvl3pPr marL="0" marR="0" lvl="2"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3pPr>
            <a:lvl4pPr marL="0" marR="0" lvl="3"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4pPr>
            <a:lvl5pPr marL="0" marR="0" lvl="4"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5pPr>
            <a:lvl6pPr marL="0" marR="0" lvl="5"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6pPr>
            <a:lvl7pPr marL="0" marR="0" lvl="6"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7pPr>
            <a:lvl8pPr marL="0" marR="0" lvl="7"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8pPr>
            <a:lvl9pPr marL="0" marR="0" lvl="8" indent="0" algn="r" rtl="0">
              <a:lnSpc>
                <a:spcPct val="100000"/>
              </a:lnSpc>
              <a:spcBef>
                <a:spcPts val="0"/>
              </a:spcBef>
              <a:spcAft>
                <a:spcPts val="0"/>
              </a:spcAft>
              <a:buClr>
                <a:srgbClr val="000000"/>
              </a:buClr>
              <a:buSzPts val="1200"/>
              <a:buFont typeface="Arial"/>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spc="0">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13" Type="http://schemas.openxmlformats.org/officeDocument/2006/relationships/image" Target="../media/image11.png"/><Relationship Id="rId3" Type="http://schemas.openxmlformats.org/officeDocument/2006/relationships/image" Target="../media/image1.png"/><Relationship Id="rId7" Type="http://schemas.openxmlformats.org/officeDocument/2006/relationships/image" Target="../media/image5.png"/><Relationship Id="rId12"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png"/><Relationship Id="rId11" Type="http://schemas.openxmlformats.org/officeDocument/2006/relationships/image" Target="../media/image9.png"/><Relationship Id="rId5" Type="http://schemas.openxmlformats.org/officeDocument/2006/relationships/image" Target="../media/image3.png"/><Relationship Id="rId15" Type="http://schemas.openxmlformats.org/officeDocument/2006/relationships/image" Target="../media/image13.png"/><Relationship Id="rId10" Type="http://schemas.openxmlformats.org/officeDocument/2006/relationships/image" Target="../media/image8.png"/><Relationship Id="rId4" Type="http://schemas.openxmlformats.org/officeDocument/2006/relationships/image" Target="../media/image2.jpg"/><Relationship Id="rId9" Type="http://schemas.openxmlformats.org/officeDocument/2006/relationships/image" Target="../media/image7.png"/><Relationship Id="rId14" Type="http://schemas.openxmlformats.org/officeDocument/2006/relationships/image" Target="../media/image12.png"/></Relationships>
</file>

<file path=ppt/slides/_rels/slide10.xml.rels><?xml version="1.0" encoding="UTF-8" standalone="yes"?>
<Relationships xmlns="http://schemas.openxmlformats.org/package/2006/relationships"><Relationship Id="rId8" Type="http://schemas.openxmlformats.org/officeDocument/2006/relationships/image" Target="../media/image36.png"/><Relationship Id="rId13" Type="http://schemas.openxmlformats.org/officeDocument/2006/relationships/image" Target="../media/image16.png"/><Relationship Id="rId3" Type="http://schemas.openxmlformats.org/officeDocument/2006/relationships/image" Target="../media/image22.png"/><Relationship Id="rId7" Type="http://schemas.openxmlformats.org/officeDocument/2006/relationships/image" Target="../media/image35.png"/><Relationship Id="rId12"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1.xml"/><Relationship Id="rId6" Type="http://schemas.openxmlformats.org/officeDocument/2006/relationships/image" Target="../media/image34.png"/><Relationship Id="rId11" Type="http://schemas.openxmlformats.org/officeDocument/2006/relationships/image" Target="../media/image19.png"/><Relationship Id="rId5" Type="http://schemas.openxmlformats.org/officeDocument/2006/relationships/image" Target="../media/image33.png"/><Relationship Id="rId10" Type="http://schemas.openxmlformats.org/officeDocument/2006/relationships/image" Target="../media/image18.png"/><Relationship Id="rId4" Type="http://schemas.openxmlformats.org/officeDocument/2006/relationships/image" Target="../media/image32.png"/><Relationship Id="rId9" Type="http://schemas.openxmlformats.org/officeDocument/2006/relationships/image" Target="../media/image37.png"/></Relationships>
</file>

<file path=ppt/slides/_rels/slide11.xml.rels><?xml version="1.0" encoding="UTF-8" standalone="yes"?>
<Relationships xmlns="http://schemas.openxmlformats.org/package/2006/relationships"><Relationship Id="rId3" Type="http://schemas.openxmlformats.org/officeDocument/2006/relationships/image" Target="../media/image38.jpg"/><Relationship Id="rId2" Type="http://schemas.openxmlformats.org/officeDocument/2006/relationships/notesSlide" Target="../notesSlides/notesSlide11.xml"/><Relationship Id="rId1" Type="http://schemas.openxmlformats.org/officeDocument/2006/relationships/slideLayout" Target="../slideLayouts/slideLayout1.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1.png"/><Relationship Id="rId7"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39.jpg"/><Relationship Id="rId9" Type="http://schemas.openxmlformats.org/officeDocument/2006/relationships/image" Target="../media/image41.png"/></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4.jpg"/></Relationships>
</file>

<file path=ppt/slides/_rels/slide3.xml.rels><?xml version="1.0" encoding="UTF-8" standalone="yes"?>
<Relationships xmlns="http://schemas.openxmlformats.org/package/2006/relationships"><Relationship Id="rId3" Type="http://schemas.openxmlformats.org/officeDocument/2006/relationships/image" Target="../media/image17.jpg"/><Relationship Id="rId7"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8.png"/><Relationship Id="rId7" Type="http://schemas.openxmlformats.org/officeDocument/2006/relationships/image" Target="../media/image15.png"/><Relationship Id="rId2" Type="http://schemas.openxmlformats.org/officeDocument/2006/relationships/notesSlide" Target="../notesSlides/notesSlide4.xml"/><Relationship Id="rId1" Type="http://schemas.openxmlformats.org/officeDocument/2006/relationships/slideLayout" Target="../slideLayouts/slideLayout1.xml"/><Relationship Id="rId6" Type="http://schemas.openxmlformats.org/officeDocument/2006/relationships/image" Target="../media/image21.png"/><Relationship Id="rId5" Type="http://schemas.openxmlformats.org/officeDocument/2006/relationships/image" Target="../media/image20.png"/><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25.png"/><Relationship Id="rId11" Type="http://schemas.openxmlformats.org/officeDocument/2006/relationships/image" Target="../media/image16.png"/><Relationship Id="rId5" Type="http://schemas.openxmlformats.org/officeDocument/2006/relationships/image" Target="../media/image24.png"/><Relationship Id="rId10" Type="http://schemas.openxmlformats.org/officeDocument/2006/relationships/image" Target="../media/image15.png"/><Relationship Id="rId4" Type="http://schemas.openxmlformats.org/officeDocument/2006/relationships/image" Target="../media/image23.png"/><Relationship Id="rId9" Type="http://schemas.openxmlformats.org/officeDocument/2006/relationships/image" Target="../media/image19.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7"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3.png"/><Relationship Id="rId5" Type="http://schemas.openxmlformats.org/officeDocument/2006/relationships/image" Target="../media/image27.jpg"/><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3" Type="http://schemas.openxmlformats.org/officeDocument/2006/relationships/image" Target="../media/image14.jpg"/><Relationship Id="rId2" Type="http://schemas.openxmlformats.org/officeDocument/2006/relationships/notesSlide" Target="../notesSlides/notesSlide7.xml"/><Relationship Id="rId1" Type="http://schemas.openxmlformats.org/officeDocument/2006/relationships/slideLayout" Target="../slideLayouts/slideLayout1.xml"/><Relationship Id="rId5" Type="http://schemas.openxmlformats.org/officeDocument/2006/relationships/image" Target="../media/image15.png"/><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8.xml"/><Relationship Id="rId1" Type="http://schemas.openxmlformats.org/officeDocument/2006/relationships/slideLayout" Target="../slideLayouts/slideLayout1.xml"/><Relationship Id="rId5" Type="http://schemas.openxmlformats.org/officeDocument/2006/relationships/image" Target="../media/image30.png"/><Relationship Id="rId4" Type="http://schemas.openxmlformats.org/officeDocument/2006/relationships/image" Target="../media/image29.png"/></Relationships>
</file>

<file path=ppt/slides/_rels/slide9.xml.rels><?xml version="1.0" encoding="UTF-8" standalone="yes"?>
<Relationships xmlns="http://schemas.openxmlformats.org/package/2006/relationships"><Relationship Id="rId3" Type="http://schemas.openxmlformats.org/officeDocument/2006/relationships/image" Target="../media/image31.jpg"/><Relationship Id="rId7" Type="http://schemas.openxmlformats.org/officeDocument/2006/relationships/image" Target="../media/image16.png"/><Relationship Id="rId2" Type="http://schemas.openxmlformats.org/officeDocument/2006/relationships/notesSlide" Target="../notesSlides/notesSlide9.xml"/><Relationship Id="rId1" Type="http://schemas.openxmlformats.org/officeDocument/2006/relationships/slideLayout" Target="../slideLayouts/slideLayout1.xml"/><Relationship Id="rId6" Type="http://schemas.openxmlformats.org/officeDocument/2006/relationships/image" Target="../media/image15.png"/><Relationship Id="rId5" Type="http://schemas.openxmlformats.org/officeDocument/2006/relationships/image" Target="../media/image3.png"/><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3"/>
        <p:cNvGrpSpPr/>
        <p:nvPr/>
      </p:nvGrpSpPr>
      <p:grpSpPr>
        <a:xfrm>
          <a:off x="0" y="0"/>
          <a:ext cx="0" cy="0"/>
          <a:chOff x="0" y="0"/>
          <a:chExt cx="0" cy="0"/>
        </a:xfrm>
      </p:grpSpPr>
      <p:sp>
        <p:nvSpPr>
          <p:cNvPr id="84" name="Google Shape;84;p22"/>
          <p:cNvSpPr/>
          <p:nvPr/>
        </p:nvSpPr>
        <p:spPr>
          <a:xfrm rot="-4721612">
            <a:off x="4127164" y="2493372"/>
            <a:ext cx="14314219" cy="3994628"/>
          </a:xfrm>
          <a:custGeom>
            <a:avLst/>
            <a:gdLst/>
            <a:ahLst/>
            <a:cxnLst/>
            <a:rect l="l" t="t" r="r" b="b"/>
            <a:pathLst>
              <a:path w="14314219" h="4992084" extrusionOk="0">
                <a:moveTo>
                  <a:pt x="0" y="0"/>
                </a:moveTo>
                <a:lnTo>
                  <a:pt x="14314219" y="0"/>
                </a:lnTo>
                <a:lnTo>
                  <a:pt x="14314219" y="4992084"/>
                </a:lnTo>
                <a:lnTo>
                  <a:pt x="0" y="4992084"/>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5" name="Google Shape;85;p22"/>
          <p:cNvSpPr/>
          <p:nvPr/>
        </p:nvSpPr>
        <p:spPr>
          <a:xfrm>
            <a:off x="9680911" y="5"/>
            <a:ext cx="8986399" cy="10289262"/>
          </a:xfrm>
          <a:custGeom>
            <a:avLst/>
            <a:gdLst/>
            <a:ahLst/>
            <a:cxnLst/>
            <a:rect l="l" t="t" r="r" b="b"/>
            <a:pathLst>
              <a:path w="21700490" h="24846662" extrusionOk="0">
                <a:moveTo>
                  <a:pt x="9113774" y="0"/>
                </a:moveTo>
                <a:cubicBezTo>
                  <a:pt x="9113774" y="0"/>
                  <a:pt x="10028936" y="4543806"/>
                  <a:pt x="4926584" y="12121388"/>
                </a:cubicBezTo>
                <a:cubicBezTo>
                  <a:pt x="0" y="19437986"/>
                  <a:pt x="691769" y="24846662"/>
                  <a:pt x="691769" y="24846662"/>
                </a:cubicBezTo>
                <a:lnTo>
                  <a:pt x="21700490" y="24846662"/>
                </a:lnTo>
                <a:lnTo>
                  <a:pt x="21700490" y="0"/>
                </a:ln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6" name="Google Shape;86;p22"/>
          <p:cNvSpPr/>
          <p:nvPr/>
        </p:nvSpPr>
        <p:spPr>
          <a:xfrm rot="-2967198" flipH="1">
            <a:off x="12833343" y="6024265"/>
            <a:ext cx="10909314" cy="3709167"/>
          </a:xfrm>
          <a:custGeom>
            <a:avLst/>
            <a:gdLst/>
            <a:ahLst/>
            <a:cxnLst/>
            <a:rect l="l" t="t" r="r" b="b"/>
            <a:pathLst>
              <a:path w="10909314" h="3709167" extrusionOk="0">
                <a:moveTo>
                  <a:pt x="10909314" y="0"/>
                </a:moveTo>
                <a:lnTo>
                  <a:pt x="0" y="0"/>
                </a:lnTo>
                <a:lnTo>
                  <a:pt x="0" y="3709167"/>
                </a:lnTo>
                <a:lnTo>
                  <a:pt x="10909314" y="3709167"/>
                </a:lnTo>
                <a:lnTo>
                  <a:pt x="10909314"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87" name="Google Shape;87;p22"/>
          <p:cNvGrpSpPr/>
          <p:nvPr/>
        </p:nvGrpSpPr>
        <p:grpSpPr>
          <a:xfrm>
            <a:off x="10165433" y="946396"/>
            <a:ext cx="857867" cy="857867"/>
            <a:chOff x="0" y="0"/>
            <a:chExt cx="812800" cy="812800"/>
          </a:xfrm>
        </p:grpSpPr>
        <p:sp>
          <p:nvSpPr>
            <p:cNvPr id="88" name="Google Shape;88;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89" name="Google Shape;89;p2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90" name="Google Shape;90;p22"/>
          <p:cNvGrpSpPr/>
          <p:nvPr/>
        </p:nvGrpSpPr>
        <p:grpSpPr>
          <a:xfrm>
            <a:off x="9651318" y="2226096"/>
            <a:ext cx="604566" cy="604566"/>
            <a:chOff x="0" y="0"/>
            <a:chExt cx="812800" cy="812800"/>
          </a:xfrm>
        </p:grpSpPr>
        <p:sp>
          <p:nvSpPr>
            <p:cNvPr id="91" name="Google Shape;91;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2" name="Google Shape;92;p2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93" name="Google Shape;93;p22"/>
          <p:cNvGrpSpPr/>
          <p:nvPr/>
        </p:nvGrpSpPr>
        <p:grpSpPr>
          <a:xfrm>
            <a:off x="10476408" y="681913"/>
            <a:ext cx="637633" cy="637633"/>
            <a:chOff x="0" y="0"/>
            <a:chExt cx="812800" cy="812800"/>
          </a:xfrm>
        </p:grpSpPr>
        <p:sp>
          <p:nvSpPr>
            <p:cNvPr id="94" name="Google Shape;94;p2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5" name="Google Shape;95;p2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96" name="Google Shape;96;p22"/>
          <p:cNvSpPr/>
          <p:nvPr/>
        </p:nvSpPr>
        <p:spPr>
          <a:xfrm>
            <a:off x="505150" y="343760"/>
            <a:ext cx="2213194" cy="1832016"/>
          </a:xfrm>
          <a:custGeom>
            <a:avLst/>
            <a:gdLst/>
            <a:ahLst/>
            <a:cxnLst/>
            <a:rect l="l" t="t" r="r" b="b"/>
            <a:pathLst>
              <a:path w="2240781" h="1952681" extrusionOk="0">
                <a:moveTo>
                  <a:pt x="0" y="0"/>
                </a:moveTo>
                <a:lnTo>
                  <a:pt x="2240781" y="0"/>
                </a:lnTo>
                <a:lnTo>
                  <a:pt x="2240781" y="1952681"/>
                </a:lnTo>
                <a:lnTo>
                  <a:pt x="0" y="1952681"/>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97" name="Google Shape;97;p22"/>
          <p:cNvSpPr txBox="1"/>
          <p:nvPr/>
        </p:nvSpPr>
        <p:spPr>
          <a:xfrm>
            <a:off x="533736" y="2258434"/>
            <a:ext cx="8319300" cy="923400"/>
          </a:xfrm>
          <a:prstGeom prst="rect">
            <a:avLst/>
          </a:prstGeom>
          <a:noFill/>
          <a:ln>
            <a:noFill/>
          </a:ln>
        </p:spPr>
        <p:txBody>
          <a:bodyPr spcFirstLastPara="1" wrap="square" lIns="0" tIns="0" rIns="0" bIns="0" anchor="t" anchorCtr="0">
            <a:spAutoFit/>
          </a:bodyPr>
          <a:lstStyle/>
          <a:p>
            <a:pPr marL="0" marR="0" lvl="0" indent="0" algn="l" rtl="0">
              <a:lnSpc>
                <a:spcPct val="113996"/>
              </a:lnSpc>
              <a:spcBef>
                <a:spcPts val="0"/>
              </a:spcBef>
              <a:spcAft>
                <a:spcPts val="0"/>
              </a:spcAft>
              <a:buClr>
                <a:srgbClr val="000000"/>
              </a:buClr>
              <a:buSzPts val="6000"/>
              <a:buFont typeface="Arial"/>
              <a:buNone/>
            </a:pPr>
            <a:r>
              <a:rPr lang="en-US" sz="6000" b="1" i="0" u="none" strike="noStrike" cap="none" dirty="0">
                <a:solidFill>
                  <a:srgbClr val="10146E"/>
                </a:solidFill>
                <a:latin typeface="Poppins"/>
                <a:ea typeface="Poppins"/>
                <a:cs typeface="Poppins"/>
                <a:sym typeface="Poppins"/>
              </a:rPr>
              <a:t>VETCOMPASS</a:t>
            </a:r>
            <a:endParaRPr sz="6000" b="0" i="0" u="none" strike="noStrike" cap="none" dirty="0">
              <a:solidFill>
                <a:srgbClr val="000000"/>
              </a:solidFill>
              <a:latin typeface="Arial"/>
              <a:ea typeface="Arial"/>
              <a:cs typeface="Arial"/>
              <a:sym typeface="Arial"/>
            </a:endParaRPr>
          </a:p>
        </p:txBody>
      </p:sp>
      <p:sp>
        <p:nvSpPr>
          <p:cNvPr id="98" name="Google Shape;98;p22"/>
          <p:cNvSpPr txBox="1"/>
          <p:nvPr/>
        </p:nvSpPr>
        <p:spPr>
          <a:xfrm>
            <a:off x="505150" y="3257691"/>
            <a:ext cx="7177200" cy="1054200"/>
          </a:xfrm>
          <a:prstGeom prst="rect">
            <a:avLst/>
          </a:prstGeom>
          <a:noFill/>
          <a:ln>
            <a:noFill/>
          </a:ln>
        </p:spPr>
        <p:txBody>
          <a:bodyPr spcFirstLastPara="1" wrap="square" lIns="0" tIns="0" rIns="0" bIns="0" anchor="t" anchorCtr="0">
            <a:spAutoFit/>
          </a:bodyPr>
          <a:lstStyle/>
          <a:p>
            <a:pPr marL="0" marR="0" lvl="0" indent="0" algn="l" rtl="0">
              <a:lnSpc>
                <a:spcPct val="114000"/>
              </a:lnSpc>
              <a:spcBef>
                <a:spcPts val="0"/>
              </a:spcBef>
              <a:spcAft>
                <a:spcPts val="0"/>
              </a:spcAft>
              <a:buClr>
                <a:srgbClr val="000000"/>
              </a:buClr>
              <a:buSzPts val="3200"/>
              <a:buFont typeface="Arial"/>
              <a:buNone/>
            </a:pPr>
            <a:r>
              <a:rPr lang="en-US" sz="3200" b="1" i="0" u="none" strike="noStrike" cap="none" dirty="0">
                <a:solidFill>
                  <a:srgbClr val="17B8BB"/>
                </a:solidFill>
                <a:latin typeface="Poppins"/>
                <a:ea typeface="Poppins"/>
                <a:cs typeface="Poppins"/>
                <a:sym typeface="Poppins"/>
              </a:rPr>
              <a:t>VET Teachers' Transversal Skills </a:t>
            </a:r>
            <a:endParaRPr sz="3200" b="1" i="0" u="none" strike="noStrike" cap="none" dirty="0">
              <a:solidFill>
                <a:srgbClr val="17B8BB"/>
              </a:solidFill>
              <a:latin typeface="Poppins"/>
              <a:ea typeface="Poppins"/>
              <a:cs typeface="Poppins"/>
              <a:sym typeface="Poppins"/>
            </a:endParaRPr>
          </a:p>
          <a:p>
            <a:pPr marL="0" marR="0" lvl="0" indent="0" algn="l" rtl="0">
              <a:lnSpc>
                <a:spcPct val="114000"/>
              </a:lnSpc>
              <a:spcBef>
                <a:spcPts val="0"/>
              </a:spcBef>
              <a:spcAft>
                <a:spcPts val="0"/>
              </a:spcAft>
              <a:buClr>
                <a:srgbClr val="000000"/>
              </a:buClr>
              <a:buSzPts val="3200"/>
              <a:buFont typeface="Arial"/>
              <a:buNone/>
            </a:pPr>
            <a:r>
              <a:rPr lang="en-US" sz="3200" b="1" i="0" u="none" strike="noStrike" cap="none" dirty="0">
                <a:solidFill>
                  <a:srgbClr val="17B8BB"/>
                </a:solidFill>
                <a:latin typeface="Poppins"/>
                <a:ea typeface="Poppins"/>
                <a:cs typeface="Poppins"/>
                <a:sym typeface="Poppins"/>
              </a:rPr>
              <a:t>Competence Assessment System</a:t>
            </a:r>
            <a:endParaRPr sz="3200" b="0" i="0" u="none" strike="noStrike" cap="none" dirty="0">
              <a:solidFill>
                <a:srgbClr val="000000"/>
              </a:solidFill>
              <a:latin typeface="Arial"/>
              <a:ea typeface="Arial"/>
              <a:cs typeface="Arial"/>
              <a:sym typeface="Arial"/>
            </a:endParaRPr>
          </a:p>
        </p:txBody>
      </p:sp>
      <p:sp>
        <p:nvSpPr>
          <p:cNvPr id="99" name="Google Shape;99;p22"/>
          <p:cNvSpPr txBox="1"/>
          <p:nvPr/>
        </p:nvSpPr>
        <p:spPr>
          <a:xfrm>
            <a:off x="413863" y="4410408"/>
            <a:ext cx="8319300" cy="1251600"/>
          </a:xfrm>
          <a:prstGeom prst="rect">
            <a:avLst/>
          </a:prstGeom>
          <a:noFill/>
          <a:ln>
            <a:noFill/>
          </a:ln>
        </p:spPr>
        <p:txBody>
          <a:bodyPr spcFirstLastPara="1" wrap="square" lIns="0" tIns="0" rIns="0" bIns="0" anchor="t" anchorCtr="0">
            <a:spAutoFit/>
          </a:bodyPr>
          <a:lstStyle/>
          <a:p>
            <a:pPr marL="0" marR="0" lvl="0" indent="0" algn="l" rtl="0">
              <a:lnSpc>
                <a:spcPct val="113996"/>
              </a:lnSpc>
              <a:spcBef>
                <a:spcPts val="0"/>
              </a:spcBef>
              <a:spcAft>
                <a:spcPts val="0"/>
              </a:spcAft>
              <a:buNone/>
            </a:pPr>
            <a:r>
              <a:rPr lang="en-US" sz="3800" b="1" i="0" u="none" strike="noStrike" cap="none" dirty="0" err="1">
                <a:solidFill>
                  <a:srgbClr val="10146E"/>
                </a:solidFill>
                <a:latin typeface="Poppins"/>
                <a:ea typeface="Poppins"/>
                <a:cs typeface="Poppins"/>
                <a:sym typeface="Poppins"/>
              </a:rPr>
              <a:t>Ενότητ</a:t>
            </a:r>
            <a:r>
              <a:rPr lang="en-US" sz="3800" b="1" i="0" u="none" strike="noStrike" cap="none" dirty="0">
                <a:solidFill>
                  <a:srgbClr val="10146E"/>
                </a:solidFill>
                <a:latin typeface="Poppins"/>
                <a:ea typeface="Poppins"/>
                <a:cs typeface="Poppins"/>
                <a:sym typeface="Poppins"/>
              </a:rPr>
              <a:t>α 10: Δέσμευση στον κλάδο και επαγγελματικός προσανατολισμός</a:t>
            </a:r>
            <a:endParaRPr sz="1400" b="0" i="0" u="none" strike="noStrike" cap="none" dirty="0">
              <a:solidFill>
                <a:srgbClr val="000000"/>
              </a:solidFill>
              <a:latin typeface="Arial"/>
              <a:ea typeface="Arial"/>
              <a:cs typeface="Arial"/>
              <a:sym typeface="Arial"/>
            </a:endParaRPr>
          </a:p>
        </p:txBody>
      </p:sp>
      <p:sp>
        <p:nvSpPr>
          <p:cNvPr id="100" name="Google Shape;100;p22"/>
          <p:cNvSpPr/>
          <p:nvPr/>
        </p:nvSpPr>
        <p:spPr>
          <a:xfrm>
            <a:off x="166946" y="8383035"/>
            <a:ext cx="3671865" cy="991404"/>
          </a:xfrm>
          <a:custGeom>
            <a:avLst/>
            <a:gdLst/>
            <a:ahLst/>
            <a:cxnLst/>
            <a:rect l="l" t="t" r="r" b="b"/>
            <a:pathLst>
              <a:path w="3671865" h="991404" extrusionOk="0">
                <a:moveTo>
                  <a:pt x="0" y="0"/>
                </a:moveTo>
                <a:lnTo>
                  <a:pt x="3671865" y="0"/>
                </a:lnTo>
                <a:lnTo>
                  <a:pt x="3671865" y="991404"/>
                </a:lnTo>
                <a:lnTo>
                  <a:pt x="0" y="991404"/>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1" name="Google Shape;101;p22"/>
          <p:cNvSpPr txBox="1"/>
          <p:nvPr/>
        </p:nvSpPr>
        <p:spPr>
          <a:xfrm>
            <a:off x="3916516" y="8326645"/>
            <a:ext cx="4690500" cy="1385400"/>
          </a:xfrm>
          <a:prstGeom prst="rect">
            <a:avLst/>
          </a:prstGeom>
          <a:noFill/>
          <a:ln>
            <a:noFill/>
          </a:ln>
        </p:spPr>
        <p:txBody>
          <a:bodyPr spcFirstLastPara="1" wrap="square" lIns="91425" tIns="45700" rIns="91425" bIns="45700" anchor="t" anchorCtr="0">
            <a:spAutoFit/>
          </a:bodyPr>
          <a:lstStyle/>
          <a:p>
            <a:pPr marL="0" marR="0" lvl="0" indent="0" algn="just" rtl="0">
              <a:lnSpc>
                <a:spcPct val="100000"/>
              </a:lnSpc>
              <a:spcBef>
                <a:spcPts val="0"/>
              </a:spcBef>
              <a:spcAft>
                <a:spcPts val="0"/>
              </a:spcAft>
              <a:buNone/>
            </a:pPr>
            <a:r>
              <a:rPr lang="en-US" sz="1200" i="1">
                <a:solidFill>
                  <a:schemeClr val="dk1"/>
                </a:solidFill>
                <a:latin typeface="Calibri"/>
                <a:ea typeface="Calibri"/>
                <a:cs typeface="Calibri"/>
                <a:sym typeface="Calibri"/>
              </a:rPr>
              <a:t>Με τη χρηματοδότηση της Ευρωπαϊκής Ένωσης. Οι απόψεις και οι γνώμες που διατυπώνονται εκφράζουν αποκλειστικά τις απόψεις των συντακτών και δεν αντιπροσωπεύουν κατ'ανάγκη τις απόψεις της Ευρωπαϊκής Ένωσης ή του Ευρωπαϊκού Εκτελεστικού Οργανισμού Εκπαίδευσης και Πολιτισμού (EACEA). Η Ευρωπαϊκή Ένωση και ο EACEA δεν μπορούν να θεωρηθούν υπεύθυνοι για τις εκφραζόμενες απόψεις.</a:t>
            </a:r>
            <a:endParaRPr sz="1100" b="0" i="0" u="none" strike="noStrike" cap="none">
              <a:solidFill>
                <a:srgbClr val="262626"/>
              </a:solidFill>
              <a:latin typeface="Calibri"/>
              <a:ea typeface="Calibri"/>
              <a:cs typeface="Calibri"/>
              <a:sym typeface="Calibri"/>
            </a:endParaRPr>
          </a:p>
        </p:txBody>
      </p:sp>
      <p:sp>
        <p:nvSpPr>
          <p:cNvPr id="102" name="Google Shape;102;p22"/>
          <p:cNvSpPr txBox="1"/>
          <p:nvPr/>
        </p:nvSpPr>
        <p:spPr>
          <a:xfrm>
            <a:off x="315867" y="9722206"/>
            <a:ext cx="11621728" cy="26161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None/>
            </a:pPr>
            <a:r>
              <a:rPr lang="en-US" sz="1100" b="0" i="0" u="none" strike="noStrike" cap="none">
                <a:solidFill>
                  <a:srgbClr val="10153D"/>
                </a:solidFill>
                <a:latin typeface="Arial"/>
                <a:ea typeface="Arial"/>
                <a:cs typeface="Arial"/>
                <a:sym typeface="Arial"/>
              </a:rPr>
              <a:t>Υλικό διαθέσιμο με την άδεια Creative Commons CC BY 4.0 (https://creativecommons.org/licenses/by/4.0/).</a:t>
            </a:r>
            <a:endParaRPr sz="1400" b="0" i="0" u="none" strike="noStrike" cap="none">
              <a:solidFill>
                <a:srgbClr val="000000"/>
              </a:solidFill>
              <a:latin typeface="Arial"/>
              <a:ea typeface="Arial"/>
              <a:cs typeface="Arial"/>
              <a:sym typeface="Arial"/>
            </a:endParaRPr>
          </a:p>
        </p:txBody>
      </p:sp>
      <p:sp>
        <p:nvSpPr>
          <p:cNvPr id="103" name="Google Shape;103;p22"/>
          <p:cNvSpPr/>
          <p:nvPr/>
        </p:nvSpPr>
        <p:spPr>
          <a:xfrm>
            <a:off x="3907596" y="7526279"/>
            <a:ext cx="1522251" cy="673677"/>
          </a:xfrm>
          <a:custGeom>
            <a:avLst/>
            <a:gdLst/>
            <a:ahLst/>
            <a:cxnLst/>
            <a:rect l="l" t="t" r="r" b="b"/>
            <a:pathLst>
              <a:path w="1522251" h="673677" extrusionOk="0">
                <a:moveTo>
                  <a:pt x="0" y="0"/>
                </a:moveTo>
                <a:lnTo>
                  <a:pt x="1522251" y="0"/>
                </a:lnTo>
                <a:lnTo>
                  <a:pt x="1522251" y="673677"/>
                </a:lnTo>
                <a:lnTo>
                  <a:pt x="0" y="673677"/>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4" name="Google Shape;104;p22"/>
          <p:cNvSpPr/>
          <p:nvPr/>
        </p:nvSpPr>
        <p:spPr>
          <a:xfrm>
            <a:off x="505161" y="6522747"/>
            <a:ext cx="1855138" cy="593644"/>
          </a:xfrm>
          <a:custGeom>
            <a:avLst/>
            <a:gdLst/>
            <a:ahLst/>
            <a:cxnLst/>
            <a:rect l="l" t="t" r="r" b="b"/>
            <a:pathLst>
              <a:path w="1855138" h="593644" extrusionOk="0">
                <a:moveTo>
                  <a:pt x="0" y="0"/>
                </a:moveTo>
                <a:lnTo>
                  <a:pt x="1855138" y="0"/>
                </a:lnTo>
                <a:lnTo>
                  <a:pt x="1855138" y="593644"/>
                </a:lnTo>
                <a:lnTo>
                  <a:pt x="0" y="593644"/>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5" name="Google Shape;105;p22"/>
          <p:cNvSpPr/>
          <p:nvPr/>
        </p:nvSpPr>
        <p:spPr>
          <a:xfrm>
            <a:off x="4931578" y="6287422"/>
            <a:ext cx="1064292" cy="1064292"/>
          </a:xfrm>
          <a:custGeom>
            <a:avLst/>
            <a:gdLst/>
            <a:ahLst/>
            <a:cxnLst/>
            <a:rect l="l" t="t" r="r" b="b"/>
            <a:pathLst>
              <a:path w="1064292" h="1064292" extrusionOk="0">
                <a:moveTo>
                  <a:pt x="0" y="0"/>
                </a:moveTo>
                <a:lnTo>
                  <a:pt x="1064292" y="0"/>
                </a:lnTo>
                <a:lnTo>
                  <a:pt x="1064292" y="1064293"/>
                </a:lnTo>
                <a:lnTo>
                  <a:pt x="0" y="1064293"/>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6" name="Google Shape;106;p22"/>
          <p:cNvSpPr/>
          <p:nvPr/>
        </p:nvSpPr>
        <p:spPr>
          <a:xfrm>
            <a:off x="5995870" y="6411279"/>
            <a:ext cx="1001936" cy="816577"/>
          </a:xfrm>
          <a:custGeom>
            <a:avLst/>
            <a:gdLst/>
            <a:ahLst/>
            <a:cxnLst/>
            <a:rect l="l" t="t" r="r" b="b"/>
            <a:pathLst>
              <a:path w="1001936" h="816577" extrusionOk="0">
                <a:moveTo>
                  <a:pt x="0" y="0"/>
                </a:moveTo>
                <a:lnTo>
                  <a:pt x="1001936" y="0"/>
                </a:lnTo>
                <a:lnTo>
                  <a:pt x="1001936" y="816577"/>
                </a:lnTo>
                <a:lnTo>
                  <a:pt x="0" y="816577"/>
                </a:lnTo>
                <a:lnTo>
                  <a:pt x="0" y="0"/>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7" name="Google Shape;107;p22"/>
          <p:cNvSpPr/>
          <p:nvPr/>
        </p:nvSpPr>
        <p:spPr>
          <a:xfrm>
            <a:off x="533736" y="7547372"/>
            <a:ext cx="1184797" cy="631491"/>
          </a:xfrm>
          <a:custGeom>
            <a:avLst/>
            <a:gdLst/>
            <a:ahLst/>
            <a:cxnLst/>
            <a:rect l="l" t="t" r="r" b="b"/>
            <a:pathLst>
              <a:path w="1184797" h="631491" extrusionOk="0">
                <a:moveTo>
                  <a:pt x="0" y="0"/>
                </a:moveTo>
                <a:lnTo>
                  <a:pt x="1184798" y="0"/>
                </a:lnTo>
                <a:lnTo>
                  <a:pt x="1184798" y="631491"/>
                </a:lnTo>
                <a:lnTo>
                  <a:pt x="0" y="631491"/>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8" name="Google Shape;108;p22"/>
          <p:cNvSpPr/>
          <p:nvPr/>
        </p:nvSpPr>
        <p:spPr>
          <a:xfrm>
            <a:off x="2005633" y="7596108"/>
            <a:ext cx="1668812" cy="534020"/>
          </a:xfrm>
          <a:custGeom>
            <a:avLst/>
            <a:gdLst/>
            <a:ahLst/>
            <a:cxnLst/>
            <a:rect l="l" t="t" r="r" b="b"/>
            <a:pathLst>
              <a:path w="1668812" h="534020" extrusionOk="0">
                <a:moveTo>
                  <a:pt x="0" y="0"/>
                </a:moveTo>
                <a:lnTo>
                  <a:pt x="1668811" y="0"/>
                </a:lnTo>
                <a:lnTo>
                  <a:pt x="1668811" y="534019"/>
                </a:lnTo>
                <a:lnTo>
                  <a:pt x="0" y="534019"/>
                </a:lnTo>
                <a:lnTo>
                  <a:pt x="0" y="0"/>
                </a:lnTo>
                <a:close/>
              </a:path>
            </a:pathLst>
          </a:custGeom>
          <a:blipFill rotWithShape="1">
            <a:blip r:embed="rId1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09" name="Google Shape;109;p22"/>
          <p:cNvSpPr/>
          <p:nvPr/>
        </p:nvSpPr>
        <p:spPr>
          <a:xfrm>
            <a:off x="5715597" y="7596107"/>
            <a:ext cx="1310784" cy="480349"/>
          </a:xfrm>
          <a:custGeom>
            <a:avLst/>
            <a:gdLst/>
            <a:ahLst/>
            <a:cxnLst/>
            <a:rect l="l" t="t" r="r" b="b"/>
            <a:pathLst>
              <a:path w="1310784" h="480349" extrusionOk="0">
                <a:moveTo>
                  <a:pt x="0" y="0"/>
                </a:moveTo>
                <a:lnTo>
                  <a:pt x="1310784" y="0"/>
                </a:lnTo>
                <a:lnTo>
                  <a:pt x="1310784" y="480349"/>
                </a:lnTo>
                <a:lnTo>
                  <a:pt x="0" y="480349"/>
                </a:lnTo>
                <a:lnTo>
                  <a:pt x="0" y="0"/>
                </a:lnTo>
                <a:close/>
              </a:path>
            </a:pathLst>
          </a:custGeom>
          <a:blipFill rotWithShape="1">
            <a:blip r:embed="rId1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pic>
        <p:nvPicPr>
          <p:cNvPr id="110" name="Google Shape;110;p22"/>
          <p:cNvPicPr preferRelativeResize="0"/>
          <p:nvPr/>
        </p:nvPicPr>
        <p:blipFill rotWithShape="1">
          <a:blip r:embed="rId15">
            <a:alphaModFix/>
          </a:blip>
          <a:srcRect/>
          <a:stretch/>
        </p:blipFill>
        <p:spPr>
          <a:xfrm>
            <a:off x="2718363" y="6447000"/>
            <a:ext cx="1855150" cy="707461"/>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78"/>
        <p:cNvGrpSpPr/>
        <p:nvPr/>
      </p:nvGrpSpPr>
      <p:grpSpPr>
        <a:xfrm>
          <a:off x="0" y="0"/>
          <a:ext cx="0" cy="0"/>
          <a:chOff x="0" y="0"/>
          <a:chExt cx="0" cy="0"/>
        </a:xfrm>
      </p:grpSpPr>
      <p:grpSp>
        <p:nvGrpSpPr>
          <p:cNvPr id="279" name="Google Shape;279;p31"/>
          <p:cNvGrpSpPr/>
          <p:nvPr/>
        </p:nvGrpSpPr>
        <p:grpSpPr>
          <a:xfrm>
            <a:off x="103239" y="4584074"/>
            <a:ext cx="18184761" cy="6357176"/>
            <a:chOff x="0" y="0"/>
            <a:chExt cx="5661114" cy="1674318"/>
          </a:xfrm>
        </p:grpSpPr>
        <p:sp>
          <p:nvSpPr>
            <p:cNvPr id="280" name="Google Shape;280;p31"/>
            <p:cNvSpPr/>
            <p:nvPr/>
          </p:nvSpPr>
          <p:spPr>
            <a:xfrm>
              <a:off x="0" y="0"/>
              <a:ext cx="5661114" cy="1674318"/>
            </a:xfrm>
            <a:custGeom>
              <a:avLst/>
              <a:gdLst/>
              <a:ahLst/>
              <a:cxnLst/>
              <a:rect l="l" t="t" r="r" b="b"/>
              <a:pathLst>
                <a:path w="5661114" h="1674318" extrusionOk="0">
                  <a:moveTo>
                    <a:pt x="0" y="0"/>
                  </a:moveTo>
                  <a:lnTo>
                    <a:pt x="5661114" y="0"/>
                  </a:lnTo>
                  <a:lnTo>
                    <a:pt x="5661114" y="1674318"/>
                  </a:lnTo>
                  <a:lnTo>
                    <a:pt x="0" y="1674318"/>
                  </a:lnTo>
                  <a:close/>
                </a:path>
              </a:pathLst>
            </a:custGeom>
            <a:solidFill>
              <a:srgbClr val="10146E"/>
            </a:solid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1" name="Google Shape;281;p31"/>
            <p:cNvSpPr txBox="1"/>
            <p:nvPr/>
          </p:nvSpPr>
          <p:spPr>
            <a:xfrm>
              <a:off x="0" y="0"/>
              <a:ext cx="5661114" cy="1674318"/>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82" name="Google Shape;282;p31"/>
          <p:cNvSpPr/>
          <p:nvPr/>
        </p:nvSpPr>
        <p:spPr>
          <a:xfrm>
            <a:off x="1591207"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3" name="Google Shape;283;p31"/>
          <p:cNvSpPr/>
          <p:nvPr/>
        </p:nvSpPr>
        <p:spPr>
          <a:xfrm>
            <a:off x="1786442"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4" name="Google Shape;284;p31"/>
          <p:cNvSpPr/>
          <p:nvPr/>
        </p:nvSpPr>
        <p:spPr>
          <a:xfrm>
            <a:off x="1900426"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5" name="Google Shape;285;p31"/>
          <p:cNvSpPr/>
          <p:nvPr/>
        </p:nvSpPr>
        <p:spPr>
          <a:xfrm>
            <a:off x="5764174" y="3225562"/>
            <a:ext cx="2588781" cy="2588781"/>
          </a:xfrm>
          <a:custGeom>
            <a:avLst/>
            <a:gdLst/>
            <a:ahLst/>
            <a:cxnLst/>
            <a:rect l="l" t="t" r="r" b="b"/>
            <a:pathLst>
              <a:path w="2588781" h="2588781" extrusionOk="0">
                <a:moveTo>
                  <a:pt x="0" y="0"/>
                </a:moveTo>
                <a:lnTo>
                  <a:pt x="2588780" y="0"/>
                </a:lnTo>
                <a:lnTo>
                  <a:pt x="2588780"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6" name="Google Shape;286;p31"/>
          <p:cNvSpPr/>
          <p:nvPr/>
        </p:nvSpPr>
        <p:spPr>
          <a:xfrm>
            <a:off x="5959408"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7" name="Google Shape;287;p31"/>
          <p:cNvSpPr/>
          <p:nvPr/>
        </p:nvSpPr>
        <p:spPr>
          <a:xfrm>
            <a:off x="6073392"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8" name="Google Shape;288;p31"/>
          <p:cNvSpPr/>
          <p:nvPr/>
        </p:nvSpPr>
        <p:spPr>
          <a:xfrm>
            <a:off x="9936093"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89" name="Google Shape;289;p31"/>
          <p:cNvSpPr/>
          <p:nvPr/>
        </p:nvSpPr>
        <p:spPr>
          <a:xfrm>
            <a:off x="10131327"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0" name="Google Shape;290;p31"/>
          <p:cNvSpPr/>
          <p:nvPr/>
        </p:nvSpPr>
        <p:spPr>
          <a:xfrm>
            <a:off x="10245311"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1" name="Google Shape;291;p31"/>
          <p:cNvSpPr/>
          <p:nvPr/>
        </p:nvSpPr>
        <p:spPr>
          <a:xfrm>
            <a:off x="14108012" y="3225562"/>
            <a:ext cx="2588781" cy="2588781"/>
          </a:xfrm>
          <a:custGeom>
            <a:avLst/>
            <a:gdLst/>
            <a:ahLst/>
            <a:cxnLst/>
            <a:rect l="l" t="t" r="r" b="b"/>
            <a:pathLst>
              <a:path w="2588781" h="2588781" extrusionOk="0">
                <a:moveTo>
                  <a:pt x="0" y="0"/>
                </a:moveTo>
                <a:lnTo>
                  <a:pt x="2588781" y="0"/>
                </a:lnTo>
                <a:lnTo>
                  <a:pt x="2588781" y="2588780"/>
                </a:lnTo>
                <a:lnTo>
                  <a:pt x="0" y="258878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2" name="Google Shape;292;p31"/>
          <p:cNvSpPr/>
          <p:nvPr/>
        </p:nvSpPr>
        <p:spPr>
          <a:xfrm>
            <a:off x="14303246" y="3420796"/>
            <a:ext cx="2198312" cy="2198312"/>
          </a:xfrm>
          <a:custGeom>
            <a:avLst/>
            <a:gdLst/>
            <a:ahLst/>
            <a:cxnLst/>
            <a:rect l="l" t="t" r="r" b="b"/>
            <a:pathLst>
              <a:path w="2198312" h="2198312" extrusionOk="0">
                <a:moveTo>
                  <a:pt x="0" y="0"/>
                </a:moveTo>
                <a:lnTo>
                  <a:pt x="2198312" y="0"/>
                </a:lnTo>
                <a:lnTo>
                  <a:pt x="2198312" y="2198312"/>
                </a:lnTo>
                <a:lnTo>
                  <a:pt x="0" y="2198312"/>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3" name="Google Shape;293;p31"/>
          <p:cNvSpPr/>
          <p:nvPr/>
        </p:nvSpPr>
        <p:spPr>
          <a:xfrm>
            <a:off x="14417230" y="3534780"/>
            <a:ext cx="1970344" cy="1970344"/>
          </a:xfrm>
          <a:custGeom>
            <a:avLst/>
            <a:gdLst/>
            <a:ahLst/>
            <a:cxnLst/>
            <a:rect l="l" t="t" r="r" b="b"/>
            <a:pathLst>
              <a:path w="1970344" h="1970344" extrusionOk="0">
                <a:moveTo>
                  <a:pt x="0" y="0"/>
                </a:moveTo>
                <a:lnTo>
                  <a:pt x="1970344" y="0"/>
                </a:lnTo>
                <a:lnTo>
                  <a:pt x="1970344" y="1970344"/>
                </a:lnTo>
                <a:lnTo>
                  <a:pt x="0" y="1970344"/>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4" name="Google Shape;294;p31"/>
          <p:cNvSpPr/>
          <p:nvPr/>
        </p:nvSpPr>
        <p:spPr>
          <a:xfrm>
            <a:off x="2311879"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5" name="Google Shape;295;p31"/>
          <p:cNvSpPr/>
          <p:nvPr/>
        </p:nvSpPr>
        <p:spPr>
          <a:xfrm>
            <a:off x="6484845"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6" name="Google Shape;296;p31"/>
          <p:cNvSpPr/>
          <p:nvPr/>
        </p:nvSpPr>
        <p:spPr>
          <a:xfrm>
            <a:off x="10668925" y="3875415"/>
            <a:ext cx="1123117" cy="1123117"/>
          </a:xfrm>
          <a:custGeom>
            <a:avLst/>
            <a:gdLst/>
            <a:ahLst/>
            <a:cxnLst/>
            <a:rect l="l" t="t" r="r" b="b"/>
            <a:pathLst>
              <a:path w="1123117" h="1123117" extrusionOk="0">
                <a:moveTo>
                  <a:pt x="0" y="0"/>
                </a:moveTo>
                <a:lnTo>
                  <a:pt x="1123116" y="0"/>
                </a:lnTo>
                <a:lnTo>
                  <a:pt x="1123116" y="1123117"/>
                </a:lnTo>
                <a:lnTo>
                  <a:pt x="0" y="1123117"/>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7" name="Google Shape;297;p31"/>
          <p:cNvSpPr/>
          <p:nvPr/>
        </p:nvSpPr>
        <p:spPr>
          <a:xfrm>
            <a:off x="14828683" y="3946233"/>
            <a:ext cx="1147438" cy="1147438"/>
          </a:xfrm>
          <a:custGeom>
            <a:avLst/>
            <a:gdLst/>
            <a:ahLst/>
            <a:cxnLst/>
            <a:rect l="l" t="t" r="r" b="b"/>
            <a:pathLst>
              <a:path w="1147438" h="1147438" extrusionOk="0">
                <a:moveTo>
                  <a:pt x="0" y="0"/>
                </a:moveTo>
                <a:lnTo>
                  <a:pt x="1147438" y="0"/>
                </a:lnTo>
                <a:lnTo>
                  <a:pt x="1147438" y="1147438"/>
                </a:lnTo>
                <a:lnTo>
                  <a:pt x="0" y="1147438"/>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8" name="Google Shape;298;p31"/>
          <p:cNvSpPr/>
          <p:nvPr/>
        </p:nvSpPr>
        <p:spPr>
          <a:xfrm rot="-10602057">
            <a:off x="12387093" y="-1133853"/>
            <a:ext cx="6240735" cy="2176456"/>
          </a:xfrm>
          <a:custGeom>
            <a:avLst/>
            <a:gdLst/>
            <a:ahLst/>
            <a:cxnLst/>
            <a:rect l="l" t="t" r="r" b="b"/>
            <a:pathLst>
              <a:path w="6240735" h="2176456" extrusionOk="0">
                <a:moveTo>
                  <a:pt x="0" y="0"/>
                </a:moveTo>
                <a:lnTo>
                  <a:pt x="6240735" y="0"/>
                </a:lnTo>
                <a:lnTo>
                  <a:pt x="6240735" y="2176457"/>
                </a:lnTo>
                <a:lnTo>
                  <a:pt x="0" y="2176457"/>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99" name="Google Shape;299;p31"/>
          <p:cNvSpPr/>
          <p:nvPr/>
        </p:nvSpPr>
        <p:spPr>
          <a:xfrm rot="10598374" flipH="1">
            <a:off x="-440482" y="-1192452"/>
            <a:ext cx="6576787" cy="2293655"/>
          </a:xfrm>
          <a:custGeom>
            <a:avLst/>
            <a:gdLst/>
            <a:ahLst/>
            <a:cxnLst/>
            <a:rect l="l" t="t" r="r" b="b"/>
            <a:pathLst>
              <a:path w="6576787" h="2293655" extrusionOk="0">
                <a:moveTo>
                  <a:pt x="0" y="2293655"/>
                </a:moveTo>
                <a:lnTo>
                  <a:pt x="6576787" y="2293655"/>
                </a:lnTo>
                <a:lnTo>
                  <a:pt x="6576787" y="0"/>
                </a:lnTo>
                <a:lnTo>
                  <a:pt x="0" y="0"/>
                </a:lnTo>
                <a:lnTo>
                  <a:pt x="0" y="2293655"/>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00" name="Google Shape;300;p31"/>
          <p:cNvGrpSpPr/>
          <p:nvPr/>
        </p:nvGrpSpPr>
        <p:grpSpPr>
          <a:xfrm>
            <a:off x="-1342907" y="9913239"/>
            <a:ext cx="20973813" cy="837562"/>
            <a:chOff x="0" y="-57150"/>
            <a:chExt cx="11607985" cy="463550"/>
          </a:xfrm>
        </p:grpSpPr>
        <p:sp>
          <p:nvSpPr>
            <p:cNvPr id="301" name="Google Shape;301;p31"/>
            <p:cNvSpPr/>
            <p:nvPr/>
          </p:nvSpPr>
          <p:spPr>
            <a:xfrm>
              <a:off x="0" y="0"/>
              <a:ext cx="11607985" cy="406400"/>
            </a:xfrm>
            <a:custGeom>
              <a:avLst/>
              <a:gdLst/>
              <a:ahLst/>
              <a:cxnLst/>
              <a:rect l="l" t="t" r="r" b="b"/>
              <a:pathLst>
                <a:path w="11607985" h="406400" extrusionOk="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2" name="Google Shape;302;p31"/>
            <p:cNvSpPr txBox="1"/>
            <p:nvPr/>
          </p:nvSpPr>
          <p:spPr>
            <a:xfrm>
              <a:off x="0" y="-57150"/>
              <a:ext cx="11607985"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03" name="Google Shape;303;p31"/>
          <p:cNvGrpSpPr/>
          <p:nvPr/>
        </p:nvGrpSpPr>
        <p:grpSpPr>
          <a:xfrm>
            <a:off x="4131384" y="9913239"/>
            <a:ext cx="10025232" cy="837562"/>
            <a:chOff x="0" y="-57150"/>
            <a:chExt cx="5548478" cy="463550"/>
          </a:xfrm>
        </p:grpSpPr>
        <p:sp>
          <p:nvSpPr>
            <p:cNvPr id="304" name="Google Shape;304;p31"/>
            <p:cNvSpPr/>
            <p:nvPr/>
          </p:nvSpPr>
          <p:spPr>
            <a:xfrm>
              <a:off x="0" y="0"/>
              <a:ext cx="5548478" cy="406400"/>
            </a:xfrm>
            <a:custGeom>
              <a:avLst/>
              <a:gdLst/>
              <a:ahLst/>
              <a:cxnLst/>
              <a:rect l="l" t="t" r="r" b="b"/>
              <a:pathLst>
                <a:path w="5548478" h="406400" extrusionOk="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05" name="Google Shape;305;p31"/>
            <p:cNvSpPr txBox="1"/>
            <p:nvPr/>
          </p:nvSpPr>
          <p:spPr>
            <a:xfrm>
              <a:off x="0" y="-57150"/>
              <a:ext cx="5548478"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06" name="Google Shape;306;p31"/>
          <p:cNvSpPr txBox="1"/>
          <p:nvPr/>
        </p:nvSpPr>
        <p:spPr>
          <a:xfrm>
            <a:off x="5374682" y="1019175"/>
            <a:ext cx="7538637" cy="1564787"/>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None/>
            </a:pPr>
            <a:r>
              <a:rPr lang="en-US" sz="4499" b="1" i="0" u="none" strike="noStrike" cap="none">
                <a:solidFill>
                  <a:srgbClr val="000000"/>
                </a:solidFill>
                <a:latin typeface="Poppins"/>
                <a:ea typeface="Poppins"/>
                <a:cs typeface="Poppins"/>
                <a:sym typeface="Poppins"/>
              </a:rPr>
              <a:t>Γιατί αυτό έχει σημασία: Εγκάρσιες δεξιότητες</a:t>
            </a:r>
            <a:endParaRPr sz="1400" b="0" i="0" u="none" strike="noStrike" cap="none">
              <a:solidFill>
                <a:srgbClr val="000000"/>
              </a:solidFill>
              <a:latin typeface="Arial"/>
              <a:ea typeface="Arial"/>
              <a:cs typeface="Arial"/>
              <a:sym typeface="Arial"/>
            </a:endParaRPr>
          </a:p>
        </p:txBody>
      </p:sp>
      <p:sp>
        <p:nvSpPr>
          <p:cNvPr id="307" name="Google Shape;307;p31"/>
          <p:cNvSpPr txBox="1"/>
          <p:nvPr/>
        </p:nvSpPr>
        <p:spPr>
          <a:xfrm>
            <a:off x="1028700" y="6994725"/>
            <a:ext cx="3713796" cy="14604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None/>
            </a:pPr>
            <a:r>
              <a:rPr lang="en-US" sz="1825" b="0" i="0" u="none" strike="noStrike" cap="none">
                <a:solidFill>
                  <a:srgbClr val="FFFFFF"/>
                </a:solidFill>
                <a:latin typeface="Poppins"/>
                <a:ea typeface="Poppins"/>
                <a:cs typeface="Poppins"/>
                <a:sym typeface="Poppins"/>
              </a:rPr>
              <a:t>Αναπτύσσεται όταν οι μαθητές κατανοούν την πραγματική μορφή του τομέα τους και πού θα μπορούσαν να ανήκουν σε αυτόν.</a:t>
            </a:r>
            <a:endParaRPr sz="1400" b="0" i="0" u="none" strike="noStrike" cap="none">
              <a:solidFill>
                <a:srgbClr val="000000"/>
              </a:solidFill>
              <a:latin typeface="Arial"/>
              <a:ea typeface="Arial"/>
              <a:cs typeface="Arial"/>
              <a:sym typeface="Arial"/>
            </a:endParaRPr>
          </a:p>
        </p:txBody>
      </p:sp>
      <p:sp>
        <p:nvSpPr>
          <p:cNvPr id="308" name="Google Shape;308;p31"/>
          <p:cNvSpPr txBox="1"/>
          <p:nvPr/>
        </p:nvSpPr>
        <p:spPr>
          <a:xfrm>
            <a:off x="1297793" y="6042689"/>
            <a:ext cx="3175609" cy="865750"/>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None/>
            </a:pPr>
            <a:r>
              <a:rPr lang="en-US" sz="2489" b="1" i="0" u="none" strike="noStrike" cap="none">
                <a:solidFill>
                  <a:srgbClr val="FFFFFF"/>
                </a:solidFill>
                <a:latin typeface="Poppins"/>
                <a:ea typeface="Poppins"/>
                <a:cs typeface="Poppins"/>
                <a:sym typeface="Poppins"/>
              </a:rPr>
              <a:t>Επαγγελματική Ταυτότητα</a:t>
            </a:r>
            <a:endParaRPr sz="1400" b="0" i="0" u="none" strike="noStrike" cap="none">
              <a:solidFill>
                <a:srgbClr val="000000"/>
              </a:solidFill>
              <a:latin typeface="Arial"/>
              <a:ea typeface="Arial"/>
              <a:cs typeface="Arial"/>
              <a:sym typeface="Arial"/>
            </a:endParaRPr>
          </a:p>
        </p:txBody>
      </p:sp>
      <p:sp>
        <p:nvSpPr>
          <p:cNvPr id="309" name="Google Shape;309;p31"/>
          <p:cNvSpPr txBox="1"/>
          <p:nvPr/>
        </p:nvSpPr>
        <p:spPr>
          <a:xfrm>
            <a:off x="5201666" y="6994725"/>
            <a:ext cx="3713796" cy="18255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None/>
            </a:pPr>
            <a:r>
              <a:rPr lang="en-US" sz="1825" b="0" i="0" u="none" strike="noStrike" cap="none">
                <a:solidFill>
                  <a:srgbClr val="FFFFFF"/>
                </a:solidFill>
                <a:latin typeface="Poppins"/>
                <a:ea typeface="Poppins"/>
                <a:cs typeface="Poppins"/>
                <a:sym typeface="Poppins"/>
              </a:rPr>
              <a:t>Βελτιώνεται όταν οι μαθητές κατανοούν πώς μοιάζει η επαγγελματική επικοινωνία στο συγκεκριμένο εργασιακό τους πλαίσιο.</a:t>
            </a:r>
            <a:endParaRPr sz="1400" b="0" i="0" u="none" strike="noStrike" cap="none">
              <a:solidFill>
                <a:srgbClr val="000000"/>
              </a:solidFill>
              <a:latin typeface="Arial"/>
              <a:ea typeface="Arial"/>
              <a:cs typeface="Arial"/>
              <a:sym typeface="Arial"/>
            </a:endParaRPr>
          </a:p>
        </p:txBody>
      </p:sp>
      <p:sp>
        <p:nvSpPr>
          <p:cNvPr id="310" name="Google Shape;310;p31"/>
          <p:cNvSpPr txBox="1"/>
          <p:nvPr/>
        </p:nvSpPr>
        <p:spPr>
          <a:xfrm>
            <a:off x="5200743" y="6042689"/>
            <a:ext cx="3715643" cy="432875"/>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None/>
            </a:pPr>
            <a:r>
              <a:rPr lang="en-US" sz="2489" b="1" i="0" u="none" strike="noStrike" cap="none">
                <a:solidFill>
                  <a:srgbClr val="FFFFFF"/>
                </a:solidFill>
                <a:latin typeface="Poppins"/>
                <a:ea typeface="Poppins"/>
                <a:cs typeface="Poppins"/>
                <a:sym typeface="Poppins"/>
              </a:rPr>
              <a:t>Επικοινωνία</a:t>
            </a:r>
            <a:endParaRPr sz="1400" b="0" i="0" u="none" strike="noStrike" cap="none">
              <a:solidFill>
                <a:srgbClr val="000000"/>
              </a:solidFill>
              <a:latin typeface="Arial"/>
              <a:ea typeface="Arial"/>
              <a:cs typeface="Arial"/>
              <a:sym typeface="Arial"/>
            </a:endParaRPr>
          </a:p>
        </p:txBody>
      </p:sp>
      <p:sp>
        <p:nvSpPr>
          <p:cNvPr id="311" name="Google Shape;311;p31"/>
          <p:cNvSpPr txBox="1"/>
          <p:nvPr/>
        </p:nvSpPr>
        <p:spPr>
          <a:xfrm>
            <a:off x="9373585" y="6994725"/>
            <a:ext cx="3713796" cy="18255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None/>
            </a:pPr>
            <a:r>
              <a:rPr lang="en-US" sz="1825" b="0" i="0" u="none" strike="noStrike" cap="none">
                <a:solidFill>
                  <a:srgbClr val="FFFFFF"/>
                </a:solidFill>
                <a:latin typeface="Poppins"/>
                <a:ea typeface="Poppins"/>
                <a:cs typeface="Poppins"/>
                <a:sym typeface="Poppins"/>
              </a:rPr>
              <a:t>Ενισχύεται όταν οι μαθητές γνωρίζουν αρκετά για τον κλάδο τους ώστε να προβλέπουν την αλλαγή και όχι απλώς να αντιδρούν σε αυτήν.</a:t>
            </a:r>
            <a:endParaRPr sz="1400" b="0" i="0" u="none" strike="noStrike" cap="none">
              <a:solidFill>
                <a:srgbClr val="000000"/>
              </a:solidFill>
              <a:latin typeface="Arial"/>
              <a:ea typeface="Arial"/>
              <a:cs typeface="Arial"/>
              <a:sym typeface="Arial"/>
            </a:endParaRPr>
          </a:p>
        </p:txBody>
      </p:sp>
      <p:sp>
        <p:nvSpPr>
          <p:cNvPr id="312" name="Google Shape;312;p31"/>
          <p:cNvSpPr txBox="1"/>
          <p:nvPr/>
        </p:nvSpPr>
        <p:spPr>
          <a:xfrm>
            <a:off x="9547648" y="6042689"/>
            <a:ext cx="3365670" cy="432875"/>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None/>
            </a:pPr>
            <a:r>
              <a:rPr lang="en-US" sz="2489" b="1" i="0" u="none" strike="noStrike" cap="none">
                <a:solidFill>
                  <a:srgbClr val="FFFFFF"/>
                </a:solidFill>
                <a:latin typeface="Poppins"/>
                <a:ea typeface="Poppins"/>
                <a:cs typeface="Poppins"/>
                <a:sym typeface="Poppins"/>
              </a:rPr>
              <a:t>Προσαρμοστικότητα</a:t>
            </a:r>
            <a:endParaRPr sz="1400" b="0" i="0" u="none" strike="noStrike" cap="none">
              <a:solidFill>
                <a:srgbClr val="000000"/>
              </a:solidFill>
              <a:latin typeface="Arial"/>
              <a:ea typeface="Arial"/>
              <a:cs typeface="Arial"/>
              <a:sym typeface="Arial"/>
            </a:endParaRPr>
          </a:p>
        </p:txBody>
      </p:sp>
      <p:sp>
        <p:nvSpPr>
          <p:cNvPr id="313" name="Google Shape;313;p31"/>
          <p:cNvSpPr txBox="1"/>
          <p:nvPr/>
        </p:nvSpPr>
        <p:spPr>
          <a:xfrm>
            <a:off x="13545504" y="6994725"/>
            <a:ext cx="3713796" cy="1825500"/>
          </a:xfrm>
          <a:prstGeom prst="rect">
            <a:avLst/>
          </a:prstGeom>
          <a:noFill/>
          <a:ln>
            <a:noFill/>
          </a:ln>
        </p:spPr>
        <p:txBody>
          <a:bodyPr spcFirstLastPara="1" wrap="square" lIns="0" tIns="0" rIns="0" bIns="0" anchor="t" anchorCtr="0">
            <a:spAutoFit/>
          </a:bodyPr>
          <a:lstStyle/>
          <a:p>
            <a:pPr marL="0" marR="0" lvl="0" indent="0" algn="ctr" rtl="0">
              <a:lnSpc>
                <a:spcPct val="130026"/>
              </a:lnSpc>
              <a:spcBef>
                <a:spcPts val="0"/>
              </a:spcBef>
              <a:spcAft>
                <a:spcPts val="0"/>
              </a:spcAft>
              <a:buNone/>
            </a:pPr>
            <a:r>
              <a:rPr lang="en-US" sz="1825" b="0" i="0" u="none" strike="noStrike" cap="none">
                <a:solidFill>
                  <a:srgbClr val="FFFFFF"/>
                </a:solidFill>
                <a:latin typeface="Poppins"/>
                <a:ea typeface="Poppins"/>
                <a:cs typeface="Poppins"/>
                <a:sym typeface="Poppins"/>
              </a:rPr>
              <a:t>Χτίζεται όταν οι εκπαιδευόμενοι έχουν ακριβή γνώση του τι αναζητούν οι εργοδότες και πιστεύουν ότι μπορούν να το ανταποκριθούν.</a:t>
            </a:r>
            <a:endParaRPr sz="1400" b="0" i="0" u="none" strike="noStrike" cap="none">
              <a:solidFill>
                <a:srgbClr val="000000"/>
              </a:solidFill>
              <a:latin typeface="Arial"/>
              <a:ea typeface="Arial"/>
              <a:cs typeface="Arial"/>
              <a:sym typeface="Arial"/>
            </a:endParaRPr>
          </a:p>
        </p:txBody>
      </p:sp>
      <p:sp>
        <p:nvSpPr>
          <p:cNvPr id="314" name="Google Shape;314;p31"/>
          <p:cNvSpPr txBox="1"/>
          <p:nvPr/>
        </p:nvSpPr>
        <p:spPr>
          <a:xfrm>
            <a:off x="13545504" y="6042689"/>
            <a:ext cx="3713796" cy="432875"/>
          </a:xfrm>
          <a:prstGeom prst="rect">
            <a:avLst/>
          </a:prstGeom>
          <a:noFill/>
          <a:ln>
            <a:noFill/>
          </a:ln>
        </p:spPr>
        <p:txBody>
          <a:bodyPr spcFirstLastPara="1" wrap="square" lIns="0" tIns="0" rIns="0" bIns="0" anchor="t" anchorCtr="0">
            <a:spAutoFit/>
          </a:bodyPr>
          <a:lstStyle/>
          <a:p>
            <a:pPr marL="0" marR="0" lvl="0" indent="0" algn="ctr" rtl="0">
              <a:lnSpc>
                <a:spcPct val="113017"/>
              </a:lnSpc>
              <a:spcBef>
                <a:spcPts val="0"/>
              </a:spcBef>
              <a:spcAft>
                <a:spcPts val="0"/>
              </a:spcAft>
              <a:buNone/>
            </a:pPr>
            <a:r>
              <a:rPr lang="en-US" sz="2489" b="1" i="0" u="none" strike="noStrike" cap="none">
                <a:solidFill>
                  <a:srgbClr val="FFFFFF"/>
                </a:solidFill>
                <a:latin typeface="Poppins"/>
                <a:ea typeface="Poppins"/>
                <a:cs typeface="Poppins"/>
                <a:sym typeface="Poppins"/>
              </a:rPr>
              <a:t>Αυτοπεποίθηση</a:t>
            </a:r>
            <a:endParaRPr sz="1400" b="0" i="0" u="none" strike="noStrike" cap="none">
              <a:solidFill>
                <a:srgbClr val="000000"/>
              </a:solidFill>
              <a:latin typeface="Arial"/>
              <a:ea typeface="Arial"/>
              <a:cs typeface="Arial"/>
              <a:sym typeface="Arial"/>
            </a:endParaRPr>
          </a:p>
        </p:txBody>
      </p:sp>
      <p:sp>
        <p:nvSpPr>
          <p:cNvPr id="315" name="Google Shape;315;p31"/>
          <p:cNvSpPr/>
          <p:nvPr/>
        </p:nvSpPr>
        <p:spPr>
          <a:xfrm>
            <a:off x="3059553" y="479018"/>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12">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16" name="Google Shape;316;p31"/>
          <p:cNvSpPr/>
          <p:nvPr/>
        </p:nvSpPr>
        <p:spPr>
          <a:xfrm>
            <a:off x="523119" y="923994"/>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1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20"/>
        <p:cNvGrpSpPr/>
        <p:nvPr/>
      </p:nvGrpSpPr>
      <p:grpSpPr>
        <a:xfrm>
          <a:off x="0" y="0"/>
          <a:ext cx="0" cy="0"/>
          <a:chOff x="0" y="0"/>
          <a:chExt cx="0" cy="0"/>
        </a:xfrm>
      </p:grpSpPr>
      <p:pic>
        <p:nvPicPr>
          <p:cNvPr id="321" name="Google Shape;321;p32"/>
          <p:cNvPicPr preferRelativeResize="0"/>
          <p:nvPr/>
        </p:nvPicPr>
        <p:blipFill rotWithShape="1">
          <a:blip r:embed="rId3">
            <a:alphaModFix/>
          </a:blip>
          <a:srcRect/>
          <a:stretch/>
        </p:blipFill>
        <p:spPr>
          <a:xfrm>
            <a:off x="-133210" y="0"/>
            <a:ext cx="4911214" cy="10287000"/>
          </a:xfrm>
          <a:prstGeom prst="rect">
            <a:avLst/>
          </a:prstGeom>
          <a:noFill/>
          <a:ln>
            <a:noFill/>
          </a:ln>
        </p:spPr>
      </p:pic>
      <p:sp>
        <p:nvSpPr>
          <p:cNvPr id="322" name="Google Shape;322;p32"/>
          <p:cNvSpPr/>
          <p:nvPr/>
        </p:nvSpPr>
        <p:spPr>
          <a:xfrm rot="4721273" flipH="1">
            <a:off x="-1182283" y="2103251"/>
            <a:ext cx="14314219" cy="4647001"/>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23" name="Google Shape;323;p32"/>
          <p:cNvGrpSpPr/>
          <p:nvPr/>
        </p:nvGrpSpPr>
        <p:grpSpPr>
          <a:xfrm>
            <a:off x="5940775" y="946396"/>
            <a:ext cx="857867" cy="857867"/>
            <a:chOff x="0" y="0"/>
            <a:chExt cx="812800" cy="812800"/>
          </a:xfrm>
        </p:grpSpPr>
        <p:sp>
          <p:nvSpPr>
            <p:cNvPr id="324" name="Google Shape;324;p3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5" name="Google Shape;325;p3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26" name="Google Shape;326;p32"/>
          <p:cNvGrpSpPr/>
          <p:nvPr/>
        </p:nvGrpSpPr>
        <p:grpSpPr>
          <a:xfrm>
            <a:off x="6592862" y="2226096"/>
            <a:ext cx="604566" cy="604566"/>
            <a:chOff x="0" y="0"/>
            <a:chExt cx="812800" cy="812800"/>
          </a:xfrm>
        </p:grpSpPr>
        <p:sp>
          <p:nvSpPr>
            <p:cNvPr id="327" name="Google Shape;327;p3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28" name="Google Shape;328;p3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29" name="Google Shape;329;p32"/>
          <p:cNvGrpSpPr/>
          <p:nvPr/>
        </p:nvGrpSpPr>
        <p:grpSpPr>
          <a:xfrm>
            <a:off x="5825201" y="681913"/>
            <a:ext cx="637633" cy="637633"/>
            <a:chOff x="0" y="0"/>
            <a:chExt cx="812800" cy="812800"/>
          </a:xfrm>
        </p:grpSpPr>
        <p:sp>
          <p:nvSpPr>
            <p:cNvPr id="330" name="Google Shape;330;p32"/>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1" name="Google Shape;331;p32"/>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32" name="Google Shape;332;p32"/>
          <p:cNvSpPr/>
          <p:nvPr/>
        </p:nvSpPr>
        <p:spPr>
          <a:xfrm>
            <a:off x="16224311" y="8988982"/>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3" name="Google Shape;333;p32"/>
          <p:cNvSpPr/>
          <p:nvPr/>
        </p:nvSpPr>
        <p:spPr>
          <a:xfrm>
            <a:off x="13472590" y="9516711"/>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34" name="Google Shape;334;p32"/>
          <p:cNvSpPr txBox="1"/>
          <p:nvPr/>
        </p:nvSpPr>
        <p:spPr>
          <a:xfrm>
            <a:off x="8613500" y="1375329"/>
            <a:ext cx="9217300" cy="8076057"/>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150"/>
              </a:spcBef>
              <a:spcAft>
                <a:spcPts val="0"/>
              </a:spcAft>
              <a:buNone/>
            </a:pPr>
            <a:r>
              <a:rPr lang="en-US" sz="2200" b="1" i="0" u="none" strike="noStrike" cap="none">
                <a:solidFill>
                  <a:srgbClr val="17B8BB"/>
                </a:solidFill>
                <a:latin typeface="Poppins"/>
                <a:ea typeface="Poppins"/>
                <a:cs typeface="Poppins"/>
                <a:sym typeface="Poppins"/>
              </a:rPr>
              <a:t>Οι εκπαιδευτές ΕΕΚ μπορούν να αναπτύξουν αυτή τη δεξιότητα με:</a:t>
            </a:r>
            <a:endParaRPr sz="2200" b="1" i="0" u="none" strike="noStrike" cap="none">
              <a:solidFill>
                <a:srgbClr val="17B8BB"/>
              </a:solidFill>
              <a:latin typeface="Poppins"/>
              <a:ea typeface="Poppins"/>
              <a:cs typeface="Poppins"/>
              <a:sym typeface="Poppins"/>
            </a:endParaRPr>
          </a:p>
          <a:p>
            <a:pPr marL="0" marR="0" lvl="0" indent="0" algn="l" rtl="0">
              <a:lnSpc>
                <a:spcPct val="130009"/>
              </a:lnSpc>
              <a:spcBef>
                <a:spcPts val="150"/>
              </a:spcBef>
              <a:spcAft>
                <a:spcPts val="0"/>
              </a:spcAft>
              <a:buNone/>
            </a:pPr>
            <a:r>
              <a:rPr lang="en-US" sz="2200" b="0" i="0" u="none" strike="noStrike" cap="none">
                <a:solidFill>
                  <a:srgbClr val="000000"/>
                </a:solidFill>
                <a:latin typeface="Poppins"/>
                <a:ea typeface="Poppins"/>
                <a:cs typeface="Poppins"/>
                <a:sym typeface="Poppins"/>
              </a:rPr>
              <a:t>Προγραμματισμός τουλάχιστον μίας συνομιλίας με τον εργοδότη ανά τρίμηνο που δεν προκαλείται από κάποιο πρόβλημα — για να ρωτήσετε για τις αλλαγές στον τομέα και τις τρέχουσες προσδοκίες</a:t>
            </a:r>
            <a:endParaRPr sz="2200" b="0" i="0" u="none" strike="noStrike" cap="none">
              <a:solidFill>
                <a:srgbClr val="000000"/>
              </a:solidFill>
              <a:latin typeface="Poppins"/>
              <a:ea typeface="Poppins"/>
              <a:cs typeface="Poppins"/>
              <a:sym typeface="Poppins"/>
            </a:endParaRPr>
          </a:p>
          <a:p>
            <a:pPr marL="342900" marR="0" lvl="0" indent="-342900" algn="l" rtl="0">
              <a:lnSpc>
                <a:spcPct val="130009"/>
              </a:lnSpc>
              <a:spcBef>
                <a:spcPts val="150"/>
              </a:spcBef>
              <a:spcAft>
                <a:spcPts val="0"/>
              </a:spcAft>
              <a:buClr>
                <a:srgbClr val="000000"/>
              </a:buClr>
              <a:buSzPts val="2200"/>
              <a:buFont typeface="Arial"/>
              <a:buChar char="•"/>
            </a:pPr>
            <a:r>
              <a:rPr lang="en-US" sz="2200" b="0" i="0" u="none" strike="noStrike" cap="none">
                <a:solidFill>
                  <a:srgbClr val="000000"/>
                </a:solidFill>
                <a:latin typeface="Poppins"/>
                <a:ea typeface="Poppins"/>
                <a:cs typeface="Poppins"/>
                <a:sym typeface="Poppins"/>
              </a:rPr>
              <a:t>Δημιουργία μιας απλής ρουτίνας ενημέρωσης για τις τοποθετήσεις: τι πρέπει να περιμένει ο εργοδότης, τι πρέπει να περιμένει ο εκπαιδευόμενος και ένα κοινό σημείο ελέγχου στη μέση της διαδρομής</a:t>
            </a:r>
            <a:br>
              <a:rPr lang="en-US" sz="2200" b="0" i="0" u="none" strike="noStrike" cap="none">
                <a:solidFill>
                  <a:srgbClr val="000000"/>
                </a:solidFill>
                <a:latin typeface="Poppins"/>
                <a:ea typeface="Poppins"/>
                <a:cs typeface="Poppins"/>
                <a:sym typeface="Poppins"/>
              </a:rPr>
            </a:br>
            <a:r>
              <a:rPr lang="en-US" sz="2200" b="0" i="0" u="none" strike="noStrike" cap="none">
                <a:solidFill>
                  <a:srgbClr val="000000"/>
                </a:solidFill>
                <a:latin typeface="Poppins"/>
                <a:ea typeface="Poppins"/>
                <a:cs typeface="Poppins"/>
                <a:sym typeface="Poppins"/>
              </a:rPr>
              <a:t>Συμπερίληψη τουλάχιστον μίας συνεδρίας ανά μονάδα όπου η τρέχουσα πρακτική του κλάδου είναι το σημείο εκκίνησης, χρησιμοποιώντας στοιχεία εργοδότη, ειδήσεις του κλάδου ή πρόσφατες αγγελίες εργασίας ως πηγή υλικού</a:t>
            </a:r>
            <a:br>
              <a:rPr lang="en-US" sz="2200" b="0" i="0" u="none" strike="noStrike" cap="none">
                <a:solidFill>
                  <a:srgbClr val="000000"/>
                </a:solidFill>
                <a:latin typeface="Poppins"/>
                <a:ea typeface="Poppins"/>
                <a:cs typeface="Poppins"/>
                <a:sym typeface="Poppins"/>
              </a:rPr>
            </a:br>
            <a:r>
              <a:rPr lang="en-US" sz="2200" b="0" i="0" u="none" strike="noStrike" cap="none">
                <a:solidFill>
                  <a:srgbClr val="000000"/>
                </a:solidFill>
                <a:latin typeface="Poppins"/>
                <a:ea typeface="Poppins"/>
                <a:cs typeface="Poppins"/>
                <a:sym typeface="Poppins"/>
              </a:rPr>
              <a:t>Ρωτώντας τους μαθητές τι γνωρίζουν για τις διαδρομές εισόδου και την πρόοδο στον τομέα τους και εντοπίζοντας και αντιμετωπίζοντας τυχόν κενά σε αυτές τις γνώσεις</a:t>
            </a:r>
            <a:endParaRPr sz="2200" b="0" i="0" u="none" strike="noStrike" cap="none">
              <a:solidFill>
                <a:srgbClr val="17B8BB"/>
              </a:solidFill>
              <a:latin typeface="Poppins"/>
              <a:ea typeface="Poppins"/>
              <a:cs typeface="Poppins"/>
              <a:sym typeface="Poppins"/>
            </a:endParaRPr>
          </a:p>
          <a:p>
            <a:pPr marL="0" marR="0" lvl="0" indent="0" algn="l" rtl="0">
              <a:lnSpc>
                <a:spcPct val="130009"/>
              </a:lnSpc>
              <a:spcBef>
                <a:spcPts val="150"/>
              </a:spcBef>
              <a:spcAft>
                <a:spcPts val="0"/>
              </a:spcAft>
              <a:buNone/>
            </a:pPr>
            <a:r>
              <a:rPr lang="en-US" sz="2200" b="0" i="0" u="none" strike="noStrike" cap="none">
                <a:solidFill>
                  <a:srgbClr val="17B8BB"/>
                </a:solidFill>
                <a:latin typeface="Poppins"/>
                <a:ea typeface="Poppins"/>
                <a:cs typeface="Poppins"/>
                <a:sym typeface="Poppins"/>
              </a:rPr>
              <a:t>Η δέσμευση του εργοδότη είναι μια επαγγελματική δεξιότητα που επιδεινώνεται με την πάροδο του χρόνου. Κάθε σχέση που χτίζεται, κάθε τοποθέτηση αντιμετωπίζεται καλά και κάθε συν-σχεδιασμένη αξιολόγηση ενισχύει την επόμενη.</a:t>
            </a:r>
            <a:endParaRPr sz="1400" b="0" i="0" u="none" strike="noStrike" cap="none">
              <a:solidFill>
                <a:srgbClr val="000000"/>
              </a:solidFill>
              <a:latin typeface="Arial"/>
              <a:ea typeface="Arial"/>
              <a:cs typeface="Arial"/>
              <a:sym typeface="Arial"/>
            </a:endParaRPr>
          </a:p>
        </p:txBody>
      </p:sp>
      <p:sp>
        <p:nvSpPr>
          <p:cNvPr id="335" name="Google Shape;335;p32"/>
          <p:cNvSpPr txBox="1"/>
          <p:nvPr/>
        </p:nvSpPr>
        <p:spPr>
          <a:xfrm>
            <a:off x="8653716" y="254763"/>
            <a:ext cx="9880982" cy="973856"/>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None/>
            </a:pPr>
            <a:r>
              <a:rPr lang="en-US" sz="2800" b="1" i="0" u="none" strike="noStrike" cap="none">
                <a:solidFill>
                  <a:srgbClr val="000000"/>
                </a:solidFill>
                <a:latin typeface="Poppins"/>
                <a:ea typeface="Poppins"/>
                <a:cs typeface="Poppins"/>
                <a:sym typeface="Poppins"/>
              </a:rPr>
              <a:t>Στρατηγικές εκπαιδευτικών για την ενίσχυση της δέσμευσης του κλάδου</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39"/>
        <p:cNvGrpSpPr/>
        <p:nvPr/>
      </p:nvGrpSpPr>
      <p:grpSpPr>
        <a:xfrm>
          <a:off x="0" y="0"/>
          <a:ext cx="0" cy="0"/>
          <a:chOff x="0" y="0"/>
          <a:chExt cx="0" cy="0"/>
        </a:xfrm>
      </p:grpSpPr>
      <p:sp>
        <p:nvSpPr>
          <p:cNvPr id="340" name="Google Shape;340;p33"/>
          <p:cNvSpPr/>
          <p:nvPr/>
        </p:nvSpPr>
        <p:spPr>
          <a:xfrm rot="-4721612">
            <a:off x="3638115" y="1896865"/>
            <a:ext cx="14314219" cy="4992084"/>
          </a:xfrm>
          <a:custGeom>
            <a:avLst/>
            <a:gdLst/>
            <a:ahLst/>
            <a:cxnLst/>
            <a:rect l="l" t="t" r="r" b="b"/>
            <a:pathLst>
              <a:path w="14314219" h="4992084" extrusionOk="0">
                <a:moveTo>
                  <a:pt x="0" y="0"/>
                </a:moveTo>
                <a:lnTo>
                  <a:pt x="14314219" y="0"/>
                </a:lnTo>
                <a:lnTo>
                  <a:pt x="14314219" y="4992084"/>
                </a:lnTo>
                <a:lnTo>
                  <a:pt x="0" y="4992084"/>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1" name="Google Shape;341;p33"/>
          <p:cNvSpPr/>
          <p:nvPr/>
        </p:nvSpPr>
        <p:spPr>
          <a:xfrm>
            <a:off x="9680911" y="5"/>
            <a:ext cx="8986399" cy="10289262"/>
          </a:xfrm>
          <a:custGeom>
            <a:avLst/>
            <a:gdLst/>
            <a:ahLst/>
            <a:cxnLst/>
            <a:rect l="l" t="t" r="r" b="b"/>
            <a:pathLst>
              <a:path w="21700490" h="24846662" extrusionOk="0">
                <a:moveTo>
                  <a:pt x="9113774" y="0"/>
                </a:moveTo>
                <a:cubicBezTo>
                  <a:pt x="9113774" y="0"/>
                  <a:pt x="10028936" y="4543806"/>
                  <a:pt x="4926584" y="12121388"/>
                </a:cubicBezTo>
                <a:cubicBezTo>
                  <a:pt x="0" y="19437986"/>
                  <a:pt x="691769" y="24846662"/>
                  <a:pt x="691769" y="24846662"/>
                </a:cubicBezTo>
                <a:lnTo>
                  <a:pt x="21700490" y="24846662"/>
                </a:lnTo>
                <a:lnTo>
                  <a:pt x="21700490" y="0"/>
                </a:ln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2" name="Google Shape;342;p33"/>
          <p:cNvSpPr/>
          <p:nvPr/>
        </p:nvSpPr>
        <p:spPr>
          <a:xfrm rot="-2967198" flipH="1">
            <a:off x="12833343" y="6024265"/>
            <a:ext cx="10909314" cy="3709167"/>
          </a:xfrm>
          <a:custGeom>
            <a:avLst/>
            <a:gdLst/>
            <a:ahLst/>
            <a:cxnLst/>
            <a:rect l="l" t="t" r="r" b="b"/>
            <a:pathLst>
              <a:path w="10909314" h="3709167" extrusionOk="0">
                <a:moveTo>
                  <a:pt x="10909314" y="0"/>
                </a:moveTo>
                <a:lnTo>
                  <a:pt x="0" y="0"/>
                </a:lnTo>
                <a:lnTo>
                  <a:pt x="0" y="3709167"/>
                </a:lnTo>
                <a:lnTo>
                  <a:pt x="10909314" y="3709167"/>
                </a:lnTo>
                <a:lnTo>
                  <a:pt x="10909314"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343" name="Google Shape;343;p33"/>
          <p:cNvGrpSpPr/>
          <p:nvPr/>
        </p:nvGrpSpPr>
        <p:grpSpPr>
          <a:xfrm>
            <a:off x="10165433" y="946396"/>
            <a:ext cx="857867" cy="857867"/>
            <a:chOff x="0" y="0"/>
            <a:chExt cx="812800" cy="812800"/>
          </a:xfrm>
        </p:grpSpPr>
        <p:sp>
          <p:nvSpPr>
            <p:cNvPr id="344" name="Google Shape;344;p3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5" name="Google Shape;345;p3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46" name="Google Shape;346;p33"/>
          <p:cNvGrpSpPr/>
          <p:nvPr/>
        </p:nvGrpSpPr>
        <p:grpSpPr>
          <a:xfrm>
            <a:off x="9651318" y="2226096"/>
            <a:ext cx="604566" cy="604566"/>
            <a:chOff x="0" y="0"/>
            <a:chExt cx="812800" cy="812800"/>
          </a:xfrm>
        </p:grpSpPr>
        <p:sp>
          <p:nvSpPr>
            <p:cNvPr id="347" name="Google Shape;347;p3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48" name="Google Shape;348;p3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349" name="Google Shape;349;p33"/>
          <p:cNvGrpSpPr/>
          <p:nvPr/>
        </p:nvGrpSpPr>
        <p:grpSpPr>
          <a:xfrm>
            <a:off x="10476408" y="681913"/>
            <a:ext cx="637633" cy="637633"/>
            <a:chOff x="0" y="0"/>
            <a:chExt cx="812800" cy="812800"/>
          </a:xfrm>
        </p:grpSpPr>
        <p:sp>
          <p:nvSpPr>
            <p:cNvPr id="350" name="Google Shape;350;p3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1" name="Google Shape;351;p3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52" name="Google Shape;352;p33"/>
          <p:cNvSpPr txBox="1"/>
          <p:nvPr/>
        </p:nvSpPr>
        <p:spPr>
          <a:xfrm>
            <a:off x="1041071" y="5394958"/>
            <a:ext cx="7614174" cy="632609"/>
          </a:xfrm>
          <a:prstGeom prst="rect">
            <a:avLst/>
          </a:prstGeom>
          <a:noFill/>
          <a:ln>
            <a:noFill/>
          </a:ln>
        </p:spPr>
        <p:txBody>
          <a:bodyPr spcFirstLastPara="1" wrap="square" lIns="0" tIns="0" rIns="0" bIns="0" anchor="t" anchorCtr="0">
            <a:spAutoFit/>
          </a:bodyPr>
          <a:lstStyle/>
          <a:p>
            <a:pPr marL="0" marR="0" lvl="0" indent="0" algn="l" rtl="0">
              <a:lnSpc>
                <a:spcPct val="114004"/>
              </a:lnSpc>
              <a:spcBef>
                <a:spcPts val="0"/>
              </a:spcBef>
              <a:spcAft>
                <a:spcPts val="0"/>
              </a:spcAft>
              <a:buNone/>
            </a:pPr>
            <a:r>
              <a:rPr lang="en-US" sz="3606" b="0" i="0" u="none" strike="noStrike" cap="none">
                <a:solidFill>
                  <a:srgbClr val="000000"/>
                </a:solidFill>
                <a:latin typeface="Poppins SemiBold"/>
                <a:ea typeface="Poppins SemiBold"/>
                <a:cs typeface="Poppins SemiBold"/>
                <a:sym typeface="Poppins SemiBold"/>
              </a:rPr>
              <a:t>Για την προσοχή σας</a:t>
            </a:r>
            <a:endParaRPr sz="1400" b="0" i="0" u="none" strike="noStrike" cap="none">
              <a:solidFill>
                <a:srgbClr val="000000"/>
              </a:solidFill>
              <a:latin typeface="Arial"/>
              <a:ea typeface="Arial"/>
              <a:cs typeface="Arial"/>
              <a:sym typeface="Arial"/>
            </a:endParaRPr>
          </a:p>
        </p:txBody>
      </p:sp>
      <p:sp>
        <p:nvSpPr>
          <p:cNvPr id="353" name="Google Shape;353;p33"/>
          <p:cNvSpPr txBox="1"/>
          <p:nvPr/>
        </p:nvSpPr>
        <p:spPr>
          <a:xfrm>
            <a:off x="1034729" y="3875590"/>
            <a:ext cx="7538244" cy="1845185"/>
          </a:xfrm>
          <a:prstGeom prst="rect">
            <a:avLst/>
          </a:prstGeom>
          <a:noFill/>
          <a:ln>
            <a:noFill/>
          </a:ln>
        </p:spPr>
        <p:txBody>
          <a:bodyPr spcFirstLastPara="1" wrap="square" lIns="0" tIns="0" rIns="0" bIns="0" anchor="t" anchorCtr="0">
            <a:spAutoFit/>
          </a:bodyPr>
          <a:lstStyle/>
          <a:p>
            <a:pPr marL="0" marR="0" lvl="0" indent="0" algn="l" rtl="0">
              <a:lnSpc>
                <a:spcPct val="114004"/>
              </a:lnSpc>
              <a:spcBef>
                <a:spcPts val="0"/>
              </a:spcBef>
              <a:spcAft>
                <a:spcPts val="0"/>
              </a:spcAft>
              <a:buNone/>
            </a:pPr>
            <a:r>
              <a:rPr lang="en-US" sz="10518" b="1" i="0" u="none" strike="noStrike" cap="none">
                <a:solidFill>
                  <a:srgbClr val="17B8BB"/>
                </a:solidFill>
                <a:latin typeface="Poppins"/>
                <a:ea typeface="Poppins"/>
                <a:cs typeface="Poppins"/>
                <a:sym typeface="Poppins"/>
              </a:rPr>
              <a:t>Ευχαριστώ</a:t>
            </a:r>
            <a:endParaRPr sz="1400" b="0" i="0" u="none" strike="noStrike" cap="none">
              <a:solidFill>
                <a:srgbClr val="000000"/>
              </a:solidFill>
              <a:latin typeface="Arial"/>
              <a:ea typeface="Arial"/>
              <a:cs typeface="Arial"/>
              <a:sym typeface="Arial"/>
            </a:endParaRPr>
          </a:p>
        </p:txBody>
      </p:sp>
      <p:sp>
        <p:nvSpPr>
          <p:cNvPr id="354" name="Google Shape;354;p33"/>
          <p:cNvSpPr/>
          <p:nvPr/>
        </p:nvSpPr>
        <p:spPr>
          <a:xfrm>
            <a:off x="3577505" y="681913"/>
            <a:ext cx="1413849" cy="1232069"/>
          </a:xfrm>
          <a:custGeom>
            <a:avLst/>
            <a:gdLst/>
            <a:ahLst/>
            <a:cxnLst/>
            <a:rect l="l" t="t" r="r" b="b"/>
            <a:pathLst>
              <a:path w="1413849" h="1232069" extrusionOk="0">
                <a:moveTo>
                  <a:pt x="0" y="0"/>
                </a:moveTo>
                <a:lnTo>
                  <a:pt x="1413850" y="0"/>
                </a:lnTo>
                <a:lnTo>
                  <a:pt x="1413850" y="1232069"/>
                </a:lnTo>
                <a:lnTo>
                  <a:pt x="0" y="1232069"/>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5" name="Google Shape;355;p33"/>
          <p:cNvSpPr/>
          <p:nvPr/>
        </p:nvSpPr>
        <p:spPr>
          <a:xfrm>
            <a:off x="1041071" y="1126889"/>
            <a:ext cx="2350712" cy="634692"/>
          </a:xfrm>
          <a:custGeom>
            <a:avLst/>
            <a:gdLst/>
            <a:ahLst/>
            <a:cxnLst/>
            <a:rect l="l" t="t" r="r" b="b"/>
            <a:pathLst>
              <a:path w="2350712" h="634692" extrusionOk="0">
                <a:moveTo>
                  <a:pt x="0" y="0"/>
                </a:moveTo>
                <a:lnTo>
                  <a:pt x="2350713" y="0"/>
                </a:lnTo>
                <a:lnTo>
                  <a:pt x="2350713" y="634693"/>
                </a:lnTo>
                <a:lnTo>
                  <a:pt x="0" y="634693"/>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6" name="Google Shape;356;p33"/>
          <p:cNvSpPr txBox="1"/>
          <p:nvPr/>
        </p:nvSpPr>
        <p:spPr>
          <a:xfrm>
            <a:off x="397770" y="6823285"/>
            <a:ext cx="3352441" cy="1938608"/>
          </a:xfrm>
          <a:prstGeom prst="rect">
            <a:avLst/>
          </a:prstGeom>
          <a:noFill/>
          <a:ln>
            <a:noFill/>
          </a:ln>
        </p:spPr>
        <p:txBody>
          <a:bodyPr spcFirstLastPara="1" wrap="square" lIns="0" tIns="0" rIns="0" bIns="0" anchor="t" anchorCtr="0">
            <a:spAutoFit/>
          </a:bodyPr>
          <a:lstStyle/>
          <a:p>
            <a:pPr marL="0" marR="0" lvl="0" indent="0" algn="l" rtl="0">
              <a:lnSpc>
                <a:spcPct val="140008"/>
              </a:lnSpc>
              <a:spcBef>
                <a:spcPts val="0"/>
              </a:spcBef>
              <a:spcAft>
                <a:spcPts val="0"/>
              </a:spcAft>
              <a:buNone/>
            </a:pPr>
            <a:r>
              <a:rPr lang="en-US" sz="4499" b="1" i="0" u="none" strike="noStrike" cap="none">
                <a:solidFill>
                  <a:srgbClr val="000000"/>
                </a:solidFill>
                <a:latin typeface="Poppins"/>
                <a:ea typeface="Poppins"/>
                <a:cs typeface="Poppins"/>
                <a:sym typeface="Poppins"/>
              </a:rPr>
              <a:t>Επικοινωνήστε μαζί μας</a:t>
            </a:r>
            <a:endParaRPr sz="1400" b="0" i="0" u="none" strike="noStrike" cap="none">
              <a:solidFill>
                <a:srgbClr val="000000"/>
              </a:solidFill>
              <a:latin typeface="Arial"/>
              <a:ea typeface="Arial"/>
              <a:cs typeface="Arial"/>
              <a:sym typeface="Arial"/>
            </a:endParaRPr>
          </a:p>
        </p:txBody>
      </p:sp>
      <p:grpSp>
        <p:nvGrpSpPr>
          <p:cNvPr id="357" name="Google Shape;357;p33"/>
          <p:cNvGrpSpPr/>
          <p:nvPr/>
        </p:nvGrpSpPr>
        <p:grpSpPr>
          <a:xfrm>
            <a:off x="555937" y="7970706"/>
            <a:ext cx="6239170" cy="761091"/>
            <a:chOff x="0" y="-57150"/>
            <a:chExt cx="3800029" cy="463550"/>
          </a:xfrm>
        </p:grpSpPr>
        <p:sp>
          <p:nvSpPr>
            <p:cNvPr id="358" name="Google Shape;358;p33"/>
            <p:cNvSpPr/>
            <p:nvPr/>
          </p:nvSpPr>
          <p:spPr>
            <a:xfrm>
              <a:off x="0" y="0"/>
              <a:ext cx="3800029" cy="406400"/>
            </a:xfrm>
            <a:custGeom>
              <a:avLst/>
              <a:gdLst/>
              <a:ahLst/>
              <a:cxnLst/>
              <a:rect l="l" t="t" r="r" b="b"/>
              <a:pathLst>
                <a:path w="3800029" h="406400" extrusionOk="0">
                  <a:moveTo>
                    <a:pt x="3596829" y="0"/>
                  </a:moveTo>
                  <a:cubicBezTo>
                    <a:pt x="3709053" y="0"/>
                    <a:pt x="3800029" y="90976"/>
                    <a:pt x="3800029" y="203200"/>
                  </a:cubicBezTo>
                  <a:cubicBezTo>
                    <a:pt x="3800029" y="315424"/>
                    <a:pt x="3709053" y="406400"/>
                    <a:pt x="3596829" y="406400"/>
                  </a:cubicBezTo>
                  <a:lnTo>
                    <a:pt x="203200" y="406400"/>
                  </a:lnTo>
                  <a:cubicBezTo>
                    <a:pt x="90976" y="406400"/>
                    <a:pt x="0" y="315424"/>
                    <a:pt x="0" y="203200"/>
                  </a:cubicBezTo>
                  <a:cubicBezTo>
                    <a:pt x="0" y="90976"/>
                    <a:pt x="90976" y="0"/>
                    <a:pt x="2032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59" name="Google Shape;359;p33"/>
            <p:cNvSpPr txBox="1"/>
            <p:nvPr/>
          </p:nvSpPr>
          <p:spPr>
            <a:xfrm>
              <a:off x="0" y="-57150"/>
              <a:ext cx="3800029"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360" name="Google Shape;360;p33"/>
          <p:cNvSpPr/>
          <p:nvPr/>
        </p:nvSpPr>
        <p:spPr>
          <a:xfrm>
            <a:off x="79280" y="7898495"/>
            <a:ext cx="953315" cy="953315"/>
          </a:xfrm>
          <a:custGeom>
            <a:avLst/>
            <a:gdLst/>
            <a:ahLst/>
            <a:cxnLst/>
            <a:rect l="l" t="t" r="r" b="b"/>
            <a:pathLst>
              <a:path w="953315" h="953315" extrusionOk="0">
                <a:moveTo>
                  <a:pt x="0" y="0"/>
                </a:moveTo>
                <a:lnTo>
                  <a:pt x="953315" y="0"/>
                </a:lnTo>
                <a:lnTo>
                  <a:pt x="953315" y="953315"/>
                </a:lnTo>
                <a:lnTo>
                  <a:pt x="0" y="953315"/>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1" name="Google Shape;361;p33"/>
          <p:cNvSpPr/>
          <p:nvPr/>
        </p:nvSpPr>
        <p:spPr>
          <a:xfrm>
            <a:off x="260238" y="8092651"/>
            <a:ext cx="591399" cy="591399"/>
          </a:xfrm>
          <a:custGeom>
            <a:avLst/>
            <a:gdLst/>
            <a:ahLst/>
            <a:cxnLst/>
            <a:rect l="l" t="t" r="r" b="b"/>
            <a:pathLst>
              <a:path w="591399" h="591399" extrusionOk="0">
                <a:moveTo>
                  <a:pt x="0" y="0"/>
                </a:moveTo>
                <a:lnTo>
                  <a:pt x="591399" y="0"/>
                </a:lnTo>
                <a:lnTo>
                  <a:pt x="591399" y="591399"/>
                </a:lnTo>
                <a:lnTo>
                  <a:pt x="0" y="591399"/>
                </a:lnTo>
                <a:lnTo>
                  <a:pt x="0" y="0"/>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362" name="Google Shape;362;p33"/>
          <p:cNvSpPr txBox="1"/>
          <p:nvPr/>
        </p:nvSpPr>
        <p:spPr>
          <a:xfrm>
            <a:off x="1297363" y="8084713"/>
            <a:ext cx="4689224" cy="493036"/>
          </a:xfrm>
          <a:prstGeom prst="rect">
            <a:avLst/>
          </a:prstGeom>
          <a:noFill/>
          <a:ln>
            <a:noFill/>
          </a:ln>
        </p:spPr>
        <p:txBody>
          <a:bodyPr spcFirstLastPara="1" wrap="square" lIns="0" tIns="0" rIns="0" bIns="0" anchor="t" anchorCtr="0">
            <a:spAutoFit/>
          </a:bodyPr>
          <a:lstStyle/>
          <a:p>
            <a:pPr marL="0" marR="0" lvl="0" indent="0" algn="l" rtl="0">
              <a:lnSpc>
                <a:spcPct val="139992"/>
              </a:lnSpc>
              <a:spcBef>
                <a:spcPts val="0"/>
              </a:spcBef>
              <a:spcAft>
                <a:spcPts val="0"/>
              </a:spcAft>
              <a:buClr>
                <a:srgbClr val="000000"/>
              </a:buClr>
              <a:buSzPts val="2733"/>
              <a:buFont typeface="Arial"/>
              <a:buNone/>
            </a:pPr>
            <a:r>
              <a:rPr lang="en-US" sz="2733" b="0" i="0" u="none" strike="noStrike" cap="none">
                <a:solidFill>
                  <a:srgbClr val="FFFFFF"/>
                </a:solidFill>
                <a:latin typeface="Poppins Medium"/>
                <a:ea typeface="Poppins Medium"/>
                <a:cs typeface="Poppins Medium"/>
                <a:sym typeface="Poppins Medium"/>
              </a:rPr>
              <a:t>www.vetcompass.eu</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14"/>
        <p:cNvGrpSpPr/>
        <p:nvPr/>
      </p:nvGrpSpPr>
      <p:grpSpPr>
        <a:xfrm>
          <a:off x="0" y="0"/>
          <a:ext cx="0" cy="0"/>
          <a:chOff x="0" y="0"/>
          <a:chExt cx="0" cy="0"/>
        </a:xfrm>
      </p:grpSpPr>
      <p:sp>
        <p:nvSpPr>
          <p:cNvPr id="115" name="Google Shape;115;p23"/>
          <p:cNvSpPr/>
          <p:nvPr/>
        </p:nvSpPr>
        <p:spPr>
          <a:xfrm rot="4721273" flipH="1">
            <a:off x="-1579433" y="2339791"/>
            <a:ext cx="14314219" cy="4251500"/>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16" name="Google Shape;116;p23"/>
          <p:cNvGrpSpPr/>
          <p:nvPr/>
        </p:nvGrpSpPr>
        <p:grpSpPr>
          <a:xfrm>
            <a:off x="5940775" y="946396"/>
            <a:ext cx="857867" cy="857867"/>
            <a:chOff x="0" y="0"/>
            <a:chExt cx="812800" cy="812800"/>
          </a:xfrm>
        </p:grpSpPr>
        <p:sp>
          <p:nvSpPr>
            <p:cNvPr id="117" name="Google Shape;117;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18" name="Google Shape;118;p2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19" name="Google Shape;119;p23"/>
          <p:cNvGrpSpPr/>
          <p:nvPr/>
        </p:nvGrpSpPr>
        <p:grpSpPr>
          <a:xfrm>
            <a:off x="6592862" y="2226096"/>
            <a:ext cx="604566" cy="604566"/>
            <a:chOff x="0" y="0"/>
            <a:chExt cx="812800" cy="812800"/>
          </a:xfrm>
        </p:grpSpPr>
        <p:sp>
          <p:nvSpPr>
            <p:cNvPr id="120" name="Google Shape;120;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1" name="Google Shape;121;p2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22" name="Google Shape;122;p23"/>
          <p:cNvGrpSpPr/>
          <p:nvPr/>
        </p:nvGrpSpPr>
        <p:grpSpPr>
          <a:xfrm>
            <a:off x="5825201" y="681913"/>
            <a:ext cx="637633" cy="637633"/>
            <a:chOff x="0" y="0"/>
            <a:chExt cx="812800" cy="812800"/>
          </a:xfrm>
        </p:grpSpPr>
        <p:sp>
          <p:nvSpPr>
            <p:cNvPr id="123" name="Google Shape;123;p23"/>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4" name="Google Shape;124;p23"/>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25" name="Google Shape;125;p23"/>
          <p:cNvSpPr/>
          <p:nvPr/>
        </p:nvSpPr>
        <p:spPr>
          <a:xfrm>
            <a:off x="-1972873" y="5"/>
            <a:ext cx="8713709" cy="10289262"/>
          </a:xfrm>
          <a:custGeom>
            <a:avLst/>
            <a:gdLst/>
            <a:ahLst/>
            <a:cxnLst/>
            <a:rect l="l" t="t" r="r" b="b"/>
            <a:pathLst>
              <a:path w="21041995" h="24846662" extrusionOk="0">
                <a:moveTo>
                  <a:pt x="0" y="0"/>
                </a:moveTo>
                <a:lnTo>
                  <a:pt x="0" y="24846662"/>
                </a:lnTo>
                <a:lnTo>
                  <a:pt x="21008848" y="24846662"/>
                </a:lnTo>
                <a:cubicBezTo>
                  <a:pt x="21008848" y="24846662"/>
                  <a:pt x="21040344" y="24600281"/>
                  <a:pt x="21041995" y="24141557"/>
                </a:cubicBezTo>
                <a:lnTo>
                  <a:pt x="21041995" y="24141557"/>
                </a:lnTo>
                <a:lnTo>
                  <a:pt x="21041995" y="24065103"/>
                </a:lnTo>
                <a:lnTo>
                  <a:pt x="21041995" y="24065103"/>
                </a:lnTo>
                <a:cubicBezTo>
                  <a:pt x="21035772" y="22316314"/>
                  <a:pt x="20592160" y="17791937"/>
                  <a:pt x="16774033" y="12121388"/>
                </a:cubicBezTo>
                <a:cubicBezTo>
                  <a:pt x="11671681" y="4543806"/>
                  <a:pt x="12586843" y="0"/>
                  <a:pt x="12586843" y="0"/>
                </a:cubicBezTo>
                <a:close/>
              </a:path>
            </a:pathLst>
          </a:custGeom>
          <a:blipFill rotWithShape="1">
            <a:blip r:embed="rId4">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6" name="Google Shape;126;p23"/>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7" name="Google Shape;127;p23"/>
          <p:cNvSpPr/>
          <p:nvPr/>
        </p:nvSpPr>
        <p:spPr>
          <a:xfrm>
            <a:off x="16808335" y="8959699"/>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8" name="Google Shape;128;p23"/>
          <p:cNvSpPr/>
          <p:nvPr/>
        </p:nvSpPr>
        <p:spPr>
          <a:xfrm>
            <a:off x="14483148" y="9501239"/>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29" name="Google Shape;129;p23"/>
          <p:cNvSpPr txBox="1"/>
          <p:nvPr/>
        </p:nvSpPr>
        <p:spPr>
          <a:xfrm>
            <a:off x="8374681" y="1581364"/>
            <a:ext cx="9847503" cy="8362289"/>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0"/>
              </a:spcBef>
              <a:spcAft>
                <a:spcPts val="0"/>
              </a:spcAft>
              <a:buNone/>
            </a:pPr>
            <a:r>
              <a:rPr lang="en-US" sz="2200" b="0" i="0" u="none" strike="noStrike" cap="none">
                <a:solidFill>
                  <a:srgbClr val="000000"/>
                </a:solidFill>
                <a:latin typeface="Poppins"/>
                <a:ea typeface="Poppins"/>
                <a:cs typeface="Poppins"/>
                <a:sym typeface="Poppins"/>
              </a:rPr>
              <a:t>Η δέσμευση του κλάδου, ο επαγγελματικός προσανατολισμός και η συνεργασία μάθησης με βάση την εργασία είναι η ικανότητα οικοδόμησης και διατήρησης σχέσεων με εργοδότες, φορείς του κλάδου, κοινοτικούς οργανισμούς και παρόχους κατάρτισης, έτσι ώστε η μάθηση ΕΕΚ να παραμένει πρακτική, επίκαιρη και ευθυγραμμισμένη με τις προσδοκίες στο χώρο εργασίας.</a:t>
            </a:r>
            <a:br>
              <a:rPr lang="en-US" sz="2200" b="0" i="0" u="none" strike="noStrike" cap="none">
                <a:solidFill>
                  <a:srgbClr val="000000"/>
                </a:solidFill>
                <a:latin typeface="Poppins"/>
                <a:ea typeface="Poppins"/>
                <a:cs typeface="Poppins"/>
                <a:sym typeface="Poppins"/>
              </a:rPr>
            </a:br>
            <a:r>
              <a:rPr lang="en-US" sz="2200" b="0" i="0" u="none" strike="noStrike" cap="none">
                <a:solidFill>
                  <a:srgbClr val="000000"/>
                </a:solidFill>
                <a:latin typeface="Poppins"/>
                <a:ea typeface="Poppins"/>
                <a:cs typeface="Poppins"/>
                <a:sym typeface="Poppins"/>
              </a:rPr>
              <a:t>Αυτή η δεξιότητα εξαρτάται από τη σχέση με εξωτερικούς συνεργάτες — εμπιστοσύνη, αξιοπιστία και συνεπή επαγγελματική επικοινωνία που επιτρέπει στους δασκάλους και τους εκπαιδευτές να συντονίζουν τις τοποθετήσεις και τις μαθητείες, να αντιμετωπίζουν τα ζητήματα έγκαιρα και να αναπτύσσουν κοινές προσδοκίες. Υποστηρίζει επίσης τον επαγγελματικό προσανατολισμό, βοηθώντας τους μαθητές να κατανοήσουν τους πραγματικούς ρόλους εργασίας, τις διαδρομές εισόδου και τις ευκαιρίες εξέλιξης, ώστε να μπορούν να κάνουν συνειδητές επιλογές και να προχωρήσουν σε ουσιαστικές διαδρομές απασχόλησης.</a:t>
            </a:r>
            <a:br>
              <a:rPr lang="en-US" sz="2200" b="0" i="0" u="none" strike="noStrike" cap="none">
                <a:solidFill>
                  <a:srgbClr val="000000"/>
                </a:solidFill>
                <a:latin typeface="Poppins"/>
                <a:ea typeface="Poppins"/>
                <a:cs typeface="Poppins"/>
                <a:sym typeface="Poppins"/>
              </a:rPr>
            </a:br>
            <a:r>
              <a:rPr lang="en-US" sz="2200" b="0" i="0" u="none" strike="noStrike" cap="none">
                <a:solidFill>
                  <a:srgbClr val="000000"/>
                </a:solidFill>
                <a:latin typeface="Poppins"/>
                <a:ea typeface="Poppins"/>
                <a:cs typeface="Poppins"/>
                <a:sym typeface="Poppins"/>
              </a:rPr>
              <a:t>Μέχρι το τέλος αυτής της ενότητας, θα μάθετε να χτίζετε και να διατηρείτε σχέσεις με τους εργοδότες, να συν-σχεδιάζετε τη μάθηση με εταίρους του κλάδου, να συντονίζετε αποτελεσματικά την πρακτική άσκηση και να ενσωματώνετε τον επαγγελματικό προσανατολισμό στην καθημερινή διδασκαλία.</a:t>
            </a:r>
            <a:endParaRPr sz="2200" b="0" i="0" u="none" strike="noStrike" cap="none">
              <a:solidFill>
                <a:srgbClr val="000000"/>
              </a:solidFill>
              <a:latin typeface="Arial"/>
              <a:ea typeface="Arial"/>
              <a:cs typeface="Arial"/>
              <a:sym typeface="Arial"/>
            </a:endParaRPr>
          </a:p>
        </p:txBody>
      </p:sp>
      <p:sp>
        <p:nvSpPr>
          <p:cNvPr id="130" name="Google Shape;130;p23"/>
          <p:cNvSpPr txBox="1"/>
          <p:nvPr/>
        </p:nvSpPr>
        <p:spPr>
          <a:xfrm>
            <a:off x="5889552" y="674230"/>
            <a:ext cx="8729897" cy="486928"/>
          </a:xfrm>
          <a:prstGeom prst="rect">
            <a:avLst/>
          </a:prstGeom>
          <a:noFill/>
          <a:ln>
            <a:noFill/>
          </a:ln>
        </p:spPr>
        <p:txBody>
          <a:bodyPr spcFirstLastPara="1" wrap="square" lIns="0" tIns="0" rIns="0" bIns="0" anchor="t" anchorCtr="0">
            <a:spAutoFit/>
          </a:bodyPr>
          <a:lstStyle/>
          <a:p>
            <a:pPr marL="0" marR="0" lvl="0" indent="0" algn="r" rtl="0">
              <a:lnSpc>
                <a:spcPct val="113002"/>
              </a:lnSpc>
              <a:spcBef>
                <a:spcPts val="0"/>
              </a:spcBef>
              <a:spcAft>
                <a:spcPts val="0"/>
              </a:spcAft>
              <a:buNone/>
            </a:pPr>
            <a:r>
              <a:rPr lang="en-US" sz="2800" b="1" i="0" u="none" strike="noStrike" cap="none">
                <a:solidFill>
                  <a:srgbClr val="000000"/>
                </a:solidFill>
                <a:latin typeface="Poppins"/>
                <a:ea typeface="Poppins"/>
                <a:cs typeface="Poppins"/>
                <a:sym typeface="Poppins"/>
              </a:rPr>
              <a:t>Εισαγωγή &amp; Μαθησιακοί Στόχοι</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pic>
        <p:nvPicPr>
          <p:cNvPr id="135" name="Google Shape;135;p24"/>
          <p:cNvPicPr preferRelativeResize="0"/>
          <p:nvPr/>
        </p:nvPicPr>
        <p:blipFill rotWithShape="1">
          <a:blip r:embed="rId3">
            <a:alphaModFix/>
          </a:blip>
          <a:srcRect b="-439"/>
          <a:stretch/>
        </p:blipFill>
        <p:spPr>
          <a:xfrm>
            <a:off x="0" y="0"/>
            <a:ext cx="7315200" cy="10287000"/>
          </a:xfrm>
          <a:prstGeom prst="rect">
            <a:avLst/>
          </a:prstGeom>
          <a:noFill/>
          <a:ln>
            <a:noFill/>
          </a:ln>
        </p:spPr>
      </p:pic>
      <p:sp>
        <p:nvSpPr>
          <p:cNvPr id="136" name="Google Shape;136;p24"/>
          <p:cNvSpPr/>
          <p:nvPr/>
        </p:nvSpPr>
        <p:spPr>
          <a:xfrm rot="4721273" flipH="1">
            <a:off x="-1236225" y="1896865"/>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37" name="Google Shape;137;p24"/>
          <p:cNvGrpSpPr/>
          <p:nvPr/>
        </p:nvGrpSpPr>
        <p:grpSpPr>
          <a:xfrm>
            <a:off x="5940775" y="946396"/>
            <a:ext cx="857867" cy="857867"/>
            <a:chOff x="0" y="0"/>
            <a:chExt cx="812800" cy="812800"/>
          </a:xfrm>
        </p:grpSpPr>
        <p:sp>
          <p:nvSpPr>
            <p:cNvPr id="138" name="Google Shape;138;p2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39" name="Google Shape;139;p2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40" name="Google Shape;140;p24"/>
          <p:cNvGrpSpPr/>
          <p:nvPr/>
        </p:nvGrpSpPr>
        <p:grpSpPr>
          <a:xfrm>
            <a:off x="6592862" y="2226096"/>
            <a:ext cx="604566" cy="604566"/>
            <a:chOff x="0" y="0"/>
            <a:chExt cx="812800" cy="812800"/>
          </a:xfrm>
        </p:grpSpPr>
        <p:sp>
          <p:nvSpPr>
            <p:cNvPr id="141" name="Google Shape;141;p2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2" name="Google Shape;142;p2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43" name="Google Shape;143;p24"/>
          <p:cNvGrpSpPr/>
          <p:nvPr/>
        </p:nvGrpSpPr>
        <p:grpSpPr>
          <a:xfrm>
            <a:off x="5825201" y="681913"/>
            <a:ext cx="637633" cy="637633"/>
            <a:chOff x="0" y="0"/>
            <a:chExt cx="812800" cy="812800"/>
          </a:xfrm>
        </p:grpSpPr>
        <p:sp>
          <p:nvSpPr>
            <p:cNvPr id="144" name="Google Shape;144;p24"/>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5" name="Google Shape;145;p24"/>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46" name="Google Shape;146;p24"/>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7" name="Google Shape;147;p24"/>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8" name="Google Shape;148;p24"/>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49" name="Google Shape;149;p24"/>
          <p:cNvSpPr txBox="1"/>
          <p:nvPr/>
        </p:nvSpPr>
        <p:spPr>
          <a:xfrm>
            <a:off x="8768076" y="1933756"/>
            <a:ext cx="8491224" cy="7201972"/>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0"/>
              </a:spcBef>
              <a:spcAft>
                <a:spcPts val="0"/>
              </a:spcAft>
              <a:buNone/>
            </a:pPr>
            <a:r>
              <a:rPr lang="en-US" sz="2400" b="0" i="0" u="none" strike="noStrike" cap="none">
                <a:solidFill>
                  <a:srgbClr val="000000"/>
                </a:solidFill>
                <a:latin typeface="Poppins"/>
                <a:ea typeface="Poppins"/>
                <a:cs typeface="Poppins"/>
                <a:sym typeface="Poppins"/>
              </a:rPr>
              <a:t>Η ΕΕΚ διαφέρει από την ακαδημαϊκή εκπαίδευση με έναν θεμελιώδη τρόπο: η ποιότητά της εξαρτάται από τις συνδέσεις με τον χώρο εργασίας. Ένα πρόγραμμα που σχεδιάστηκε καλά πριν από πέντε χρόνια, αλλά έκτοτε δεν έχει συνεργαστεί με τους εργοδότες, μπορεί να μην αντικατοπτρίζει πλέον τις δεξιότητες, τα εργαλεία ή τις προσδοκίες του τομέα για τον οποίο εκπαιδεύεται.</a:t>
            </a:r>
            <a:br>
              <a:rPr lang="en-US" sz="2400" b="0" i="0" u="none" strike="noStrike" cap="none">
                <a:solidFill>
                  <a:srgbClr val="000000"/>
                </a:solidFill>
                <a:latin typeface="Poppins"/>
                <a:ea typeface="Poppins"/>
                <a:cs typeface="Poppins"/>
                <a:sym typeface="Poppins"/>
              </a:rPr>
            </a:br>
            <a:r>
              <a:rPr lang="en-US" sz="2400" b="0" i="0" u="none" strike="noStrike" cap="none">
                <a:solidFill>
                  <a:srgbClr val="000000"/>
                </a:solidFill>
                <a:latin typeface="Poppins"/>
                <a:ea typeface="Poppins"/>
                <a:cs typeface="Poppins"/>
                <a:sym typeface="Poppins"/>
              </a:rPr>
              <a:t>Η δέσμευση του εργοδότη δεν είναι μια εφάπαξ διοικητική εργασία. Είναι μια διαρκής επαγγελματική σχέση που απαιτεί την ίδια φροντίδα και συνέπεια όπως κάθε άλλη επαγγελματική σχέση στην ΕΕΚ.</a:t>
            </a:r>
            <a:br>
              <a:rPr lang="en-US" sz="2400" b="0" i="0" u="none" strike="noStrike" cap="none">
                <a:solidFill>
                  <a:srgbClr val="000000"/>
                </a:solidFill>
                <a:latin typeface="Poppins"/>
                <a:ea typeface="Poppins"/>
                <a:cs typeface="Poppins"/>
                <a:sym typeface="Poppins"/>
              </a:rPr>
            </a:br>
            <a:r>
              <a:rPr lang="en-US" sz="2400" b="0" i="0" u="none" strike="noStrike" cap="none">
                <a:solidFill>
                  <a:srgbClr val="000000"/>
                </a:solidFill>
                <a:latin typeface="Poppins"/>
                <a:ea typeface="Poppins"/>
                <a:cs typeface="Poppins"/>
                <a:sym typeface="Poppins"/>
              </a:rPr>
              <a:t>Οι εκπαιδευτές που διατηρούν ισχυρές σχέσεις με τους εργοδότες παράγουν καλύτερα αποτελέσματα τοποθέτησης, πιο σύγχρονα προγράμματα σπουδών και μαθητές που είναι καλύτερα προετοιμασμένοι για τη μετάβαση στην εργασία.</a:t>
            </a:r>
            <a:endParaRPr sz="2400" b="0" i="0" u="none" strike="noStrike" cap="none">
              <a:solidFill>
                <a:srgbClr val="000000"/>
              </a:solidFill>
              <a:latin typeface="Arial"/>
              <a:ea typeface="Arial"/>
              <a:cs typeface="Arial"/>
              <a:sym typeface="Arial"/>
            </a:endParaRPr>
          </a:p>
        </p:txBody>
      </p:sp>
      <p:sp>
        <p:nvSpPr>
          <p:cNvPr id="150" name="Google Shape;150;p24"/>
          <p:cNvSpPr txBox="1"/>
          <p:nvPr/>
        </p:nvSpPr>
        <p:spPr>
          <a:xfrm>
            <a:off x="8768076" y="1076082"/>
            <a:ext cx="8954749" cy="973856"/>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None/>
            </a:pPr>
            <a:r>
              <a:rPr lang="en-US" sz="2800" b="1" i="0" u="none" strike="noStrike" cap="none">
                <a:solidFill>
                  <a:srgbClr val="000000"/>
                </a:solidFill>
                <a:latin typeface="Poppins"/>
                <a:ea typeface="Poppins"/>
                <a:cs typeface="Poppins"/>
                <a:sym typeface="Poppins"/>
              </a:rPr>
              <a:t>Ενότητα 1: Κατανόηση της δέσμευσης των εργοδοτών στην ΕΕΚ</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54"/>
        <p:cNvGrpSpPr/>
        <p:nvPr/>
      </p:nvGrpSpPr>
      <p:grpSpPr>
        <a:xfrm>
          <a:off x="0" y="0"/>
          <a:ext cx="0" cy="0"/>
          <a:chOff x="0" y="0"/>
          <a:chExt cx="0" cy="0"/>
        </a:xfrm>
      </p:grpSpPr>
      <p:sp>
        <p:nvSpPr>
          <p:cNvPr id="155" name="Google Shape;155;p25"/>
          <p:cNvSpPr/>
          <p:nvPr/>
        </p:nvSpPr>
        <p:spPr>
          <a:xfrm rot="-10602057">
            <a:off x="12387093" y="-1133853"/>
            <a:ext cx="6240735" cy="2176456"/>
          </a:xfrm>
          <a:custGeom>
            <a:avLst/>
            <a:gdLst/>
            <a:ahLst/>
            <a:cxnLst/>
            <a:rect l="l" t="t" r="r" b="b"/>
            <a:pathLst>
              <a:path w="6240735" h="2176456" extrusionOk="0">
                <a:moveTo>
                  <a:pt x="0" y="0"/>
                </a:moveTo>
                <a:lnTo>
                  <a:pt x="6240735" y="0"/>
                </a:lnTo>
                <a:lnTo>
                  <a:pt x="6240735" y="2176457"/>
                </a:lnTo>
                <a:lnTo>
                  <a:pt x="0" y="2176457"/>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6" name="Google Shape;156;p25"/>
          <p:cNvSpPr/>
          <p:nvPr/>
        </p:nvSpPr>
        <p:spPr>
          <a:xfrm rot="10598374" flipH="1">
            <a:off x="-440482" y="-1192452"/>
            <a:ext cx="6576787" cy="2293655"/>
          </a:xfrm>
          <a:custGeom>
            <a:avLst/>
            <a:gdLst/>
            <a:ahLst/>
            <a:cxnLst/>
            <a:rect l="l" t="t" r="r" b="b"/>
            <a:pathLst>
              <a:path w="6576787" h="2293655" extrusionOk="0">
                <a:moveTo>
                  <a:pt x="0" y="2293655"/>
                </a:moveTo>
                <a:lnTo>
                  <a:pt x="6576787" y="2293655"/>
                </a:lnTo>
                <a:lnTo>
                  <a:pt x="6576787" y="0"/>
                </a:lnTo>
                <a:lnTo>
                  <a:pt x="0" y="0"/>
                </a:lnTo>
                <a:lnTo>
                  <a:pt x="0" y="2293655"/>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57" name="Google Shape;157;p25"/>
          <p:cNvSpPr/>
          <p:nvPr/>
        </p:nvSpPr>
        <p:spPr>
          <a:xfrm>
            <a:off x="9918829" y="2345055"/>
            <a:ext cx="7340471" cy="6282219"/>
          </a:xfrm>
          <a:custGeom>
            <a:avLst/>
            <a:gdLst/>
            <a:ahLst/>
            <a:cxnLst/>
            <a:rect l="l" t="t" r="r" b="b"/>
            <a:pathLst>
              <a:path w="7340471" h="6282219" extrusionOk="0">
                <a:moveTo>
                  <a:pt x="0" y="0"/>
                </a:moveTo>
                <a:lnTo>
                  <a:pt x="7340471" y="0"/>
                </a:lnTo>
                <a:lnTo>
                  <a:pt x="7340471" y="6282219"/>
                </a:lnTo>
                <a:lnTo>
                  <a:pt x="0" y="6282219"/>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158" name="Google Shape;158;p25"/>
          <p:cNvGrpSpPr/>
          <p:nvPr/>
        </p:nvGrpSpPr>
        <p:grpSpPr>
          <a:xfrm>
            <a:off x="-1342907" y="9913239"/>
            <a:ext cx="20973813" cy="837562"/>
            <a:chOff x="0" y="-57150"/>
            <a:chExt cx="11607985" cy="463550"/>
          </a:xfrm>
        </p:grpSpPr>
        <p:sp>
          <p:nvSpPr>
            <p:cNvPr id="159" name="Google Shape;159;p25"/>
            <p:cNvSpPr/>
            <p:nvPr/>
          </p:nvSpPr>
          <p:spPr>
            <a:xfrm>
              <a:off x="0" y="0"/>
              <a:ext cx="11607985" cy="406400"/>
            </a:xfrm>
            <a:custGeom>
              <a:avLst/>
              <a:gdLst/>
              <a:ahLst/>
              <a:cxnLst/>
              <a:rect l="l" t="t" r="r" b="b"/>
              <a:pathLst>
                <a:path w="11607985" h="406400" extrusionOk="0">
                  <a:moveTo>
                    <a:pt x="11404785" y="0"/>
                  </a:moveTo>
                  <a:cubicBezTo>
                    <a:pt x="11517009" y="0"/>
                    <a:pt x="11607985" y="90976"/>
                    <a:pt x="11607985" y="203200"/>
                  </a:cubicBezTo>
                  <a:cubicBezTo>
                    <a:pt x="11607985" y="315424"/>
                    <a:pt x="11517009" y="406400"/>
                    <a:pt x="11404785" y="406400"/>
                  </a:cubicBezTo>
                  <a:lnTo>
                    <a:pt x="203200" y="406400"/>
                  </a:lnTo>
                  <a:cubicBezTo>
                    <a:pt x="90976" y="406400"/>
                    <a:pt x="0" y="315424"/>
                    <a:pt x="0" y="203200"/>
                  </a:cubicBezTo>
                  <a:cubicBezTo>
                    <a:pt x="0" y="90976"/>
                    <a:pt x="90976" y="0"/>
                    <a:pt x="2032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0" name="Google Shape;160;p25"/>
            <p:cNvSpPr txBox="1"/>
            <p:nvPr/>
          </p:nvSpPr>
          <p:spPr>
            <a:xfrm>
              <a:off x="0" y="-57150"/>
              <a:ext cx="11607985"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grpSp>
      <p:grpSp>
        <p:nvGrpSpPr>
          <p:cNvPr id="161" name="Google Shape;161;p25"/>
          <p:cNvGrpSpPr/>
          <p:nvPr/>
        </p:nvGrpSpPr>
        <p:grpSpPr>
          <a:xfrm>
            <a:off x="2488624" y="9913239"/>
            <a:ext cx="13310752" cy="837562"/>
            <a:chOff x="0" y="-57150"/>
            <a:chExt cx="7366854" cy="463550"/>
          </a:xfrm>
        </p:grpSpPr>
        <p:sp>
          <p:nvSpPr>
            <p:cNvPr id="162" name="Google Shape;162;p25"/>
            <p:cNvSpPr/>
            <p:nvPr/>
          </p:nvSpPr>
          <p:spPr>
            <a:xfrm>
              <a:off x="0" y="0"/>
              <a:ext cx="7366853" cy="406400"/>
            </a:xfrm>
            <a:custGeom>
              <a:avLst/>
              <a:gdLst/>
              <a:ahLst/>
              <a:cxnLst/>
              <a:rect l="l" t="t" r="r" b="b"/>
              <a:pathLst>
                <a:path w="7366853" h="406400" extrusionOk="0">
                  <a:moveTo>
                    <a:pt x="7163653" y="0"/>
                  </a:moveTo>
                  <a:cubicBezTo>
                    <a:pt x="7275878" y="0"/>
                    <a:pt x="7366853" y="90976"/>
                    <a:pt x="7366853" y="203200"/>
                  </a:cubicBezTo>
                  <a:cubicBezTo>
                    <a:pt x="7366853" y="315424"/>
                    <a:pt x="7275878" y="406400"/>
                    <a:pt x="7163653" y="406400"/>
                  </a:cubicBezTo>
                  <a:lnTo>
                    <a:pt x="203200" y="406400"/>
                  </a:lnTo>
                  <a:cubicBezTo>
                    <a:pt x="90976" y="406400"/>
                    <a:pt x="0" y="315424"/>
                    <a:pt x="0" y="203200"/>
                  </a:cubicBezTo>
                  <a:cubicBezTo>
                    <a:pt x="0" y="90976"/>
                    <a:pt x="90976" y="0"/>
                    <a:pt x="2032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3" name="Google Shape;163;p25"/>
            <p:cNvSpPr txBox="1"/>
            <p:nvPr/>
          </p:nvSpPr>
          <p:spPr>
            <a:xfrm>
              <a:off x="0" y="-57150"/>
              <a:ext cx="7366854"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grpSp>
      <p:grpSp>
        <p:nvGrpSpPr>
          <p:cNvPr id="164" name="Google Shape;164;p25"/>
          <p:cNvGrpSpPr/>
          <p:nvPr/>
        </p:nvGrpSpPr>
        <p:grpSpPr>
          <a:xfrm>
            <a:off x="4131384" y="9913239"/>
            <a:ext cx="10025232" cy="837562"/>
            <a:chOff x="0" y="-57150"/>
            <a:chExt cx="5548478" cy="463550"/>
          </a:xfrm>
        </p:grpSpPr>
        <p:sp>
          <p:nvSpPr>
            <p:cNvPr id="165" name="Google Shape;165;p25"/>
            <p:cNvSpPr/>
            <p:nvPr/>
          </p:nvSpPr>
          <p:spPr>
            <a:xfrm>
              <a:off x="0" y="0"/>
              <a:ext cx="5548478" cy="406400"/>
            </a:xfrm>
            <a:custGeom>
              <a:avLst/>
              <a:gdLst/>
              <a:ahLst/>
              <a:cxnLst/>
              <a:rect l="l" t="t" r="r" b="b"/>
              <a:pathLst>
                <a:path w="5548478" h="406400" extrusionOk="0">
                  <a:moveTo>
                    <a:pt x="5345278" y="0"/>
                  </a:moveTo>
                  <a:cubicBezTo>
                    <a:pt x="5457503" y="0"/>
                    <a:pt x="5548478" y="90976"/>
                    <a:pt x="5548478" y="203200"/>
                  </a:cubicBezTo>
                  <a:cubicBezTo>
                    <a:pt x="5548478" y="315424"/>
                    <a:pt x="5457503" y="406400"/>
                    <a:pt x="5345278" y="406400"/>
                  </a:cubicBezTo>
                  <a:lnTo>
                    <a:pt x="203200" y="406400"/>
                  </a:lnTo>
                  <a:cubicBezTo>
                    <a:pt x="90976" y="406400"/>
                    <a:pt x="0" y="315424"/>
                    <a:pt x="0" y="203200"/>
                  </a:cubicBezTo>
                  <a:cubicBezTo>
                    <a:pt x="0" y="90976"/>
                    <a:pt x="90976" y="0"/>
                    <a:pt x="203200" y="0"/>
                  </a:cubicBezTo>
                  <a:close/>
                </a:path>
              </a:pathLst>
            </a:custGeom>
            <a:solidFill>
              <a:srgbClr val="17B8BB"/>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6" name="Google Shape;166;p25"/>
            <p:cNvSpPr txBox="1"/>
            <p:nvPr/>
          </p:nvSpPr>
          <p:spPr>
            <a:xfrm>
              <a:off x="0" y="-57150"/>
              <a:ext cx="5548478" cy="463550"/>
            </a:xfrm>
            <a:prstGeom prst="rect">
              <a:avLst/>
            </a:prstGeom>
            <a:noFill/>
            <a:ln>
              <a:noFill/>
            </a:ln>
          </p:spPr>
          <p:txBody>
            <a:bodyPr spcFirstLastPara="1" wrap="square" lIns="50800" tIns="50800" rIns="50800" bIns="50800" anchor="ctr" anchorCtr="0">
              <a:noAutofit/>
            </a:bodyPr>
            <a:lstStyle/>
            <a:p>
              <a:pPr marL="0" marR="0" lvl="0" indent="0" algn="ctr" rtl="0">
                <a:lnSpc>
                  <a:spcPct val="147722"/>
                </a:lnSpc>
                <a:spcBef>
                  <a:spcPts val="0"/>
                </a:spcBef>
                <a:spcAft>
                  <a:spcPts val="0"/>
                </a:spcAft>
                <a:buClr>
                  <a:srgbClr val="000000"/>
                </a:buClr>
                <a:buSzPts val="1600"/>
                <a:buFont typeface="Arial"/>
                <a:buNone/>
              </a:pPr>
              <a:endParaRPr sz="1600" b="0" i="0" u="none" strike="noStrike" cap="none">
                <a:solidFill>
                  <a:schemeClr val="dk1"/>
                </a:solidFill>
                <a:latin typeface="Calibri"/>
                <a:ea typeface="Calibri"/>
                <a:cs typeface="Calibri"/>
                <a:sym typeface="Calibri"/>
              </a:endParaRPr>
            </a:p>
          </p:txBody>
        </p:sp>
      </p:grpSp>
      <p:sp>
        <p:nvSpPr>
          <p:cNvPr id="167" name="Google Shape;167;p25"/>
          <p:cNvSpPr/>
          <p:nvPr/>
        </p:nvSpPr>
        <p:spPr>
          <a:xfrm>
            <a:off x="11801545" y="4811896"/>
            <a:ext cx="1221784" cy="1201930"/>
          </a:xfrm>
          <a:custGeom>
            <a:avLst/>
            <a:gdLst/>
            <a:ahLst/>
            <a:cxnLst/>
            <a:rect l="l" t="t" r="r" b="b"/>
            <a:pathLst>
              <a:path w="1221784" h="1201930" extrusionOk="0">
                <a:moveTo>
                  <a:pt x="0" y="0"/>
                </a:moveTo>
                <a:lnTo>
                  <a:pt x="1221784" y="0"/>
                </a:lnTo>
                <a:lnTo>
                  <a:pt x="1221784" y="1201930"/>
                </a:lnTo>
                <a:lnTo>
                  <a:pt x="0" y="1201930"/>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68" name="Google Shape;168;p25"/>
          <p:cNvSpPr txBox="1"/>
          <p:nvPr/>
        </p:nvSpPr>
        <p:spPr>
          <a:xfrm>
            <a:off x="5374682" y="1019175"/>
            <a:ext cx="7538637" cy="973856"/>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None/>
            </a:pPr>
            <a:r>
              <a:rPr lang="en-US" sz="2800" b="1" i="0" u="none" strike="noStrike" cap="none">
                <a:solidFill>
                  <a:srgbClr val="000000"/>
                </a:solidFill>
                <a:latin typeface="Poppins"/>
                <a:ea typeface="Poppins"/>
                <a:cs typeface="Poppins"/>
                <a:sym typeface="Poppins"/>
              </a:rPr>
              <a:t>Τέσσερις τομείς αποτελεσματικής δέσμευσης των εργοδοτών</a:t>
            </a:r>
            <a:endParaRPr sz="1400" b="0" i="0" u="none" strike="noStrike" cap="none">
              <a:solidFill>
                <a:srgbClr val="000000"/>
              </a:solidFill>
              <a:latin typeface="Arial"/>
              <a:ea typeface="Arial"/>
              <a:cs typeface="Arial"/>
              <a:sym typeface="Arial"/>
            </a:endParaRPr>
          </a:p>
        </p:txBody>
      </p:sp>
      <p:sp>
        <p:nvSpPr>
          <p:cNvPr id="169" name="Google Shape;169;p25"/>
          <p:cNvSpPr txBox="1"/>
          <p:nvPr/>
        </p:nvSpPr>
        <p:spPr>
          <a:xfrm>
            <a:off x="12227182" y="2466287"/>
            <a:ext cx="2023184" cy="276999"/>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US" sz="1800" b="1" i="0" u="none" strike="noStrike" cap="none">
                <a:solidFill>
                  <a:srgbClr val="000000"/>
                </a:solidFill>
                <a:latin typeface="Arial"/>
                <a:ea typeface="Arial"/>
                <a:cs typeface="Arial"/>
                <a:sym typeface="Arial"/>
              </a:rPr>
              <a:t>Δέσμευση</a:t>
            </a:r>
            <a:endParaRPr sz="1800" b="0" i="0" u="none" strike="noStrike" cap="none">
              <a:solidFill>
                <a:srgbClr val="000000"/>
              </a:solidFill>
              <a:latin typeface="Arial"/>
              <a:ea typeface="Arial"/>
              <a:cs typeface="Arial"/>
              <a:sym typeface="Arial"/>
            </a:endParaRPr>
          </a:p>
        </p:txBody>
      </p:sp>
      <p:sp>
        <p:nvSpPr>
          <p:cNvPr id="170" name="Google Shape;170;p25"/>
          <p:cNvSpPr txBox="1"/>
          <p:nvPr/>
        </p:nvSpPr>
        <p:spPr>
          <a:xfrm>
            <a:off x="12227182" y="8009399"/>
            <a:ext cx="2023184" cy="289375"/>
          </a:xfrm>
          <a:prstGeom prst="rect">
            <a:avLst/>
          </a:prstGeom>
          <a:noFill/>
          <a:ln>
            <a:noFill/>
          </a:ln>
        </p:spPr>
        <p:txBody>
          <a:bodyPr spcFirstLastPara="1" wrap="square" lIns="0" tIns="0" rIns="0" bIns="0" anchor="t" anchorCtr="0">
            <a:spAutoFit/>
          </a:bodyPr>
          <a:lstStyle/>
          <a:p>
            <a:pPr marL="0" marR="0" lvl="0" indent="0" algn="l" rtl="0">
              <a:lnSpc>
                <a:spcPct val="112980"/>
              </a:lnSpc>
              <a:spcBef>
                <a:spcPts val="0"/>
              </a:spcBef>
              <a:spcAft>
                <a:spcPts val="0"/>
              </a:spcAft>
              <a:buNone/>
            </a:pPr>
            <a:r>
              <a:rPr lang="en-US" sz="1664" b="1" i="0" u="none" strike="noStrike" cap="none">
                <a:solidFill>
                  <a:srgbClr val="000000"/>
                </a:solidFill>
                <a:latin typeface="Poppins"/>
                <a:ea typeface="Poppins"/>
                <a:cs typeface="Poppins"/>
                <a:sym typeface="Poppins"/>
              </a:rPr>
              <a:t>Συνεταιρισμός</a:t>
            </a:r>
            <a:endParaRPr sz="1400" b="0" i="0" u="none" strike="noStrike" cap="none">
              <a:solidFill>
                <a:srgbClr val="000000"/>
              </a:solidFill>
              <a:latin typeface="Arial"/>
              <a:ea typeface="Arial"/>
              <a:cs typeface="Arial"/>
              <a:sym typeface="Arial"/>
            </a:endParaRPr>
          </a:p>
        </p:txBody>
      </p:sp>
      <p:sp>
        <p:nvSpPr>
          <p:cNvPr id="171" name="Google Shape;171;p25"/>
          <p:cNvSpPr txBox="1"/>
          <p:nvPr/>
        </p:nvSpPr>
        <p:spPr>
          <a:xfrm>
            <a:off x="14959514" y="5312467"/>
            <a:ext cx="2023184" cy="289375"/>
          </a:xfrm>
          <a:prstGeom prst="rect">
            <a:avLst/>
          </a:prstGeom>
          <a:noFill/>
          <a:ln>
            <a:noFill/>
          </a:ln>
        </p:spPr>
        <p:txBody>
          <a:bodyPr spcFirstLastPara="1" wrap="square" lIns="0" tIns="0" rIns="0" bIns="0" anchor="t" anchorCtr="0">
            <a:spAutoFit/>
          </a:bodyPr>
          <a:lstStyle/>
          <a:p>
            <a:pPr marL="0" marR="0" lvl="0" indent="0" algn="l" rtl="0">
              <a:lnSpc>
                <a:spcPct val="112980"/>
              </a:lnSpc>
              <a:spcBef>
                <a:spcPts val="0"/>
              </a:spcBef>
              <a:spcAft>
                <a:spcPts val="0"/>
              </a:spcAft>
              <a:buNone/>
            </a:pPr>
            <a:r>
              <a:rPr lang="en-US" sz="1664" b="1" i="0" u="none" strike="noStrike" cap="none">
                <a:solidFill>
                  <a:srgbClr val="000000"/>
                </a:solidFill>
                <a:latin typeface="Poppins"/>
                <a:ea typeface="Poppins"/>
                <a:cs typeface="Poppins"/>
                <a:sym typeface="Poppins"/>
              </a:rPr>
              <a:t>Συν-σχεδιασμός</a:t>
            </a:r>
            <a:endParaRPr sz="1400" b="0" i="0" u="none" strike="noStrike" cap="none">
              <a:solidFill>
                <a:srgbClr val="000000"/>
              </a:solidFill>
              <a:latin typeface="Arial"/>
              <a:ea typeface="Arial"/>
              <a:cs typeface="Arial"/>
              <a:sym typeface="Arial"/>
            </a:endParaRPr>
          </a:p>
        </p:txBody>
      </p:sp>
      <p:sp>
        <p:nvSpPr>
          <p:cNvPr id="172" name="Google Shape;172;p25"/>
          <p:cNvSpPr txBox="1"/>
          <p:nvPr/>
        </p:nvSpPr>
        <p:spPr>
          <a:xfrm>
            <a:off x="14620299" y="3676333"/>
            <a:ext cx="2116041" cy="184666"/>
          </a:xfrm>
          <a:prstGeom prst="rect">
            <a:avLst/>
          </a:prstGeom>
          <a:noFill/>
          <a:ln>
            <a:noFill/>
          </a:ln>
        </p:spPr>
        <p:txBody>
          <a:bodyPr spcFirstLastPara="1" wrap="square" lIns="0" tIns="0" rIns="0" bIns="0" anchor="t" anchorCtr="0">
            <a:spAutoFit/>
          </a:bodyPr>
          <a:lstStyle/>
          <a:p>
            <a:pPr marL="0" marR="0" lvl="0" indent="0" algn="l" rtl="0">
              <a:lnSpc>
                <a:spcPct val="100000"/>
              </a:lnSpc>
              <a:spcBef>
                <a:spcPts val="0"/>
              </a:spcBef>
              <a:spcAft>
                <a:spcPts val="0"/>
              </a:spcAft>
              <a:buNone/>
            </a:pPr>
            <a:r>
              <a:rPr lang="en-US" sz="1200" b="1" i="0" u="none" strike="noStrike" cap="none">
                <a:solidFill>
                  <a:schemeClr val="lt1"/>
                </a:solidFill>
                <a:latin typeface="Arial"/>
                <a:ea typeface="Arial"/>
                <a:cs typeface="Arial"/>
                <a:sym typeface="Arial"/>
              </a:rPr>
              <a:t>Τοποθέτηση</a:t>
            </a:r>
            <a:endParaRPr sz="1200" b="0" i="0" u="none" strike="noStrike" cap="none">
              <a:solidFill>
                <a:schemeClr val="lt1"/>
              </a:solidFill>
              <a:latin typeface="Arial"/>
              <a:ea typeface="Arial"/>
              <a:cs typeface="Arial"/>
              <a:sym typeface="Arial"/>
            </a:endParaRPr>
          </a:p>
        </p:txBody>
      </p:sp>
      <p:sp>
        <p:nvSpPr>
          <p:cNvPr id="173" name="Google Shape;173;p25"/>
          <p:cNvSpPr txBox="1"/>
          <p:nvPr/>
        </p:nvSpPr>
        <p:spPr>
          <a:xfrm>
            <a:off x="14620299" y="6878064"/>
            <a:ext cx="2116041" cy="269561"/>
          </a:xfrm>
          <a:prstGeom prst="rect">
            <a:avLst/>
          </a:prstGeom>
          <a:noFill/>
          <a:ln>
            <a:noFill/>
          </a:ln>
        </p:spPr>
        <p:txBody>
          <a:bodyPr spcFirstLastPara="1" wrap="square" lIns="0" tIns="0" rIns="0" bIns="0" anchor="t" anchorCtr="0">
            <a:spAutoFit/>
          </a:bodyPr>
          <a:lstStyle/>
          <a:p>
            <a:pPr marL="0" marR="0" lvl="0" indent="0" algn="l" rtl="0">
              <a:lnSpc>
                <a:spcPct val="112967"/>
              </a:lnSpc>
              <a:spcBef>
                <a:spcPts val="0"/>
              </a:spcBef>
              <a:spcAft>
                <a:spcPts val="0"/>
              </a:spcAft>
              <a:buNone/>
            </a:pPr>
            <a:r>
              <a:rPr lang="en-US" sz="1550" b="1" i="0" u="none" strike="noStrike" cap="none">
                <a:solidFill>
                  <a:srgbClr val="FFFFFF"/>
                </a:solidFill>
                <a:latin typeface="Poppins"/>
                <a:ea typeface="Poppins"/>
                <a:cs typeface="Poppins"/>
                <a:sym typeface="Poppins"/>
              </a:rPr>
              <a:t>Καριέρα</a:t>
            </a:r>
            <a:endParaRPr sz="1400" b="0" i="0" u="none" strike="noStrike" cap="none">
              <a:solidFill>
                <a:srgbClr val="000000"/>
              </a:solidFill>
              <a:latin typeface="Arial"/>
              <a:ea typeface="Arial"/>
              <a:cs typeface="Arial"/>
              <a:sym typeface="Arial"/>
            </a:endParaRPr>
          </a:p>
        </p:txBody>
      </p:sp>
      <p:sp>
        <p:nvSpPr>
          <p:cNvPr id="174" name="Google Shape;174;p25"/>
          <p:cNvSpPr txBox="1"/>
          <p:nvPr/>
        </p:nvSpPr>
        <p:spPr>
          <a:xfrm>
            <a:off x="1028700" y="2906679"/>
            <a:ext cx="8555259" cy="425450"/>
          </a:xfrm>
          <a:prstGeom prst="rect">
            <a:avLst/>
          </a:prstGeom>
          <a:noFill/>
          <a:ln>
            <a:noFill/>
          </a:ln>
        </p:spPr>
        <p:txBody>
          <a:bodyPr spcFirstLastPara="1" wrap="square" lIns="0" tIns="0" rIns="0" bIns="0" anchor="t" anchorCtr="0">
            <a:spAutoFit/>
          </a:bodyPr>
          <a:lstStyle/>
          <a:p>
            <a:pPr marL="0" marR="0" lvl="0" indent="0" algn="just" rtl="0">
              <a:lnSpc>
                <a:spcPct val="130011"/>
              </a:lnSpc>
              <a:spcBef>
                <a:spcPts val="0"/>
              </a:spcBef>
              <a:spcAft>
                <a:spcPts val="0"/>
              </a:spcAft>
              <a:buClr>
                <a:srgbClr val="000000"/>
              </a:buClr>
              <a:buSzPts val="2499"/>
              <a:buFont typeface="Arial"/>
              <a:buNone/>
            </a:pPr>
            <a:r>
              <a:rPr lang="en-US" sz="2499" b="0" i="0" u="none" strike="noStrike" cap="none">
                <a:solidFill>
                  <a:srgbClr val="000000"/>
                </a:solidFill>
                <a:latin typeface="Poppins"/>
                <a:ea typeface="Poppins"/>
                <a:cs typeface="Poppins"/>
                <a:sym typeface="Poppins"/>
              </a:rPr>
              <a:t> </a:t>
            </a:r>
            <a:endParaRPr sz="1400" b="0" i="0" u="none" strike="noStrike" cap="none">
              <a:solidFill>
                <a:srgbClr val="000000"/>
              </a:solidFill>
              <a:latin typeface="Arial"/>
              <a:ea typeface="Arial"/>
              <a:cs typeface="Arial"/>
              <a:sym typeface="Arial"/>
            </a:endParaRPr>
          </a:p>
        </p:txBody>
      </p:sp>
      <p:sp>
        <p:nvSpPr>
          <p:cNvPr id="175" name="Google Shape;175;p25"/>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6" name="Google Shape;176;p25"/>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77" name="Google Shape;177;p25"/>
          <p:cNvSpPr txBox="1"/>
          <p:nvPr/>
        </p:nvSpPr>
        <p:spPr>
          <a:xfrm>
            <a:off x="457200" y="2100000"/>
            <a:ext cx="9461629" cy="7091172"/>
          </a:xfrm>
          <a:prstGeom prst="rect">
            <a:avLst/>
          </a:prstGeom>
          <a:noFill/>
          <a:ln>
            <a:noFill/>
          </a:ln>
        </p:spPr>
        <p:txBody>
          <a:bodyPr spcFirstLastPara="1" wrap="square" lIns="0" tIns="0" rIns="0" bIns="0" anchor="t" anchorCtr="0">
            <a:spAutoFit/>
          </a:bodyPr>
          <a:lstStyle/>
          <a:p>
            <a:pPr marL="0" marR="0" lvl="0" indent="0" algn="l" rtl="0">
              <a:lnSpc>
                <a:spcPct val="120000"/>
              </a:lnSpc>
              <a:spcBef>
                <a:spcPts val="0"/>
              </a:spcBef>
              <a:spcAft>
                <a:spcPts val="0"/>
              </a:spcAft>
              <a:buNone/>
            </a:pPr>
            <a:r>
              <a:rPr lang="en-US" sz="2400" b="1" i="0" u="none" strike="noStrike" cap="none">
                <a:solidFill>
                  <a:srgbClr val="10146E"/>
                </a:solidFill>
                <a:latin typeface="Poppins"/>
                <a:ea typeface="Poppins"/>
                <a:cs typeface="Poppins"/>
                <a:sym typeface="Poppins"/>
              </a:rPr>
              <a:t>Οικοδόμηση εταιρικών σχέσεων </a:t>
            </a:r>
            <a:r>
              <a:rPr lang="en-US" sz="2400" b="0" i="0" u="none" strike="noStrike" cap="none">
                <a:solidFill>
                  <a:schemeClr val="dk1"/>
                </a:solidFill>
                <a:latin typeface="Poppins"/>
                <a:ea typeface="Poppins"/>
                <a:cs typeface="Poppins"/>
                <a:sym typeface="Poppins"/>
              </a:rPr>
              <a:t>— ανάπτυξη εμπιστοσύνης και αξιοπιστίας με τους εργοδότες, τους φορείς του κλάδου και τις κοινοτικές οργανώσεις με την πάροδο του χρόνου</a:t>
            </a:r>
            <a:endParaRPr sz="2400" b="0" i="0" u="none" strike="noStrike" cap="none">
              <a:solidFill>
                <a:schemeClr val="dk1"/>
              </a:solidFill>
              <a:latin typeface="Poppins"/>
              <a:ea typeface="Poppins"/>
              <a:cs typeface="Poppins"/>
              <a:sym typeface="Poppins"/>
            </a:endParaRPr>
          </a:p>
          <a:p>
            <a:pPr marL="0" marR="0" lvl="0" indent="0" algn="l" rtl="0">
              <a:lnSpc>
                <a:spcPct val="120000"/>
              </a:lnSpc>
              <a:spcBef>
                <a:spcPts val="0"/>
              </a:spcBef>
              <a:spcAft>
                <a:spcPts val="0"/>
              </a:spcAft>
              <a:buNone/>
            </a:pPr>
            <a:br>
              <a:rPr lang="en-US" sz="2400" b="1" i="0" u="none" strike="noStrike" cap="none">
                <a:solidFill>
                  <a:srgbClr val="10146E"/>
                </a:solidFill>
                <a:latin typeface="Poppins"/>
                <a:ea typeface="Poppins"/>
                <a:cs typeface="Poppins"/>
                <a:sym typeface="Poppins"/>
              </a:rPr>
            </a:br>
            <a:r>
              <a:rPr lang="en-US" sz="2400" b="1" i="0" u="none" strike="noStrike" cap="none">
                <a:solidFill>
                  <a:srgbClr val="10146E"/>
                </a:solidFill>
                <a:latin typeface="Poppins"/>
                <a:ea typeface="Poppins"/>
                <a:cs typeface="Poppins"/>
                <a:sym typeface="Poppins"/>
              </a:rPr>
              <a:t>Συν-σχεδιασμός </a:t>
            </a:r>
            <a:r>
              <a:rPr lang="en-US" sz="2400" b="0" i="0" u="none" strike="noStrike" cap="none">
                <a:solidFill>
                  <a:schemeClr val="dk1"/>
                </a:solidFill>
                <a:latin typeface="Poppins"/>
                <a:ea typeface="Poppins"/>
                <a:cs typeface="Poppins"/>
                <a:sym typeface="Poppins"/>
              </a:rPr>
              <a:t>— συνεργασία με εργοδότες για τη διαμόρφωση μαθησιακού περιεχομένου, αξιολογήσεων και εμπειριών στο χώρο εργασίας που αντικατοπτρίζουν πραγματικά επαγγελματικά πρότυπα</a:t>
            </a:r>
            <a:endParaRPr sz="2400" b="0" i="0" u="none" strike="noStrike" cap="none">
              <a:solidFill>
                <a:schemeClr val="dk1"/>
              </a:solidFill>
              <a:latin typeface="Poppins"/>
              <a:ea typeface="Poppins"/>
              <a:cs typeface="Poppins"/>
              <a:sym typeface="Poppins"/>
            </a:endParaRPr>
          </a:p>
          <a:p>
            <a:pPr marL="0" marR="0" lvl="0" indent="0" algn="l" rtl="0">
              <a:lnSpc>
                <a:spcPct val="120000"/>
              </a:lnSpc>
              <a:spcBef>
                <a:spcPts val="0"/>
              </a:spcBef>
              <a:spcAft>
                <a:spcPts val="0"/>
              </a:spcAft>
              <a:buNone/>
            </a:pPr>
            <a:br>
              <a:rPr lang="en-US" sz="2400" b="1" i="0" u="none" strike="noStrike" cap="none">
                <a:solidFill>
                  <a:srgbClr val="10146E"/>
                </a:solidFill>
                <a:latin typeface="Poppins"/>
                <a:ea typeface="Poppins"/>
                <a:cs typeface="Poppins"/>
                <a:sym typeface="Poppins"/>
              </a:rPr>
            </a:br>
            <a:r>
              <a:rPr lang="en-US" sz="2400" b="1" i="0" u="none" strike="noStrike" cap="none">
                <a:solidFill>
                  <a:srgbClr val="10146E"/>
                </a:solidFill>
                <a:latin typeface="Poppins"/>
                <a:ea typeface="Poppins"/>
                <a:cs typeface="Poppins"/>
                <a:sym typeface="Poppins"/>
              </a:rPr>
              <a:t>Συντονισμός τοποθέτησης και μαθητείας </a:t>
            </a:r>
            <a:r>
              <a:rPr lang="en-US" sz="2400" b="0" i="0" u="none" strike="noStrike" cap="none">
                <a:solidFill>
                  <a:schemeClr val="dk1"/>
                </a:solidFill>
                <a:latin typeface="Poppins"/>
                <a:ea typeface="Poppins"/>
                <a:cs typeface="Poppins"/>
                <a:sym typeface="Poppins"/>
              </a:rPr>
              <a:t>— διαχείριση των πρακτικών, ποιμαντικών και επαγγελματικών διαστάσεων της μάθησης στον χώρο εργασίας</a:t>
            </a:r>
            <a:endParaRPr sz="2400" b="0" i="0" u="none" strike="noStrike" cap="none">
              <a:solidFill>
                <a:schemeClr val="dk1"/>
              </a:solidFill>
              <a:latin typeface="Poppins"/>
              <a:ea typeface="Poppins"/>
              <a:cs typeface="Poppins"/>
              <a:sym typeface="Poppins"/>
            </a:endParaRPr>
          </a:p>
          <a:p>
            <a:pPr marL="0" marR="0" lvl="0" indent="0" algn="l" rtl="0">
              <a:lnSpc>
                <a:spcPct val="120000"/>
              </a:lnSpc>
              <a:spcBef>
                <a:spcPts val="0"/>
              </a:spcBef>
              <a:spcAft>
                <a:spcPts val="0"/>
              </a:spcAft>
              <a:buNone/>
            </a:pPr>
            <a:br>
              <a:rPr lang="en-US" sz="2400" b="1" i="0" u="none" strike="noStrike" cap="none">
                <a:solidFill>
                  <a:srgbClr val="10146E"/>
                </a:solidFill>
                <a:latin typeface="Poppins"/>
                <a:ea typeface="Poppins"/>
                <a:cs typeface="Poppins"/>
                <a:sym typeface="Poppins"/>
              </a:rPr>
            </a:br>
            <a:r>
              <a:rPr lang="en-US" sz="2400" b="1" i="0" u="none" strike="noStrike" cap="none">
                <a:solidFill>
                  <a:srgbClr val="10146E"/>
                </a:solidFill>
                <a:latin typeface="Poppins"/>
                <a:ea typeface="Poppins"/>
                <a:cs typeface="Poppins"/>
                <a:sym typeface="Poppins"/>
              </a:rPr>
              <a:t>Επαγγελματικός προσανατολισμός </a:t>
            </a:r>
            <a:r>
              <a:rPr lang="en-US" sz="2400" b="0" i="0" u="none" strike="noStrike" cap="none">
                <a:solidFill>
                  <a:schemeClr val="dk1"/>
                </a:solidFill>
                <a:latin typeface="Poppins"/>
                <a:ea typeface="Poppins"/>
                <a:cs typeface="Poppins"/>
                <a:sym typeface="Poppins"/>
              </a:rPr>
              <a:t>— εξοπλίζοντας τους εκπαιδευόμενους με ακριβείς, τρέχουσες γνώσεις σχετικά με τους ρόλους εργασίας, τις διαδρομές εισόδου και τις προσδοκίες των εργοδοτών</a:t>
            </a:r>
            <a:endParaRPr sz="1400" b="0" i="0" u="none" strike="noStrike" cap="none">
              <a:solidFill>
                <a:schemeClr val="dk1"/>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81"/>
        <p:cNvGrpSpPr/>
        <p:nvPr/>
      </p:nvGrpSpPr>
      <p:grpSpPr>
        <a:xfrm>
          <a:off x="0" y="0"/>
          <a:ext cx="0" cy="0"/>
          <a:chOff x="0" y="0"/>
          <a:chExt cx="0" cy="0"/>
        </a:xfrm>
      </p:grpSpPr>
      <p:grpSp>
        <p:nvGrpSpPr>
          <p:cNvPr id="182" name="Google Shape;182;p26"/>
          <p:cNvGrpSpPr/>
          <p:nvPr/>
        </p:nvGrpSpPr>
        <p:grpSpPr>
          <a:xfrm rot="-5400000">
            <a:off x="-2018150" y="5932743"/>
            <a:ext cx="13655680" cy="7561980"/>
            <a:chOff x="0" y="0"/>
            <a:chExt cx="733891" cy="406400"/>
          </a:xfrm>
        </p:grpSpPr>
        <p:sp>
          <p:nvSpPr>
            <p:cNvPr id="183" name="Google Shape;183;p26"/>
            <p:cNvSpPr/>
            <p:nvPr/>
          </p:nvSpPr>
          <p:spPr>
            <a:xfrm>
              <a:off x="0" y="0"/>
              <a:ext cx="733891" cy="406400"/>
            </a:xfrm>
            <a:custGeom>
              <a:avLst/>
              <a:gdLst/>
              <a:ahLst/>
              <a:cxnLst/>
              <a:rect l="l" t="t" r="r" b="b"/>
              <a:pathLst>
                <a:path w="733891" h="406400" extrusionOk="0">
                  <a:moveTo>
                    <a:pt x="530691" y="0"/>
                  </a:moveTo>
                  <a:cubicBezTo>
                    <a:pt x="642915" y="0"/>
                    <a:pt x="733891" y="90976"/>
                    <a:pt x="733891" y="203200"/>
                  </a:cubicBezTo>
                  <a:cubicBezTo>
                    <a:pt x="733891" y="315424"/>
                    <a:pt x="642915" y="406400"/>
                    <a:pt x="530691" y="406400"/>
                  </a:cubicBezTo>
                  <a:lnTo>
                    <a:pt x="203200" y="406400"/>
                  </a:lnTo>
                  <a:cubicBezTo>
                    <a:pt x="90976" y="406400"/>
                    <a:pt x="0" y="315424"/>
                    <a:pt x="0" y="203200"/>
                  </a:cubicBezTo>
                  <a:cubicBezTo>
                    <a:pt x="0" y="90976"/>
                    <a:pt x="90976" y="0"/>
                    <a:pt x="203200" y="0"/>
                  </a:cubicBezTo>
                  <a:close/>
                </a:path>
              </a:pathLst>
            </a:custGeom>
            <a:solidFill>
              <a:srgbClr val="10146E"/>
            </a:solidFill>
            <a:ln w="123825"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4" name="Google Shape;184;p26"/>
            <p:cNvSpPr txBox="1"/>
            <p:nvPr/>
          </p:nvSpPr>
          <p:spPr>
            <a:xfrm>
              <a:off x="0" y="0"/>
              <a:ext cx="733891" cy="406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185" name="Google Shape;185;p26"/>
          <p:cNvGrpSpPr/>
          <p:nvPr/>
        </p:nvGrpSpPr>
        <p:grpSpPr>
          <a:xfrm rot="-5400000">
            <a:off x="6650470" y="5932743"/>
            <a:ext cx="13655680" cy="7561980"/>
            <a:chOff x="0" y="0"/>
            <a:chExt cx="733891" cy="406400"/>
          </a:xfrm>
        </p:grpSpPr>
        <p:sp>
          <p:nvSpPr>
            <p:cNvPr id="186" name="Google Shape;186;p26"/>
            <p:cNvSpPr/>
            <p:nvPr/>
          </p:nvSpPr>
          <p:spPr>
            <a:xfrm>
              <a:off x="0" y="0"/>
              <a:ext cx="733891" cy="406400"/>
            </a:xfrm>
            <a:custGeom>
              <a:avLst/>
              <a:gdLst/>
              <a:ahLst/>
              <a:cxnLst/>
              <a:rect l="l" t="t" r="r" b="b"/>
              <a:pathLst>
                <a:path w="733891" h="406400" extrusionOk="0">
                  <a:moveTo>
                    <a:pt x="530691" y="0"/>
                  </a:moveTo>
                  <a:cubicBezTo>
                    <a:pt x="642915" y="0"/>
                    <a:pt x="733891" y="90976"/>
                    <a:pt x="733891" y="203200"/>
                  </a:cubicBezTo>
                  <a:cubicBezTo>
                    <a:pt x="733891" y="315424"/>
                    <a:pt x="642915" y="406400"/>
                    <a:pt x="530691" y="406400"/>
                  </a:cubicBezTo>
                  <a:lnTo>
                    <a:pt x="203200" y="406400"/>
                  </a:lnTo>
                  <a:cubicBezTo>
                    <a:pt x="90976" y="406400"/>
                    <a:pt x="0" y="315424"/>
                    <a:pt x="0" y="203200"/>
                  </a:cubicBezTo>
                  <a:cubicBezTo>
                    <a:pt x="0" y="90976"/>
                    <a:pt x="90976" y="0"/>
                    <a:pt x="203200" y="0"/>
                  </a:cubicBezTo>
                  <a:close/>
                </a:path>
              </a:pathLst>
            </a:custGeom>
            <a:solidFill>
              <a:srgbClr val="10146E"/>
            </a:solidFill>
            <a:ln w="123825"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7" name="Google Shape;187;p26"/>
            <p:cNvSpPr txBox="1"/>
            <p:nvPr/>
          </p:nvSpPr>
          <p:spPr>
            <a:xfrm>
              <a:off x="0" y="0"/>
              <a:ext cx="733891" cy="406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188" name="Google Shape;188;p26"/>
          <p:cNvSpPr/>
          <p:nvPr/>
        </p:nvSpPr>
        <p:spPr>
          <a:xfrm>
            <a:off x="3510165" y="1779018"/>
            <a:ext cx="2599050" cy="2599050"/>
          </a:xfrm>
          <a:custGeom>
            <a:avLst/>
            <a:gdLst/>
            <a:ahLst/>
            <a:cxnLst/>
            <a:rect l="l" t="t" r="r" b="b"/>
            <a:pathLst>
              <a:path w="2599050" h="2599050" extrusionOk="0">
                <a:moveTo>
                  <a:pt x="0" y="0"/>
                </a:moveTo>
                <a:lnTo>
                  <a:pt x="2599050" y="0"/>
                </a:lnTo>
                <a:lnTo>
                  <a:pt x="2599050" y="2599050"/>
                </a:lnTo>
                <a:lnTo>
                  <a:pt x="0" y="259905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89" name="Google Shape;189;p26"/>
          <p:cNvSpPr/>
          <p:nvPr/>
        </p:nvSpPr>
        <p:spPr>
          <a:xfrm>
            <a:off x="3706174" y="1975026"/>
            <a:ext cx="2207033" cy="2207033"/>
          </a:xfrm>
          <a:custGeom>
            <a:avLst/>
            <a:gdLst/>
            <a:ahLst/>
            <a:cxnLst/>
            <a:rect l="l" t="t" r="r" b="b"/>
            <a:pathLst>
              <a:path w="2207033" h="2207033" extrusionOk="0">
                <a:moveTo>
                  <a:pt x="0" y="0"/>
                </a:moveTo>
                <a:lnTo>
                  <a:pt x="2207032" y="0"/>
                </a:lnTo>
                <a:lnTo>
                  <a:pt x="2207032" y="2207033"/>
                </a:lnTo>
                <a:lnTo>
                  <a:pt x="0" y="2207033"/>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0" name="Google Shape;190;p26"/>
          <p:cNvSpPr/>
          <p:nvPr/>
        </p:nvSpPr>
        <p:spPr>
          <a:xfrm>
            <a:off x="12178785" y="1779018"/>
            <a:ext cx="2599050" cy="2599050"/>
          </a:xfrm>
          <a:custGeom>
            <a:avLst/>
            <a:gdLst/>
            <a:ahLst/>
            <a:cxnLst/>
            <a:rect l="l" t="t" r="r" b="b"/>
            <a:pathLst>
              <a:path w="2599050" h="2599050" extrusionOk="0">
                <a:moveTo>
                  <a:pt x="0" y="0"/>
                </a:moveTo>
                <a:lnTo>
                  <a:pt x="2599050" y="0"/>
                </a:lnTo>
                <a:lnTo>
                  <a:pt x="2599050" y="2599050"/>
                </a:lnTo>
                <a:lnTo>
                  <a:pt x="0" y="2599050"/>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1" name="Google Shape;191;p26"/>
          <p:cNvSpPr/>
          <p:nvPr/>
        </p:nvSpPr>
        <p:spPr>
          <a:xfrm>
            <a:off x="12377073" y="1975026"/>
            <a:ext cx="2207033" cy="2207033"/>
          </a:xfrm>
          <a:custGeom>
            <a:avLst/>
            <a:gdLst/>
            <a:ahLst/>
            <a:cxnLst/>
            <a:rect l="l" t="t" r="r" b="b"/>
            <a:pathLst>
              <a:path w="2207033" h="2207033" extrusionOk="0">
                <a:moveTo>
                  <a:pt x="0" y="0"/>
                </a:moveTo>
                <a:lnTo>
                  <a:pt x="2207033" y="0"/>
                </a:lnTo>
                <a:lnTo>
                  <a:pt x="2207033" y="2207033"/>
                </a:lnTo>
                <a:lnTo>
                  <a:pt x="0" y="2207033"/>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2" name="Google Shape;192;p26"/>
          <p:cNvSpPr/>
          <p:nvPr/>
        </p:nvSpPr>
        <p:spPr>
          <a:xfrm>
            <a:off x="3820610" y="2089463"/>
            <a:ext cx="1978160" cy="1978160"/>
          </a:xfrm>
          <a:custGeom>
            <a:avLst/>
            <a:gdLst/>
            <a:ahLst/>
            <a:cxnLst/>
            <a:rect l="l" t="t" r="r" b="b"/>
            <a:pathLst>
              <a:path w="1978160" h="1978160" extrusionOk="0">
                <a:moveTo>
                  <a:pt x="0" y="0"/>
                </a:moveTo>
                <a:lnTo>
                  <a:pt x="1978160" y="0"/>
                </a:lnTo>
                <a:lnTo>
                  <a:pt x="1978160" y="1978160"/>
                </a:lnTo>
                <a:lnTo>
                  <a:pt x="0" y="1978160"/>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3" name="Google Shape;193;p26"/>
          <p:cNvSpPr/>
          <p:nvPr/>
        </p:nvSpPr>
        <p:spPr>
          <a:xfrm>
            <a:off x="12491510" y="2089463"/>
            <a:ext cx="1978160" cy="1978160"/>
          </a:xfrm>
          <a:custGeom>
            <a:avLst/>
            <a:gdLst/>
            <a:ahLst/>
            <a:cxnLst/>
            <a:rect l="l" t="t" r="r" b="b"/>
            <a:pathLst>
              <a:path w="1978160" h="1978160" extrusionOk="0">
                <a:moveTo>
                  <a:pt x="0" y="0"/>
                </a:moveTo>
                <a:lnTo>
                  <a:pt x="1978160" y="0"/>
                </a:lnTo>
                <a:lnTo>
                  <a:pt x="1978160" y="1978160"/>
                </a:lnTo>
                <a:lnTo>
                  <a:pt x="0" y="1978160"/>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4" name="Google Shape;194;p26"/>
          <p:cNvSpPr/>
          <p:nvPr/>
        </p:nvSpPr>
        <p:spPr>
          <a:xfrm>
            <a:off x="4182900" y="2586513"/>
            <a:ext cx="1253580" cy="984060"/>
          </a:xfrm>
          <a:custGeom>
            <a:avLst/>
            <a:gdLst/>
            <a:ahLst/>
            <a:cxnLst/>
            <a:rect l="l" t="t" r="r" b="b"/>
            <a:pathLst>
              <a:path w="1253580" h="984060" extrusionOk="0">
                <a:moveTo>
                  <a:pt x="0" y="0"/>
                </a:moveTo>
                <a:lnTo>
                  <a:pt x="1253580" y="0"/>
                </a:lnTo>
                <a:lnTo>
                  <a:pt x="1253580" y="984060"/>
                </a:lnTo>
                <a:lnTo>
                  <a:pt x="0" y="984060"/>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5" name="Google Shape;195;p26"/>
          <p:cNvSpPr/>
          <p:nvPr/>
        </p:nvSpPr>
        <p:spPr>
          <a:xfrm rot="10800000" flipH="1">
            <a:off x="12853800" y="2586513"/>
            <a:ext cx="1253580" cy="984060"/>
          </a:xfrm>
          <a:custGeom>
            <a:avLst/>
            <a:gdLst/>
            <a:ahLst/>
            <a:cxnLst/>
            <a:rect l="l" t="t" r="r" b="b"/>
            <a:pathLst>
              <a:path w="1253580" h="984060" extrusionOk="0">
                <a:moveTo>
                  <a:pt x="0" y="984060"/>
                </a:moveTo>
                <a:lnTo>
                  <a:pt x="1253580" y="984060"/>
                </a:lnTo>
                <a:lnTo>
                  <a:pt x="1253580" y="0"/>
                </a:lnTo>
                <a:lnTo>
                  <a:pt x="0" y="0"/>
                </a:lnTo>
                <a:lnTo>
                  <a:pt x="0" y="98406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6" name="Google Shape;196;p26"/>
          <p:cNvSpPr/>
          <p:nvPr/>
        </p:nvSpPr>
        <p:spPr>
          <a:xfrm rot="-10520999">
            <a:off x="12455024" y="-1230096"/>
            <a:ext cx="6240735" cy="2176456"/>
          </a:xfrm>
          <a:custGeom>
            <a:avLst/>
            <a:gdLst/>
            <a:ahLst/>
            <a:cxnLst/>
            <a:rect l="l" t="t" r="r" b="b"/>
            <a:pathLst>
              <a:path w="6240735" h="2176456" extrusionOk="0">
                <a:moveTo>
                  <a:pt x="0" y="0"/>
                </a:moveTo>
                <a:lnTo>
                  <a:pt x="6240735" y="0"/>
                </a:lnTo>
                <a:lnTo>
                  <a:pt x="6240735" y="2176456"/>
                </a:lnTo>
                <a:lnTo>
                  <a:pt x="0" y="2176456"/>
                </a:lnTo>
                <a:lnTo>
                  <a:pt x="0" y="0"/>
                </a:lnTo>
                <a:close/>
              </a:path>
            </a:pathLst>
          </a:custGeom>
          <a:blipFill rotWithShape="1">
            <a:blip r:embed="rId8">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7" name="Google Shape;197;p26"/>
          <p:cNvSpPr/>
          <p:nvPr/>
        </p:nvSpPr>
        <p:spPr>
          <a:xfrm rot="10598374" flipH="1">
            <a:off x="-1201877" y="-1735978"/>
            <a:ext cx="6576787" cy="2293655"/>
          </a:xfrm>
          <a:custGeom>
            <a:avLst/>
            <a:gdLst/>
            <a:ahLst/>
            <a:cxnLst/>
            <a:rect l="l" t="t" r="r" b="b"/>
            <a:pathLst>
              <a:path w="6576787" h="2293655" extrusionOk="0">
                <a:moveTo>
                  <a:pt x="0" y="2293654"/>
                </a:moveTo>
                <a:lnTo>
                  <a:pt x="6576787" y="2293654"/>
                </a:lnTo>
                <a:lnTo>
                  <a:pt x="6576787" y="0"/>
                </a:lnTo>
                <a:lnTo>
                  <a:pt x="0" y="0"/>
                </a:lnTo>
                <a:lnTo>
                  <a:pt x="0" y="2293654"/>
                </a:lnTo>
                <a:close/>
              </a:path>
            </a:pathLst>
          </a:custGeom>
          <a:blipFill rotWithShape="1">
            <a:blip r:embed="rId9">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198" name="Google Shape;198;p26"/>
          <p:cNvSpPr txBox="1"/>
          <p:nvPr/>
        </p:nvSpPr>
        <p:spPr>
          <a:xfrm>
            <a:off x="6501477" y="1019175"/>
            <a:ext cx="5285047" cy="2347181"/>
          </a:xfrm>
          <a:prstGeom prst="rect">
            <a:avLst/>
          </a:prstGeom>
          <a:noFill/>
          <a:ln>
            <a:noFill/>
          </a:ln>
        </p:spPr>
        <p:txBody>
          <a:bodyPr spcFirstLastPara="1" wrap="square" lIns="0" tIns="0" rIns="0" bIns="0" anchor="t" anchorCtr="0">
            <a:spAutoFit/>
          </a:bodyPr>
          <a:lstStyle/>
          <a:p>
            <a:pPr marL="0" marR="0" lvl="0" indent="0" algn="ctr" rtl="0">
              <a:lnSpc>
                <a:spcPct val="113002"/>
              </a:lnSpc>
              <a:spcBef>
                <a:spcPts val="0"/>
              </a:spcBef>
              <a:spcAft>
                <a:spcPts val="0"/>
              </a:spcAft>
              <a:buNone/>
            </a:pPr>
            <a:r>
              <a:rPr lang="en-US" sz="4499" b="1" i="0" u="none" strike="noStrike" cap="none">
                <a:solidFill>
                  <a:srgbClr val="000000"/>
                </a:solidFill>
                <a:latin typeface="Poppins"/>
                <a:ea typeface="Poppins"/>
                <a:cs typeface="Poppins"/>
                <a:sym typeface="Poppins"/>
              </a:rPr>
              <a:t>Αυτοαξιολόγηση δέσμευσης κλάδου (Ποσοστό 1–5)</a:t>
            </a:r>
            <a:endParaRPr sz="1400" b="0" i="0" u="none" strike="noStrike" cap="none">
              <a:solidFill>
                <a:srgbClr val="000000"/>
              </a:solidFill>
              <a:latin typeface="Arial"/>
              <a:ea typeface="Arial"/>
              <a:cs typeface="Arial"/>
              <a:sym typeface="Arial"/>
            </a:endParaRPr>
          </a:p>
        </p:txBody>
      </p:sp>
      <p:sp>
        <p:nvSpPr>
          <p:cNvPr id="199" name="Google Shape;199;p26"/>
          <p:cNvSpPr txBox="1"/>
          <p:nvPr/>
        </p:nvSpPr>
        <p:spPr>
          <a:xfrm>
            <a:off x="1570130" y="5394920"/>
            <a:ext cx="6497238" cy="4437882"/>
          </a:xfrm>
          <a:prstGeom prst="rect">
            <a:avLst/>
          </a:prstGeom>
          <a:noFill/>
          <a:ln>
            <a:noFill/>
          </a:ln>
        </p:spPr>
        <p:txBody>
          <a:bodyPr spcFirstLastPara="1" wrap="square" lIns="0" tIns="0" rIns="0" bIns="0" anchor="t" anchorCtr="0">
            <a:spAutoFit/>
          </a:bodyPr>
          <a:lstStyle/>
          <a:p>
            <a:pPr marL="0" marR="0" lvl="0" indent="0" algn="just" rtl="0">
              <a:lnSpc>
                <a:spcPct val="118974"/>
              </a:lnSpc>
              <a:spcBef>
                <a:spcPts val="0"/>
              </a:spcBef>
              <a:spcAft>
                <a:spcPts val="0"/>
              </a:spcAft>
              <a:buNone/>
            </a:pPr>
            <a:r>
              <a:rPr lang="en-US" sz="2203" b="0" i="0" u="none" strike="noStrike" cap="none">
                <a:solidFill>
                  <a:srgbClr val="FFFFFF"/>
                </a:solidFill>
                <a:latin typeface="Poppins"/>
                <a:ea typeface="Poppins"/>
                <a:cs typeface="Poppins"/>
                <a:sym typeface="Poppins"/>
              </a:rPr>
              <a:t>Ποσοστό 1–5:</a:t>
            </a:r>
            <a:br>
              <a:rPr lang="en-US" sz="2203" b="0" i="0" u="none" strike="noStrike" cap="none">
                <a:solidFill>
                  <a:srgbClr val="FFFFFF"/>
                </a:solidFill>
                <a:latin typeface="Poppins"/>
                <a:ea typeface="Poppins"/>
                <a:cs typeface="Poppins"/>
                <a:sym typeface="Poppins"/>
              </a:rPr>
            </a:br>
            <a:r>
              <a:rPr lang="en-US" sz="2203" b="0" i="0" u="none" strike="noStrike" cap="none">
                <a:solidFill>
                  <a:srgbClr val="FFFFFF"/>
                </a:solidFill>
                <a:latin typeface="Poppins"/>
                <a:ea typeface="Poppins"/>
                <a:cs typeface="Poppins"/>
                <a:sym typeface="Poppins"/>
              </a:rPr>
              <a:t>Έχω μιλήσει με τουλάχιστον έναν εργοδότη στον τομέα μου τους τελευταίους έξι μήνες σχετικά με τις τρέχουσες προσδοκίες δεξιοτήτων.</a:t>
            </a:r>
            <a:endParaRPr sz="2203" b="0" i="0" u="none" strike="noStrike" cap="none">
              <a:solidFill>
                <a:srgbClr val="FFFFFF"/>
              </a:solidFill>
              <a:latin typeface="Poppins"/>
              <a:ea typeface="Poppins"/>
              <a:cs typeface="Poppins"/>
              <a:sym typeface="Poppins"/>
            </a:endParaRPr>
          </a:p>
          <a:p>
            <a:pPr marL="0" marR="0" lvl="0" indent="0" algn="just" rtl="0">
              <a:lnSpc>
                <a:spcPct val="118974"/>
              </a:lnSpc>
              <a:spcBef>
                <a:spcPts val="0"/>
              </a:spcBef>
              <a:spcAft>
                <a:spcPts val="0"/>
              </a:spcAft>
              <a:buNone/>
            </a:pPr>
            <a:br>
              <a:rPr lang="en-US" sz="2203" b="0" i="0" u="none" strike="noStrike" cap="none">
                <a:solidFill>
                  <a:srgbClr val="FFFFFF"/>
                </a:solidFill>
                <a:latin typeface="Poppins"/>
                <a:ea typeface="Poppins"/>
                <a:cs typeface="Poppins"/>
                <a:sym typeface="Poppins"/>
              </a:rPr>
            </a:br>
            <a:r>
              <a:rPr lang="en-US" sz="2203" b="0" i="0" u="none" strike="noStrike" cap="none">
                <a:solidFill>
                  <a:srgbClr val="FFFFFF"/>
                </a:solidFill>
                <a:latin typeface="Poppins"/>
                <a:ea typeface="Poppins"/>
                <a:cs typeface="Poppins"/>
                <a:sym typeface="Poppins"/>
              </a:rPr>
              <a:t>Ενημερώνω τους εργοδότες με σαφήνεια πριν από την έναρξη μιας πρακτικής άσκησης και παρακολουθώ κατά τη διάρκεια και μετά από αυτήν. </a:t>
            </a:r>
            <a:br>
              <a:rPr lang="en-US" sz="2203" b="0" i="0" u="none" strike="noStrike" cap="none">
                <a:solidFill>
                  <a:srgbClr val="FFFFFF"/>
                </a:solidFill>
                <a:latin typeface="Poppins"/>
                <a:ea typeface="Poppins"/>
                <a:cs typeface="Poppins"/>
                <a:sym typeface="Poppins"/>
              </a:rPr>
            </a:br>
            <a:r>
              <a:rPr lang="en-US" sz="2203" b="0" i="0" u="none" strike="noStrike" cap="none">
                <a:solidFill>
                  <a:srgbClr val="FFFFFF"/>
                </a:solidFill>
                <a:latin typeface="Poppins"/>
                <a:ea typeface="Poppins"/>
                <a:cs typeface="Poppins"/>
                <a:sym typeface="Poppins"/>
              </a:rPr>
              <a:t>Δίνω στους εκπαιδευόμενους ακριβείς και συγκεκριμένες πληροφορίες σχετικά με τους ρόλους εργασίας και τις διαδρομές εισόδου στον τομέα τους.</a:t>
            </a:r>
            <a:endParaRPr sz="1400" b="0" i="0" u="none" strike="noStrike" cap="none">
              <a:solidFill>
                <a:srgbClr val="000000"/>
              </a:solidFill>
              <a:latin typeface="Arial"/>
              <a:ea typeface="Arial"/>
              <a:cs typeface="Arial"/>
              <a:sym typeface="Arial"/>
            </a:endParaRPr>
          </a:p>
        </p:txBody>
      </p:sp>
      <p:sp>
        <p:nvSpPr>
          <p:cNvPr id="200" name="Google Shape;200;p26"/>
          <p:cNvSpPr txBox="1"/>
          <p:nvPr/>
        </p:nvSpPr>
        <p:spPr>
          <a:xfrm>
            <a:off x="10445227" y="5553355"/>
            <a:ext cx="6066165" cy="3630994"/>
          </a:xfrm>
          <a:prstGeom prst="rect">
            <a:avLst/>
          </a:prstGeom>
          <a:noFill/>
          <a:ln>
            <a:noFill/>
          </a:ln>
        </p:spPr>
        <p:txBody>
          <a:bodyPr spcFirstLastPara="1" wrap="square" lIns="0" tIns="0" rIns="0" bIns="0" anchor="t" anchorCtr="0">
            <a:spAutoFit/>
          </a:bodyPr>
          <a:lstStyle/>
          <a:p>
            <a:pPr marL="0" marR="0" lvl="0" indent="0" algn="just" rtl="0">
              <a:lnSpc>
                <a:spcPct val="118974"/>
              </a:lnSpc>
              <a:spcBef>
                <a:spcPts val="0"/>
              </a:spcBef>
              <a:spcAft>
                <a:spcPts val="0"/>
              </a:spcAft>
              <a:buNone/>
            </a:pPr>
            <a:r>
              <a:rPr lang="en-US" sz="2203" b="0" i="0" u="none" strike="noStrike" cap="none">
                <a:solidFill>
                  <a:srgbClr val="FFFFFF"/>
                </a:solidFill>
                <a:latin typeface="Poppins"/>
                <a:ea typeface="Poppins"/>
                <a:cs typeface="Poppins"/>
                <a:sym typeface="Poppins"/>
              </a:rPr>
              <a:t>Ποσοστό 1–5:</a:t>
            </a:r>
            <a:br>
              <a:rPr lang="en-US" sz="2203" b="0" i="0" u="none" strike="noStrike" cap="none">
                <a:solidFill>
                  <a:srgbClr val="FFFFFF"/>
                </a:solidFill>
                <a:latin typeface="Poppins"/>
                <a:ea typeface="Poppins"/>
                <a:cs typeface="Poppins"/>
                <a:sym typeface="Poppins"/>
              </a:rPr>
            </a:br>
            <a:r>
              <a:rPr lang="en-US" sz="2203" b="0" i="0" u="none" strike="noStrike" cap="none">
                <a:solidFill>
                  <a:srgbClr val="FFFFFF"/>
                </a:solidFill>
                <a:latin typeface="Poppins"/>
                <a:ea typeface="Poppins"/>
                <a:cs typeface="Poppins"/>
                <a:sym typeface="Poppins"/>
              </a:rPr>
              <a:t>Αντιμετωπίζω τα ζητήματα με τους εργοδότες και τους εκπαιδευόμενους νωρίς, προτού κλιμακωθούν.</a:t>
            </a:r>
            <a:endParaRPr sz="2203" b="0" i="0" u="none" strike="noStrike" cap="none">
              <a:solidFill>
                <a:srgbClr val="FFFFFF"/>
              </a:solidFill>
              <a:latin typeface="Poppins"/>
              <a:ea typeface="Poppins"/>
              <a:cs typeface="Poppins"/>
              <a:sym typeface="Poppins"/>
            </a:endParaRPr>
          </a:p>
          <a:p>
            <a:pPr marL="0" marR="0" lvl="0" indent="0" algn="just" rtl="0">
              <a:lnSpc>
                <a:spcPct val="118974"/>
              </a:lnSpc>
              <a:spcBef>
                <a:spcPts val="0"/>
              </a:spcBef>
              <a:spcAft>
                <a:spcPts val="0"/>
              </a:spcAft>
              <a:buNone/>
            </a:pPr>
            <a:br>
              <a:rPr lang="en-US" sz="2203" b="0" i="0" u="none" strike="noStrike" cap="none">
                <a:solidFill>
                  <a:srgbClr val="FFFFFF"/>
                </a:solidFill>
                <a:latin typeface="Poppins"/>
                <a:ea typeface="Poppins"/>
                <a:cs typeface="Poppins"/>
                <a:sym typeface="Poppins"/>
              </a:rPr>
            </a:br>
            <a:r>
              <a:rPr lang="en-US" sz="2203" b="0" i="0" u="none" strike="noStrike" cap="none">
                <a:solidFill>
                  <a:srgbClr val="FFFFFF"/>
                </a:solidFill>
                <a:latin typeface="Poppins"/>
                <a:ea typeface="Poppins"/>
                <a:cs typeface="Poppins"/>
                <a:sym typeface="Poppins"/>
              </a:rPr>
              <a:t>Το περιεχόμενο των μαθημάτων μου αντικατοπτρίζει την τρέχουσα πρακτική του κλάδου, όχι μόνο ό,τι ήταν σχετικό όταν γράφτηκε το πρόγραμμα.</a:t>
            </a:r>
            <a:endParaRPr sz="1400" b="0" i="0" u="none" strike="noStrike" cap="none">
              <a:solidFill>
                <a:srgbClr val="000000"/>
              </a:solidFill>
              <a:latin typeface="Arial"/>
              <a:ea typeface="Arial"/>
              <a:cs typeface="Arial"/>
              <a:sym typeface="Arial"/>
            </a:endParaRPr>
          </a:p>
        </p:txBody>
      </p:sp>
      <p:sp>
        <p:nvSpPr>
          <p:cNvPr id="201" name="Google Shape;201;p26"/>
          <p:cNvSpPr txBox="1"/>
          <p:nvPr/>
        </p:nvSpPr>
        <p:spPr>
          <a:xfrm>
            <a:off x="2309072" y="4566360"/>
            <a:ext cx="5001235" cy="973856"/>
          </a:xfrm>
          <a:prstGeom prst="rect">
            <a:avLst/>
          </a:prstGeom>
          <a:noFill/>
          <a:ln>
            <a:noFill/>
          </a:ln>
        </p:spPr>
        <p:txBody>
          <a:bodyPr spcFirstLastPara="1" wrap="square" lIns="0" tIns="0" rIns="0" bIns="0" anchor="t" anchorCtr="0">
            <a:spAutoFit/>
          </a:bodyPr>
          <a:lstStyle/>
          <a:p>
            <a:pPr marL="0" marR="0" lvl="0" indent="0" algn="ctr" rtl="0">
              <a:lnSpc>
                <a:spcPct val="112994"/>
              </a:lnSpc>
              <a:spcBef>
                <a:spcPts val="0"/>
              </a:spcBef>
              <a:spcAft>
                <a:spcPts val="0"/>
              </a:spcAft>
              <a:buNone/>
            </a:pPr>
            <a:r>
              <a:rPr lang="en-US" sz="2800" b="1" i="0" u="none" strike="noStrike" cap="none">
                <a:solidFill>
                  <a:srgbClr val="FFFFFF"/>
                </a:solidFill>
                <a:latin typeface="Poppins"/>
                <a:ea typeface="Poppins"/>
                <a:cs typeface="Poppins"/>
                <a:sym typeface="Poppins"/>
              </a:rPr>
              <a:t>Επικοινωνία &amp; Ενημέρωση (1–3)</a:t>
            </a:r>
            <a:endParaRPr sz="1400" b="0" i="0" u="none" strike="noStrike" cap="none">
              <a:solidFill>
                <a:srgbClr val="000000"/>
              </a:solidFill>
              <a:latin typeface="Arial"/>
              <a:ea typeface="Arial"/>
              <a:cs typeface="Arial"/>
              <a:sym typeface="Arial"/>
            </a:endParaRPr>
          </a:p>
        </p:txBody>
      </p:sp>
      <p:sp>
        <p:nvSpPr>
          <p:cNvPr id="202" name="Google Shape;202;p26"/>
          <p:cNvSpPr txBox="1"/>
          <p:nvPr/>
        </p:nvSpPr>
        <p:spPr>
          <a:xfrm>
            <a:off x="10977692" y="4566360"/>
            <a:ext cx="5001235" cy="973856"/>
          </a:xfrm>
          <a:prstGeom prst="rect">
            <a:avLst/>
          </a:prstGeom>
          <a:noFill/>
          <a:ln>
            <a:noFill/>
          </a:ln>
        </p:spPr>
        <p:txBody>
          <a:bodyPr spcFirstLastPara="1" wrap="square" lIns="0" tIns="0" rIns="0" bIns="0" anchor="t" anchorCtr="0">
            <a:spAutoFit/>
          </a:bodyPr>
          <a:lstStyle/>
          <a:p>
            <a:pPr marL="0" marR="0" lvl="0" indent="0" algn="ctr" rtl="0">
              <a:lnSpc>
                <a:spcPct val="112994"/>
              </a:lnSpc>
              <a:spcBef>
                <a:spcPts val="0"/>
              </a:spcBef>
              <a:spcAft>
                <a:spcPts val="0"/>
              </a:spcAft>
              <a:buNone/>
            </a:pPr>
            <a:r>
              <a:rPr lang="en-US" sz="2800" b="1" i="0" u="none" strike="noStrike" cap="none">
                <a:solidFill>
                  <a:srgbClr val="FFFFFF"/>
                </a:solidFill>
                <a:latin typeface="Poppins"/>
                <a:ea typeface="Poppins"/>
                <a:cs typeface="Poppins"/>
                <a:sym typeface="Poppins"/>
              </a:rPr>
              <a:t>Πρώιμη δράση και νόμισμα (4–5)</a:t>
            </a:r>
            <a:endParaRPr sz="1400" b="0" i="0" u="none" strike="noStrike" cap="none">
              <a:solidFill>
                <a:srgbClr val="000000"/>
              </a:solidFill>
              <a:latin typeface="Arial"/>
              <a:ea typeface="Arial"/>
              <a:cs typeface="Arial"/>
              <a:sym typeface="Arial"/>
            </a:endParaRPr>
          </a:p>
        </p:txBody>
      </p:sp>
      <p:sp>
        <p:nvSpPr>
          <p:cNvPr id="203" name="Google Shape;203;p26"/>
          <p:cNvSpPr/>
          <p:nvPr/>
        </p:nvSpPr>
        <p:spPr>
          <a:xfrm>
            <a:off x="3064632" y="412666"/>
            <a:ext cx="1413849" cy="1232069"/>
          </a:xfrm>
          <a:custGeom>
            <a:avLst/>
            <a:gdLst/>
            <a:ahLst/>
            <a:cxnLst/>
            <a:rect l="l" t="t" r="r" b="b"/>
            <a:pathLst>
              <a:path w="1413849" h="1232069" extrusionOk="0">
                <a:moveTo>
                  <a:pt x="0" y="0"/>
                </a:moveTo>
                <a:lnTo>
                  <a:pt x="1413850" y="0"/>
                </a:lnTo>
                <a:lnTo>
                  <a:pt x="1413850" y="1232068"/>
                </a:lnTo>
                <a:lnTo>
                  <a:pt x="0" y="1232068"/>
                </a:lnTo>
                <a:lnTo>
                  <a:pt x="0" y="0"/>
                </a:lnTo>
                <a:close/>
              </a:path>
            </a:pathLst>
          </a:custGeom>
          <a:blipFill rotWithShape="1">
            <a:blip r:embed="rId10">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04" name="Google Shape;204;p26"/>
          <p:cNvSpPr/>
          <p:nvPr/>
        </p:nvSpPr>
        <p:spPr>
          <a:xfrm>
            <a:off x="528198" y="857642"/>
            <a:ext cx="2350712" cy="634692"/>
          </a:xfrm>
          <a:custGeom>
            <a:avLst/>
            <a:gdLst/>
            <a:ahLst/>
            <a:cxnLst/>
            <a:rect l="l" t="t" r="r" b="b"/>
            <a:pathLst>
              <a:path w="2350712" h="634692" extrusionOk="0">
                <a:moveTo>
                  <a:pt x="0" y="0"/>
                </a:moveTo>
                <a:lnTo>
                  <a:pt x="2350713" y="0"/>
                </a:lnTo>
                <a:lnTo>
                  <a:pt x="2350713" y="634692"/>
                </a:lnTo>
                <a:lnTo>
                  <a:pt x="0" y="634692"/>
                </a:lnTo>
                <a:lnTo>
                  <a:pt x="0" y="0"/>
                </a:lnTo>
                <a:close/>
              </a:path>
            </a:pathLst>
          </a:custGeom>
          <a:blipFill rotWithShape="1">
            <a:blip r:embed="rId11">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27"/>
          <p:cNvSpPr/>
          <p:nvPr/>
        </p:nvSpPr>
        <p:spPr>
          <a:xfrm>
            <a:off x="2997456" y="9054931"/>
            <a:ext cx="1413849" cy="1232069"/>
          </a:xfrm>
          <a:custGeom>
            <a:avLst/>
            <a:gdLst/>
            <a:ahLst/>
            <a:cxnLst/>
            <a:rect l="l" t="t" r="r" b="b"/>
            <a:pathLst>
              <a:path w="1413849" h="1232069" extrusionOk="0">
                <a:moveTo>
                  <a:pt x="0" y="0"/>
                </a:moveTo>
                <a:lnTo>
                  <a:pt x="1413849" y="0"/>
                </a:lnTo>
                <a:lnTo>
                  <a:pt x="1413849" y="1232069"/>
                </a:lnTo>
                <a:lnTo>
                  <a:pt x="0" y="1232069"/>
                </a:lnTo>
                <a:lnTo>
                  <a:pt x="0" y="0"/>
                </a:lnTo>
                <a:close/>
              </a:path>
            </a:pathLst>
          </a:custGeom>
          <a:blipFill rotWithShape="1">
            <a:blip r:embed="rId3">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0" name="Google Shape;210;p27"/>
          <p:cNvSpPr/>
          <p:nvPr/>
        </p:nvSpPr>
        <p:spPr>
          <a:xfrm rot="-4773720">
            <a:off x="6447536" y="3985775"/>
            <a:ext cx="12676724" cy="2638406"/>
          </a:xfrm>
          <a:custGeom>
            <a:avLst/>
            <a:gdLst/>
            <a:ahLst/>
            <a:cxnLst/>
            <a:rect l="l" t="t" r="r" b="b"/>
            <a:pathLst>
              <a:path w="12676724" h="4421008" extrusionOk="0">
                <a:moveTo>
                  <a:pt x="0" y="0"/>
                </a:moveTo>
                <a:lnTo>
                  <a:pt x="12676724" y="0"/>
                </a:lnTo>
                <a:lnTo>
                  <a:pt x="12676724" y="4421008"/>
                </a:lnTo>
                <a:lnTo>
                  <a:pt x="0" y="4421008"/>
                </a:lnTo>
                <a:lnTo>
                  <a:pt x="0" y="0"/>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1" name="Google Shape;211;p27"/>
          <p:cNvSpPr/>
          <p:nvPr/>
        </p:nvSpPr>
        <p:spPr>
          <a:xfrm>
            <a:off x="11115371" y="0"/>
            <a:ext cx="7172607" cy="10284336"/>
          </a:xfrm>
          <a:custGeom>
            <a:avLst/>
            <a:gdLst/>
            <a:ahLst/>
            <a:cxnLst/>
            <a:rect l="l" t="t" r="r" b="b"/>
            <a:pathLst>
              <a:path w="20508340" h="29405582" extrusionOk="0">
                <a:moveTo>
                  <a:pt x="9683242" y="0"/>
                </a:moveTo>
                <a:cubicBezTo>
                  <a:pt x="9719437" y="5416550"/>
                  <a:pt x="8407908" y="9588373"/>
                  <a:pt x="4155313" y="16175737"/>
                </a:cubicBezTo>
                <a:cubicBezTo>
                  <a:pt x="343281" y="22080474"/>
                  <a:pt x="1397" y="27222577"/>
                  <a:pt x="0" y="28861513"/>
                </a:cubicBezTo>
                <a:lnTo>
                  <a:pt x="0" y="28881071"/>
                </a:lnTo>
                <a:cubicBezTo>
                  <a:pt x="254" y="29222067"/>
                  <a:pt x="15240" y="29405582"/>
                  <a:pt x="15240" y="29405582"/>
                </a:cubicBezTo>
                <a:lnTo>
                  <a:pt x="20508340" y="29405582"/>
                </a:lnTo>
                <a:lnTo>
                  <a:pt x="20508340" y="0"/>
                </a:lnTo>
                <a:close/>
              </a:path>
            </a:pathLst>
          </a:custGeom>
          <a:blipFill rotWithShape="1">
            <a:blip r:embed="rId5">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2" name="Google Shape;212;p27"/>
          <p:cNvSpPr/>
          <p:nvPr/>
        </p:nvSpPr>
        <p:spPr>
          <a:xfrm rot="-2967198" flipH="1">
            <a:off x="13287997" y="6433664"/>
            <a:ext cx="10665551" cy="3626287"/>
          </a:xfrm>
          <a:custGeom>
            <a:avLst/>
            <a:gdLst/>
            <a:ahLst/>
            <a:cxnLst/>
            <a:rect l="l" t="t" r="r" b="b"/>
            <a:pathLst>
              <a:path w="10665551" h="3626287" extrusionOk="0">
                <a:moveTo>
                  <a:pt x="10665551" y="0"/>
                </a:moveTo>
                <a:lnTo>
                  <a:pt x="0" y="0"/>
                </a:lnTo>
                <a:lnTo>
                  <a:pt x="0" y="3626288"/>
                </a:lnTo>
                <a:lnTo>
                  <a:pt x="10665551" y="3626288"/>
                </a:lnTo>
                <a:lnTo>
                  <a:pt x="10665551" y="0"/>
                </a:lnTo>
                <a:close/>
              </a:path>
            </a:pathLst>
          </a:custGeom>
          <a:blipFill rotWithShape="1">
            <a:blip r:embed="rId6">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3" name="Google Shape;213;p27"/>
          <p:cNvSpPr txBox="1"/>
          <p:nvPr/>
        </p:nvSpPr>
        <p:spPr>
          <a:xfrm>
            <a:off x="348845" y="1026821"/>
            <a:ext cx="10443384" cy="7922169"/>
          </a:xfrm>
          <a:prstGeom prst="rect">
            <a:avLst/>
          </a:prstGeom>
          <a:noFill/>
          <a:ln>
            <a:noFill/>
          </a:ln>
        </p:spPr>
        <p:txBody>
          <a:bodyPr spcFirstLastPara="1" wrap="square" lIns="0" tIns="0" rIns="0" bIns="0" anchor="t" anchorCtr="0">
            <a:spAutoFit/>
          </a:bodyPr>
          <a:lstStyle/>
          <a:p>
            <a:pPr marL="0" marR="0" lvl="0" indent="0" algn="just" rtl="0">
              <a:lnSpc>
                <a:spcPct val="130009"/>
              </a:lnSpc>
              <a:spcBef>
                <a:spcPts val="0"/>
              </a:spcBef>
              <a:spcAft>
                <a:spcPts val="0"/>
              </a:spcAft>
              <a:buNone/>
            </a:pPr>
            <a:r>
              <a:rPr lang="en-US" sz="2200" b="0" i="0" u="none" strike="noStrike" cap="none">
                <a:solidFill>
                  <a:srgbClr val="000000"/>
                </a:solidFill>
                <a:latin typeface="Poppins"/>
                <a:ea typeface="Poppins"/>
                <a:cs typeface="Poppins"/>
                <a:sym typeface="Poppins"/>
              </a:rPr>
              <a:t>Οι σχέσεις εργοδότη στην ΕΕΚ είναι επαγγελματικές σχέσεις. Χτίζονται μέσω συνεπούς, αξιόπιστης και ανταποκρινόμενης επικοινωνίας — και διαβρώνονται όταν η επαφή είναι ακανόνιστη, μονής κατεύθυνσης ή συμβαίνει μόνο όταν κάτι πάει στραβά.</a:t>
            </a:r>
            <a:endParaRPr sz="2200" b="0" i="0" u="none" strike="noStrike" cap="none">
              <a:solidFill>
                <a:srgbClr val="000000"/>
              </a:solidFill>
              <a:latin typeface="Poppins"/>
              <a:ea typeface="Poppins"/>
              <a:cs typeface="Poppins"/>
              <a:sym typeface="Poppins"/>
            </a:endParaRPr>
          </a:p>
          <a:p>
            <a:pPr marL="0" marR="0" lvl="0" indent="0" algn="just" rtl="0">
              <a:lnSpc>
                <a:spcPct val="130009"/>
              </a:lnSpc>
              <a:spcBef>
                <a:spcPts val="0"/>
              </a:spcBef>
              <a:spcAft>
                <a:spcPts val="0"/>
              </a:spcAft>
              <a:buNone/>
            </a:pPr>
            <a:endParaRPr sz="2200" b="0" i="0" u="none" strike="noStrike" cap="none">
              <a:solidFill>
                <a:srgbClr val="000000"/>
              </a:solidFill>
              <a:latin typeface="Arial"/>
              <a:ea typeface="Arial"/>
              <a:cs typeface="Arial"/>
              <a:sym typeface="Arial"/>
            </a:endParaRPr>
          </a:p>
          <a:p>
            <a:pPr marL="0" marR="0" lvl="0" indent="0" algn="just" rtl="0">
              <a:lnSpc>
                <a:spcPct val="130009"/>
              </a:lnSpc>
              <a:spcBef>
                <a:spcPts val="0"/>
              </a:spcBef>
              <a:spcAft>
                <a:spcPts val="0"/>
              </a:spcAft>
              <a:buNone/>
            </a:pPr>
            <a:r>
              <a:rPr lang="en-US" sz="2200" b="1" i="0" u="none" strike="noStrike" cap="none">
                <a:solidFill>
                  <a:srgbClr val="000000"/>
                </a:solidFill>
                <a:latin typeface="Poppins"/>
                <a:ea typeface="Poppins"/>
                <a:cs typeface="Poppins"/>
                <a:sym typeface="Poppins"/>
              </a:rPr>
              <a:t>Τι εκτιμούν οι εργοδότες σε έναν συνεργάτη ΕΕΚ:</a:t>
            </a:r>
            <a:endParaRPr sz="2200" b="1" i="0" u="none" strike="noStrike" cap="none">
              <a:solidFill>
                <a:srgbClr val="000000"/>
              </a:solidFill>
              <a:latin typeface="Poppins"/>
              <a:ea typeface="Poppins"/>
              <a:cs typeface="Poppins"/>
              <a:sym typeface="Poppins"/>
            </a:endParaRPr>
          </a:p>
          <a:p>
            <a:pPr marL="342900" marR="0" lvl="0" indent="-342900" algn="just" rtl="0">
              <a:lnSpc>
                <a:spcPct val="130009"/>
              </a:lnSpc>
              <a:spcBef>
                <a:spcPts val="0"/>
              </a:spcBef>
              <a:spcAft>
                <a:spcPts val="0"/>
              </a:spcAft>
              <a:buClr>
                <a:srgbClr val="000000"/>
              </a:buClr>
              <a:buSzPts val="2200"/>
              <a:buFont typeface="Arial"/>
              <a:buChar char="•"/>
            </a:pPr>
            <a:r>
              <a:rPr lang="en-US" sz="2200" b="0" i="0" u="none" strike="noStrike" cap="none">
                <a:solidFill>
                  <a:srgbClr val="000000"/>
                </a:solidFill>
                <a:latin typeface="Poppins"/>
                <a:ea typeface="Poppins"/>
                <a:cs typeface="Poppins"/>
                <a:sym typeface="Poppins"/>
              </a:rPr>
              <a:t>Επικοινωνία πριν προκύψουν προβλήματα, όχι μόνο όταν υπάρχει πρόβλημα</a:t>
            </a:r>
            <a:br>
              <a:rPr lang="en-US" sz="2200" b="0" i="0" u="none" strike="noStrike" cap="none">
                <a:solidFill>
                  <a:srgbClr val="000000"/>
                </a:solidFill>
                <a:latin typeface="Poppins"/>
                <a:ea typeface="Poppins"/>
                <a:cs typeface="Poppins"/>
                <a:sym typeface="Poppins"/>
              </a:rPr>
            </a:br>
            <a:r>
              <a:rPr lang="en-US" sz="2200" b="0" i="0" u="none" strike="noStrike" cap="none">
                <a:solidFill>
                  <a:srgbClr val="000000"/>
                </a:solidFill>
                <a:latin typeface="Poppins"/>
                <a:ea typeface="Poppins"/>
                <a:cs typeface="Poppins"/>
                <a:sym typeface="Poppins"/>
              </a:rPr>
              <a:t>Σαφείς πληροφορίες σχετικά με το τι θα μπορούν και τι δεν θα μπορούν να κάνουν οι εκπαιδευόμενοι στην αρχή μιας πρακτικής άσκησης</a:t>
            </a:r>
            <a:br>
              <a:rPr lang="en-US" sz="2200" b="0" i="0" u="none" strike="noStrike" cap="none">
                <a:solidFill>
                  <a:srgbClr val="000000"/>
                </a:solidFill>
                <a:latin typeface="Poppins"/>
                <a:ea typeface="Poppins"/>
                <a:cs typeface="Poppins"/>
                <a:sym typeface="Poppins"/>
              </a:rPr>
            </a:br>
            <a:r>
              <a:rPr lang="en-US" sz="2200" b="0" i="0" u="none" strike="noStrike" cap="none">
                <a:solidFill>
                  <a:srgbClr val="000000"/>
                </a:solidFill>
                <a:latin typeface="Poppins"/>
                <a:ea typeface="Poppins"/>
                <a:cs typeface="Poppins"/>
                <a:sym typeface="Poppins"/>
              </a:rPr>
              <a:t>Ένα καθορισμένο σημείο επαφής στο οποίο μπορούν να φτάσουν εύκολα</a:t>
            </a:r>
            <a:br>
              <a:rPr lang="en-US" sz="2200" b="0" i="0" u="none" strike="noStrike" cap="none">
                <a:solidFill>
                  <a:srgbClr val="000000"/>
                </a:solidFill>
                <a:latin typeface="Poppins"/>
                <a:ea typeface="Poppins"/>
                <a:cs typeface="Poppins"/>
                <a:sym typeface="Poppins"/>
              </a:rPr>
            </a:br>
            <a:r>
              <a:rPr lang="en-US" sz="2200" b="0" i="0" u="none" strike="noStrike" cap="none">
                <a:solidFill>
                  <a:srgbClr val="000000"/>
                </a:solidFill>
                <a:latin typeface="Poppins"/>
                <a:ea typeface="Poppins"/>
                <a:cs typeface="Poppins"/>
                <a:sym typeface="Poppins"/>
              </a:rPr>
              <a:t>Βρόχοι ανατροφοδότησης — ερωτώνται τι λειτουργεί και τι θα μπορούσε να είναι καλύτερο</a:t>
            </a:r>
            <a:br>
              <a:rPr lang="en-US" sz="2200" b="0" i="0" u="none" strike="noStrike" cap="none">
                <a:solidFill>
                  <a:srgbClr val="000000"/>
                </a:solidFill>
                <a:latin typeface="Poppins"/>
                <a:ea typeface="Poppins"/>
                <a:cs typeface="Poppins"/>
                <a:sym typeface="Poppins"/>
              </a:rPr>
            </a:br>
            <a:r>
              <a:rPr lang="en-US" sz="2200" b="0" i="0" u="none" strike="noStrike" cap="none">
                <a:solidFill>
                  <a:srgbClr val="000000"/>
                </a:solidFill>
                <a:latin typeface="Poppins"/>
                <a:ea typeface="Poppins"/>
                <a:cs typeface="Poppins"/>
                <a:sym typeface="Poppins"/>
              </a:rPr>
              <a:t>Αναγνώριση ότι ο χρόνος τους είναι περιορισμένος και η συμβολή τους εκτιμάται</a:t>
            </a:r>
            <a:endParaRPr sz="2200" b="0" i="0" u="none" strike="noStrike" cap="none">
              <a:solidFill>
                <a:srgbClr val="000000"/>
              </a:solidFill>
              <a:latin typeface="Arial"/>
              <a:ea typeface="Arial"/>
              <a:cs typeface="Arial"/>
              <a:sym typeface="Arial"/>
            </a:endParaRPr>
          </a:p>
          <a:p>
            <a:pPr marL="0" marR="0" lvl="0" indent="0" algn="just" rtl="0">
              <a:lnSpc>
                <a:spcPct val="130009"/>
              </a:lnSpc>
              <a:spcBef>
                <a:spcPts val="0"/>
              </a:spcBef>
              <a:spcAft>
                <a:spcPts val="0"/>
              </a:spcAft>
              <a:buNone/>
            </a:pPr>
            <a:r>
              <a:rPr lang="en-US" sz="2200" b="0" i="0" u="none" strike="noStrike" cap="none">
                <a:solidFill>
                  <a:srgbClr val="000000"/>
                </a:solidFill>
                <a:latin typeface="Poppins"/>
                <a:ea typeface="Poppins"/>
                <a:cs typeface="Poppins"/>
                <a:sym typeface="Poppins"/>
              </a:rPr>
              <a:t>Αντί να περιμένετε από έναν εργοδότη να εκφράσει μια ανησυχία, ρωτήστε: «Υπάρχει κάτι σχετικά με την πρόοδο αυτού του μαθητή μέχρι στιγμής που θα ήταν χρήσιμο να συζητήσουμε πριν από το τέλος της τοποθέτησης;» Η προληπτική επαφή σηματοδοτεί τον επαγγελματισμό και αποτρέπει τα μικρά ζητήματα από το να γίνουν βλάβες τοποθέτησης.</a:t>
            </a:r>
            <a:endParaRPr sz="2200" b="0" i="0" u="none" strike="noStrike" cap="none">
              <a:solidFill>
                <a:srgbClr val="000000"/>
              </a:solidFill>
              <a:latin typeface="Arial"/>
              <a:ea typeface="Arial"/>
              <a:cs typeface="Arial"/>
              <a:sym typeface="Arial"/>
            </a:endParaRPr>
          </a:p>
        </p:txBody>
      </p:sp>
      <p:sp>
        <p:nvSpPr>
          <p:cNvPr id="214" name="Google Shape;214;p27"/>
          <p:cNvSpPr txBox="1"/>
          <p:nvPr/>
        </p:nvSpPr>
        <p:spPr>
          <a:xfrm>
            <a:off x="378734" y="455857"/>
            <a:ext cx="10221103" cy="452111"/>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None/>
            </a:pPr>
            <a:r>
              <a:rPr lang="en-US" sz="2600" b="1" i="0" u="none" strike="noStrike" cap="none">
                <a:solidFill>
                  <a:srgbClr val="000000"/>
                </a:solidFill>
                <a:latin typeface="Poppins"/>
                <a:ea typeface="Poppins"/>
                <a:cs typeface="Poppins"/>
                <a:sym typeface="Poppins"/>
              </a:rPr>
              <a:t>Ενότητα 2: Δημιουργία και διατήρηση σχέσεων με τους εργοδότες</a:t>
            </a:r>
            <a:endParaRPr sz="1400" b="0" i="0" u="none" strike="noStrike" cap="none">
              <a:solidFill>
                <a:srgbClr val="000000"/>
              </a:solidFill>
              <a:latin typeface="Arial"/>
              <a:ea typeface="Arial"/>
              <a:cs typeface="Arial"/>
              <a:sym typeface="Arial"/>
            </a:endParaRPr>
          </a:p>
        </p:txBody>
      </p:sp>
      <p:grpSp>
        <p:nvGrpSpPr>
          <p:cNvPr id="215" name="Google Shape;215;p27"/>
          <p:cNvGrpSpPr/>
          <p:nvPr/>
        </p:nvGrpSpPr>
        <p:grpSpPr>
          <a:xfrm>
            <a:off x="11279555" y="946396"/>
            <a:ext cx="857867" cy="857867"/>
            <a:chOff x="0" y="0"/>
            <a:chExt cx="812800" cy="812800"/>
          </a:xfrm>
        </p:grpSpPr>
        <p:sp>
          <p:nvSpPr>
            <p:cNvPr id="216" name="Google Shape;216;p2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17" name="Google Shape;217;p2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grpSp>
        <p:nvGrpSpPr>
          <p:cNvPr id="218" name="Google Shape;218;p27"/>
          <p:cNvGrpSpPr/>
          <p:nvPr/>
        </p:nvGrpSpPr>
        <p:grpSpPr>
          <a:xfrm>
            <a:off x="10765440" y="2226096"/>
            <a:ext cx="604566" cy="604566"/>
            <a:chOff x="0" y="0"/>
            <a:chExt cx="812800" cy="812800"/>
          </a:xfrm>
        </p:grpSpPr>
        <p:sp>
          <p:nvSpPr>
            <p:cNvPr id="219" name="Google Shape;219;p2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0" name="Google Shape;220;p2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grpSp>
        <p:nvGrpSpPr>
          <p:cNvPr id="221" name="Google Shape;221;p27"/>
          <p:cNvGrpSpPr/>
          <p:nvPr/>
        </p:nvGrpSpPr>
        <p:grpSpPr>
          <a:xfrm>
            <a:off x="11590531" y="681913"/>
            <a:ext cx="637633" cy="637633"/>
            <a:chOff x="0" y="0"/>
            <a:chExt cx="812800" cy="812800"/>
          </a:xfrm>
        </p:grpSpPr>
        <p:sp>
          <p:nvSpPr>
            <p:cNvPr id="222" name="Google Shape;222;p27"/>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23" name="Google Shape;223;p27"/>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400"/>
                <a:buFont typeface="Arial"/>
                <a:buNone/>
              </a:pPr>
              <a:endParaRPr sz="1400" b="0" i="0" u="none" strike="noStrike" cap="none">
                <a:solidFill>
                  <a:schemeClr val="dk1"/>
                </a:solidFill>
                <a:latin typeface="Calibri"/>
                <a:ea typeface="Calibri"/>
                <a:cs typeface="Calibri"/>
                <a:sym typeface="Calibri"/>
              </a:endParaRPr>
            </a:p>
          </p:txBody>
        </p:sp>
      </p:grpSp>
      <p:sp>
        <p:nvSpPr>
          <p:cNvPr id="224" name="Google Shape;224;p27"/>
          <p:cNvSpPr/>
          <p:nvPr/>
        </p:nvSpPr>
        <p:spPr>
          <a:xfrm>
            <a:off x="353491" y="9649644"/>
            <a:ext cx="2350712" cy="634692"/>
          </a:xfrm>
          <a:custGeom>
            <a:avLst/>
            <a:gdLst/>
            <a:ahLst/>
            <a:cxnLst/>
            <a:rect l="l" t="t" r="r" b="b"/>
            <a:pathLst>
              <a:path w="2350712" h="634692" extrusionOk="0">
                <a:moveTo>
                  <a:pt x="0" y="0"/>
                </a:moveTo>
                <a:lnTo>
                  <a:pt x="2350712" y="0"/>
                </a:lnTo>
                <a:lnTo>
                  <a:pt x="2350712" y="634693"/>
                </a:lnTo>
                <a:lnTo>
                  <a:pt x="0" y="634693"/>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28"/>
          <p:cNvSpPr/>
          <p:nvPr/>
        </p:nvSpPr>
        <p:spPr>
          <a:xfrm>
            <a:off x="-38494" y="-2262"/>
            <a:ext cx="8713709" cy="10289262"/>
          </a:xfrm>
          <a:custGeom>
            <a:avLst/>
            <a:gdLst/>
            <a:ahLst/>
            <a:cxnLst/>
            <a:rect l="l" t="t" r="r" b="b"/>
            <a:pathLst>
              <a:path w="21041995" h="24846662" extrusionOk="0">
                <a:moveTo>
                  <a:pt x="0" y="0"/>
                </a:moveTo>
                <a:lnTo>
                  <a:pt x="0" y="24846662"/>
                </a:lnTo>
                <a:lnTo>
                  <a:pt x="21008848" y="24846662"/>
                </a:lnTo>
                <a:cubicBezTo>
                  <a:pt x="21008848" y="24846662"/>
                  <a:pt x="21040344" y="24600281"/>
                  <a:pt x="21041995" y="24141557"/>
                </a:cubicBezTo>
                <a:lnTo>
                  <a:pt x="21041995" y="24141557"/>
                </a:lnTo>
                <a:lnTo>
                  <a:pt x="21041995" y="24065103"/>
                </a:lnTo>
                <a:lnTo>
                  <a:pt x="21041995" y="24065103"/>
                </a:lnTo>
                <a:cubicBezTo>
                  <a:pt x="21035772" y="22316314"/>
                  <a:pt x="20592160" y="17791937"/>
                  <a:pt x="16774033" y="12121388"/>
                </a:cubicBezTo>
                <a:cubicBezTo>
                  <a:pt x="11671681" y="4543806"/>
                  <a:pt x="12586843" y="0"/>
                  <a:pt x="12586843" y="0"/>
                </a:cubicBezTo>
                <a:close/>
              </a:path>
            </a:pathLst>
          </a:custGeom>
          <a:blipFill rotWithShape="1">
            <a:blip r:embed="rId3">
              <a:alphaModFix/>
            </a:blip>
            <a:stretch>
              <a:fillRect/>
            </a:stretch>
          </a:blip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0" name="Google Shape;230;p28"/>
          <p:cNvSpPr/>
          <p:nvPr/>
        </p:nvSpPr>
        <p:spPr>
          <a:xfrm rot="4721273" flipH="1">
            <a:off x="-1013092" y="2000104"/>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31" name="Google Shape;231;p28"/>
          <p:cNvGrpSpPr/>
          <p:nvPr/>
        </p:nvGrpSpPr>
        <p:grpSpPr>
          <a:xfrm>
            <a:off x="5940775" y="946396"/>
            <a:ext cx="857867" cy="857867"/>
            <a:chOff x="0" y="0"/>
            <a:chExt cx="812800" cy="812800"/>
          </a:xfrm>
        </p:grpSpPr>
        <p:sp>
          <p:nvSpPr>
            <p:cNvPr id="232" name="Google Shape;232;p28"/>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3" name="Google Shape;233;p28"/>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34" name="Google Shape;234;p28"/>
          <p:cNvGrpSpPr/>
          <p:nvPr/>
        </p:nvGrpSpPr>
        <p:grpSpPr>
          <a:xfrm>
            <a:off x="6592862" y="2226096"/>
            <a:ext cx="604566" cy="604566"/>
            <a:chOff x="0" y="0"/>
            <a:chExt cx="812800" cy="812800"/>
          </a:xfrm>
        </p:grpSpPr>
        <p:sp>
          <p:nvSpPr>
            <p:cNvPr id="235" name="Google Shape;235;p28"/>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6" name="Google Shape;236;p28"/>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37" name="Google Shape;237;p28"/>
          <p:cNvGrpSpPr/>
          <p:nvPr/>
        </p:nvGrpSpPr>
        <p:grpSpPr>
          <a:xfrm>
            <a:off x="5825201" y="681913"/>
            <a:ext cx="637633" cy="637633"/>
            <a:chOff x="0" y="0"/>
            <a:chExt cx="812800" cy="812800"/>
          </a:xfrm>
        </p:grpSpPr>
        <p:sp>
          <p:nvSpPr>
            <p:cNvPr id="238" name="Google Shape;238;p28"/>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39" name="Google Shape;239;p28"/>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40" name="Google Shape;240;p28"/>
          <p:cNvSpPr/>
          <p:nvPr/>
        </p:nvSpPr>
        <p:spPr>
          <a:xfrm>
            <a:off x="16645236" y="8190591"/>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5">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41" name="Google Shape;241;p28"/>
          <p:cNvSpPr txBox="1"/>
          <p:nvPr/>
        </p:nvSpPr>
        <p:spPr>
          <a:xfrm>
            <a:off x="8860936" y="1742977"/>
            <a:ext cx="8491224" cy="6344301"/>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150"/>
              </a:spcBef>
              <a:spcAft>
                <a:spcPts val="0"/>
              </a:spcAft>
              <a:buNone/>
            </a:pPr>
            <a:r>
              <a:rPr lang="en-US" sz="2400" b="0" i="0" u="none" strike="noStrike" cap="none">
                <a:solidFill>
                  <a:srgbClr val="000000"/>
                </a:solidFill>
                <a:latin typeface="Poppins"/>
                <a:ea typeface="Poppins"/>
                <a:cs typeface="Poppins"/>
                <a:sym typeface="Poppins"/>
              </a:rPr>
              <a:t>Ο συν-σχεδιασμός σημαίνει τη συμμετοχή των εργοδοτών στην ανάπτυξη μαθησιακού περιεχομένου, εργασιών αξιολόγησης και εμπειριών στο χώρο εργασίας — όχι μόνο στην παροχή τους. Όταν οι εργοδότες συμβάλλουν στο σχεδιασμό ενός προγράμματος, το αποτέλεσμα είναι πιο επίκαιρο, πιο αξιόπιστο και πιο χρήσιμο για τους εκπαιδευόμενους.</a:t>
            </a:r>
            <a:endParaRPr sz="2400" b="0" i="0" u="none" strike="noStrike" cap="none">
              <a:solidFill>
                <a:srgbClr val="000000"/>
              </a:solidFill>
              <a:latin typeface="Poppins"/>
              <a:ea typeface="Poppins"/>
              <a:cs typeface="Poppins"/>
              <a:sym typeface="Poppins"/>
            </a:endParaRPr>
          </a:p>
          <a:p>
            <a:pPr marL="0" marR="0" lvl="0" indent="0" algn="l" rtl="0">
              <a:lnSpc>
                <a:spcPct val="130009"/>
              </a:lnSpc>
              <a:spcBef>
                <a:spcPts val="150"/>
              </a:spcBef>
              <a:spcAft>
                <a:spcPts val="0"/>
              </a:spcAft>
              <a:buNone/>
            </a:pPr>
            <a:endParaRPr sz="2400" b="1" i="0" u="none" strike="noStrike" cap="none">
              <a:solidFill>
                <a:srgbClr val="17B8BB"/>
              </a:solidFill>
              <a:latin typeface="Poppins"/>
              <a:ea typeface="Poppins"/>
              <a:cs typeface="Poppins"/>
              <a:sym typeface="Poppins"/>
            </a:endParaRPr>
          </a:p>
          <a:p>
            <a:pPr marL="0" marR="0" lvl="0" indent="0" algn="l" rtl="0">
              <a:lnSpc>
                <a:spcPct val="130009"/>
              </a:lnSpc>
              <a:spcBef>
                <a:spcPts val="150"/>
              </a:spcBef>
              <a:spcAft>
                <a:spcPts val="0"/>
              </a:spcAft>
              <a:buNone/>
            </a:pPr>
            <a:r>
              <a:rPr lang="en-US" sz="2400" b="1" i="0" u="none" strike="noStrike" cap="none">
                <a:solidFill>
                  <a:srgbClr val="17B8BB"/>
                </a:solidFill>
                <a:latin typeface="Poppins"/>
                <a:ea typeface="Poppins"/>
                <a:cs typeface="Poppins"/>
                <a:sym typeface="Poppins"/>
              </a:rPr>
              <a:t>Ξεκινώντας από μικρά</a:t>
            </a:r>
            <a:endParaRPr sz="2400" b="1" i="0" u="none" strike="noStrike" cap="none">
              <a:solidFill>
                <a:srgbClr val="17B8BB"/>
              </a:solidFill>
              <a:latin typeface="Poppins"/>
              <a:ea typeface="Poppins"/>
              <a:cs typeface="Poppins"/>
              <a:sym typeface="Poppins"/>
            </a:endParaRPr>
          </a:p>
          <a:p>
            <a:pPr marL="0" marR="0" lvl="0" indent="0" algn="l" rtl="0">
              <a:lnSpc>
                <a:spcPct val="130009"/>
              </a:lnSpc>
              <a:spcBef>
                <a:spcPts val="150"/>
              </a:spcBef>
              <a:spcAft>
                <a:spcPts val="0"/>
              </a:spcAft>
              <a:buNone/>
            </a:pPr>
            <a:r>
              <a:rPr lang="en-US" sz="2400" b="0" i="0" u="none" strike="noStrike" cap="none">
                <a:solidFill>
                  <a:srgbClr val="000000"/>
                </a:solidFill>
                <a:latin typeface="Poppins"/>
                <a:ea typeface="Poppins"/>
                <a:cs typeface="Poppins"/>
                <a:sym typeface="Poppins"/>
              </a:rPr>
              <a:t>Ο συν-σχεδιασμός δεν απαιτεί επίσημη δομή εταιρικής σχέσης. Μπορεί να ξεκινήσει με μία μόνο συζήτηση: ρωτώντας έναν εργοδότη ποιες ικανότητες θεωρεί ότι λείπουν από τους νέους αρχάριους ή τι εύχεται να κατανοήσουν καλύτερα οι μαθητές που έχουν προετοιμαστεί για το κολέγιο για τον τομέα τους.</a:t>
            </a:r>
            <a:endParaRPr sz="1400" b="0" i="0" u="none" strike="noStrike" cap="none">
              <a:solidFill>
                <a:srgbClr val="000000"/>
              </a:solidFill>
              <a:latin typeface="Arial"/>
              <a:ea typeface="Arial"/>
              <a:cs typeface="Arial"/>
              <a:sym typeface="Arial"/>
            </a:endParaRPr>
          </a:p>
        </p:txBody>
      </p:sp>
      <p:sp>
        <p:nvSpPr>
          <p:cNvPr id="242" name="Google Shape;242;p28"/>
          <p:cNvSpPr txBox="1"/>
          <p:nvPr/>
        </p:nvSpPr>
        <p:spPr>
          <a:xfrm>
            <a:off x="8407018" y="498227"/>
            <a:ext cx="9880982" cy="973856"/>
          </a:xfrm>
          <a:prstGeom prst="rect">
            <a:avLst/>
          </a:prstGeom>
          <a:noFill/>
          <a:ln>
            <a:noFill/>
          </a:ln>
        </p:spPr>
        <p:txBody>
          <a:bodyPr spcFirstLastPara="1" wrap="square" lIns="0" tIns="0" rIns="0" bIns="0" anchor="t" anchorCtr="0">
            <a:spAutoFit/>
          </a:bodyPr>
          <a:lstStyle/>
          <a:p>
            <a:pPr marL="0" marR="0" lvl="0" indent="0" algn="l" rtl="0">
              <a:lnSpc>
                <a:spcPct val="113002"/>
              </a:lnSpc>
              <a:spcBef>
                <a:spcPts val="0"/>
              </a:spcBef>
              <a:spcAft>
                <a:spcPts val="0"/>
              </a:spcAft>
              <a:buNone/>
            </a:pPr>
            <a:r>
              <a:rPr lang="en-US" sz="2800" b="1" i="0" u="none" strike="noStrike" cap="none">
                <a:solidFill>
                  <a:srgbClr val="000000"/>
                </a:solidFill>
                <a:latin typeface="Poppins"/>
                <a:ea typeface="Poppins"/>
                <a:cs typeface="Poppins"/>
                <a:sym typeface="Poppins"/>
              </a:rPr>
              <a:t>Ενότητα 3: Συν-σχεδιασμός και Συνεργασία Μάθησης με Βάση την Εργασία</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46"/>
        <p:cNvGrpSpPr/>
        <p:nvPr/>
      </p:nvGrpSpPr>
      <p:grpSpPr>
        <a:xfrm>
          <a:off x="0" y="0"/>
          <a:ext cx="0" cy="0"/>
          <a:chOff x="0" y="0"/>
          <a:chExt cx="0" cy="0"/>
        </a:xfrm>
      </p:grpSpPr>
      <p:pic>
        <p:nvPicPr>
          <p:cNvPr id="247" name="Google Shape;247;p29"/>
          <p:cNvPicPr preferRelativeResize="0"/>
          <p:nvPr/>
        </p:nvPicPr>
        <p:blipFill rotWithShape="1">
          <a:blip r:embed="rId3">
            <a:alphaModFix/>
          </a:blip>
          <a:srcRect/>
          <a:stretch/>
        </p:blipFill>
        <p:spPr>
          <a:xfrm>
            <a:off x="0" y="8798606"/>
            <a:ext cx="18718327" cy="1595235"/>
          </a:xfrm>
          <a:prstGeom prst="rect">
            <a:avLst/>
          </a:prstGeom>
          <a:noFill/>
          <a:ln>
            <a:noFill/>
          </a:ln>
        </p:spPr>
      </p:pic>
      <p:pic>
        <p:nvPicPr>
          <p:cNvPr id="248" name="Google Shape;248;p29"/>
          <p:cNvPicPr preferRelativeResize="0"/>
          <p:nvPr/>
        </p:nvPicPr>
        <p:blipFill rotWithShape="1">
          <a:blip r:embed="rId4">
            <a:alphaModFix/>
          </a:blip>
          <a:srcRect/>
          <a:stretch/>
        </p:blipFill>
        <p:spPr>
          <a:xfrm>
            <a:off x="1671637" y="110338"/>
            <a:ext cx="1600200" cy="1244530"/>
          </a:xfrm>
          <a:prstGeom prst="rect">
            <a:avLst/>
          </a:prstGeom>
          <a:noFill/>
          <a:ln>
            <a:noFill/>
          </a:ln>
        </p:spPr>
      </p:pic>
      <p:sp>
        <p:nvSpPr>
          <p:cNvPr id="249" name="Google Shape;249;p29"/>
          <p:cNvSpPr txBox="1"/>
          <p:nvPr/>
        </p:nvSpPr>
        <p:spPr>
          <a:xfrm>
            <a:off x="341199" y="1545365"/>
            <a:ext cx="17718201" cy="1043519"/>
          </a:xfrm>
          <a:prstGeom prst="rect">
            <a:avLst/>
          </a:prstGeom>
          <a:solidFill>
            <a:srgbClr val="10146E"/>
          </a:solidFill>
          <a:ln>
            <a:noFill/>
          </a:ln>
        </p:spPr>
        <p:txBody>
          <a:bodyPr spcFirstLastPara="1" wrap="square" lIns="182875" tIns="91425" rIns="182875" bIns="91425" anchor="ctr" anchorCtr="0">
            <a:noAutofit/>
          </a:bodyPr>
          <a:lstStyle/>
          <a:p>
            <a:pPr marL="0" marR="0" lvl="0" indent="0" algn="l" rtl="0">
              <a:lnSpc>
                <a:spcPct val="100000"/>
              </a:lnSpc>
              <a:spcBef>
                <a:spcPts val="0"/>
              </a:spcBef>
              <a:spcAft>
                <a:spcPts val="0"/>
              </a:spcAft>
              <a:buNone/>
            </a:pPr>
            <a:r>
              <a:rPr lang="en-US" sz="1800" b="1" i="0" u="none" strike="noStrike" cap="none">
                <a:solidFill>
                  <a:srgbClr val="17B8BB"/>
                </a:solidFill>
                <a:latin typeface="Poppins"/>
                <a:ea typeface="Poppins"/>
                <a:cs typeface="Poppins"/>
                <a:sym typeface="Poppins"/>
              </a:rPr>
              <a:t>ΣΕΝΑΡΙΟ </a:t>
            </a:r>
            <a:r>
              <a:rPr lang="en-US" sz="1800" b="0" i="0" u="none" strike="noStrike" cap="none">
                <a:solidFill>
                  <a:schemeClr val="lt1"/>
                </a:solidFill>
                <a:latin typeface="Poppins"/>
                <a:ea typeface="Poppins"/>
                <a:cs typeface="Poppins"/>
                <a:sym typeface="Poppins"/>
              </a:rPr>
              <a:t>Ο εργοδότης ενός μαθητευόμενου επικοινωνεί μαζί σας για να σας πει ότι ο εκπαιδευόμενος δεν ανταποκρίνεται στις επαγγελματικές προσδοκίες επικοινωνίας στο χώρο εργασίας. Ο εργοδότης είναι απογοητευμένος και σκέφτεται να τερματίσει την τοποθέτηση. Ο μαθητής, όταν του μιλάτε, λέει ότι αισθάνεται ότι δεν υποστηρίζεται και δεν είναι ξεκάθαρο για το τι αναμένεται από αυτόν.</a:t>
            </a:r>
            <a:endParaRPr sz="1400" b="0" i="0" u="none" strike="noStrike" cap="none">
              <a:solidFill>
                <a:schemeClr val="lt1"/>
              </a:solidFill>
              <a:latin typeface="Arial"/>
              <a:ea typeface="Arial"/>
              <a:cs typeface="Arial"/>
              <a:sym typeface="Arial"/>
            </a:endParaRPr>
          </a:p>
        </p:txBody>
      </p:sp>
      <p:sp>
        <p:nvSpPr>
          <p:cNvPr id="250" name="Google Shape;250;p29"/>
          <p:cNvSpPr txBox="1"/>
          <p:nvPr/>
        </p:nvSpPr>
        <p:spPr>
          <a:xfrm>
            <a:off x="3657600" y="228600"/>
            <a:ext cx="8229600" cy="685800"/>
          </a:xfrm>
          <a:prstGeom prst="rect">
            <a:avLst/>
          </a:prstGeom>
          <a:noFill/>
          <a:ln>
            <a:noFill/>
          </a:ln>
        </p:spPr>
        <p:txBody>
          <a:bodyPr spcFirstLastPara="1" wrap="square" lIns="0" tIns="0" rIns="0" bIns="0" anchor="ctr" anchorCtr="0">
            <a:noAutofit/>
          </a:bodyPr>
          <a:lstStyle/>
          <a:p>
            <a:pPr marL="0" marR="0" lvl="0" indent="0" algn="r" rtl="0">
              <a:lnSpc>
                <a:spcPct val="100000"/>
              </a:lnSpc>
              <a:spcBef>
                <a:spcPts val="0"/>
              </a:spcBef>
              <a:spcAft>
                <a:spcPts val="0"/>
              </a:spcAft>
              <a:buNone/>
            </a:pPr>
            <a:r>
              <a:rPr lang="en-US" sz="2800" b="1" i="0" u="none" strike="noStrike" cap="none">
                <a:solidFill>
                  <a:srgbClr val="10146E"/>
                </a:solidFill>
                <a:latin typeface="Poppins"/>
                <a:ea typeface="Poppins"/>
                <a:cs typeface="Poppins"/>
                <a:sym typeface="Poppins"/>
              </a:rPr>
              <a:t>Άσκηση σεναρίου: Ο απογοητευμένος εργοδότης</a:t>
            </a:r>
            <a:endParaRPr sz="1400" b="0" i="0" u="none" strike="noStrike" cap="none">
              <a:solidFill>
                <a:srgbClr val="000000"/>
              </a:solidFill>
              <a:latin typeface="Arial"/>
              <a:ea typeface="Arial"/>
              <a:cs typeface="Arial"/>
              <a:sym typeface="Arial"/>
            </a:endParaRPr>
          </a:p>
        </p:txBody>
      </p:sp>
      <p:sp>
        <p:nvSpPr>
          <p:cNvPr id="251" name="Google Shape;251;p29"/>
          <p:cNvSpPr txBox="1"/>
          <p:nvPr/>
        </p:nvSpPr>
        <p:spPr>
          <a:xfrm>
            <a:off x="456200" y="2928700"/>
            <a:ext cx="11430000" cy="342900"/>
          </a:xfrm>
          <a:prstGeom prst="rect">
            <a:avLst/>
          </a:prstGeom>
          <a:noFill/>
          <a:ln>
            <a:noFill/>
          </a:ln>
        </p:spPr>
        <p:txBody>
          <a:bodyPr spcFirstLastPara="1" wrap="square" lIns="0" tIns="0" rIns="0" bIns="0" anchor="ctr" anchorCtr="0">
            <a:noAutofit/>
          </a:bodyPr>
          <a:lstStyle/>
          <a:p>
            <a:pPr marL="0" marR="0" lvl="0" indent="0" algn="l" rtl="0">
              <a:lnSpc>
                <a:spcPct val="100000"/>
              </a:lnSpc>
              <a:spcBef>
                <a:spcPts val="0"/>
              </a:spcBef>
              <a:spcAft>
                <a:spcPts val="0"/>
              </a:spcAft>
              <a:buNone/>
            </a:pPr>
            <a:r>
              <a:rPr lang="en-US" sz="2400" b="1" i="0" u="none" strike="noStrike" cap="none">
                <a:solidFill>
                  <a:srgbClr val="10146E"/>
                </a:solidFill>
                <a:latin typeface="Poppins"/>
                <a:ea typeface="Poppins"/>
                <a:cs typeface="Poppins"/>
                <a:sym typeface="Poppins"/>
              </a:rPr>
              <a:t>Σκεφτείτε την απάντησή σας ως εκπαιδευτής:</a:t>
            </a:r>
            <a:endParaRPr sz="1400" b="0" i="0" u="none" strike="noStrike" cap="none">
              <a:solidFill>
                <a:srgbClr val="000000"/>
              </a:solidFill>
              <a:latin typeface="Arial"/>
              <a:ea typeface="Arial"/>
              <a:cs typeface="Arial"/>
              <a:sym typeface="Arial"/>
            </a:endParaRPr>
          </a:p>
        </p:txBody>
      </p:sp>
      <p:sp>
        <p:nvSpPr>
          <p:cNvPr id="252" name="Google Shape;252;p29"/>
          <p:cNvSpPr txBox="1"/>
          <p:nvPr/>
        </p:nvSpPr>
        <p:spPr>
          <a:xfrm>
            <a:off x="456199" y="3681011"/>
            <a:ext cx="15817263" cy="738664"/>
          </a:xfrm>
          <a:prstGeom prst="rect">
            <a:avLst/>
          </a:prstGeom>
          <a:noFill/>
          <a:ln>
            <a:noFill/>
          </a:ln>
        </p:spPr>
        <p:txBody>
          <a:bodyPr spcFirstLastPara="1" wrap="square" lIns="0" tIns="0" rIns="182875" bIns="0" anchor="t" anchorCtr="0">
            <a:spAutoFit/>
          </a:bodyPr>
          <a:lstStyle/>
          <a:p>
            <a:pPr marL="342900" marR="0" lvl="0" indent="-342900" algn="l" rtl="0">
              <a:lnSpc>
                <a:spcPct val="120000"/>
              </a:lnSpc>
              <a:spcBef>
                <a:spcPts val="0"/>
              </a:spcBef>
              <a:spcAft>
                <a:spcPts val="0"/>
              </a:spcAft>
              <a:buClr>
                <a:srgbClr val="000000"/>
              </a:buClr>
              <a:buSzPts val="2000"/>
              <a:buFont typeface="Arial"/>
              <a:buChar char="▶"/>
            </a:pPr>
            <a:r>
              <a:rPr lang="en-US" sz="2000" b="0" i="0" u="none" strike="noStrike" cap="none" dirty="0" err="1">
                <a:solidFill>
                  <a:srgbClr val="333333"/>
                </a:solidFill>
                <a:latin typeface="Poppins"/>
                <a:ea typeface="Poppins"/>
                <a:cs typeface="Poppins"/>
                <a:sym typeface="Poppins"/>
              </a:rPr>
              <a:t>Πώς</a:t>
            </a:r>
            <a:r>
              <a:rPr lang="en-US" sz="2000" b="0" i="0" u="none" strike="noStrike" cap="none" dirty="0">
                <a:solidFill>
                  <a:srgbClr val="333333"/>
                </a:solidFill>
                <a:latin typeface="Poppins"/>
                <a:ea typeface="Poppins"/>
                <a:cs typeface="Poppins"/>
                <a:sym typeface="Poppins"/>
              </a:rPr>
              <a:t> απα</a:t>
            </a:r>
            <a:r>
              <a:rPr lang="en-US" sz="2000" b="0" i="0" u="none" strike="noStrike" cap="none" dirty="0" err="1">
                <a:solidFill>
                  <a:srgbClr val="333333"/>
                </a:solidFill>
                <a:latin typeface="Poppins"/>
                <a:ea typeface="Poppins"/>
                <a:cs typeface="Poppins"/>
                <a:sym typeface="Poppins"/>
              </a:rPr>
              <a:t>ντάτε</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στον</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εργοδότη</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σε</a:t>
            </a:r>
            <a:r>
              <a:rPr lang="en-US" sz="2000" b="0" i="0" u="none" strike="noStrike" cap="none" dirty="0">
                <a:solidFill>
                  <a:srgbClr val="333333"/>
                </a:solidFill>
                <a:latin typeface="Poppins"/>
                <a:ea typeface="Poppins"/>
                <a:cs typeface="Poppins"/>
                <a:sym typeface="Poppins"/>
              </a:rPr>
              <a:t> π</a:t>
            </a:r>
            <a:r>
              <a:rPr lang="en-US" sz="2000" b="0" i="0" u="none" strike="noStrike" cap="none" dirty="0" err="1">
                <a:solidFill>
                  <a:srgbClr val="333333"/>
                </a:solidFill>
                <a:latin typeface="Poppins"/>
                <a:ea typeface="Poppins"/>
                <a:cs typeface="Poppins"/>
                <a:sym typeface="Poppins"/>
              </a:rPr>
              <a:t>ρώτη</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φάση</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γι</a:t>
            </a:r>
            <a:r>
              <a:rPr lang="en-US" sz="2000" b="0" i="0" u="none" strike="noStrike" cap="none" dirty="0">
                <a:solidFill>
                  <a:srgbClr val="333333"/>
                </a:solidFill>
                <a:latin typeface="Poppins"/>
                <a:ea typeface="Poppins"/>
                <a:cs typeface="Poppins"/>
                <a:sym typeface="Poppins"/>
              </a:rPr>
              <a:t>α να διατηρήσετε τη σχέση και να κερδίσετε χρόνο;</a:t>
            </a:r>
            <a:br>
              <a:rPr lang="en-US" sz="2000" b="0" i="0" u="none" strike="noStrike" cap="none" dirty="0">
                <a:solidFill>
                  <a:srgbClr val="333333"/>
                </a:solidFill>
                <a:latin typeface="Poppins"/>
                <a:ea typeface="Poppins"/>
                <a:cs typeface="Poppins"/>
                <a:sym typeface="Poppins"/>
              </a:rPr>
            </a:br>
            <a:r>
              <a:rPr lang="en-US" sz="2000" b="0" i="0" u="none" strike="noStrike" cap="none" dirty="0">
                <a:solidFill>
                  <a:srgbClr val="333333"/>
                </a:solidFill>
                <a:latin typeface="Poppins"/>
                <a:ea typeface="Poppins"/>
                <a:cs typeface="Poppins"/>
                <a:sym typeface="Poppins"/>
              </a:rPr>
              <a:t>Τι πρέπει να μάθετε τόσο από τον εργοδότη όσο και από τον εκπαιδευόμενο πριν διευκολύνετε μια κοινή συζήτηση;</a:t>
            </a:r>
            <a:endParaRPr sz="1400" b="0" i="0" u="none" strike="noStrike" cap="none" dirty="0">
              <a:solidFill>
                <a:srgbClr val="000000"/>
              </a:solidFill>
              <a:latin typeface="Arial"/>
              <a:ea typeface="Arial"/>
              <a:cs typeface="Arial"/>
              <a:sym typeface="Arial"/>
            </a:endParaRPr>
          </a:p>
        </p:txBody>
      </p:sp>
      <p:sp>
        <p:nvSpPr>
          <p:cNvPr id="253" name="Google Shape;253;p29"/>
          <p:cNvSpPr txBox="1"/>
          <p:nvPr/>
        </p:nvSpPr>
        <p:spPr>
          <a:xfrm>
            <a:off x="341198" y="5993507"/>
            <a:ext cx="15217889" cy="738664"/>
          </a:xfrm>
          <a:prstGeom prst="rect">
            <a:avLst/>
          </a:prstGeom>
          <a:noFill/>
          <a:ln>
            <a:noFill/>
          </a:ln>
        </p:spPr>
        <p:txBody>
          <a:bodyPr spcFirstLastPara="1" wrap="square" lIns="182875" tIns="0" rIns="0" bIns="0" anchor="t" anchorCtr="0">
            <a:spAutoFit/>
          </a:bodyPr>
          <a:lstStyle/>
          <a:p>
            <a:pPr marL="342900" marR="0" lvl="0" indent="-342900" algn="l" rtl="0">
              <a:lnSpc>
                <a:spcPct val="120000"/>
              </a:lnSpc>
              <a:spcBef>
                <a:spcPts val="0"/>
              </a:spcBef>
              <a:spcAft>
                <a:spcPts val="0"/>
              </a:spcAft>
              <a:buClr>
                <a:srgbClr val="000000"/>
              </a:buClr>
              <a:buSzPts val="2000"/>
              <a:buFont typeface="Arial"/>
              <a:buChar char="▶"/>
            </a:pPr>
            <a:r>
              <a:rPr lang="en-US" sz="2000" b="0" i="0" u="none" strike="noStrike" cap="none" dirty="0" err="1">
                <a:solidFill>
                  <a:srgbClr val="333333"/>
                </a:solidFill>
                <a:latin typeface="Poppins"/>
                <a:ea typeface="Poppins"/>
                <a:cs typeface="Poppins"/>
                <a:sym typeface="Poppins"/>
              </a:rPr>
              <a:t>Πώς</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δομείτε</a:t>
            </a:r>
            <a:r>
              <a:rPr lang="en-US" sz="2000" b="0" i="0" u="none" strike="noStrike" cap="none" dirty="0">
                <a:solidFill>
                  <a:srgbClr val="333333"/>
                </a:solidFill>
                <a:latin typeface="Poppins"/>
                <a:ea typeface="Poppins"/>
                <a:cs typeface="Poppins"/>
                <a:sym typeface="Poppins"/>
              </a:rPr>
              <a:t> </a:t>
            </a:r>
            <a:r>
              <a:rPr lang="en-US" sz="2000" b="0" i="0" u="none" strike="noStrike" cap="none" dirty="0" err="1">
                <a:solidFill>
                  <a:srgbClr val="333333"/>
                </a:solidFill>
                <a:latin typeface="Poppins"/>
                <a:ea typeface="Poppins"/>
                <a:cs typeface="Poppins"/>
                <a:sym typeface="Poppins"/>
              </a:rPr>
              <a:t>μι</a:t>
            </a:r>
            <a:r>
              <a:rPr lang="en-US" sz="2000" b="0" i="0" u="none" strike="noStrike" cap="none" dirty="0">
                <a:solidFill>
                  <a:srgbClr val="333333"/>
                </a:solidFill>
                <a:latin typeface="Poppins"/>
                <a:ea typeface="Poppins"/>
                <a:cs typeface="Poppins"/>
                <a:sym typeface="Poppins"/>
              </a:rPr>
              <a:t>α τριμερή συνομιλία που κινείται προς μια κοινή κατανόηση και όχι προς μια ανταλλαγή ευθυνών;</a:t>
            </a:r>
            <a:br>
              <a:rPr lang="en-US" sz="2000" b="0" i="0" u="none" strike="noStrike" cap="none" dirty="0">
                <a:solidFill>
                  <a:srgbClr val="333333"/>
                </a:solidFill>
                <a:latin typeface="Poppins"/>
                <a:ea typeface="Poppins"/>
                <a:cs typeface="Poppins"/>
                <a:sym typeface="Poppins"/>
              </a:rPr>
            </a:br>
            <a:r>
              <a:rPr lang="en-US" sz="2000" b="0" i="0" u="none" strike="noStrike" cap="none" dirty="0">
                <a:solidFill>
                  <a:srgbClr val="333333"/>
                </a:solidFill>
                <a:latin typeface="Poppins"/>
                <a:ea typeface="Poppins"/>
                <a:cs typeface="Poppins"/>
                <a:sym typeface="Poppins"/>
              </a:rPr>
              <a:t>Τι θα εφαρμόζατε στο μέλλον για να αποτρέψετε την επανάληψη της ίδιας κατάστασης;</a:t>
            </a:r>
            <a:endParaRPr sz="1400" b="0" i="0" u="none" strike="noStrike" cap="none" dirty="0">
              <a:solidFill>
                <a:srgbClr val="000000"/>
              </a:solidFill>
              <a:latin typeface="Arial"/>
              <a:ea typeface="Arial"/>
              <a:cs typeface="Arial"/>
              <a:sym typeface="Arial"/>
            </a:endParaRPr>
          </a:p>
        </p:txBody>
      </p:sp>
      <p:sp>
        <p:nvSpPr>
          <p:cNvPr id="254" name="Google Shape;254;p29"/>
          <p:cNvSpPr txBox="1"/>
          <p:nvPr/>
        </p:nvSpPr>
        <p:spPr>
          <a:xfrm>
            <a:off x="441911" y="8303509"/>
            <a:ext cx="17224130" cy="1259793"/>
          </a:xfrm>
          <a:prstGeom prst="rect">
            <a:avLst/>
          </a:prstGeom>
          <a:solidFill>
            <a:srgbClr val="17B8BB"/>
          </a:solidFill>
          <a:ln>
            <a:noFill/>
          </a:ln>
        </p:spPr>
        <p:txBody>
          <a:bodyPr spcFirstLastPara="1" wrap="square" lIns="228600" tIns="91425" rIns="228600" bIns="91425" anchor="ctr" anchorCtr="0">
            <a:noAutofit/>
          </a:bodyPr>
          <a:lstStyle/>
          <a:p>
            <a:pPr marL="0" marR="0" lvl="0" indent="0" algn="ctr" rtl="0">
              <a:lnSpc>
                <a:spcPct val="100000"/>
              </a:lnSpc>
              <a:spcBef>
                <a:spcPts val="0"/>
              </a:spcBef>
              <a:spcAft>
                <a:spcPts val="0"/>
              </a:spcAft>
              <a:buNone/>
            </a:pPr>
            <a:r>
              <a:rPr lang="en-US" sz="2400" b="1" i="0" u="none" strike="noStrike" cap="none" dirty="0">
                <a:solidFill>
                  <a:srgbClr val="10146E"/>
                </a:solidFill>
                <a:latin typeface="Poppins"/>
                <a:ea typeface="Poppins"/>
                <a:cs typeface="Poppins"/>
                <a:sym typeface="Poppins"/>
              </a:rPr>
              <a:t>Βα</a:t>
            </a:r>
            <a:r>
              <a:rPr lang="en-US" sz="2400" b="1" i="0" u="none" strike="noStrike" cap="none" dirty="0" err="1">
                <a:solidFill>
                  <a:srgbClr val="10146E"/>
                </a:solidFill>
                <a:latin typeface="Poppins"/>
                <a:ea typeface="Poppins"/>
                <a:cs typeface="Poppins"/>
                <a:sym typeface="Poppins"/>
              </a:rPr>
              <a:t>σική</a:t>
            </a:r>
            <a:r>
              <a:rPr lang="en-US" sz="2400" b="1" i="0" u="none" strike="noStrike" cap="none" dirty="0">
                <a:solidFill>
                  <a:srgbClr val="10146E"/>
                </a:solidFill>
                <a:latin typeface="Poppins"/>
                <a:ea typeface="Poppins"/>
                <a:cs typeface="Poppins"/>
                <a:sym typeface="Poppins"/>
              </a:rPr>
              <a:t> α</a:t>
            </a:r>
            <a:r>
              <a:rPr lang="en-US" sz="2400" b="1" i="0" u="none" strike="noStrike" cap="none" dirty="0" err="1">
                <a:solidFill>
                  <a:srgbClr val="10146E"/>
                </a:solidFill>
                <a:latin typeface="Poppins"/>
                <a:ea typeface="Poppins"/>
                <a:cs typeface="Poppins"/>
                <a:sym typeface="Poppins"/>
              </a:rPr>
              <a:t>ρχή</a:t>
            </a:r>
            <a:r>
              <a:rPr lang="en-US" sz="2400" b="1" i="0" u="none" strike="noStrike" cap="none" dirty="0">
                <a:solidFill>
                  <a:srgbClr val="10146E"/>
                </a:solidFill>
                <a:latin typeface="Poppins"/>
                <a:ea typeface="Poppins"/>
                <a:cs typeface="Poppins"/>
                <a:sym typeface="Poppins"/>
              </a:rPr>
              <a:t>: </a:t>
            </a:r>
            <a:r>
              <a:rPr lang="en-US" sz="2400" b="0" i="1" u="none" strike="noStrike" cap="none" dirty="0">
                <a:solidFill>
                  <a:schemeClr val="lt1"/>
                </a:solidFill>
                <a:latin typeface="Poppins"/>
                <a:ea typeface="Poppins"/>
                <a:cs typeface="Poppins"/>
                <a:sym typeface="Poppins"/>
              </a:rPr>
              <a:t>Η </a:t>
            </a:r>
            <a:r>
              <a:rPr lang="en-US" sz="2400" b="0" i="1" u="none" strike="noStrike" cap="none" dirty="0" err="1">
                <a:solidFill>
                  <a:schemeClr val="lt1"/>
                </a:solidFill>
                <a:latin typeface="Poppins"/>
                <a:ea typeface="Poppins"/>
                <a:cs typeface="Poppins"/>
                <a:sym typeface="Poppins"/>
              </a:rPr>
              <a:t>συνεργ</a:t>
            </a:r>
            <a:r>
              <a:rPr lang="en-US" sz="2400" b="0" i="1" u="none" strike="noStrike" cap="none" dirty="0">
                <a:solidFill>
                  <a:schemeClr val="lt1"/>
                </a:solidFill>
                <a:latin typeface="Poppins"/>
                <a:ea typeface="Poppins"/>
                <a:cs typeface="Poppins"/>
                <a:sym typeface="Poppins"/>
              </a:rPr>
              <a:t>ασία μάθησης με βάση την εργασία είναι πιο αποτελεσματική όταν οι προσδοκίες καθορίζονται με σαφήνεια στην αρχή και δεν επιδιορθώνονται μετά από μια βλάβη.</a:t>
            </a:r>
            <a:endParaRPr sz="1400" b="0" i="1" u="none" strike="noStrike" cap="none" dirty="0">
              <a:solidFill>
                <a:schemeClr val="lt1"/>
              </a:solidFill>
              <a:latin typeface="Arial"/>
              <a:ea typeface="Arial"/>
              <a:cs typeface="Arial"/>
              <a:sym typeface="Arial"/>
            </a:endParaRPr>
          </a:p>
        </p:txBody>
      </p:sp>
      <p:pic>
        <p:nvPicPr>
          <p:cNvPr id="3" name="Picture 2">
            <a:extLst>
              <a:ext uri="{FF2B5EF4-FFF2-40B4-BE49-F238E27FC236}">
                <a16:creationId xmlns:a16="http://schemas.microsoft.com/office/drawing/2014/main" id="{13E8EBE5-42A0-A07D-1245-EF9F7658EC96}"/>
              </a:ext>
            </a:extLst>
          </p:cNvPr>
          <p:cNvPicPr>
            <a:picLocks noChangeAspect="1"/>
          </p:cNvPicPr>
          <p:nvPr/>
        </p:nvPicPr>
        <p:blipFill>
          <a:blip r:embed="rId5"/>
          <a:stretch>
            <a:fillRect/>
          </a:stretch>
        </p:blipFill>
        <p:spPr>
          <a:xfrm>
            <a:off x="13454062" y="413515"/>
            <a:ext cx="2352675" cy="638175"/>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pic>
        <p:nvPicPr>
          <p:cNvPr id="259" name="Google Shape;259;p30"/>
          <p:cNvPicPr preferRelativeResize="0"/>
          <p:nvPr/>
        </p:nvPicPr>
        <p:blipFill rotWithShape="1">
          <a:blip r:embed="rId3">
            <a:alphaModFix/>
          </a:blip>
          <a:srcRect l="25077" r="27818"/>
          <a:stretch/>
        </p:blipFill>
        <p:spPr>
          <a:xfrm>
            <a:off x="0" y="0"/>
            <a:ext cx="4549922" cy="10287000"/>
          </a:xfrm>
          <a:prstGeom prst="rect">
            <a:avLst/>
          </a:prstGeom>
          <a:noFill/>
          <a:ln>
            <a:noFill/>
          </a:ln>
        </p:spPr>
      </p:pic>
      <p:sp>
        <p:nvSpPr>
          <p:cNvPr id="260" name="Google Shape;260;p30"/>
          <p:cNvSpPr/>
          <p:nvPr/>
        </p:nvSpPr>
        <p:spPr>
          <a:xfrm rot="4721273" flipH="1">
            <a:off x="-1236225" y="1896865"/>
            <a:ext cx="14314219" cy="4992084"/>
          </a:xfrm>
          <a:custGeom>
            <a:avLst/>
            <a:gdLst/>
            <a:ahLst/>
            <a:cxnLst/>
            <a:rect l="l" t="t" r="r" b="b"/>
            <a:pathLst>
              <a:path w="14314219" h="4992084" extrusionOk="0">
                <a:moveTo>
                  <a:pt x="0" y="4992084"/>
                </a:moveTo>
                <a:lnTo>
                  <a:pt x="14314219" y="4992084"/>
                </a:lnTo>
                <a:lnTo>
                  <a:pt x="14314219" y="0"/>
                </a:lnTo>
                <a:lnTo>
                  <a:pt x="0" y="0"/>
                </a:lnTo>
                <a:lnTo>
                  <a:pt x="0" y="4992084"/>
                </a:lnTo>
                <a:close/>
              </a:path>
            </a:pathLst>
          </a:custGeom>
          <a:blipFill rotWithShape="1">
            <a:blip r:embed="rId4">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grpSp>
        <p:nvGrpSpPr>
          <p:cNvPr id="261" name="Google Shape;261;p30"/>
          <p:cNvGrpSpPr/>
          <p:nvPr/>
        </p:nvGrpSpPr>
        <p:grpSpPr>
          <a:xfrm>
            <a:off x="5940775" y="946396"/>
            <a:ext cx="857867" cy="857867"/>
            <a:chOff x="0" y="0"/>
            <a:chExt cx="812800" cy="812800"/>
          </a:xfrm>
        </p:grpSpPr>
        <p:sp>
          <p:nvSpPr>
            <p:cNvPr id="262" name="Google Shape;262;p3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E5696"/>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3" name="Google Shape;263;p30"/>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64" name="Google Shape;264;p30"/>
          <p:cNvGrpSpPr/>
          <p:nvPr/>
        </p:nvGrpSpPr>
        <p:grpSpPr>
          <a:xfrm>
            <a:off x="6592862" y="2226096"/>
            <a:ext cx="604566" cy="604566"/>
            <a:chOff x="0" y="0"/>
            <a:chExt cx="812800" cy="812800"/>
          </a:xfrm>
        </p:grpSpPr>
        <p:sp>
          <p:nvSpPr>
            <p:cNvPr id="265" name="Google Shape;265;p3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0146E"/>
            </a:solid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6" name="Google Shape;266;p30"/>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grpSp>
        <p:nvGrpSpPr>
          <p:cNvPr id="267" name="Google Shape;267;p30"/>
          <p:cNvGrpSpPr/>
          <p:nvPr/>
        </p:nvGrpSpPr>
        <p:grpSpPr>
          <a:xfrm>
            <a:off x="5825201" y="681913"/>
            <a:ext cx="637633" cy="637633"/>
            <a:chOff x="0" y="0"/>
            <a:chExt cx="812800" cy="812800"/>
          </a:xfrm>
        </p:grpSpPr>
        <p:sp>
          <p:nvSpPr>
            <p:cNvPr id="268" name="Google Shape;268;p30"/>
            <p:cNvSpPr/>
            <p:nvPr/>
          </p:nvSpPr>
          <p:spPr>
            <a:xfrm>
              <a:off x="0" y="0"/>
              <a:ext cx="812800" cy="812800"/>
            </a:xfrm>
            <a:custGeom>
              <a:avLst/>
              <a:gdLst/>
              <a:ahLst/>
              <a:cxnLst/>
              <a:rect l="l" t="t" r="r" b="b"/>
              <a:pathLst>
                <a:path w="812800" h="812800" extrusionOk="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w="76200" cap="sq" cmpd="sng">
              <a:solidFill>
                <a:srgbClr val="17B8BB"/>
              </a:solidFill>
              <a:prstDash val="solid"/>
              <a:miter lim="0"/>
              <a:headEnd type="none" w="sm" len="sm"/>
              <a:tailEnd type="none" w="sm" len="sm"/>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69" name="Google Shape;269;p30"/>
            <p:cNvSpPr txBox="1"/>
            <p:nvPr/>
          </p:nvSpPr>
          <p:spPr>
            <a:xfrm>
              <a:off x="76200" y="76200"/>
              <a:ext cx="660400" cy="660400"/>
            </a:xfrm>
            <a:prstGeom prst="rect">
              <a:avLst/>
            </a:prstGeom>
            <a:noFill/>
            <a:ln>
              <a:noFill/>
            </a:ln>
          </p:spPr>
          <p:txBody>
            <a:bodyPr spcFirstLastPara="1" wrap="square" lIns="50800" tIns="50800" rIns="50800" bIns="50800" anchor="ctr" anchorCtr="0">
              <a:noAutofit/>
            </a:bodyPr>
            <a:lstStyle/>
            <a:p>
              <a:pPr marL="0" marR="0" lvl="0" indent="0" algn="ctr" rtl="0">
                <a:lnSpc>
                  <a:spcPct val="103055"/>
                </a:lnSpc>
                <a:spcBef>
                  <a:spcPts val="0"/>
                </a:spcBef>
                <a:spcAft>
                  <a:spcPts val="0"/>
                </a:spcAft>
                <a:buClr>
                  <a:srgbClr val="000000"/>
                </a:buClr>
                <a:buSzPts val="1800"/>
                <a:buFont typeface="Arial"/>
                <a:buNone/>
              </a:pPr>
              <a:endParaRPr sz="1800" b="0" i="0" u="none" strike="noStrike" cap="none">
                <a:solidFill>
                  <a:schemeClr val="dk1"/>
                </a:solidFill>
                <a:latin typeface="Calibri"/>
                <a:ea typeface="Calibri"/>
                <a:cs typeface="Calibri"/>
                <a:sym typeface="Calibri"/>
              </a:endParaRPr>
            </a:p>
          </p:txBody>
        </p:sp>
      </p:grpSp>
      <p:sp>
        <p:nvSpPr>
          <p:cNvPr id="270" name="Google Shape;270;p30"/>
          <p:cNvSpPr/>
          <p:nvPr/>
        </p:nvSpPr>
        <p:spPr>
          <a:xfrm rot="2903702">
            <a:off x="-6099048" y="6299337"/>
            <a:ext cx="10909314" cy="3709167"/>
          </a:xfrm>
          <a:custGeom>
            <a:avLst/>
            <a:gdLst/>
            <a:ahLst/>
            <a:cxnLst/>
            <a:rect l="l" t="t" r="r" b="b"/>
            <a:pathLst>
              <a:path w="10909314" h="3709167" extrusionOk="0">
                <a:moveTo>
                  <a:pt x="0" y="0"/>
                </a:moveTo>
                <a:lnTo>
                  <a:pt x="10909314" y="0"/>
                </a:lnTo>
                <a:lnTo>
                  <a:pt x="10909314" y="3709167"/>
                </a:lnTo>
                <a:lnTo>
                  <a:pt x="0" y="3709167"/>
                </a:lnTo>
                <a:lnTo>
                  <a:pt x="0" y="0"/>
                </a:lnTo>
                <a:close/>
              </a:path>
            </a:pathLst>
          </a:custGeom>
          <a:blipFill rotWithShape="1">
            <a:blip r:embed="rId5">
              <a:alphaModFix amt="77000"/>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1" name="Google Shape;271;p30"/>
          <p:cNvSpPr/>
          <p:nvPr/>
        </p:nvSpPr>
        <p:spPr>
          <a:xfrm>
            <a:off x="16053269" y="8642266"/>
            <a:ext cx="1413849" cy="1232069"/>
          </a:xfrm>
          <a:custGeom>
            <a:avLst/>
            <a:gdLst/>
            <a:ahLst/>
            <a:cxnLst/>
            <a:rect l="l" t="t" r="r" b="b"/>
            <a:pathLst>
              <a:path w="1413849" h="1232069" extrusionOk="0">
                <a:moveTo>
                  <a:pt x="0" y="0"/>
                </a:moveTo>
                <a:lnTo>
                  <a:pt x="1413849" y="0"/>
                </a:lnTo>
                <a:lnTo>
                  <a:pt x="1413849" y="1232068"/>
                </a:lnTo>
                <a:lnTo>
                  <a:pt x="0" y="1232068"/>
                </a:lnTo>
                <a:lnTo>
                  <a:pt x="0" y="0"/>
                </a:lnTo>
                <a:close/>
              </a:path>
            </a:pathLst>
          </a:custGeom>
          <a:blipFill rotWithShape="1">
            <a:blip r:embed="rId6">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2" name="Google Shape;272;p30"/>
          <p:cNvSpPr/>
          <p:nvPr/>
        </p:nvSpPr>
        <p:spPr>
          <a:xfrm>
            <a:off x="13516835" y="9087242"/>
            <a:ext cx="2350712" cy="634692"/>
          </a:xfrm>
          <a:custGeom>
            <a:avLst/>
            <a:gdLst/>
            <a:ahLst/>
            <a:cxnLst/>
            <a:rect l="l" t="t" r="r" b="b"/>
            <a:pathLst>
              <a:path w="2350712" h="634692" extrusionOk="0">
                <a:moveTo>
                  <a:pt x="0" y="0"/>
                </a:moveTo>
                <a:lnTo>
                  <a:pt x="2350712" y="0"/>
                </a:lnTo>
                <a:lnTo>
                  <a:pt x="2350712" y="634692"/>
                </a:lnTo>
                <a:lnTo>
                  <a:pt x="0" y="634692"/>
                </a:lnTo>
                <a:lnTo>
                  <a:pt x="0" y="0"/>
                </a:lnTo>
                <a:close/>
              </a:path>
            </a:pathLst>
          </a:custGeom>
          <a:blipFill rotWithShape="1">
            <a:blip r:embed="rId7">
              <a:alphaModFix/>
            </a:blip>
            <a:stretch>
              <a:fillRect/>
            </a:stretch>
          </a:blipFill>
          <a:ln>
            <a:noFill/>
          </a:ln>
        </p:spPr>
        <p:txBody>
          <a:bodyPr spcFirstLastPara="1" wrap="square" lIns="91425" tIns="45700" rIns="91425" bIns="45700" anchor="t" anchorCtr="0">
            <a:noAutofit/>
          </a:bodyPr>
          <a:lstStyle/>
          <a:p>
            <a:pPr marL="0" marR="0" lvl="0" indent="0" algn="l" rtl="0">
              <a:lnSpc>
                <a:spcPct val="100000"/>
              </a:lnSpc>
              <a:spcBef>
                <a:spcPts val="0"/>
              </a:spcBef>
              <a:spcAft>
                <a:spcPts val="0"/>
              </a:spcAft>
              <a:buClr>
                <a:srgbClr val="000000"/>
              </a:buClr>
              <a:buSzPts val="1400"/>
              <a:buFont typeface="Arial"/>
              <a:buNone/>
            </a:pPr>
            <a:endParaRPr sz="1400" b="0" i="0" u="none" strike="noStrike" cap="none">
              <a:solidFill>
                <a:srgbClr val="000000"/>
              </a:solidFill>
              <a:latin typeface="Arial"/>
              <a:ea typeface="Arial"/>
              <a:cs typeface="Arial"/>
              <a:sym typeface="Arial"/>
            </a:endParaRPr>
          </a:p>
        </p:txBody>
      </p:sp>
      <p:sp>
        <p:nvSpPr>
          <p:cNvPr id="273" name="Google Shape;273;p30"/>
          <p:cNvSpPr txBox="1"/>
          <p:nvPr/>
        </p:nvSpPr>
        <p:spPr>
          <a:xfrm>
            <a:off x="8768075" y="1933756"/>
            <a:ext cx="9220121" cy="6721840"/>
          </a:xfrm>
          <a:prstGeom prst="rect">
            <a:avLst/>
          </a:prstGeom>
          <a:noFill/>
          <a:ln>
            <a:noFill/>
          </a:ln>
        </p:spPr>
        <p:txBody>
          <a:bodyPr spcFirstLastPara="1" wrap="square" lIns="0" tIns="0" rIns="0" bIns="0" anchor="t" anchorCtr="0">
            <a:spAutoFit/>
          </a:bodyPr>
          <a:lstStyle/>
          <a:p>
            <a:pPr marL="0" marR="0" lvl="0" indent="0" algn="l" rtl="0">
              <a:lnSpc>
                <a:spcPct val="130009"/>
              </a:lnSpc>
              <a:spcBef>
                <a:spcPts val="0"/>
              </a:spcBef>
              <a:spcAft>
                <a:spcPts val="0"/>
              </a:spcAft>
              <a:buNone/>
            </a:pPr>
            <a:r>
              <a:rPr lang="en-US" sz="2400" b="0" i="0" u="none" strike="noStrike" cap="none">
                <a:solidFill>
                  <a:srgbClr val="000000"/>
                </a:solidFill>
                <a:latin typeface="Poppins"/>
                <a:ea typeface="Poppins"/>
                <a:cs typeface="Poppins"/>
                <a:sym typeface="Poppins"/>
              </a:rPr>
              <a:t>Ο επαγγελματικός προσανατολισμός στην ΕΕΚ δεν είναι μια αυτόνομη υπηρεσία που παρέχεται από ειδικό. Είναι ενσωματωμένο στον τρόπο με τον οποίο οι εκπαιδευτές μιλούν για τον τομέα, περιγράφουν τους ρόλους εργασίας και συνδέουν τη μάθηση με πραγματικές διαδρομές απασχόλησης.</a:t>
            </a:r>
            <a:br>
              <a:rPr lang="en-US" sz="2400" b="0" i="0" u="none" strike="noStrike" cap="none">
                <a:solidFill>
                  <a:srgbClr val="000000"/>
                </a:solidFill>
                <a:latin typeface="Poppins"/>
                <a:ea typeface="Poppins"/>
                <a:cs typeface="Poppins"/>
                <a:sym typeface="Poppins"/>
              </a:rPr>
            </a:br>
            <a:r>
              <a:rPr lang="en-US" sz="2400" b="0" i="0" u="none" strike="noStrike" cap="none">
                <a:solidFill>
                  <a:srgbClr val="000000"/>
                </a:solidFill>
                <a:latin typeface="Poppins"/>
                <a:ea typeface="Poppins"/>
                <a:cs typeface="Poppins"/>
                <a:sym typeface="Poppins"/>
              </a:rPr>
              <a:t>Κάθε φορά που ένας εκπαιδευτής περιγράφει τι κάνει στην πραγματικότητα ένας εξειδικευμένος επαγγελματίας ή εξηγεί πώς μια συγκεκριμένη δεξιότητα συνδέεται με τις προσδοκίες στο χώρο εργασίας, κάνει επαγγελματικό προσανατολισμό.</a:t>
            </a:r>
            <a:br>
              <a:rPr lang="en-US" sz="2400" b="0" i="0" u="none" strike="noStrike" cap="none">
                <a:solidFill>
                  <a:srgbClr val="000000"/>
                </a:solidFill>
                <a:latin typeface="Poppins"/>
                <a:ea typeface="Poppins"/>
                <a:cs typeface="Poppins"/>
                <a:sym typeface="Poppins"/>
              </a:rPr>
            </a:br>
            <a:r>
              <a:rPr lang="en-US" sz="2400" b="0" i="0" u="none" strike="noStrike" cap="none">
                <a:solidFill>
                  <a:srgbClr val="000000"/>
                </a:solidFill>
                <a:latin typeface="Poppins"/>
                <a:ea typeface="Poppins"/>
                <a:cs typeface="Poppins"/>
                <a:sym typeface="Poppins"/>
              </a:rPr>
              <a:t>Οι εκπαιδευόμενοι που λαμβάνουν ακριβείς και συγκεκριμένες πληροφορίες σταδιοδρομίας κατά τη διάρκεια του προγράμματος ΕΕΚ λαμβάνουν καλύτερες αποφάσεις — σχετικά με τις διαδρομές, τους εργοδότες, την περαιτέρω κατάρτιση και τον τρόπο παρουσίασης τους στην αγορά εργασίας.</a:t>
            </a:r>
            <a:endParaRPr sz="2400" b="0" i="0" u="none" strike="noStrike" cap="none">
              <a:solidFill>
                <a:srgbClr val="000000"/>
              </a:solidFill>
              <a:latin typeface="Arial"/>
              <a:ea typeface="Arial"/>
              <a:cs typeface="Arial"/>
              <a:sym typeface="Arial"/>
            </a:endParaRPr>
          </a:p>
        </p:txBody>
      </p:sp>
      <p:sp>
        <p:nvSpPr>
          <p:cNvPr id="274" name="Google Shape;274;p30"/>
          <p:cNvSpPr txBox="1"/>
          <p:nvPr/>
        </p:nvSpPr>
        <p:spPr>
          <a:xfrm>
            <a:off x="6369708" y="1096729"/>
            <a:ext cx="11346792" cy="973856"/>
          </a:xfrm>
          <a:prstGeom prst="rect">
            <a:avLst/>
          </a:prstGeom>
          <a:noFill/>
          <a:ln>
            <a:noFill/>
          </a:ln>
        </p:spPr>
        <p:txBody>
          <a:bodyPr spcFirstLastPara="1" wrap="square" lIns="0" tIns="0" rIns="0" bIns="0" anchor="t" anchorCtr="0">
            <a:spAutoFit/>
          </a:bodyPr>
          <a:lstStyle/>
          <a:p>
            <a:pPr marL="0" marR="0" lvl="0" indent="0" algn="r" rtl="0">
              <a:lnSpc>
                <a:spcPct val="113002"/>
              </a:lnSpc>
              <a:spcBef>
                <a:spcPts val="0"/>
              </a:spcBef>
              <a:spcAft>
                <a:spcPts val="0"/>
              </a:spcAft>
              <a:buNone/>
            </a:pPr>
            <a:r>
              <a:rPr lang="en-US" sz="2800" b="1" i="0" u="none" strike="noStrike" cap="none">
                <a:solidFill>
                  <a:srgbClr val="000000"/>
                </a:solidFill>
                <a:latin typeface="Poppins"/>
                <a:ea typeface="Poppins"/>
                <a:cs typeface="Poppins"/>
                <a:sym typeface="Poppins"/>
              </a:rPr>
              <a:t>Ενότητα 4: Επαγγελματικός προσανατολισμός και μετάβαση εκπαιδευομένων</a:t>
            </a:r>
            <a:endParaRPr sz="1400" b="0" i="0" u="none" strike="noStrike" cap="none">
              <a:solidFill>
                <a:srgbClr val="000000"/>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1519</Words>
  <Application>Microsoft Office PowerPoint</Application>
  <PresentationFormat>Custom</PresentationFormat>
  <Paragraphs>65</Paragraphs>
  <Slides>12</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12</vt:i4>
      </vt:variant>
    </vt:vector>
  </HeadingPairs>
  <TitlesOfParts>
    <vt:vector size="18" baseType="lpstr">
      <vt:lpstr>Arial</vt:lpstr>
      <vt:lpstr>Poppins SemiBold</vt:lpstr>
      <vt:lpstr>Poppins</vt:lpstr>
      <vt:lpstr>Calibri</vt:lpstr>
      <vt:lpstr>Poppins Medium</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Laurence Cole</dc:creator>
  <cp:lastModifiedBy>Beatrice Fredducci</cp:lastModifiedBy>
  <cp:revision>1</cp:revision>
  <dcterms:created xsi:type="dcterms:W3CDTF">2006-08-16T00:00:00Z</dcterms:created>
  <dcterms:modified xsi:type="dcterms:W3CDTF">2026-09-01T08:55:02Z</dcterms:modified>
</cp:coreProperties>
</file>