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Poppins" panose="00000500000000000000" pitchFamily="2" charset="0"/>
      <p:regular r:id="rId15"/>
      <p:bold r:id="rId16"/>
      <p:italic r:id="rId17"/>
      <p:boldItalic r:id="rId18"/>
    </p:embeddedFont>
    <p:embeddedFont>
      <p:font typeface="Poppins Medium" panose="00000600000000000000" pitchFamily="2" charset="0"/>
      <p:regular r:id="rId19"/>
      <p:bold r:id="rId20"/>
      <p:italic r:id="rId21"/>
      <p:boldItalic r:id="rId22"/>
    </p:embeddedFont>
    <p:embeddedFont>
      <p:font typeface="Poppins SemiBold" panose="000007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YrqGLc5ZXmMPw3+nQgDiKJk5Q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9" name="Google Shape;319;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8" name="Google Shape;338;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5.png"/><Relationship Id="rId12"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19.png"/><Relationship Id="rId5" Type="http://schemas.openxmlformats.org/officeDocument/2006/relationships/image" Target="../media/image33.png"/><Relationship Id="rId10" Type="http://schemas.openxmlformats.org/officeDocument/2006/relationships/image" Target="../media/image18.png"/><Relationship Id="rId4" Type="http://schemas.openxmlformats.org/officeDocument/2006/relationships/image" Target="../media/image32.png"/><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9.jp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15.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55365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5150" y="4800058"/>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None/>
            </a:pPr>
            <a:r>
              <a:rPr lang="en-US" sz="3800" b="1" i="0" u="none" strike="noStrike" cap="none">
                <a:solidFill>
                  <a:srgbClr val="10146E"/>
                </a:solidFill>
                <a:latin typeface="Poppins"/>
                <a:ea typeface="Poppins"/>
                <a:cs typeface="Poppins"/>
                <a:sym typeface="Poppins"/>
              </a:rPr>
              <a:t>Module 10: Industry Engagement and Careers Guidance</a:t>
            </a:r>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435720"/>
            <a:ext cx="4420500" cy="15084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200" i="1">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solidFill>
                <a:schemeClr val="dk1"/>
              </a:solidFill>
            </a:endParaRPr>
          </a:p>
          <a:p>
            <a:pPr marL="0" lvl="0" indent="0" algn="just" rtl="0">
              <a:spcBef>
                <a:spcPts val="0"/>
              </a:spcBef>
              <a:spcAft>
                <a:spcPts val="0"/>
              </a:spcAft>
              <a:buClr>
                <a:schemeClr val="dk1"/>
              </a:buClr>
              <a:buFont typeface="Arial"/>
              <a:buNone/>
            </a:pPr>
            <a:endParaRPr sz="1200" i="1">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endParaRPr sz="1100">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Material available under the Creative Commons CC BY 4.0 licence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a:p>
        </p:txBody>
      </p:sp>
      <p:sp>
        <p:nvSpPr>
          <p:cNvPr id="103" name="Google Shape;103;p22"/>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grpSp>
        <p:nvGrpSpPr>
          <p:cNvPr id="279" name="Google Shape;279;p31"/>
          <p:cNvGrpSpPr/>
          <p:nvPr/>
        </p:nvGrpSpPr>
        <p:grpSpPr>
          <a:xfrm>
            <a:off x="103239" y="4584074"/>
            <a:ext cx="18184761" cy="6357176"/>
            <a:chOff x="0" y="0"/>
            <a:chExt cx="5661114" cy="1674318"/>
          </a:xfrm>
        </p:grpSpPr>
        <p:sp>
          <p:nvSpPr>
            <p:cNvPr id="280" name="Google Shape;280;p31"/>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31"/>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31"/>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31"/>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31"/>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31"/>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31"/>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31"/>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8" name="Google Shape;288;p31"/>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31"/>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31"/>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1" name="Google Shape;291;p31"/>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2" name="Google Shape;292;p31"/>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3" name="Google Shape;293;p31"/>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4" name="Google Shape;294;p31"/>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5" name="Google Shape;295;p31"/>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6" name="Google Shape;296;p31"/>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7" name="Google Shape;297;p31"/>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8" name="Google Shape;298;p31"/>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9" name="Google Shape;299;p31"/>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00" name="Google Shape;300;p31"/>
          <p:cNvGrpSpPr/>
          <p:nvPr/>
        </p:nvGrpSpPr>
        <p:grpSpPr>
          <a:xfrm>
            <a:off x="-1342907" y="9913239"/>
            <a:ext cx="20973813" cy="837562"/>
            <a:chOff x="0" y="-57150"/>
            <a:chExt cx="11607985" cy="463550"/>
          </a:xfrm>
        </p:grpSpPr>
        <p:sp>
          <p:nvSpPr>
            <p:cNvPr id="301" name="Google Shape;301;p31"/>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1"/>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3" name="Google Shape;303;p31"/>
          <p:cNvGrpSpPr/>
          <p:nvPr/>
        </p:nvGrpSpPr>
        <p:grpSpPr>
          <a:xfrm>
            <a:off x="4131384" y="9913239"/>
            <a:ext cx="10025232" cy="837562"/>
            <a:chOff x="0" y="-57150"/>
            <a:chExt cx="5548478" cy="463550"/>
          </a:xfrm>
        </p:grpSpPr>
        <p:sp>
          <p:nvSpPr>
            <p:cNvPr id="304" name="Google Shape;304;p31"/>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31"/>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6" name="Google Shape;306;p31"/>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Why This Matters: Transversal Skills</a:t>
            </a:r>
            <a:endParaRPr sz="1400" b="0" i="0" u="none" strike="noStrike" cap="none">
              <a:solidFill>
                <a:srgbClr val="000000"/>
              </a:solidFill>
              <a:latin typeface="Arial"/>
              <a:ea typeface="Arial"/>
              <a:cs typeface="Arial"/>
              <a:sym typeface="Arial"/>
            </a:endParaRPr>
          </a:p>
        </p:txBody>
      </p:sp>
      <p:sp>
        <p:nvSpPr>
          <p:cNvPr id="307" name="Google Shape;307;p31"/>
          <p:cNvSpPr txBox="1"/>
          <p:nvPr/>
        </p:nvSpPr>
        <p:spPr>
          <a:xfrm>
            <a:off x="1028700"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Develops when learners understand the real shape of their sector and where they could belong within it.</a:t>
            </a:r>
            <a:endParaRPr sz="1400" b="0" i="0" u="none" strike="noStrike" cap="none">
              <a:solidFill>
                <a:srgbClr val="000000"/>
              </a:solidFill>
              <a:latin typeface="Arial"/>
              <a:ea typeface="Arial"/>
              <a:cs typeface="Arial"/>
              <a:sym typeface="Arial"/>
            </a:endParaRPr>
          </a:p>
        </p:txBody>
      </p:sp>
      <p:sp>
        <p:nvSpPr>
          <p:cNvPr id="308" name="Google Shape;308;p31"/>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Professional Identity</a:t>
            </a:r>
            <a:endParaRPr sz="1400" b="0" i="0" u="none" strike="noStrike" cap="none">
              <a:solidFill>
                <a:srgbClr val="000000"/>
              </a:solidFill>
              <a:latin typeface="Arial"/>
              <a:ea typeface="Arial"/>
              <a:cs typeface="Arial"/>
              <a:sym typeface="Arial"/>
            </a:endParaRPr>
          </a:p>
        </p:txBody>
      </p:sp>
      <p:sp>
        <p:nvSpPr>
          <p:cNvPr id="309" name="Google Shape;309;p31"/>
          <p:cNvSpPr txBox="1"/>
          <p:nvPr/>
        </p:nvSpPr>
        <p:spPr>
          <a:xfrm>
            <a:off x="5201666"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Improves when learners understand what professional communication looks like in their specific workplace context.</a:t>
            </a:r>
            <a:endParaRPr sz="1400" b="0" i="0" u="none" strike="noStrike" cap="none">
              <a:solidFill>
                <a:srgbClr val="000000"/>
              </a:solidFill>
              <a:latin typeface="Arial"/>
              <a:ea typeface="Arial"/>
              <a:cs typeface="Arial"/>
              <a:sym typeface="Arial"/>
            </a:endParaRPr>
          </a:p>
        </p:txBody>
      </p:sp>
      <p:sp>
        <p:nvSpPr>
          <p:cNvPr id="310" name="Google Shape;310;p31"/>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Communication</a:t>
            </a:r>
            <a:endParaRPr sz="1400" b="0" i="0" u="none" strike="noStrike" cap="none">
              <a:solidFill>
                <a:srgbClr val="000000"/>
              </a:solidFill>
              <a:latin typeface="Arial"/>
              <a:ea typeface="Arial"/>
              <a:cs typeface="Arial"/>
              <a:sym typeface="Arial"/>
            </a:endParaRPr>
          </a:p>
        </p:txBody>
      </p:sp>
      <p:sp>
        <p:nvSpPr>
          <p:cNvPr id="311" name="Google Shape;311;p31"/>
          <p:cNvSpPr txBox="1"/>
          <p:nvPr/>
        </p:nvSpPr>
        <p:spPr>
          <a:xfrm>
            <a:off x="9373585"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Strengthens when learners know enough about their industry to anticipate change rather than just react to it.</a:t>
            </a:r>
            <a:endParaRPr sz="1400" b="0" i="0" u="none" strike="noStrike" cap="none">
              <a:solidFill>
                <a:srgbClr val="000000"/>
              </a:solidFill>
              <a:latin typeface="Arial"/>
              <a:ea typeface="Arial"/>
              <a:cs typeface="Arial"/>
              <a:sym typeface="Arial"/>
            </a:endParaRPr>
          </a:p>
        </p:txBody>
      </p:sp>
      <p:sp>
        <p:nvSpPr>
          <p:cNvPr id="312" name="Google Shape;312;p31"/>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Adaptability</a:t>
            </a: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13545504"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Builds when learners have accurate knowledge of what employers are looking for and believe they can meet it.</a:t>
            </a:r>
            <a:endParaRPr sz="1400" b="0" i="0" u="none" strike="noStrike" cap="none">
              <a:solidFill>
                <a:srgbClr val="000000"/>
              </a:solidFill>
              <a:latin typeface="Arial"/>
              <a:ea typeface="Arial"/>
              <a:cs typeface="Arial"/>
              <a:sym typeface="Arial"/>
            </a:endParaRPr>
          </a:p>
        </p:txBody>
      </p:sp>
      <p:sp>
        <p:nvSpPr>
          <p:cNvPr id="314" name="Google Shape;314;p31"/>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Confidence</a:t>
            </a:r>
            <a:endParaRPr sz="1400" b="0" i="0" u="none" strike="noStrike" cap="none">
              <a:solidFill>
                <a:srgbClr val="000000"/>
              </a:solidFill>
              <a:latin typeface="Arial"/>
              <a:ea typeface="Arial"/>
              <a:cs typeface="Arial"/>
              <a:sym typeface="Arial"/>
            </a:endParaRPr>
          </a:p>
        </p:txBody>
      </p:sp>
      <p:sp>
        <p:nvSpPr>
          <p:cNvPr id="315" name="Google Shape;315;p31"/>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 name="Google Shape;316;p31"/>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32"/>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22" name="Google Shape;322;p32"/>
          <p:cNvSpPr/>
          <p:nvPr/>
        </p:nvSpPr>
        <p:spPr>
          <a:xfrm rot="4721273" flipH="1">
            <a:off x="-1182283" y="2103251"/>
            <a:ext cx="14314219" cy="4647001"/>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23" name="Google Shape;323;p32"/>
          <p:cNvGrpSpPr/>
          <p:nvPr/>
        </p:nvGrpSpPr>
        <p:grpSpPr>
          <a:xfrm>
            <a:off x="5940775" y="946396"/>
            <a:ext cx="857867" cy="857867"/>
            <a:chOff x="0" y="0"/>
            <a:chExt cx="812800" cy="812800"/>
          </a:xfrm>
        </p:grpSpPr>
        <p:sp>
          <p:nvSpPr>
            <p:cNvPr id="324" name="Google Shape;324;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6" name="Google Shape;326;p32"/>
          <p:cNvGrpSpPr/>
          <p:nvPr/>
        </p:nvGrpSpPr>
        <p:grpSpPr>
          <a:xfrm>
            <a:off x="6592862" y="2226096"/>
            <a:ext cx="604566" cy="604566"/>
            <a:chOff x="0" y="0"/>
            <a:chExt cx="812800" cy="812800"/>
          </a:xfrm>
        </p:grpSpPr>
        <p:sp>
          <p:nvSpPr>
            <p:cNvPr id="327" name="Google Shape;327;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9" name="Google Shape;329;p32"/>
          <p:cNvGrpSpPr/>
          <p:nvPr/>
        </p:nvGrpSpPr>
        <p:grpSpPr>
          <a:xfrm>
            <a:off x="5825201" y="681913"/>
            <a:ext cx="637633" cy="637633"/>
            <a:chOff x="0" y="0"/>
            <a:chExt cx="812800" cy="812800"/>
          </a:xfrm>
        </p:grpSpPr>
        <p:sp>
          <p:nvSpPr>
            <p:cNvPr id="330" name="Google Shape;330;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32" name="Google Shape;332;p32"/>
          <p:cNvSpPr/>
          <p:nvPr/>
        </p:nvSpPr>
        <p:spPr>
          <a:xfrm>
            <a:off x="16224311" y="898898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3472590" y="9516711"/>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32"/>
          <p:cNvSpPr txBox="1"/>
          <p:nvPr/>
        </p:nvSpPr>
        <p:spPr>
          <a:xfrm>
            <a:off x="8613500" y="1375329"/>
            <a:ext cx="9217300" cy="7661585"/>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200" b="1" i="0" u="none" strike="noStrike" cap="none">
                <a:solidFill>
                  <a:srgbClr val="17B8BB"/>
                </a:solidFill>
                <a:latin typeface="Poppins"/>
                <a:ea typeface="Poppins"/>
                <a:cs typeface="Poppins"/>
                <a:sym typeface="Poppins"/>
              </a:rPr>
              <a:t>VET trainers can develop this skill by:</a:t>
            </a:r>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Scheduling at least one employer conversation per term that is not prompted by a problem — to ask about sector changes and current expectations</a:t>
            </a:r>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Building a simple briefing routine for placements: what the employer should expect, what the learner should expect, and a shared check-in point midway through</a:t>
            </a:r>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Including at least one session per unit where current industry practice is the starting point, using employer input, sector news, or recent job adverts as source material</a:t>
            </a:r>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Asking learners what they know about entry routes and progression in their sector, and identifying and addressing any gaps in that knowledge</a:t>
            </a:r>
            <a:endParaRPr/>
          </a:p>
          <a:p>
            <a:pPr marL="0" marR="0" lvl="0" indent="0" algn="l" rtl="0">
              <a:lnSpc>
                <a:spcPct val="130009"/>
              </a:lnSpc>
              <a:spcBef>
                <a:spcPts val="150"/>
              </a:spcBef>
              <a:spcAft>
                <a:spcPts val="0"/>
              </a:spcAft>
              <a:buNone/>
            </a:pPr>
            <a:endParaRPr sz="22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200" b="0" i="0" u="none" strike="noStrike" cap="none">
                <a:solidFill>
                  <a:srgbClr val="17B8BB"/>
                </a:solidFill>
                <a:latin typeface="Poppins"/>
                <a:ea typeface="Poppins"/>
                <a:cs typeface="Poppins"/>
                <a:sym typeface="Poppins"/>
              </a:rPr>
              <a:t>Employer engagement is a professional skill that compounds over time. Each relationship built, each placement handled well, and each co-designed assessment strengthens the next one.</a:t>
            </a:r>
            <a:endParaRPr/>
          </a:p>
        </p:txBody>
      </p:sp>
      <p:sp>
        <p:nvSpPr>
          <p:cNvPr id="335" name="Google Shape;335;p32"/>
          <p:cNvSpPr txBox="1"/>
          <p:nvPr/>
        </p:nvSpPr>
        <p:spPr>
          <a:xfrm>
            <a:off x="8653716" y="254763"/>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Teacher Strategies to Strengthen Industry Engagement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3"/>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33"/>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3"/>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43" name="Google Shape;343;p33"/>
          <p:cNvGrpSpPr/>
          <p:nvPr/>
        </p:nvGrpSpPr>
        <p:grpSpPr>
          <a:xfrm>
            <a:off x="10165433" y="946396"/>
            <a:ext cx="857867" cy="857867"/>
            <a:chOff x="0" y="0"/>
            <a:chExt cx="812800" cy="812800"/>
          </a:xfrm>
        </p:grpSpPr>
        <p:sp>
          <p:nvSpPr>
            <p:cNvPr id="344" name="Google Shape;344;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6" name="Google Shape;346;p33"/>
          <p:cNvGrpSpPr/>
          <p:nvPr/>
        </p:nvGrpSpPr>
        <p:grpSpPr>
          <a:xfrm>
            <a:off x="9651318" y="2226096"/>
            <a:ext cx="604566" cy="604566"/>
            <a:chOff x="0" y="0"/>
            <a:chExt cx="812800" cy="812800"/>
          </a:xfrm>
        </p:grpSpPr>
        <p:sp>
          <p:nvSpPr>
            <p:cNvPr id="347" name="Google Shape;347;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9" name="Google Shape;349;p33"/>
          <p:cNvGrpSpPr/>
          <p:nvPr/>
        </p:nvGrpSpPr>
        <p:grpSpPr>
          <a:xfrm>
            <a:off x="10476408" y="681913"/>
            <a:ext cx="637633" cy="637633"/>
            <a:chOff x="0" y="0"/>
            <a:chExt cx="812800" cy="812800"/>
          </a:xfrm>
        </p:grpSpPr>
        <p:sp>
          <p:nvSpPr>
            <p:cNvPr id="350" name="Google Shape;350;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52" name="Google Shape;352;p33"/>
          <p:cNvSpPr txBox="1"/>
          <p:nvPr/>
        </p:nvSpPr>
        <p:spPr>
          <a:xfrm>
            <a:off x="1041071" y="5394958"/>
            <a:ext cx="7614174" cy="56307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b="0" i="0" u="none" strike="noStrike" cap="none">
                <a:solidFill>
                  <a:srgbClr val="000000"/>
                </a:solidFill>
                <a:latin typeface="Poppins SemiBold"/>
                <a:ea typeface="Poppins SemiBold"/>
                <a:cs typeface="Poppins SemiBold"/>
                <a:sym typeface="Poppins SemiBold"/>
              </a:rPr>
              <a:t>For Your Attention</a:t>
            </a:r>
            <a:endParaRPr sz="1400" b="0" i="0" u="none" strike="noStrike" cap="none">
              <a:solidFill>
                <a:srgbClr val="000000"/>
              </a:solidFill>
              <a:latin typeface="Arial"/>
              <a:ea typeface="Arial"/>
              <a:cs typeface="Arial"/>
              <a:sym typeface="Arial"/>
            </a:endParaRPr>
          </a:p>
        </p:txBody>
      </p:sp>
      <p:sp>
        <p:nvSpPr>
          <p:cNvPr id="353" name="Google Shape;353;p33"/>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Thank You</a:t>
            </a:r>
            <a:endParaRPr sz="1400" b="0" i="0" u="none" strike="noStrike" cap="none">
              <a:solidFill>
                <a:srgbClr val="000000"/>
              </a:solidFill>
              <a:latin typeface="Arial"/>
              <a:ea typeface="Arial"/>
              <a:cs typeface="Arial"/>
              <a:sym typeface="Arial"/>
            </a:endParaRPr>
          </a:p>
        </p:txBody>
      </p:sp>
      <p:sp>
        <p:nvSpPr>
          <p:cNvPr id="354" name="Google Shape;354;p33"/>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33"/>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33"/>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Contact Us</a:t>
            </a:r>
            <a:endParaRPr sz="1400" b="0" i="0" u="none" strike="noStrike" cap="none">
              <a:solidFill>
                <a:srgbClr val="000000"/>
              </a:solidFill>
              <a:latin typeface="Arial"/>
              <a:ea typeface="Arial"/>
              <a:cs typeface="Arial"/>
              <a:sym typeface="Arial"/>
            </a:endParaRPr>
          </a:p>
        </p:txBody>
      </p:sp>
      <p:grpSp>
        <p:nvGrpSpPr>
          <p:cNvPr id="357" name="Google Shape;357;p33"/>
          <p:cNvGrpSpPr/>
          <p:nvPr/>
        </p:nvGrpSpPr>
        <p:grpSpPr>
          <a:xfrm>
            <a:off x="555937" y="7970706"/>
            <a:ext cx="6239170" cy="761091"/>
            <a:chOff x="0" y="-57150"/>
            <a:chExt cx="3800029" cy="463550"/>
          </a:xfrm>
        </p:grpSpPr>
        <p:sp>
          <p:nvSpPr>
            <p:cNvPr id="358" name="Google Shape;358;p33"/>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33"/>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0" name="Google Shape;360;p33"/>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1" name="Google Shape;361;p33"/>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33"/>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579433" y="2339791"/>
            <a:ext cx="14314219" cy="4251500"/>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808335" y="8959699"/>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4483148" y="9501239"/>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374681" y="1581364"/>
            <a:ext cx="9847503" cy="7922169"/>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Industry engagement, careers guidance, and work-based learning collaboration is the ability to build and sustain relationships with employers, industry bodies, community organisations, and training providers so that VET learning stays practical, current, and aligned with workplace expectations.</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This skill depends on rapport with external partners — trust, credibility, and consistent professional communication that enables teachers and trainers to coordinate placements and apprenticeships, address issues early, and develop shared expectations. It also supports careers guidance, helping learners understand real job roles, entry routes, and progression opportunities so they can make informed choices and move into meaningful employment pathways.</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By the end of this module, you will learn to build and sustain employer relationships, co-design learning with industry partners, coordinate placements effectively, and embed careers guidance into everyday teaching.</a:t>
            </a:r>
            <a:endParaRPr sz="2200" b="0" i="0" u="none" strike="noStrike" cap="none">
              <a:solidFill>
                <a:srgbClr val="000000"/>
              </a:solidFill>
              <a:latin typeface="Arial"/>
              <a:ea typeface="Arial"/>
              <a:cs typeface="Arial"/>
              <a:sym typeface="Arial"/>
            </a:endParaRPr>
          </a:p>
        </p:txBody>
      </p:sp>
      <p:sp>
        <p:nvSpPr>
          <p:cNvPr id="130" name="Google Shape;130;p23"/>
          <p:cNvSpPr txBox="1"/>
          <p:nvPr/>
        </p:nvSpPr>
        <p:spPr>
          <a:xfrm>
            <a:off x="5889552" y="674230"/>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Introduction &amp; Learning Objectives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308976" y="8941859"/>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48" name="Google Shape;148;p24"/>
          <p:cNvSpPr/>
          <p:nvPr/>
        </p:nvSpPr>
        <p:spPr>
          <a:xfrm>
            <a:off x="13681727" y="9240547"/>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22570" y="1804263"/>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VET is distinct from academic education in one fundamental way: its quality depends on connections to the workplace. A </a:t>
            </a:r>
            <a:r>
              <a:rPr lang="en-US" sz="2400" b="0" i="0" u="none" strike="noStrike" cap="none" dirty="0" err="1">
                <a:solidFill>
                  <a:srgbClr val="000000"/>
                </a:solidFill>
                <a:latin typeface="Poppins"/>
                <a:ea typeface="Poppins"/>
                <a:cs typeface="Poppins"/>
                <a:sym typeface="Poppins"/>
              </a:rPr>
              <a:t>programme</a:t>
            </a:r>
            <a:r>
              <a:rPr lang="en-US" sz="2400" b="0" i="0" u="none" strike="noStrike" cap="none" dirty="0">
                <a:solidFill>
                  <a:srgbClr val="000000"/>
                </a:solidFill>
                <a:latin typeface="Poppins"/>
                <a:ea typeface="Poppins"/>
                <a:cs typeface="Poppins"/>
                <a:sym typeface="Poppins"/>
              </a:rPr>
              <a:t> that was well-designed five years ago but has not engaged with employers since may no longer reflect the skills, tools, or expectations of the sector it trains for.</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Employer engagement is not a one-off administrative task. It is a sustained professional relationship that requires the same care and consistency as any other professional relationship in VET.</a:t>
            </a:r>
            <a:endParaRPr sz="2400" b="0" i="0" u="none" strike="noStrike" cap="none" dirty="0">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Trainers who maintain strong employer relationships produce better placement outcomes, more current curricula, and learners who are better prepared for the transition into work.</a:t>
            </a:r>
            <a:endParaRPr sz="2400" b="0" i="0" u="none" strike="noStrike" cap="none" dirty="0">
              <a:solidFill>
                <a:srgbClr val="000000"/>
              </a:solidFill>
              <a:latin typeface="Arial"/>
              <a:ea typeface="Arial"/>
              <a:cs typeface="Arial"/>
              <a:sym typeface="Arial"/>
            </a:endParaRPr>
          </a:p>
        </p:txBody>
      </p:sp>
      <p:sp>
        <p:nvSpPr>
          <p:cNvPr id="150" name="Google Shape;150;p24"/>
          <p:cNvSpPr txBox="1"/>
          <p:nvPr/>
        </p:nvSpPr>
        <p:spPr>
          <a:xfrm>
            <a:off x="8768076" y="832618"/>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dirty="0">
                <a:solidFill>
                  <a:srgbClr val="000000"/>
                </a:solidFill>
                <a:latin typeface="Poppins"/>
                <a:ea typeface="Poppins"/>
                <a:cs typeface="Poppins"/>
                <a:sym typeface="Poppins"/>
              </a:rPr>
              <a:t>Section 1: Understanding Employer Engagement in VET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Four Areas of Effective Employer Engagement</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Engagement</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Partnership</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Co-design</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Placement</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Careers</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Partnership building — </a:t>
            </a:r>
            <a:r>
              <a:rPr lang="en-US" sz="2400" b="0" i="0" u="none" strike="noStrike" cap="none">
                <a:solidFill>
                  <a:srgbClr val="333333"/>
                </a:solidFill>
                <a:latin typeface="Poppins"/>
                <a:ea typeface="Poppins"/>
                <a:cs typeface="Poppins"/>
                <a:sym typeface="Poppins"/>
              </a:rPr>
              <a:t>developing trust and credibility with employers, industry bodies, and community organisations over time</a:t>
            </a:r>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Co-design — </a:t>
            </a:r>
            <a:r>
              <a:rPr lang="en-US" sz="2400" b="0" i="0" u="none" strike="noStrike" cap="none">
                <a:solidFill>
                  <a:srgbClr val="333333"/>
                </a:solidFill>
                <a:latin typeface="Poppins"/>
                <a:ea typeface="Poppins"/>
                <a:cs typeface="Poppins"/>
                <a:sym typeface="Poppins"/>
              </a:rPr>
              <a:t>working with employers to shape learning content, assessments, and workplace experiences that reflect real occupational standards</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Placement and apprenticeship coordination — </a:t>
            </a:r>
            <a:r>
              <a:rPr lang="en-US" sz="2400" b="0" i="0" u="none" strike="noStrike" cap="none">
                <a:solidFill>
                  <a:srgbClr val="333333"/>
                </a:solidFill>
                <a:latin typeface="Poppins"/>
                <a:ea typeface="Poppins"/>
                <a:cs typeface="Poppins"/>
                <a:sym typeface="Poppins"/>
              </a:rPr>
              <a:t>managing the practical, pastoral, and professional dimensions of work-based learning</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Careers guidance — </a:t>
            </a:r>
            <a:r>
              <a:rPr lang="en-US" sz="2400" b="0" i="0" u="none" strike="noStrike" cap="none">
                <a:solidFill>
                  <a:srgbClr val="333333"/>
                </a:solidFill>
                <a:latin typeface="Poppins"/>
                <a:ea typeface="Poppins"/>
                <a:cs typeface="Poppins"/>
                <a:sym typeface="Poppins"/>
              </a:rPr>
              <a:t>equipping learners with accurate, current knowledge of job roles, entry routes, and employer expectations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Industry Engagement Self-Assessment (Rate 1–5)</a:t>
            </a:r>
            <a:endParaRPr sz="1400" b="0" i="0" u="none" strike="noStrike" cap="none">
              <a:solidFill>
                <a:srgbClr val="000000"/>
              </a:solidFill>
              <a:latin typeface="Arial"/>
              <a:ea typeface="Arial"/>
              <a:cs typeface="Arial"/>
              <a:sym typeface="Arial"/>
            </a:endParaRPr>
          </a:p>
        </p:txBody>
      </p:sp>
      <p:sp>
        <p:nvSpPr>
          <p:cNvPr id="199" name="Google Shape;199;p26"/>
          <p:cNvSpPr txBox="1"/>
          <p:nvPr/>
        </p:nvSpPr>
        <p:spPr>
          <a:xfrm>
            <a:off x="1570130" y="5394920"/>
            <a:ext cx="6497238" cy="4841325"/>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have spoken with at least one employer in my sector in the last six months about current skills expectations.</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brief employers clearly before a placement begins and follow up during and after it. </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give learners accurate and specific information about job roles and entry routes in their sector.</a:t>
            </a:r>
            <a:endParaRPr sz="14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165" cy="3227550"/>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Rate 1–5:</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I address issues with employers and learners early, before they escalate.</a:t>
            </a:r>
            <a:endParaRPr/>
          </a:p>
          <a:p>
            <a:pPr marL="0" marR="0" lvl="0" indent="0" algn="just" rtl="0">
              <a:lnSpc>
                <a:spcPct val="118974"/>
              </a:lnSpc>
              <a:spcBef>
                <a:spcPts val="0"/>
              </a:spcBef>
              <a:spcAft>
                <a:spcPts val="0"/>
              </a:spcAft>
              <a:buClr>
                <a:srgbClr val="000000"/>
              </a:buClr>
              <a:buSzPts val="2203"/>
              <a:buFont typeface="Arial"/>
              <a:buNone/>
            </a:pP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Clr>
                <a:srgbClr val="000000"/>
              </a:buClr>
              <a:buSzPts val="2203"/>
              <a:buFont typeface="Arial"/>
              <a:buNone/>
            </a:pPr>
            <a:r>
              <a:rPr lang="en-US" sz="2203" b="0" i="0" u="none" strike="noStrike" cap="none">
                <a:solidFill>
                  <a:srgbClr val="FFFFFF"/>
                </a:solidFill>
                <a:latin typeface="Poppins"/>
                <a:ea typeface="Poppins"/>
                <a:cs typeface="Poppins"/>
                <a:sym typeface="Poppins"/>
              </a:rPr>
              <a:t>My course content reflects current industry practice, not only what was relevant when the programme was written.</a:t>
            </a:r>
            <a:endParaRPr sz="14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Contact &amp; Briefing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2" y="4566360"/>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Early Action &amp; Currency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6447536" y="3985775"/>
            <a:ext cx="12676724" cy="2638406"/>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48845" y="1026821"/>
            <a:ext cx="10443384" cy="8362289"/>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Employer relationships in VET are professional relationships. They are built through consistent, credible, and responsive communication — and they erode when contact is irregular, one-directional, or only occurs when something goes wrong.</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1" i="0" u="none" strike="noStrike" cap="none">
                <a:solidFill>
                  <a:srgbClr val="000000"/>
                </a:solidFill>
                <a:latin typeface="Poppins"/>
                <a:ea typeface="Poppins"/>
                <a:cs typeface="Poppins"/>
                <a:sym typeface="Poppins"/>
              </a:rPr>
              <a:t>What employers value in a VET partner:</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Being contacted before issues arise, not only when there is a problem</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Clear information about what learners will and will not be able to do at the start of a placement</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A named point of contact they can reach easily</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Feedback loops — being asked what is working and what could be better</a:t>
            </a:r>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Recognition that their time is limited and their input is valued</a:t>
            </a:r>
            <a:endParaRPr/>
          </a:p>
          <a:p>
            <a:pPr marL="0" marR="0" lvl="0" indent="0" algn="just"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Instead of waiting for an employer to raise a concern, ask: “Is there anything about this learner’s progress so far that would be useful for us to discuss before the end of the placement?” Proactive contact signals professionalism and prevents small issues from becoming placement breakdowns.</a:t>
            </a:r>
            <a:endParaRPr sz="2200" b="0" i="0" u="none" strike="noStrike" cap="none">
              <a:solidFill>
                <a:srgbClr val="000000"/>
              </a:solidFill>
              <a:latin typeface="Arial"/>
              <a:ea typeface="Arial"/>
              <a:cs typeface="Arial"/>
              <a:sym typeface="Arial"/>
            </a:endParaRPr>
          </a:p>
        </p:txBody>
      </p:sp>
      <p:sp>
        <p:nvSpPr>
          <p:cNvPr id="214" name="Google Shape;214;p27"/>
          <p:cNvSpPr txBox="1"/>
          <p:nvPr/>
        </p:nvSpPr>
        <p:spPr>
          <a:xfrm>
            <a:off x="378734" y="455857"/>
            <a:ext cx="10221103"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Section 2: Building and Sustaining Employer Relationships</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8"/>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8"/>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31" name="Google Shape;231;p28"/>
          <p:cNvGrpSpPr/>
          <p:nvPr/>
        </p:nvGrpSpPr>
        <p:grpSpPr>
          <a:xfrm>
            <a:off x="5940775" y="946396"/>
            <a:ext cx="857867" cy="857867"/>
            <a:chOff x="0" y="0"/>
            <a:chExt cx="812800" cy="812800"/>
          </a:xfrm>
        </p:grpSpPr>
        <p:sp>
          <p:nvSpPr>
            <p:cNvPr id="232" name="Google Shape;232;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4" name="Google Shape;234;p28"/>
          <p:cNvGrpSpPr/>
          <p:nvPr/>
        </p:nvGrpSpPr>
        <p:grpSpPr>
          <a:xfrm>
            <a:off x="6592862" y="2226096"/>
            <a:ext cx="604566" cy="604566"/>
            <a:chOff x="0" y="0"/>
            <a:chExt cx="812800" cy="812800"/>
          </a:xfrm>
        </p:grpSpPr>
        <p:sp>
          <p:nvSpPr>
            <p:cNvPr id="235" name="Google Shape;235;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7" name="Google Shape;237;p28"/>
          <p:cNvGrpSpPr/>
          <p:nvPr/>
        </p:nvGrpSpPr>
        <p:grpSpPr>
          <a:xfrm>
            <a:off x="5825201" y="681913"/>
            <a:ext cx="637633" cy="637633"/>
            <a:chOff x="0" y="0"/>
            <a:chExt cx="812800" cy="812800"/>
          </a:xfrm>
        </p:grpSpPr>
        <p:sp>
          <p:nvSpPr>
            <p:cNvPr id="238" name="Google Shape;238;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0" name="Google Shape;240;p28"/>
          <p:cNvSpPr/>
          <p:nvPr/>
        </p:nvSpPr>
        <p:spPr>
          <a:xfrm>
            <a:off x="16488074" y="833640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8"/>
          <p:cNvSpPr txBox="1"/>
          <p:nvPr/>
        </p:nvSpPr>
        <p:spPr>
          <a:xfrm>
            <a:off x="8860936" y="1804263"/>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Co-design means involving employers in the development of learning content, assessment tasks, and workplace experiences — not just in delivering them. When employers contribute to the design of a programme, the result is more current, more credible, and more useful to learners.</a:t>
            </a:r>
            <a:endParaRPr/>
          </a:p>
          <a:p>
            <a:pPr marL="0" marR="0" lvl="0" indent="0" algn="l" rtl="0">
              <a:lnSpc>
                <a:spcPct val="130009"/>
              </a:lnSpc>
              <a:spcBef>
                <a:spcPts val="150"/>
              </a:spcBef>
              <a:spcAft>
                <a:spcPts val="0"/>
              </a:spcAft>
              <a:buClr>
                <a:srgbClr val="000000"/>
              </a:buClr>
              <a:buSzPts val="2400"/>
              <a:buFont typeface="Arial"/>
              <a:buNone/>
            </a:pP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Starting Small</a:t>
            </a:r>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Co-design does not require a formal partnership structure. It can start with a single conversation: asking an employer what competencies they find missing in new starters, or what they wish college-prepared learners understood better about their sector.</a:t>
            </a:r>
            <a:endParaRPr/>
          </a:p>
        </p:txBody>
      </p:sp>
      <p:sp>
        <p:nvSpPr>
          <p:cNvPr id="242" name="Google Shape;242;p28"/>
          <p:cNvSpPr txBox="1"/>
          <p:nvPr/>
        </p:nvSpPr>
        <p:spPr>
          <a:xfrm>
            <a:off x="8407018" y="498227"/>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3: Co-design and Work-Based Learning Collaboration</a:t>
            </a:r>
            <a:endParaRPr/>
          </a:p>
        </p:txBody>
      </p:sp>
      <p:pic>
        <p:nvPicPr>
          <p:cNvPr id="3" name="Picture 2">
            <a:extLst>
              <a:ext uri="{FF2B5EF4-FFF2-40B4-BE49-F238E27FC236}">
                <a16:creationId xmlns:a16="http://schemas.microsoft.com/office/drawing/2014/main" id="{B83BBBC8-2840-A791-0A6E-693284084D0B}"/>
              </a:ext>
            </a:extLst>
          </p:cNvPr>
          <p:cNvPicPr>
            <a:picLocks noChangeAspect="1"/>
          </p:cNvPicPr>
          <p:nvPr/>
        </p:nvPicPr>
        <p:blipFill>
          <a:blip r:embed="rId6"/>
          <a:stretch>
            <a:fillRect/>
          </a:stretch>
        </p:blipFill>
        <p:spPr>
          <a:xfrm>
            <a:off x="13482637" y="8930300"/>
            <a:ext cx="2352675" cy="6381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29"/>
          <p:cNvPicPr preferRelativeResize="0"/>
          <p:nvPr/>
        </p:nvPicPr>
        <p:blipFill rotWithShape="1">
          <a:blip r:embed="rId3">
            <a:alphaModFix/>
          </a:blip>
          <a:srcRect/>
          <a:stretch/>
        </p:blipFill>
        <p:spPr>
          <a:xfrm>
            <a:off x="-700088" y="8521843"/>
            <a:ext cx="20302538" cy="1813317"/>
          </a:xfrm>
          <a:prstGeom prst="rect">
            <a:avLst/>
          </a:prstGeom>
          <a:noFill/>
          <a:ln>
            <a:noFill/>
          </a:ln>
        </p:spPr>
      </p:pic>
      <p:pic>
        <p:nvPicPr>
          <p:cNvPr id="248" name="Google Shape;248;p29"/>
          <p:cNvPicPr preferRelativeResize="0"/>
          <p:nvPr/>
        </p:nvPicPr>
        <p:blipFill rotWithShape="1">
          <a:blip r:embed="rId4">
            <a:alphaModFix/>
          </a:blip>
          <a:srcRect/>
          <a:stretch/>
        </p:blipFill>
        <p:spPr>
          <a:xfrm>
            <a:off x="1714500" y="114299"/>
            <a:ext cx="1600200" cy="1285875"/>
          </a:xfrm>
          <a:prstGeom prst="rect">
            <a:avLst/>
          </a:prstGeom>
          <a:noFill/>
          <a:ln>
            <a:noFill/>
          </a:ln>
        </p:spPr>
      </p:pic>
      <p:sp>
        <p:nvSpPr>
          <p:cNvPr id="249" name="Google Shape;249;p29"/>
          <p:cNvSpPr txBox="1"/>
          <p:nvPr/>
        </p:nvSpPr>
        <p:spPr>
          <a:xfrm>
            <a:off x="341199" y="1545365"/>
            <a:ext cx="17224130" cy="1043519"/>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17B8BB"/>
                </a:solidFill>
                <a:latin typeface="Poppins"/>
                <a:ea typeface="Poppins"/>
                <a:cs typeface="Poppins"/>
                <a:sym typeface="Poppins"/>
              </a:rPr>
              <a:t>SCENARIO  </a:t>
            </a:r>
            <a:r>
              <a:rPr lang="en-US" sz="1800" b="0" i="0" u="none" strike="noStrike" cap="none" dirty="0">
                <a:solidFill>
                  <a:srgbClr val="FFFFFF"/>
                </a:solidFill>
                <a:latin typeface="Poppins"/>
                <a:ea typeface="Poppins"/>
                <a:cs typeface="Poppins"/>
                <a:sym typeface="Poppins"/>
              </a:rPr>
              <a:t>An apprentice’s employer contacts you to say the learner is not meeting professional communication expectations in the workplace. The employer is frustrated and is considering ending the placement. The learner, when you speak to them, says they feel unsupported and unclear about what is expected of them.</a:t>
            </a:r>
            <a:endParaRPr dirty="0"/>
          </a:p>
        </p:txBody>
      </p:sp>
      <p:sp>
        <p:nvSpPr>
          <p:cNvPr id="250" name="Google Shape;250;p29"/>
          <p:cNvSpPr txBox="1"/>
          <p:nvPr/>
        </p:nvSpPr>
        <p:spPr>
          <a:xfrm>
            <a:off x="4269581" y="444070"/>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dirty="0">
                <a:solidFill>
                  <a:srgbClr val="10146E"/>
                </a:solidFill>
                <a:latin typeface="Poppins"/>
                <a:ea typeface="Poppins"/>
                <a:cs typeface="Poppins"/>
                <a:sym typeface="Poppins"/>
              </a:rPr>
              <a:t>Scenario Exercise: The Frustrated Employer</a:t>
            </a:r>
            <a:endParaRPr dirty="0"/>
          </a:p>
        </p:txBody>
      </p:sp>
      <p:sp>
        <p:nvSpPr>
          <p:cNvPr id="251" name="Google Shape;251;p29"/>
          <p:cNvSpPr txBox="1"/>
          <p:nvPr/>
        </p:nvSpPr>
        <p:spPr>
          <a:xfrm>
            <a:off x="456200" y="2928700"/>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Reflect on your response as the trainer:</a:t>
            </a:r>
            <a:endParaRPr/>
          </a:p>
        </p:txBody>
      </p:sp>
      <p:sp>
        <p:nvSpPr>
          <p:cNvPr id="252" name="Google Shape;252;p29"/>
          <p:cNvSpPr txBox="1"/>
          <p:nvPr/>
        </p:nvSpPr>
        <p:spPr>
          <a:xfrm>
            <a:off x="456200" y="3681011"/>
            <a:ext cx="13805490" cy="1184940"/>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respond to the employer in the first instance to maintain the relationship and buy time?</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do you need to find out from both the employer and the learner before facilitating a joint conversation?</a:t>
            </a:r>
            <a:endParaRPr dirty="0"/>
          </a:p>
        </p:txBody>
      </p:sp>
      <p:sp>
        <p:nvSpPr>
          <p:cNvPr id="253" name="Google Shape;253;p29"/>
          <p:cNvSpPr txBox="1"/>
          <p:nvPr/>
        </p:nvSpPr>
        <p:spPr>
          <a:xfrm>
            <a:off x="341199" y="5993507"/>
            <a:ext cx="14617814" cy="1184940"/>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structure a three-way conversation that moves towards a shared understanding rather than a blame exchange?</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would you put in place going forward to prevent the same situation recurring?</a:t>
            </a:r>
            <a:endParaRPr dirty="0"/>
          </a:p>
        </p:txBody>
      </p:sp>
      <p:sp>
        <p:nvSpPr>
          <p:cNvPr id="254" name="Google Shape;254;p29"/>
          <p:cNvSpPr txBox="1"/>
          <p:nvPr/>
        </p:nvSpPr>
        <p:spPr>
          <a:xfrm>
            <a:off x="341199" y="8798606"/>
            <a:ext cx="17224130" cy="1259793"/>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Key principle:  </a:t>
            </a:r>
            <a:r>
              <a:rPr lang="en-US" sz="2400" b="0" i="1" u="none" strike="noStrike" cap="none">
                <a:solidFill>
                  <a:srgbClr val="FFFFFF"/>
                </a:solidFill>
                <a:latin typeface="Poppins"/>
                <a:ea typeface="Poppins"/>
                <a:cs typeface="Poppins"/>
                <a:sym typeface="Poppins"/>
              </a:rPr>
              <a:t>Work-based learning collaboration is most effective when expectations are established clearly at the start, not repaired after a breakdown.</a:t>
            </a:r>
            <a:endParaRPr/>
          </a:p>
        </p:txBody>
      </p:sp>
      <p:pic>
        <p:nvPicPr>
          <p:cNvPr id="3" name="Picture 2">
            <a:extLst>
              <a:ext uri="{FF2B5EF4-FFF2-40B4-BE49-F238E27FC236}">
                <a16:creationId xmlns:a16="http://schemas.microsoft.com/office/drawing/2014/main" id="{72B42787-7E78-2FF3-0B32-B60F80905153}"/>
              </a:ext>
            </a:extLst>
          </p:cNvPr>
          <p:cNvPicPr>
            <a:picLocks noChangeAspect="1"/>
          </p:cNvPicPr>
          <p:nvPr/>
        </p:nvPicPr>
        <p:blipFill>
          <a:blip r:embed="rId5"/>
          <a:stretch>
            <a:fillRect/>
          </a:stretch>
        </p:blipFill>
        <p:spPr>
          <a:xfrm>
            <a:off x="13454062" y="438148"/>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p30"/>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260" name="Google Shape;260;p30"/>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61" name="Google Shape;261;p30"/>
          <p:cNvGrpSpPr/>
          <p:nvPr/>
        </p:nvGrpSpPr>
        <p:grpSpPr>
          <a:xfrm>
            <a:off x="5940775" y="946396"/>
            <a:ext cx="857867" cy="857867"/>
            <a:chOff x="0" y="0"/>
            <a:chExt cx="812800" cy="812800"/>
          </a:xfrm>
        </p:grpSpPr>
        <p:sp>
          <p:nvSpPr>
            <p:cNvPr id="262" name="Google Shape;26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4" name="Google Shape;264;p30"/>
          <p:cNvGrpSpPr/>
          <p:nvPr/>
        </p:nvGrpSpPr>
        <p:grpSpPr>
          <a:xfrm>
            <a:off x="6592862" y="2226096"/>
            <a:ext cx="604566" cy="604566"/>
            <a:chOff x="0" y="0"/>
            <a:chExt cx="812800" cy="812800"/>
          </a:xfrm>
        </p:grpSpPr>
        <p:sp>
          <p:nvSpPr>
            <p:cNvPr id="265" name="Google Shape;26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7" name="Google Shape;267;p30"/>
          <p:cNvGrpSpPr/>
          <p:nvPr/>
        </p:nvGrpSpPr>
        <p:grpSpPr>
          <a:xfrm>
            <a:off x="5825201" y="681913"/>
            <a:ext cx="637633" cy="637633"/>
            <a:chOff x="0" y="0"/>
            <a:chExt cx="812800" cy="812800"/>
          </a:xfrm>
        </p:grpSpPr>
        <p:sp>
          <p:nvSpPr>
            <p:cNvPr id="268" name="Google Shape;26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0" name="Google Shape;27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30"/>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Careers guidance in VET is not a standalone service delivered by a specialist. It is embedded in how trainers talk about the sector, describe job roles, and connect learning to real employment pathways.</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Every time a trainer describes what a qualified practitioner actually does, or explains how a particular skill connects to workplace expectations, they are doing careers guidance.</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Learners who receive accurate and specific careers information during their VET programme make better decisions — about pathways, employers, further training, and how to present themselves in the labour market.</a:t>
            </a:r>
            <a:endParaRPr sz="2400" b="0" i="0" u="none" strike="noStrike" cap="none">
              <a:solidFill>
                <a:srgbClr val="000000"/>
              </a:solidFill>
              <a:latin typeface="Arial"/>
              <a:ea typeface="Arial"/>
              <a:cs typeface="Arial"/>
              <a:sym typeface="Arial"/>
            </a:endParaRPr>
          </a:p>
        </p:txBody>
      </p:sp>
      <p:sp>
        <p:nvSpPr>
          <p:cNvPr id="274" name="Google Shape;274;p30"/>
          <p:cNvSpPr txBox="1"/>
          <p:nvPr/>
        </p:nvSpPr>
        <p:spPr>
          <a:xfrm>
            <a:off x="6369708" y="1096729"/>
            <a:ext cx="9848852"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4: Careers Guidance and Learner Transition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1346</Words>
  <Application>Microsoft Office PowerPoint</Application>
  <PresentationFormat>Custom</PresentationFormat>
  <Paragraphs>98</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Poppins SemiBold</vt:lpstr>
      <vt:lpstr>Poppins</vt:lpstr>
      <vt:lpstr>Calibri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2026-09-01T08:56:06Z</dcterms:modified>
</cp:coreProperties>
</file>