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Poppins Medium" panose="00000600000000000000" pitchFamily="2" charset="0"/>
      <p:regular r:id="rId19"/>
      <p:bold r:id="rId20"/>
      <p:italic r:id="rId21"/>
      <p:boldItalic r:id="rId22"/>
    </p:embeddedFont>
    <p:embeddedFont>
      <p:font typeface="Poppins SemiBold" panose="000007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xyn4rQtYajzk+gBvC/2meeF6c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54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9" name="Google Shape;27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1" name="Google Shape;32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1" name="Google Shape;34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8" name="Google Shape;20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9" name="Google Shape;25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5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19.png"/><Relationship Id="rId5" Type="http://schemas.openxmlformats.org/officeDocument/2006/relationships/image" Target="../media/image33.png"/><Relationship Id="rId10" Type="http://schemas.openxmlformats.org/officeDocument/2006/relationships/image" Target="../media/image1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39.jp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6.png"/><Relationship Id="rId5" Type="http://schemas.openxmlformats.org/officeDocument/2006/relationships/image" Target="../media/image24.png"/><Relationship Id="rId10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 rot="-4721612">
            <a:off x="4127164" y="2493372"/>
            <a:ext cx="14314219" cy="3994628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2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2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2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88" name="Google Shape;88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22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91" name="Google Shape;91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22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94" name="Google Shape;94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22"/>
          <p:cNvSpPr/>
          <p:nvPr/>
        </p:nvSpPr>
        <p:spPr>
          <a:xfrm>
            <a:off x="505150" y="343760"/>
            <a:ext cx="2213194" cy="1832016"/>
          </a:xfrm>
          <a:custGeom>
            <a:avLst/>
            <a:gdLst/>
            <a:ahLst/>
            <a:cxnLst/>
            <a:rect l="l" t="t" r="r" b="b"/>
            <a:pathLst>
              <a:path w="2240781" h="1952681" extrusionOk="0">
                <a:moveTo>
                  <a:pt x="0" y="0"/>
                </a:moveTo>
                <a:lnTo>
                  <a:pt x="2240781" y="0"/>
                </a:lnTo>
                <a:lnTo>
                  <a:pt x="2240781" y="1952681"/>
                </a:lnTo>
                <a:lnTo>
                  <a:pt x="0" y="19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"/>
          <p:cNvSpPr txBox="1"/>
          <p:nvPr/>
        </p:nvSpPr>
        <p:spPr>
          <a:xfrm>
            <a:off x="694000" y="2143421"/>
            <a:ext cx="831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VETCOMPASS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2"/>
          <p:cNvSpPr txBox="1"/>
          <p:nvPr/>
        </p:nvSpPr>
        <p:spPr>
          <a:xfrm>
            <a:off x="690075" y="3149502"/>
            <a:ext cx="7177200" cy="16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VET Teachers' Transversal Skills </a:t>
            </a:r>
            <a:endParaRPr sz="3200" b="1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Competence Assessment System</a:t>
            </a:r>
            <a:endParaRPr sz="3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9" name="Google Shape;99;p22"/>
          <p:cNvSpPr txBox="1"/>
          <p:nvPr/>
        </p:nvSpPr>
        <p:spPr>
          <a:xfrm>
            <a:off x="694000" y="4320158"/>
            <a:ext cx="8319300" cy="19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Modulo 10: Coinvolgimento del mondo del lavoro e orientamento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/>
          <p:cNvSpPr/>
          <p:nvPr/>
        </p:nvSpPr>
        <p:spPr>
          <a:xfrm>
            <a:off x="166946" y="8383035"/>
            <a:ext cx="3671865" cy="991404"/>
          </a:xfrm>
          <a:custGeom>
            <a:avLst/>
            <a:gdLst/>
            <a:ahLst/>
            <a:cxnLst/>
            <a:rect l="l" t="t" r="r" b="b"/>
            <a:pathLst>
              <a:path w="3671865" h="991404" extrusionOk="0">
                <a:moveTo>
                  <a:pt x="0" y="0"/>
                </a:moveTo>
                <a:lnTo>
                  <a:pt x="3671865" y="0"/>
                </a:lnTo>
                <a:lnTo>
                  <a:pt x="3671865" y="991404"/>
                </a:lnTo>
                <a:lnTo>
                  <a:pt x="0" y="991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2"/>
          <p:cNvSpPr txBox="1"/>
          <p:nvPr/>
        </p:nvSpPr>
        <p:spPr>
          <a:xfrm>
            <a:off x="3916516" y="8435720"/>
            <a:ext cx="4420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Finanziato dall'Unione europea. Le opinioni espresse appartengono, tuttavia, al solo o ai soli autori e non riflettono necessariamente le opinioni dell'Unione europea o dell’Agenzia esecutiva europea per l’istruzione e la cultura (EACEA). Né l'Unione europea né l'EACEA possono esserne ritenute responsabili.</a:t>
            </a:r>
            <a:endParaRPr sz="11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2"/>
          <p:cNvSpPr txBox="1"/>
          <p:nvPr/>
        </p:nvSpPr>
        <p:spPr>
          <a:xfrm>
            <a:off x="315867" y="9722206"/>
            <a:ext cx="116217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10153D"/>
                </a:solidFill>
              </a:rPr>
              <a:t>Material available under the Creative Commons CC BY 4.0 licence (</a:t>
            </a:r>
            <a:r>
              <a:rPr lang="en-US" sz="1100" u="sng">
                <a:solidFill>
                  <a:srgbClr val="10153D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</a:t>
            </a:r>
            <a:r>
              <a:rPr lang="en-US" sz="1100">
                <a:solidFill>
                  <a:srgbClr val="10153D"/>
                </a:solidFill>
              </a:rPr>
              <a:t>).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>
              <a:solidFill>
                <a:srgbClr val="10153D"/>
              </a:solidFill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4092521" y="7491966"/>
            <a:ext cx="1522251" cy="673677"/>
          </a:xfrm>
          <a:custGeom>
            <a:avLst/>
            <a:gdLst/>
            <a:ahLst/>
            <a:cxnLst/>
            <a:rect l="l" t="t" r="r" b="b"/>
            <a:pathLst>
              <a:path w="1522251" h="673677" extrusionOk="0">
                <a:moveTo>
                  <a:pt x="0" y="0"/>
                </a:moveTo>
                <a:lnTo>
                  <a:pt x="1522251" y="0"/>
                </a:lnTo>
                <a:lnTo>
                  <a:pt x="1522251" y="673677"/>
                </a:lnTo>
                <a:lnTo>
                  <a:pt x="0" y="673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2"/>
          <p:cNvSpPr/>
          <p:nvPr/>
        </p:nvSpPr>
        <p:spPr>
          <a:xfrm>
            <a:off x="690086" y="6488434"/>
            <a:ext cx="1855138" cy="593644"/>
          </a:xfrm>
          <a:custGeom>
            <a:avLst/>
            <a:gdLst/>
            <a:ahLst/>
            <a:cxnLst/>
            <a:rect l="l" t="t" r="r" b="b"/>
            <a:pathLst>
              <a:path w="1855138" h="593644" extrusionOk="0">
                <a:moveTo>
                  <a:pt x="0" y="0"/>
                </a:moveTo>
                <a:lnTo>
                  <a:pt x="1855138" y="0"/>
                </a:lnTo>
                <a:lnTo>
                  <a:pt x="1855138" y="593644"/>
                </a:lnTo>
                <a:lnTo>
                  <a:pt x="0" y="593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2"/>
          <p:cNvSpPr/>
          <p:nvPr/>
        </p:nvSpPr>
        <p:spPr>
          <a:xfrm>
            <a:off x="5116503" y="6253109"/>
            <a:ext cx="1064292" cy="1064292"/>
          </a:xfrm>
          <a:custGeom>
            <a:avLst/>
            <a:gdLst/>
            <a:ahLst/>
            <a:cxnLst/>
            <a:rect l="l" t="t" r="r" b="b"/>
            <a:pathLst>
              <a:path w="1064292" h="1064292" extrusionOk="0">
                <a:moveTo>
                  <a:pt x="0" y="0"/>
                </a:moveTo>
                <a:lnTo>
                  <a:pt x="1064292" y="0"/>
                </a:lnTo>
                <a:lnTo>
                  <a:pt x="1064292" y="1064293"/>
                </a:lnTo>
                <a:lnTo>
                  <a:pt x="0" y="1064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2"/>
          <p:cNvSpPr/>
          <p:nvPr/>
        </p:nvSpPr>
        <p:spPr>
          <a:xfrm>
            <a:off x="6180795" y="6376967"/>
            <a:ext cx="1001936" cy="816577"/>
          </a:xfrm>
          <a:custGeom>
            <a:avLst/>
            <a:gdLst/>
            <a:ahLst/>
            <a:cxnLst/>
            <a:rect l="l" t="t" r="r" b="b"/>
            <a:pathLst>
              <a:path w="1001936" h="816577" extrusionOk="0">
                <a:moveTo>
                  <a:pt x="0" y="0"/>
                </a:moveTo>
                <a:lnTo>
                  <a:pt x="1001936" y="0"/>
                </a:lnTo>
                <a:lnTo>
                  <a:pt x="1001936" y="816577"/>
                </a:lnTo>
                <a:lnTo>
                  <a:pt x="0" y="816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2"/>
          <p:cNvSpPr/>
          <p:nvPr/>
        </p:nvSpPr>
        <p:spPr>
          <a:xfrm>
            <a:off x="718661" y="7513059"/>
            <a:ext cx="1184797" cy="631491"/>
          </a:xfrm>
          <a:custGeom>
            <a:avLst/>
            <a:gdLst/>
            <a:ahLst/>
            <a:cxnLst/>
            <a:rect l="l" t="t" r="r" b="b"/>
            <a:pathLst>
              <a:path w="1184797" h="631491" extrusionOk="0">
                <a:moveTo>
                  <a:pt x="0" y="0"/>
                </a:moveTo>
                <a:lnTo>
                  <a:pt x="1184798" y="0"/>
                </a:lnTo>
                <a:lnTo>
                  <a:pt x="1184798" y="631491"/>
                </a:lnTo>
                <a:lnTo>
                  <a:pt x="0" y="63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/>
          <p:nvPr/>
        </p:nvSpPr>
        <p:spPr>
          <a:xfrm>
            <a:off x="2190558" y="7561795"/>
            <a:ext cx="1668812" cy="534020"/>
          </a:xfrm>
          <a:custGeom>
            <a:avLst/>
            <a:gdLst/>
            <a:ahLst/>
            <a:cxnLst/>
            <a:rect l="l" t="t" r="r" b="b"/>
            <a:pathLst>
              <a:path w="1668812" h="534020" extrusionOk="0">
                <a:moveTo>
                  <a:pt x="0" y="0"/>
                </a:moveTo>
                <a:lnTo>
                  <a:pt x="1668811" y="0"/>
                </a:lnTo>
                <a:lnTo>
                  <a:pt x="1668811" y="534019"/>
                </a:lnTo>
                <a:lnTo>
                  <a:pt x="0" y="534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/>
          <p:cNvSpPr/>
          <p:nvPr/>
        </p:nvSpPr>
        <p:spPr>
          <a:xfrm>
            <a:off x="5900522" y="7561795"/>
            <a:ext cx="1310784" cy="480349"/>
          </a:xfrm>
          <a:custGeom>
            <a:avLst/>
            <a:gdLst/>
            <a:ahLst/>
            <a:cxnLst/>
            <a:rect l="l" t="t" r="r" b="b"/>
            <a:pathLst>
              <a:path w="1310784" h="480349" extrusionOk="0">
                <a:moveTo>
                  <a:pt x="0" y="0"/>
                </a:moveTo>
                <a:lnTo>
                  <a:pt x="1310784" y="0"/>
                </a:lnTo>
                <a:lnTo>
                  <a:pt x="1310784" y="480349"/>
                </a:lnTo>
                <a:lnTo>
                  <a:pt x="0" y="480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2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903288" y="6412688"/>
            <a:ext cx="1855150" cy="70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Google Shape;281;p31"/>
          <p:cNvGrpSpPr/>
          <p:nvPr/>
        </p:nvGrpSpPr>
        <p:grpSpPr>
          <a:xfrm>
            <a:off x="103239" y="4584074"/>
            <a:ext cx="18184761" cy="6357176"/>
            <a:chOff x="0" y="0"/>
            <a:chExt cx="5661114" cy="1674318"/>
          </a:xfrm>
        </p:grpSpPr>
        <p:sp>
          <p:nvSpPr>
            <p:cNvPr id="282" name="Google Shape;282;p31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1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4" name="Google Shape;284;p31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1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1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1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1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1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1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1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1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1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1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1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1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1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1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1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1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1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" name="Google Shape;302;p31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303" name="Google Shape;303;p31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1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5" name="Google Shape;305;p31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306" name="Google Shape;306;p31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1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8" name="Google Shape;308;p31"/>
          <p:cNvSpPr txBox="1"/>
          <p:nvPr/>
        </p:nvSpPr>
        <p:spPr>
          <a:xfrm>
            <a:off x="3737847" y="1828388"/>
            <a:ext cx="10812300" cy="14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</a:t>
            </a:r>
            <a:r>
              <a:rPr lang="en-US" sz="4499" b="1">
                <a:latin typeface="Poppins"/>
                <a:ea typeface="Poppins"/>
                <a:cs typeface="Poppins"/>
                <a:sym typeface="Poppins"/>
              </a:rPr>
              <a:t>le competenze trasversali sono importanti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1"/>
          <p:cNvSpPr txBox="1"/>
          <p:nvPr/>
        </p:nvSpPr>
        <p:spPr>
          <a:xfrm>
            <a:off x="1028700" y="6994725"/>
            <a:ext cx="3713796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sviluppano quando gli studenti comprendono la reale configurazione del proprio settore e il ruolo che potrebbero ricoprire al suo interno.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1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Identità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1"/>
          <p:cNvSpPr txBox="1"/>
          <p:nvPr/>
        </p:nvSpPr>
        <p:spPr>
          <a:xfrm>
            <a:off x="5201666" y="6994725"/>
            <a:ext cx="3713796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Migliora quando gli studenti comprendono come si presenta la comunicazione professionale nel contesto specifico del proprio ambiente di lavoro.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1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Comunicazione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1"/>
          <p:cNvSpPr txBox="1"/>
          <p:nvPr/>
        </p:nvSpPr>
        <p:spPr>
          <a:xfrm>
            <a:off x="9373585" y="6994725"/>
            <a:ext cx="3713796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rafforza quando gli studenti conoscono il proprio settore abbastanza bene da anticipare i cambiamenti anziché limitarsi a reagire ad essi.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1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Capacità di adattamento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1"/>
          <p:cNvSpPr txBox="1"/>
          <p:nvPr/>
        </p:nvSpPr>
        <p:spPr>
          <a:xfrm>
            <a:off x="13545504" y="6994725"/>
            <a:ext cx="3713796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 quando gli studenti hanno una conoscenza precisa di ciò che i datori di lavoro cercano e credono di poter soddisfare tali aspettative.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1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Fiducia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1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1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"/>
          <p:cNvSpPr/>
          <p:nvPr/>
        </p:nvSpPr>
        <p:spPr>
          <a:xfrm rot="4721273" flipH="1">
            <a:off x="-1182283" y="2103251"/>
            <a:ext cx="14314219" cy="4647001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32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325" name="Google Shape;325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32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328" name="Google Shape;328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32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331" name="Google Shape;331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3" name="Google Shape;333;p32"/>
          <p:cNvSpPr/>
          <p:nvPr/>
        </p:nvSpPr>
        <p:spPr>
          <a:xfrm>
            <a:off x="16224311" y="8988982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2"/>
          <p:cNvSpPr/>
          <p:nvPr/>
        </p:nvSpPr>
        <p:spPr>
          <a:xfrm>
            <a:off x="13472590" y="9516711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2"/>
          <p:cNvSpPr txBox="1"/>
          <p:nvPr/>
        </p:nvSpPr>
        <p:spPr>
          <a:xfrm>
            <a:off x="8518025" y="4355515"/>
            <a:ext cx="9217200" cy="47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Includere almeno una sessione per unità didattica in cui le attuali pratiche del settore costituiscano il punto di partenza, utilizzando i contributi dei datori di lavoro, le notizie di settore o recenti annunci di lavoro come materiale di riferimento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agli allievi cosa sanno sui percorsi di accesso e di avanzamento nel loro settore, e identificare e colmare eventuali lacune in tale conoscenza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000" b="0" i="0" u="none" strike="noStrike" cap="none">
              <a:solidFill>
                <a:srgbClr val="17B8B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000" b="0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Il coinvolgimento del datore di lavoro è una competenza professionale che si consolida nel tempo. Ogni relazione instaurata, ogni tirocinio gestito con successo e ogni valutazione progettata congiuntamente rafforza quella successiva.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2"/>
          <p:cNvSpPr txBox="1"/>
          <p:nvPr/>
        </p:nvSpPr>
        <p:spPr>
          <a:xfrm>
            <a:off x="7197425" y="298075"/>
            <a:ext cx="109554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 dei docenti per rafforzare il coinvolgimento del settore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2"/>
          <p:cNvSpPr txBox="1"/>
          <p:nvPr/>
        </p:nvSpPr>
        <p:spPr>
          <a:xfrm>
            <a:off x="7336600" y="1319550"/>
            <a:ext cx="10518000" cy="29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 formatori di IFP  possono sviluppare questa competenza:</a:t>
            </a:r>
            <a:endParaRPr sz="2000">
              <a:solidFill>
                <a:schemeClr val="dk1"/>
              </a:solidFill>
            </a:endParaRPr>
          </a:p>
          <a:p>
            <a:pPr marL="34290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Organizzando almeno un colloquio con il datore di lavoro ogni trimestre che non sia motivato da un problema — per informarsi sui cambiamenti nel settore e sulle aspettative attuali</a:t>
            </a:r>
            <a:endParaRPr sz="2000">
              <a:solidFill>
                <a:schemeClr val="dk1"/>
              </a:solidFill>
            </a:endParaRPr>
          </a:p>
          <a:p>
            <a:pPr marL="342900" lvl="0" indent="-33020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Creando una semplice routine informativa per i tirocini: cosa dovrebbe aspettarsi il datore di lavoro, cosa dovrebbe aspettarsi il tirocinante e un momento di verifica a metà percorso</a:t>
            </a:r>
            <a:endParaRPr/>
          </a:p>
        </p:txBody>
      </p:sp>
      <p:sp>
        <p:nvSpPr>
          <p:cNvPr id="338" name="Google Shape;338;p32"/>
          <p:cNvSpPr/>
          <p:nvPr/>
        </p:nvSpPr>
        <p:spPr>
          <a:xfrm>
            <a:off x="-16750" y="-1016775"/>
            <a:ext cx="6470413" cy="11305231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"/>
          <p:cNvSpPr/>
          <p:nvPr/>
        </p:nvSpPr>
        <p:spPr>
          <a:xfrm rot="-4721612">
            <a:off x="363811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3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3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6" name="Google Shape;346;p33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347" name="Google Shape;347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9" name="Google Shape;349;p33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350" name="Google Shape;350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33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353" name="Google Shape;353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33"/>
          <p:cNvSpPr txBox="1"/>
          <p:nvPr/>
        </p:nvSpPr>
        <p:spPr>
          <a:xfrm>
            <a:off x="1041071" y="5394958"/>
            <a:ext cx="76143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6"/>
              <a:buFont typeface="Arial"/>
              <a:buNone/>
            </a:pPr>
            <a:r>
              <a:rPr lang="en-US" sz="3606">
                <a:latin typeface="Poppins SemiBold"/>
                <a:ea typeface="Poppins SemiBold"/>
                <a:cs typeface="Poppins SemiBold"/>
                <a:sym typeface="Poppins SemiBold"/>
              </a:rPr>
              <a:t>della </a:t>
            </a:r>
            <a:r>
              <a:rPr lang="en-US" sz="3606" b="0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vostra attenzione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3"/>
          <p:cNvSpPr txBox="1"/>
          <p:nvPr/>
        </p:nvSpPr>
        <p:spPr>
          <a:xfrm>
            <a:off x="1034729" y="3875590"/>
            <a:ext cx="7538244" cy="1633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8"/>
              <a:buFont typeface="Arial"/>
              <a:buNone/>
            </a:pPr>
            <a:r>
              <a:rPr lang="en-US" sz="10518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Grazie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3"/>
          <p:cNvSpPr/>
          <p:nvPr/>
        </p:nvSpPr>
        <p:spPr>
          <a:xfrm>
            <a:off x="3577505" y="68191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3"/>
          <p:cNvSpPr/>
          <p:nvPr/>
        </p:nvSpPr>
        <p:spPr>
          <a:xfrm>
            <a:off x="1041071" y="112688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3"/>
          <p:cNvSpPr txBox="1"/>
          <p:nvPr/>
        </p:nvSpPr>
        <p:spPr>
          <a:xfrm>
            <a:off x="397770" y="6823285"/>
            <a:ext cx="33525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Contattaci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" name="Google Shape;360;p33"/>
          <p:cNvGrpSpPr/>
          <p:nvPr/>
        </p:nvGrpSpPr>
        <p:grpSpPr>
          <a:xfrm>
            <a:off x="555937" y="7970706"/>
            <a:ext cx="6239170" cy="761091"/>
            <a:chOff x="0" y="-57150"/>
            <a:chExt cx="3800029" cy="463550"/>
          </a:xfrm>
        </p:grpSpPr>
        <p:sp>
          <p:nvSpPr>
            <p:cNvPr id="361" name="Google Shape;361;p33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 extrusionOk="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3"/>
            <p:cNvSpPr txBox="1"/>
            <p:nvPr/>
          </p:nvSpPr>
          <p:spPr>
            <a:xfrm>
              <a:off x="0" y="-57150"/>
              <a:ext cx="3800029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3" name="Google Shape;363;p33"/>
          <p:cNvSpPr/>
          <p:nvPr/>
        </p:nvSpPr>
        <p:spPr>
          <a:xfrm>
            <a:off x="79280" y="7898495"/>
            <a:ext cx="953315" cy="953315"/>
          </a:xfrm>
          <a:custGeom>
            <a:avLst/>
            <a:gdLst/>
            <a:ahLst/>
            <a:cxnLst/>
            <a:rect l="l" t="t" r="r" b="b"/>
            <a:pathLst>
              <a:path w="953315" h="953315" extrusionOk="0">
                <a:moveTo>
                  <a:pt x="0" y="0"/>
                </a:moveTo>
                <a:lnTo>
                  <a:pt x="953315" y="0"/>
                </a:lnTo>
                <a:lnTo>
                  <a:pt x="953315" y="953315"/>
                </a:lnTo>
                <a:lnTo>
                  <a:pt x="0" y="953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3"/>
          <p:cNvSpPr/>
          <p:nvPr/>
        </p:nvSpPr>
        <p:spPr>
          <a:xfrm>
            <a:off x="260238" y="8092651"/>
            <a:ext cx="591399" cy="591399"/>
          </a:xfrm>
          <a:custGeom>
            <a:avLst/>
            <a:gdLst/>
            <a:ahLst/>
            <a:cxnLst/>
            <a:rect l="l" t="t" r="r" b="b"/>
            <a:pathLst>
              <a:path w="591399" h="591399" extrusionOk="0">
                <a:moveTo>
                  <a:pt x="0" y="0"/>
                </a:moveTo>
                <a:lnTo>
                  <a:pt x="591399" y="0"/>
                </a:lnTo>
                <a:lnTo>
                  <a:pt x="591399" y="591399"/>
                </a:lnTo>
                <a:lnTo>
                  <a:pt x="0" y="591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3"/>
          <p:cNvSpPr txBox="1"/>
          <p:nvPr/>
        </p:nvSpPr>
        <p:spPr>
          <a:xfrm>
            <a:off x="1297363" y="8084713"/>
            <a:ext cx="4689224" cy="49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33"/>
              <a:buFont typeface="Arial"/>
              <a:buNone/>
            </a:pPr>
            <a:r>
              <a:rPr lang="en-US" sz="2733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www.vetcompass.eu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/>
          <p:nvPr/>
        </p:nvSpPr>
        <p:spPr>
          <a:xfrm rot="4721273" flipH="1">
            <a:off x="-1579433" y="2339791"/>
            <a:ext cx="14314219" cy="4251500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23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17" name="Google Shape;117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23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20" name="Google Shape;120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3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23" name="Google Shape;123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23"/>
          <p:cNvSpPr/>
          <p:nvPr/>
        </p:nvSpPr>
        <p:spPr>
          <a:xfrm>
            <a:off x="-1972873" y="5"/>
            <a:ext cx="871370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3"/>
          <p:cNvSpPr/>
          <p:nvPr/>
        </p:nvSpPr>
        <p:spPr>
          <a:xfrm>
            <a:off x="16808335" y="8959699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/>
          <p:nvPr/>
        </p:nvSpPr>
        <p:spPr>
          <a:xfrm>
            <a:off x="14483148" y="950123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3"/>
          <p:cNvSpPr txBox="1"/>
          <p:nvPr/>
        </p:nvSpPr>
        <p:spPr>
          <a:xfrm>
            <a:off x="7917750" y="1200838"/>
            <a:ext cx="9858900" cy="78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coinvolgimento del mondo del lavoro, l’orientamento professionale e la collaborazione nell’ambito dell’apprendimento basato sul lavoro consistono nella capacità di instaurare e mantenere relazioni con datori di lavoro, enti di settore, organizzazioni comunitarie ed enti di formazione, affinché l’apprendimento nell’ambito dell</a:t>
            </a:r>
            <a:r>
              <a:rPr lang="en-US" sz="2100">
                <a:latin typeface="Poppins"/>
                <a:ea typeface="Poppins"/>
                <a:cs typeface="Poppins"/>
                <a:sym typeface="Poppins"/>
              </a:rPr>
              <a:t>’</a:t>
            </a: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IFP rimanga pratico, aggiornato e in linea con le aspettative del mondo del lavoro.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competenza si basa sul rapporto con i partner esterni — fiducia, credibilità e una comunicazione professionale coerente che consenta a insegnanti e formatori di coordinare </a:t>
            </a:r>
            <a:r>
              <a:rPr lang="en-US" sz="2100">
                <a:latin typeface="Poppins"/>
                <a:ea typeface="Poppins"/>
                <a:cs typeface="Poppins"/>
                <a:sym typeface="Poppins"/>
              </a:rPr>
              <a:t>gli stage </a:t>
            </a: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gli apprendistati, affrontare tempestivamente eventuali problemi e sviluppare aspettative condivise. Inoltre, sostiene l’orientamento professionale, aiutando gli studenti a comprendere i ruoli lavorativi reali, i percorsi di accesso al mondo del lavoro e le opportunità di avanzamento, in modo che possano compiere scelte informate e intraprendere percorsi lavorativi significativi.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 termine di questo modulo, imparerete a costruire e mantenere relazioni con i datori di lavoro, a progettare congiuntamente il percorso formativo con i partner del settore, a coordinare efficacemente i tirocini e a integrare l’orientamento professionale nell’insegnamento quotidiano.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 txBox="1"/>
          <p:nvPr/>
        </p:nvSpPr>
        <p:spPr>
          <a:xfrm>
            <a:off x="7917752" y="515305"/>
            <a:ext cx="873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Introduzione e obiettivi di apprendimento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/>
          <p:nvPr/>
        </p:nvSpPr>
        <p:spPr>
          <a:xfrm rot="4724778" flipH="1">
            <a:off x="-1531175" y="1900055"/>
            <a:ext cx="14302942" cy="4988151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" name="Google Shape;136;p24"/>
          <p:cNvGrpSpPr/>
          <p:nvPr/>
        </p:nvGrpSpPr>
        <p:grpSpPr>
          <a:xfrm>
            <a:off x="5249150" y="704021"/>
            <a:ext cx="857829" cy="857829"/>
            <a:chOff x="0" y="0"/>
            <a:chExt cx="812800" cy="812800"/>
          </a:xfrm>
        </p:grpSpPr>
        <p:sp>
          <p:nvSpPr>
            <p:cNvPr id="137" name="Google Shape;137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4"/>
          <p:cNvGrpSpPr/>
          <p:nvPr/>
        </p:nvGrpSpPr>
        <p:grpSpPr>
          <a:xfrm>
            <a:off x="6306462" y="2239271"/>
            <a:ext cx="604561" cy="604561"/>
            <a:chOff x="0" y="0"/>
            <a:chExt cx="812800" cy="812800"/>
          </a:xfrm>
        </p:grpSpPr>
        <p:sp>
          <p:nvSpPr>
            <p:cNvPr id="140" name="Google Shape;140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24"/>
          <p:cNvGrpSpPr/>
          <p:nvPr/>
        </p:nvGrpSpPr>
        <p:grpSpPr>
          <a:xfrm>
            <a:off x="5133576" y="439538"/>
            <a:ext cx="637642" cy="637642"/>
            <a:chOff x="0" y="0"/>
            <a:chExt cx="812800" cy="812800"/>
          </a:xfrm>
        </p:grpSpPr>
        <p:sp>
          <p:nvSpPr>
            <p:cNvPr id="143" name="Google Shape;143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24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4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4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4"/>
          <p:cNvSpPr txBox="1"/>
          <p:nvPr/>
        </p:nvSpPr>
        <p:spPr>
          <a:xfrm>
            <a:off x="8304900" y="4632669"/>
            <a:ext cx="9162300" cy="40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coinvolgimento dei datori di lavoro non è un compito amministrativo una tantum. Si tratta di un rapporto professionale duraturo che richiede la stessa cura e coerenza di qualsiasi altro rapporto professionale nell’ambito della formazione professionale.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formatori che mantengono solide relazioni con i datori di lavoro ottengono migliori risultati in termini di inserimento lavorativo, programmi di studio più aggiornati e discenti meglio preparati al passaggio al mondo del lavoro.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6592850" y="637196"/>
            <a:ext cx="109293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1: Comprendere il coinvolgimento dei datori di lavoro nell’</a:t>
            </a:r>
            <a:r>
              <a:rPr lang="en-US" sz="2800" b="1">
                <a:latin typeface="Poppins"/>
                <a:ea typeface="Poppins"/>
                <a:cs typeface="Poppins"/>
                <a:sym typeface="Poppins"/>
              </a:rPr>
              <a:t>IFP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0852" y="0"/>
            <a:ext cx="67437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/>
        </p:nvSpPr>
        <p:spPr>
          <a:xfrm>
            <a:off x="7179825" y="1660588"/>
            <a:ext cx="10287300" cy="28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La formazione professionale si distingue dall’istruzione accademica per un aspetto fondamentale: la sua qualità dipende dai legami con il mondo del lavoro. Un programma che cinque anni fa era ben progettato, ma che da allora non ha più interagito con i datori di lavoro, potrebbe non riflettere più le competenze, gli strumenti o le aspettative del settore per cui forma.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5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5"/>
          <p:cNvSpPr/>
          <p:nvPr/>
        </p:nvSpPr>
        <p:spPr>
          <a:xfrm>
            <a:off x="10267804" y="2425705"/>
            <a:ext cx="7340471" cy="6282219"/>
          </a:xfrm>
          <a:custGeom>
            <a:avLst/>
            <a:gdLst/>
            <a:ahLst/>
            <a:cxnLst/>
            <a:rect l="l" t="t" r="r" b="b"/>
            <a:pathLst>
              <a:path w="7340471" h="6282219" extrusionOk="0">
                <a:moveTo>
                  <a:pt x="0" y="0"/>
                </a:moveTo>
                <a:lnTo>
                  <a:pt x="7340471" y="0"/>
                </a:lnTo>
                <a:lnTo>
                  <a:pt x="7340471" y="6282219"/>
                </a:lnTo>
                <a:lnTo>
                  <a:pt x="0" y="62822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" name="Google Shape;159;p25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160" name="Google Shape;160;p25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5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25"/>
          <p:cNvGrpSpPr/>
          <p:nvPr/>
        </p:nvGrpSpPr>
        <p:grpSpPr>
          <a:xfrm>
            <a:off x="2488624" y="9913239"/>
            <a:ext cx="13310752" cy="837562"/>
            <a:chOff x="0" y="-57150"/>
            <a:chExt cx="7366854" cy="463550"/>
          </a:xfrm>
        </p:grpSpPr>
        <p:sp>
          <p:nvSpPr>
            <p:cNvPr id="163" name="Google Shape;163;p25"/>
            <p:cNvSpPr/>
            <p:nvPr/>
          </p:nvSpPr>
          <p:spPr>
            <a:xfrm>
              <a:off x="0" y="0"/>
              <a:ext cx="7366853" cy="406400"/>
            </a:xfrm>
            <a:custGeom>
              <a:avLst/>
              <a:gdLst/>
              <a:ahLst/>
              <a:cxnLst/>
              <a:rect l="l" t="t" r="r" b="b"/>
              <a:pathLst>
                <a:path w="7366853" h="406400" extrusionOk="0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5"/>
            <p:cNvSpPr txBox="1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25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166" name="Google Shape;166;p25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5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25"/>
          <p:cNvSpPr/>
          <p:nvPr/>
        </p:nvSpPr>
        <p:spPr>
          <a:xfrm>
            <a:off x="11801545" y="4811896"/>
            <a:ext cx="1221784" cy="1201930"/>
          </a:xfrm>
          <a:custGeom>
            <a:avLst/>
            <a:gdLst/>
            <a:ahLst/>
            <a:cxnLst/>
            <a:rect l="l" t="t" r="r" b="b"/>
            <a:pathLst>
              <a:path w="1221784" h="1201930" extrusionOk="0">
                <a:moveTo>
                  <a:pt x="0" y="0"/>
                </a:moveTo>
                <a:lnTo>
                  <a:pt x="1221784" y="0"/>
                </a:lnTo>
                <a:lnTo>
                  <a:pt x="1221784" y="1201930"/>
                </a:lnTo>
                <a:lnTo>
                  <a:pt x="0" y="1201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5374682" y="1019175"/>
            <a:ext cx="753863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Quattro aree per un coinvolgimento efficace dei datori di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12576157" y="2546937"/>
            <a:ext cx="202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>
                <a:latin typeface="Poppins"/>
                <a:ea typeface="Poppins"/>
                <a:cs typeface="Poppins"/>
                <a:sym typeface="Poppins"/>
              </a:rPr>
              <a:t>COINVOLGIMENTO EFFICACE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12576157" y="8161652"/>
            <a:ext cx="20232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9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Collaborazione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15308489" y="5321514"/>
            <a:ext cx="20232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20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Progettazione congiunta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14969274" y="3756983"/>
            <a:ext cx="2115900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40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rPr lang="en-US" sz="1835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Collocamento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5"/>
          <p:cNvSpPr txBox="1"/>
          <p:nvPr/>
        </p:nvSpPr>
        <p:spPr>
          <a:xfrm>
            <a:off x="14969274" y="6958714"/>
            <a:ext cx="21159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-US" sz="21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Carriere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5"/>
          <p:cNvSpPr txBox="1"/>
          <p:nvPr/>
        </p:nvSpPr>
        <p:spPr>
          <a:xfrm>
            <a:off x="1028700" y="2906679"/>
            <a:ext cx="8555259" cy="42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5"/>
          <p:cNvSpPr txBox="1"/>
          <p:nvPr/>
        </p:nvSpPr>
        <p:spPr>
          <a:xfrm>
            <a:off x="744675" y="2159525"/>
            <a:ext cx="9332100" cy="73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Costruzione di partnership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sviluppare nel tempo fiducia e credibilità con datori di lavoro, enti di settore e organizzazioni comunitarie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Co-progettazione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collaborazione con i datori di lavoro per definire contenuti didattici, valutazioni ed esperienze lavorative che rispecchino gli standard professionali reali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Coordinamento dei tirocini e degli apprendistati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gestione degli aspetti pratici, di accompagnamento e professionali dell’apprendimento basato sul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Orientamento professionale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fornire agli studenti conoscenze accurate e aggiornate sui ruoli lavorativi, sui percorsi di accesso al mondo del lavoro e sulle aspettative dei datori di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6"/>
          <p:cNvGrpSpPr/>
          <p:nvPr/>
        </p:nvGrpSpPr>
        <p:grpSpPr>
          <a:xfrm rot="-5400000">
            <a:off x="1321389" y="2593244"/>
            <a:ext cx="6976588" cy="7561966"/>
            <a:chOff x="0" y="0"/>
            <a:chExt cx="733891" cy="406400"/>
          </a:xfrm>
        </p:grpSpPr>
        <p:sp>
          <p:nvSpPr>
            <p:cNvPr id="184" name="Google Shape;184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" name="Google Shape;186;p26"/>
          <p:cNvGrpSpPr/>
          <p:nvPr/>
        </p:nvGrpSpPr>
        <p:grpSpPr>
          <a:xfrm rot="-5400000">
            <a:off x="9990014" y="2593248"/>
            <a:ext cx="6976588" cy="7561966"/>
            <a:chOff x="0" y="0"/>
            <a:chExt cx="733891" cy="406400"/>
          </a:xfrm>
        </p:grpSpPr>
        <p:sp>
          <p:nvSpPr>
            <p:cNvPr id="187" name="Google Shape;187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" name="Google Shape;189;p26"/>
          <p:cNvSpPr/>
          <p:nvPr/>
        </p:nvSpPr>
        <p:spPr>
          <a:xfrm>
            <a:off x="351016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3706174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2" y="0"/>
                </a:lnTo>
                <a:lnTo>
                  <a:pt x="2207032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6"/>
          <p:cNvSpPr/>
          <p:nvPr/>
        </p:nvSpPr>
        <p:spPr>
          <a:xfrm>
            <a:off x="1217878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/>
          <p:nvPr/>
        </p:nvSpPr>
        <p:spPr>
          <a:xfrm>
            <a:off x="12377073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3" y="0"/>
                </a:lnTo>
                <a:lnTo>
                  <a:pt x="2207033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38206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6"/>
          <p:cNvSpPr/>
          <p:nvPr/>
        </p:nvSpPr>
        <p:spPr>
          <a:xfrm>
            <a:off x="124915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6"/>
          <p:cNvSpPr/>
          <p:nvPr/>
        </p:nvSpPr>
        <p:spPr>
          <a:xfrm>
            <a:off x="41829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0"/>
                </a:moveTo>
                <a:lnTo>
                  <a:pt x="1253580" y="0"/>
                </a:lnTo>
                <a:lnTo>
                  <a:pt x="1253580" y="984060"/>
                </a:lnTo>
                <a:lnTo>
                  <a:pt x="0" y="984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/>
          <p:nvPr/>
        </p:nvSpPr>
        <p:spPr>
          <a:xfrm rot="10800000" flipH="1">
            <a:off x="128538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984060"/>
                </a:moveTo>
                <a:lnTo>
                  <a:pt x="1253580" y="984060"/>
                </a:lnTo>
                <a:lnTo>
                  <a:pt x="1253580" y="0"/>
                </a:lnTo>
                <a:lnTo>
                  <a:pt x="0" y="0"/>
                </a:lnTo>
                <a:lnTo>
                  <a:pt x="0" y="98406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6"/>
          <p:cNvSpPr/>
          <p:nvPr/>
        </p:nvSpPr>
        <p:spPr>
          <a:xfrm rot="10598374" flipH="1">
            <a:off x="-1201877" y="-1735978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4"/>
                </a:moveTo>
                <a:lnTo>
                  <a:pt x="6576787" y="2293654"/>
                </a:lnTo>
                <a:lnTo>
                  <a:pt x="6576787" y="0"/>
                </a:lnTo>
                <a:lnTo>
                  <a:pt x="0" y="0"/>
                </a:lnTo>
                <a:lnTo>
                  <a:pt x="0" y="2293654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6"/>
          <p:cNvSpPr txBox="1"/>
          <p:nvPr/>
        </p:nvSpPr>
        <p:spPr>
          <a:xfrm>
            <a:off x="4897650" y="748450"/>
            <a:ext cx="7956300" cy="20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39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Autovalutazione del coinvolgimento del settore (Vota da 1 a 5)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6"/>
          <p:cNvSpPr txBox="1"/>
          <p:nvPr/>
        </p:nvSpPr>
        <p:spPr>
          <a:xfrm>
            <a:off x="1678405" y="5207645"/>
            <a:ext cx="6497100" cy="3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Negli ultimi sei mesi ho parlato con almeno un datore di lavoro del mio settore riguardo alle attuali aspettative in materia di competenze.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Fornisco informazioni chiare ai datori di lavoro prima dell’inizio di un</a:t>
            </a:r>
            <a:r>
              <a:rPr lang="en-US" sz="1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 stage </a:t>
            </a: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 garantisco un follow-up sia durante che dopo lo stesso. </a:t>
            </a:r>
            <a:endParaRPr sz="16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Fornisco agli studenti informazioni accurate e specifiche sui ruoli lavorativi e sui percorsi di accesso al proprio settore.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10447440" y="5793705"/>
            <a:ext cx="6066300" cy="22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Affronto tempestivamente eventuali problemi con i datori di lavoro e gli allievi, prima che si aggravino.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 contenuti del mio corso riflettono le attuali prassi del settore, non solo ciò che era rilevante al momento della stesura del programma.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2309085" y="4374210"/>
            <a:ext cx="5001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Contatto e briefing (1–3)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6"/>
          <p:cNvSpPr txBox="1"/>
          <p:nvPr/>
        </p:nvSpPr>
        <p:spPr>
          <a:xfrm>
            <a:off x="10977692" y="4378085"/>
            <a:ext cx="50013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Intervento tempestivo e attualità (4–5)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6"/>
          <p:cNvSpPr/>
          <p:nvPr/>
        </p:nvSpPr>
        <p:spPr>
          <a:xfrm>
            <a:off x="3064632" y="4126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6"/>
          <p:cNvSpPr/>
          <p:nvPr/>
        </p:nvSpPr>
        <p:spPr>
          <a:xfrm>
            <a:off x="528198" y="8576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/>
          <p:nvPr/>
        </p:nvSpPr>
        <p:spPr>
          <a:xfrm>
            <a:off x="2997456" y="905493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7"/>
          <p:cNvSpPr/>
          <p:nvPr/>
        </p:nvSpPr>
        <p:spPr>
          <a:xfrm rot="-4773720">
            <a:off x="6447536" y="3985775"/>
            <a:ext cx="12676724" cy="2638406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7"/>
          <p:cNvSpPr/>
          <p:nvPr/>
        </p:nvSpPr>
        <p:spPr>
          <a:xfrm>
            <a:off x="11115371" y="0"/>
            <a:ext cx="7172607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7"/>
          <p:cNvSpPr/>
          <p:nvPr/>
        </p:nvSpPr>
        <p:spPr>
          <a:xfrm rot="-2967198" flipH="1">
            <a:off x="13287997" y="6433664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6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7"/>
          <p:cNvSpPr txBox="1"/>
          <p:nvPr/>
        </p:nvSpPr>
        <p:spPr>
          <a:xfrm>
            <a:off x="353500" y="1385250"/>
            <a:ext cx="10766400" cy="71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rapporti con i datori di lavoro nel settore</a:t>
            </a:r>
            <a:r>
              <a:rPr lang="en-US" sz="1900">
                <a:latin typeface="Poppins"/>
                <a:ea typeface="Poppins"/>
                <a:cs typeface="Poppins"/>
                <a:sym typeface="Poppins"/>
              </a:rPr>
              <a:t> IFP</a:t>
            </a: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sono rapporti professionali. Si costruiscono attraverso una comunicazione coerente, credibile e reattiva — e si indeboliscono quando i contatti sono irregolari, unidirezionali o avvengono solo quando qualcosa va storto.</a:t>
            </a:r>
            <a:endParaRPr sz="1900"/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1900"/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Ciò che i datori di lavoro apprezzano in un partner nel settore della formazione professionale: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Essere contattati prima che sorgano problemi, non solo quando c’è un problema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Informazioni chiare su ciò che gli </a:t>
            </a:r>
            <a:r>
              <a:rPr lang="en-US" sz="1900">
                <a:latin typeface="Poppins"/>
                <a:ea typeface="Poppins"/>
                <a:cs typeface="Poppins"/>
                <a:sym typeface="Poppins"/>
              </a:rPr>
              <a:t>studenti </a:t>
            </a: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saranno in grado di fare e ciò che non potranno fare all’inizio di un tirocinio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referente specifico facilmente raggiungibile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Cicli di feedback: che venga chiesto loro cosa funziona e cosa potrebbe essere migliorato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2385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riconoscimento del fatto che il loro tempo è limitato e che il loro contributo è apprezzato</a:t>
            </a:r>
            <a:endParaRPr sz="19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Invece di aspettare che sia il datore di lavoro a sollevare una preoccupazione, chiedete: «C’è qualcosa riguardo ai progressi compiuti finora da questo tirocinante che sarebbe utile discutere prima della fine del tirocinio?» Un contatto proattivo denota professionalità e impedisce che piccoli problemi si trasformino in fallimenti del tirocinio.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7"/>
          <p:cNvSpPr txBox="1"/>
          <p:nvPr/>
        </p:nvSpPr>
        <p:spPr>
          <a:xfrm>
            <a:off x="353500" y="768626"/>
            <a:ext cx="11335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2: Costruire e mantenere i rapporti con i datori di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" name="Google Shape;216;p27"/>
          <p:cNvGrpSpPr/>
          <p:nvPr/>
        </p:nvGrpSpPr>
        <p:grpSpPr>
          <a:xfrm>
            <a:off x="12356968" y="404971"/>
            <a:ext cx="857829" cy="857829"/>
            <a:chOff x="0" y="0"/>
            <a:chExt cx="812800" cy="812800"/>
          </a:xfrm>
        </p:grpSpPr>
        <p:sp>
          <p:nvSpPr>
            <p:cNvPr id="217" name="Google Shape;217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27"/>
          <p:cNvGrpSpPr/>
          <p:nvPr/>
        </p:nvGrpSpPr>
        <p:grpSpPr>
          <a:xfrm>
            <a:off x="12651515" y="1489771"/>
            <a:ext cx="604561" cy="604561"/>
            <a:chOff x="0" y="0"/>
            <a:chExt cx="812800" cy="812800"/>
          </a:xfrm>
        </p:grpSpPr>
        <p:sp>
          <p:nvSpPr>
            <p:cNvPr id="220" name="Google Shape;220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27"/>
          <p:cNvGrpSpPr/>
          <p:nvPr/>
        </p:nvGrpSpPr>
        <p:grpSpPr>
          <a:xfrm>
            <a:off x="12911606" y="130988"/>
            <a:ext cx="637642" cy="637642"/>
            <a:chOff x="0" y="0"/>
            <a:chExt cx="812800" cy="812800"/>
          </a:xfrm>
        </p:grpSpPr>
        <p:sp>
          <p:nvSpPr>
            <p:cNvPr id="223" name="Google Shape;223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27"/>
          <p:cNvSpPr/>
          <p:nvPr/>
        </p:nvSpPr>
        <p:spPr>
          <a:xfrm>
            <a:off x="353491" y="964964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/>
          <p:nvPr/>
        </p:nvSpPr>
        <p:spPr>
          <a:xfrm rot="4724778" flipH="1">
            <a:off x="-781754" y="2003294"/>
            <a:ext cx="14302942" cy="4988151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" name="Google Shape;231;p28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232" name="Google Shape;232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28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235" name="Google Shape;235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28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238" name="Google Shape;238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28"/>
          <p:cNvSpPr/>
          <p:nvPr/>
        </p:nvSpPr>
        <p:spPr>
          <a:xfrm>
            <a:off x="16645236" y="819059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8"/>
          <p:cNvSpPr txBox="1"/>
          <p:nvPr/>
        </p:nvSpPr>
        <p:spPr>
          <a:xfrm>
            <a:off x="8979050" y="4869650"/>
            <a:ext cx="8139000" cy="3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Iniziare in piccolo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co-progettazione non richiede una struttura di partnership formale. Può iniziare con una singola conversazione: chiedere a un datore di lavoro quali competenze ritiene manchino ai neoassunti o cosa vorrebbe che gli studenti provenienti dall’istruzione superiore comprendessero meglio riguardo al proprio settore.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8"/>
          <p:cNvSpPr txBox="1"/>
          <p:nvPr/>
        </p:nvSpPr>
        <p:spPr>
          <a:xfrm>
            <a:off x="7107225" y="784623"/>
            <a:ext cx="110907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3: Co-progettazione e collaborazione nell’apprendimento basato sul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8"/>
          <p:cNvSpPr/>
          <p:nvPr/>
        </p:nvSpPr>
        <p:spPr>
          <a:xfrm>
            <a:off x="-38499" y="-2250"/>
            <a:ext cx="7943353" cy="10311365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8"/>
          <p:cNvSpPr txBox="1"/>
          <p:nvPr/>
        </p:nvSpPr>
        <p:spPr>
          <a:xfrm>
            <a:off x="7712025" y="1804275"/>
            <a:ext cx="9525300" cy="27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La progettazione condivisa significa coinvolgere i datori di lavoro nello sviluppo dei contenuti didattici, delle attività di valutazione e delle esperienze sul posto di lavoro — non solo nella loro erogazione. Quando i datori di lavoro contribuiscono alla progettazione di un programma, il risultato è più attuale, più credibile e più utile per gli studenti.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71487" y="8524505"/>
            <a:ext cx="20231100" cy="1807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4500" y="114300"/>
            <a:ext cx="1600200" cy="1254352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9"/>
          <p:cNvSpPr txBox="1"/>
          <p:nvPr/>
        </p:nvSpPr>
        <p:spPr>
          <a:xfrm>
            <a:off x="341200" y="1545376"/>
            <a:ext cx="17224200" cy="1206600"/>
          </a:xfrm>
          <a:prstGeom prst="rect">
            <a:avLst/>
          </a:prstGeom>
          <a:solidFill>
            <a:srgbClr val="10146E"/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7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SCENARIO </a:t>
            </a:r>
            <a:r>
              <a:rPr lang="en-US" sz="17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Il datore di lavoro di un apprendista ti contatta per segnalarti che l’apprendista non sta soddisfacendo le aspettative in materia di comunicazione professionale sul posto di lavoro. Il datore di lavoro è frustrato e sta valutando la possibilità di interrompere </a:t>
            </a:r>
            <a:r>
              <a:rPr lang="en-US" sz="1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 stage</a:t>
            </a:r>
            <a:r>
              <a:rPr lang="en-US" sz="17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 L’apprendista, quando ne parli con lui, afferma di non sentirsi supportato e di non avere chiaro cosa ci si aspetti da lui.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4550517" y="512188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Esercizio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sullo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scenario: Il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datore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lavoro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frustrato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456200" y="2928700"/>
            <a:ext cx="11430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Rifletti sulla tua risposta in qualità di formatore: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9"/>
          <p:cNvSpPr txBox="1"/>
          <p:nvPr/>
        </p:nvSpPr>
        <p:spPr>
          <a:xfrm>
            <a:off x="1451034" y="3776475"/>
            <a:ext cx="129078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875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rispondi al datore di lavoro in un primo momento per mantenere il rapporto e guadagnare tempo?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Cosa devi chiarire sia con il datore di lavoro che con l’apprendista prima di facilitare un colloquio congiunto?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9"/>
          <p:cNvSpPr txBox="1"/>
          <p:nvPr/>
        </p:nvSpPr>
        <p:spPr>
          <a:xfrm>
            <a:off x="1270753" y="5429109"/>
            <a:ext cx="129078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struttureresti una conversazione a tre che porti a una comprensione condivisa anziché a uno scambio di accuse?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Cosa metteresti in atto in futuro per evitare che la stessa situazione si ripeta?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 txBox="1"/>
          <p:nvPr/>
        </p:nvSpPr>
        <p:spPr>
          <a:xfrm>
            <a:off x="341199" y="8798606"/>
            <a:ext cx="17224130" cy="1259793"/>
          </a:xfrm>
          <a:prstGeom prst="rect">
            <a:avLst/>
          </a:prstGeom>
          <a:solidFill>
            <a:srgbClr val="17B8BB"/>
          </a:solidFill>
          <a:ln>
            <a:noFill/>
          </a:ln>
        </p:spPr>
        <p:txBody>
          <a:bodyPr spcFirstLastPara="1" wrap="square" lIns="228600" tIns="91425" rIns="2286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Principio chiave: </a:t>
            </a:r>
            <a:r>
              <a:rPr lang="en-US" sz="2400" b="0" i="1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collaborazione nell’ambito dell’apprendimento sul posto di lavoro è più efficace quando le aspettative vengono stabilite chiaramente fin dall’inizio, anziché essere corrette dopo che si è verificato un problema.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2C293F-A73A-53D5-3CA1-9FAD7EACC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15934" y="483990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/>
          <p:nvPr/>
        </p:nvSpPr>
        <p:spPr>
          <a:xfrm rot="4721273" flipH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2" name="Google Shape;262;p30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263" name="Google Shape;263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30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266" name="Google Shape;266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30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269" name="Google Shape;269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1" name="Google Shape;271;p30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0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0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0"/>
          <p:cNvSpPr txBox="1"/>
          <p:nvPr/>
        </p:nvSpPr>
        <p:spPr>
          <a:xfrm>
            <a:off x="8768075" y="1933756"/>
            <a:ext cx="9220200" cy="6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L’orientamento professionale nell’istruzione e formazione professionale (IFP) non è un servizio a sé stante fornito da uno specialista. È parte integrante del modo in cui i formatori parlano del settore, descrivono i ruoli lavorativi e collegano l’apprendimento ai percorsi occupazionali reali.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volta che un formatore descrive ciò che fa effettivamente un professionista qualificato, o spiega in che modo una determinata competenza si collega alle aspettative del mondo del lavoro, sta fornendo orientamento professionale.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Gli studenti che ricevono informazioni accurate e specifiche sull’orientamento professionale durante il loro percorso di istruzione e formazione professionale (IFP) prendono decisioni migliori riguardo ai percorsi formativi, ai datori di lavoro, alla formazione continua e al modo in cui presentarsi sul mercato del lavoro.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0"/>
          <p:cNvSpPr txBox="1"/>
          <p:nvPr/>
        </p:nvSpPr>
        <p:spPr>
          <a:xfrm>
            <a:off x="8617683" y="459479"/>
            <a:ext cx="98490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4: Orientamento professionale e transizione degli 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0"/>
          <p:cNvSpPr/>
          <p:nvPr/>
        </p:nvSpPr>
        <p:spPr>
          <a:xfrm>
            <a:off x="-189397" y="-1415180"/>
            <a:ext cx="5576129" cy="11677931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1629</Words>
  <Application>Microsoft Office PowerPoint</Application>
  <PresentationFormat>Custom</PresentationFormat>
  <Paragraphs>94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Poppins SemiBold</vt:lpstr>
      <vt:lpstr>Poppins</vt:lpstr>
      <vt:lpstr>Calibri</vt:lpstr>
      <vt:lpstr>Poppins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Laurence Cole</dc:creator>
  <cp:lastModifiedBy>Beatrice Fredducci</cp:lastModifiedBy>
  <cp:revision>1</cp:revision>
  <dcterms:created xsi:type="dcterms:W3CDTF">2006-08-16T00:00:00Z</dcterms:created>
  <dcterms:modified xsi:type="dcterms:W3CDTF">2026-09-01T08:53:32Z</dcterms:modified>
</cp:coreProperties>
</file>