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Poppins" panose="00000500000000000000" pitchFamily="2" charset="0"/>
      <p:regular r:id="rId20"/>
      <p:bold r:id="rId21"/>
      <p:boldItalic r:id="rId22"/>
    </p:embeddedFont>
    <p:embeddedFont>
      <p:font typeface="Poppins Medium" panose="000006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4sSUa2T6hjUXSkNfSbGDXfWH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44" y="-3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87" name="Google Shape;87;p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31" name="Google Shape;331;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32" name="Google Shape;332;p10: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35" name="Google Shape;335;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71" name="Google Shape;371;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72" name="Google Shape;372;p1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75" name="Google Shape;375;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1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95" name="Google Shape;395;p1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96" name="Google Shape;396;p1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1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99" name="Google Shape;399;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11" name="Google Shape;411;p1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12" name="Google Shape;412;p1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1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15" name="Google Shape;415;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51" name="Google Shape;451;p1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52" name="Google Shape;452;p1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1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55" name="Google Shape;455;p1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68" name="Google Shape;468;p1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69" name="Google Shape;469;p1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1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1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72" name="Google Shape;472;p1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487" name="Google Shape;487;p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488" name="Google Shape;488;p16: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1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0" name="Google Shape;490;p1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491" name="Google Shape;491;p1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1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519" name="Google Shape;519;p1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520" name="Google Shape;520;p17: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1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1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523" name="Google Shape;523;p1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15" name="Google Shape;115;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16" name="Google Shape;116;p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19" name="Google Shape;119;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33" name="Google Shape;133;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34" name="Google Shape;134;p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37" name="Google Shape;137;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51" name="Google Shape;151;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52" name="Google Shape;152;p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55" name="Google Shape;155;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75" name="Google Shape;175;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76" name="Google Shape;176;p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79" name="Google Shape;179;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02" name="Google Shape;202;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03" name="Google Shape;203;p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06" name="Google Shape;206;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20" name="Google Shape;220;p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21" name="Google Shape;221;p7: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24" name="Google Shape;224;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60" name="Google Shape;260;p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61" name="Google Shape;261;p8: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3" name="Google Shape;263;p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64" name="Google Shape;264;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300" name="Google Shape;300;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301" name="Google Shape;301;p9: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304" name="Google Shape;304;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7"/>
          <p:cNvSpPr>
            <a:spLocks noGrp="1"/>
          </p:cNvSpPr>
          <p:nvPr>
            <p:ph type="pic" idx="2"/>
          </p:nvPr>
        </p:nvSpPr>
        <p:spPr>
          <a:xfrm>
            <a:off x="1792288" y="612775"/>
            <a:ext cx="5486400" cy="4114800"/>
          </a:xfrm>
          <a:prstGeom prst="rect">
            <a:avLst/>
          </a:prstGeom>
          <a:noFill/>
          <a:ln>
            <a:noFill/>
          </a:ln>
        </p:spPr>
      </p:sp>
      <p:sp>
        <p:nvSpPr>
          <p:cNvPr id="68" name="Google Shape;68;p2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4.png"/><Relationship Id="rId3" Type="http://schemas.openxmlformats.org/officeDocument/2006/relationships/image" Target="../media/image47.png"/><Relationship Id="rId7" Type="http://schemas.openxmlformats.org/officeDocument/2006/relationships/image" Target="../media/image38.png"/><Relationship Id="rId12" Type="http://schemas.openxmlformats.org/officeDocument/2006/relationships/image" Target="../media/image22.png"/><Relationship Id="rId2" Type="http://schemas.openxmlformats.org/officeDocument/2006/relationships/notesSlide" Target="../notesSlides/notesSlide10.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21.png"/><Relationship Id="rId5" Type="http://schemas.openxmlformats.org/officeDocument/2006/relationships/image" Target="../media/image36.png"/><Relationship Id="rId15" Type="http://schemas.openxmlformats.org/officeDocument/2006/relationships/image" Target="../media/image18.png"/><Relationship Id="rId10" Type="http://schemas.openxmlformats.org/officeDocument/2006/relationships/image" Target="../media/image41.png"/><Relationship Id="rId4" Type="http://schemas.openxmlformats.org/officeDocument/2006/relationships/image" Target="../media/image29.png"/><Relationship Id="rId9" Type="http://schemas.openxmlformats.org/officeDocument/2006/relationships/image" Target="../media/image40.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jp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7.jp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4.png"/><Relationship Id="rId3" Type="http://schemas.openxmlformats.org/officeDocument/2006/relationships/image" Target="../media/image47.png"/><Relationship Id="rId7" Type="http://schemas.openxmlformats.org/officeDocument/2006/relationships/image" Target="../media/image38.png"/><Relationship Id="rId12" Type="http://schemas.openxmlformats.org/officeDocument/2006/relationships/image" Target="../media/image22.png"/><Relationship Id="rId2" Type="http://schemas.openxmlformats.org/officeDocument/2006/relationships/notesSlide" Target="../notesSlides/notesSlide13.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21.png"/><Relationship Id="rId5" Type="http://schemas.openxmlformats.org/officeDocument/2006/relationships/image" Target="../media/image36.png"/><Relationship Id="rId15" Type="http://schemas.openxmlformats.org/officeDocument/2006/relationships/image" Target="../media/image18.png"/><Relationship Id="rId10" Type="http://schemas.openxmlformats.org/officeDocument/2006/relationships/image" Target="../media/image41.png"/><Relationship Id="rId4" Type="http://schemas.openxmlformats.org/officeDocument/2006/relationships/image" Target="../media/image29.png"/><Relationship Id="rId9" Type="http://schemas.openxmlformats.org/officeDocument/2006/relationships/image" Target="../media/image40.pn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2.jp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CHETWoXD_E" TargetMode="External"/><Relationship Id="rId3" Type="http://schemas.openxmlformats.org/officeDocument/2006/relationships/image" Target="../media/image21.png"/><Relationship Id="rId7" Type="http://schemas.openxmlformats.org/officeDocument/2006/relationships/image" Target="../media/image26.png"/><Relationship Id="rId12" Type="http://schemas.openxmlformats.org/officeDocument/2006/relationships/image" Target="../media/image54.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53.png"/><Relationship Id="rId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9.png"/><Relationship Id="rId3" Type="http://schemas.openxmlformats.org/officeDocument/2006/relationships/image" Target="../media/image1.png"/><Relationship Id="rId7" Type="http://schemas.openxmlformats.org/officeDocument/2006/relationships/image" Target="../media/image43.jpg"/><Relationship Id="rId12"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5.png"/><Relationship Id="rId10" Type="http://schemas.openxmlformats.org/officeDocument/2006/relationships/image" Target="../media/image45.png"/><Relationship Id="rId4" Type="http://schemas.openxmlformats.org/officeDocument/2006/relationships/image" Target="../media/image4.pn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58.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56.png"/><Relationship Id="rId5" Type="http://schemas.openxmlformats.org/officeDocument/2006/relationships/image" Target="../media/image3.png"/><Relationship Id="rId10" Type="http://schemas.openxmlformats.org/officeDocument/2006/relationships/image" Target="../media/image19.png"/><Relationship Id="rId4" Type="http://schemas.openxmlformats.org/officeDocument/2006/relationships/image" Target="../media/image55.jp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19.png"/><Relationship Id="rId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22.pn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18.png"/><Relationship Id="rId5" Type="http://schemas.openxmlformats.org/officeDocument/2006/relationships/image" Target="../media/image30.png"/><Relationship Id="rId10" Type="http://schemas.openxmlformats.org/officeDocument/2006/relationships/image" Target="../media/image22.png"/><Relationship Id="rId4" Type="http://schemas.openxmlformats.org/officeDocument/2006/relationships/image" Target="../media/image29.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4.jpg"/><Relationship Id="rId10"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38.png"/><Relationship Id="rId12" Type="http://schemas.openxmlformats.org/officeDocument/2006/relationships/image" Target="../media/image22.png"/><Relationship Id="rId2" Type="http://schemas.openxmlformats.org/officeDocument/2006/relationships/notesSlide" Target="../notesSlides/notesSlide7.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21.png"/><Relationship Id="rId5" Type="http://schemas.openxmlformats.org/officeDocument/2006/relationships/image" Target="../media/image36.png"/><Relationship Id="rId15" Type="http://schemas.openxmlformats.org/officeDocument/2006/relationships/image" Target="../media/image18.png"/><Relationship Id="rId10" Type="http://schemas.openxmlformats.org/officeDocument/2006/relationships/image" Target="../media/image41.png"/><Relationship Id="rId4" Type="http://schemas.openxmlformats.org/officeDocument/2006/relationships/image" Target="../media/image29.png"/><Relationship Id="rId9" Type="http://schemas.openxmlformats.org/officeDocument/2006/relationships/image" Target="../media/image40.pn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38.png"/><Relationship Id="rId12" Type="http://schemas.openxmlformats.org/officeDocument/2006/relationships/image" Target="../media/image22.png"/><Relationship Id="rId2" Type="http://schemas.openxmlformats.org/officeDocument/2006/relationships/notesSlide" Target="../notesSlides/notesSlide8.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21.png"/><Relationship Id="rId5" Type="http://schemas.openxmlformats.org/officeDocument/2006/relationships/image" Target="../media/image36.png"/><Relationship Id="rId15" Type="http://schemas.openxmlformats.org/officeDocument/2006/relationships/image" Target="../media/image18.png"/><Relationship Id="rId10" Type="http://schemas.openxmlformats.org/officeDocument/2006/relationships/image" Target="../media/image41.png"/><Relationship Id="rId4" Type="http://schemas.openxmlformats.org/officeDocument/2006/relationships/image" Target="../media/image29.png"/><Relationship Id="rId9" Type="http://schemas.openxmlformats.org/officeDocument/2006/relationships/image" Target="../media/image40.png"/><Relationship Id="rId1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43.jpg"/><Relationship Id="rId12"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8.png"/><Relationship Id="rId5" Type="http://schemas.openxmlformats.org/officeDocument/2006/relationships/image" Target="../media/image5.png"/><Relationship Id="rId10" Type="http://schemas.openxmlformats.org/officeDocument/2006/relationships/image" Target="../media/image46.png"/><Relationship Id="rId4" Type="http://schemas.openxmlformats.org/officeDocument/2006/relationships/image" Target="../media/image4.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rot="-4721640">
            <a:off x="4127125" y="2493361"/>
            <a:ext cx="14314266" cy="3994595"/>
          </a:xfrm>
          <a:custGeom>
            <a:avLst/>
            <a:gdLst/>
            <a:ahLst/>
            <a:cxnLst/>
            <a:rect l="l" t="t" r="r" b="b"/>
            <a:pathLst>
              <a:path w="19085688" h="5326126" extrusionOk="0">
                <a:moveTo>
                  <a:pt x="0" y="0"/>
                </a:moveTo>
                <a:lnTo>
                  <a:pt x="19085688" y="0"/>
                </a:lnTo>
                <a:lnTo>
                  <a:pt x="19085688" y="5326126"/>
                </a:lnTo>
                <a:lnTo>
                  <a:pt x="0" y="5326126"/>
                </a:lnTo>
                <a:lnTo>
                  <a:pt x="0" y="0"/>
                </a:lnTo>
                <a:close/>
              </a:path>
            </a:pathLst>
          </a:custGeom>
          <a:blipFill rotWithShape="1">
            <a:blip r:embed="rId3">
              <a:alphaModFix/>
            </a:blip>
            <a:stretch>
              <a:fillRect t="-12588" b="-12588"/>
            </a:stretch>
          </a:blipFill>
          <a:ln>
            <a:noFill/>
          </a:ln>
        </p:spPr>
        <p:txBody>
          <a:bodyPr/>
          <a:lstStyle/>
          <a:p>
            <a:endParaRPr lang="en-BE"/>
          </a:p>
        </p:txBody>
      </p:sp>
      <p:sp>
        <p:nvSpPr>
          <p:cNvPr id="93" name="Google Shape;93;p1"/>
          <p:cNvSpPr/>
          <p:nvPr/>
        </p:nvSpPr>
        <p:spPr>
          <a:xfrm>
            <a:off x="9953650" y="5"/>
            <a:ext cx="8713626" cy="10289285"/>
          </a:xfrm>
          <a:custGeom>
            <a:avLst/>
            <a:gdLst/>
            <a:ahLst/>
            <a:cxnLst/>
            <a:rect l="l" t="t" r="r" b="b"/>
            <a:pathLst>
              <a:path w="11618168" h="13719048" extrusionOk="0">
                <a:moveTo>
                  <a:pt x="4668474" y="0"/>
                </a:moveTo>
                <a:cubicBezTo>
                  <a:pt x="4668474" y="0"/>
                  <a:pt x="5173807" y="2508885"/>
                  <a:pt x="2356566" y="6692773"/>
                </a:cubicBezTo>
                <a:cubicBezTo>
                  <a:pt x="-363647" y="10732643"/>
                  <a:pt x="18369" y="13719048"/>
                  <a:pt x="18369" y="13719048"/>
                </a:cubicBezTo>
                <a:lnTo>
                  <a:pt x="11618168" y="13719048"/>
                </a:lnTo>
                <a:lnTo>
                  <a:pt x="11618168" y="0"/>
                </a:lnTo>
                <a:close/>
              </a:path>
            </a:pathLst>
          </a:custGeom>
          <a:blipFill rotWithShape="1">
            <a:blip r:embed="rId4">
              <a:alphaModFix/>
            </a:blip>
            <a:stretch>
              <a:fillRect l="-3129" t="-1508" b="-150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
          <p:cNvSpPr/>
          <p:nvPr/>
        </p:nvSpPr>
        <p:spPr>
          <a:xfrm rot="-2967180" flipH="1">
            <a:off x="12833341" y="6024292"/>
            <a:ext cx="10909268" cy="3709130"/>
          </a:xfrm>
          <a:custGeom>
            <a:avLst/>
            <a:gdLst/>
            <a:ahLst/>
            <a:cxnLst/>
            <a:rect l="l" t="t" r="r" b="b"/>
            <a:pathLst>
              <a:path w="14545690" h="4945507" extrusionOk="0">
                <a:moveTo>
                  <a:pt x="14545690" y="0"/>
                </a:moveTo>
                <a:lnTo>
                  <a:pt x="0" y="0"/>
                </a:lnTo>
                <a:lnTo>
                  <a:pt x="0" y="4945507"/>
                </a:lnTo>
                <a:lnTo>
                  <a:pt x="14545690" y="4945507"/>
                </a:lnTo>
                <a:lnTo>
                  <a:pt x="14545690" y="0"/>
                </a:lnTo>
                <a:close/>
              </a:path>
            </a:pathLst>
          </a:custGeom>
          <a:blipFill rotWithShape="1">
            <a:blip r:embed="rId5">
              <a:alphaModFix amt="77000"/>
            </a:blip>
            <a:stretch>
              <a:fillRect t="-41" b="-42"/>
            </a:stretch>
          </a:blipFill>
          <a:ln>
            <a:noFill/>
          </a:ln>
        </p:spPr>
        <p:txBody>
          <a:bodyPr/>
          <a:lstStyle/>
          <a:p>
            <a:endParaRPr lang="en-BE"/>
          </a:p>
        </p:txBody>
      </p:sp>
      <p:sp>
        <p:nvSpPr>
          <p:cNvPr id="95" name="Google Shape;95;p1"/>
          <p:cNvSpPr/>
          <p:nvPr/>
        </p:nvSpPr>
        <p:spPr>
          <a:xfrm>
            <a:off x="10165432" y="946394"/>
            <a:ext cx="857869" cy="857869"/>
          </a:xfrm>
          <a:custGeom>
            <a:avLst/>
            <a:gdLst/>
            <a:ahLst/>
            <a:cxnLst/>
            <a:rect l="l" t="t" r="r" b="b"/>
            <a:pathLst>
              <a:path w="857869" h="857869" extrusionOk="0">
                <a:moveTo>
                  <a:pt x="0" y="0"/>
                </a:moveTo>
                <a:lnTo>
                  <a:pt x="857870" y="0"/>
                </a:lnTo>
                <a:lnTo>
                  <a:pt x="857870" y="857870"/>
                </a:lnTo>
                <a:lnTo>
                  <a:pt x="0" y="857870"/>
                </a:lnTo>
                <a:lnTo>
                  <a:pt x="0" y="0"/>
                </a:lnTo>
                <a:close/>
              </a:path>
            </a:pathLst>
          </a:custGeom>
          <a:blipFill rotWithShape="1">
            <a:blip r:embed="rId6">
              <a:alphaModFix/>
            </a:blip>
            <a:stretch>
              <a:fillRect/>
            </a:stretch>
          </a:blipFill>
          <a:ln>
            <a:noFill/>
          </a:ln>
        </p:spPr>
        <p:txBody>
          <a:bodyPr/>
          <a:lstStyle/>
          <a:p>
            <a:endParaRPr lang="en-BE"/>
          </a:p>
        </p:txBody>
      </p:sp>
      <p:sp>
        <p:nvSpPr>
          <p:cNvPr id="96" name="Google Shape;96;p1"/>
          <p:cNvSpPr/>
          <p:nvPr/>
        </p:nvSpPr>
        <p:spPr>
          <a:xfrm>
            <a:off x="9651321" y="2226097"/>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7">
              <a:alphaModFix/>
            </a:blip>
            <a:stretch>
              <a:fillRect/>
            </a:stretch>
          </a:blipFill>
          <a:ln>
            <a:noFill/>
          </a:ln>
        </p:spPr>
        <p:txBody>
          <a:bodyPr/>
          <a:lstStyle/>
          <a:p>
            <a:endParaRPr lang="en-BE"/>
          </a:p>
        </p:txBody>
      </p:sp>
      <p:sp>
        <p:nvSpPr>
          <p:cNvPr id="97" name="Google Shape;97;p1"/>
          <p:cNvSpPr/>
          <p:nvPr/>
        </p:nvSpPr>
        <p:spPr>
          <a:xfrm>
            <a:off x="104465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8">
              <a:alphaModFix/>
            </a:blip>
            <a:stretch>
              <a:fillRect/>
            </a:stretch>
          </a:blipFill>
          <a:ln>
            <a:noFill/>
          </a:ln>
        </p:spPr>
        <p:txBody>
          <a:bodyPr/>
          <a:lstStyle/>
          <a:p>
            <a:endParaRPr lang="en-BE"/>
          </a:p>
        </p:txBody>
      </p:sp>
      <p:sp>
        <p:nvSpPr>
          <p:cNvPr id="98" name="Google Shape;98;p1"/>
          <p:cNvSpPr/>
          <p:nvPr/>
        </p:nvSpPr>
        <p:spPr>
          <a:xfrm>
            <a:off x="505149" y="343757"/>
            <a:ext cx="2213229" cy="1832038"/>
          </a:xfrm>
          <a:custGeom>
            <a:avLst/>
            <a:gdLst/>
            <a:ahLst/>
            <a:cxnLst/>
            <a:rect l="l" t="t" r="r" b="b"/>
            <a:pathLst>
              <a:path w="2950972" h="2442718" extrusionOk="0">
                <a:moveTo>
                  <a:pt x="0" y="0"/>
                </a:moveTo>
                <a:lnTo>
                  <a:pt x="2950972" y="0"/>
                </a:lnTo>
                <a:lnTo>
                  <a:pt x="2950972" y="2442718"/>
                </a:lnTo>
                <a:lnTo>
                  <a:pt x="0" y="2442718"/>
                </a:lnTo>
                <a:lnTo>
                  <a:pt x="0" y="0"/>
                </a:lnTo>
                <a:close/>
              </a:path>
            </a:pathLst>
          </a:custGeom>
          <a:blipFill rotWithShape="1">
            <a:blip r:embed="rId9">
              <a:alphaModFix/>
            </a:blip>
            <a:stretch>
              <a:fillRect t="-2667" r="1" b="-2666"/>
            </a:stretch>
          </a:blipFill>
          <a:ln>
            <a:noFill/>
          </a:ln>
        </p:spPr>
        <p:txBody>
          <a:bodyPr/>
          <a:lstStyle/>
          <a:p>
            <a:endParaRPr lang="en-BE"/>
          </a:p>
        </p:txBody>
      </p:sp>
      <p:sp>
        <p:nvSpPr>
          <p:cNvPr id="99" name="Google Shape;99;p1"/>
          <p:cNvSpPr txBox="1"/>
          <p:nvPr/>
        </p:nvSpPr>
        <p:spPr>
          <a:xfrm>
            <a:off x="505149" y="2276123"/>
            <a:ext cx="8319300" cy="1072200"/>
          </a:xfrm>
          <a:prstGeom prst="rect">
            <a:avLst/>
          </a:prstGeom>
          <a:noFill/>
          <a:ln>
            <a:noFill/>
          </a:ln>
        </p:spPr>
        <p:txBody>
          <a:bodyPr spcFirstLastPara="1" wrap="square" lIns="0" tIns="0" rIns="0" bIns="0" anchor="t" anchorCtr="0">
            <a:spAutoFit/>
          </a:bodyPr>
          <a:lstStyle/>
          <a:p>
            <a:pPr marL="0" marR="0" lvl="0" indent="0" algn="l" rtl="0">
              <a:lnSpc>
                <a:spcPct val="136783"/>
              </a:lnSpc>
              <a:spcBef>
                <a:spcPts val="0"/>
              </a:spcBef>
              <a:spcAft>
                <a:spcPts val="0"/>
              </a:spcAft>
              <a:buNone/>
            </a:pPr>
            <a:r>
              <a:rPr lang="en-US" sz="6000" b="1" i="0" u="none" strike="noStrike" cap="none">
                <a:solidFill>
                  <a:srgbClr val="10146E"/>
                </a:solidFill>
                <a:latin typeface="Poppins"/>
                <a:ea typeface="Poppins"/>
                <a:cs typeface="Poppins"/>
                <a:sym typeface="Poppins"/>
              </a:rPr>
              <a:t>VETCOMPASS</a:t>
            </a:r>
            <a:endParaRPr/>
          </a:p>
        </p:txBody>
      </p:sp>
      <p:sp>
        <p:nvSpPr>
          <p:cNvPr id="100" name="Google Shape;100;p1"/>
          <p:cNvSpPr txBox="1"/>
          <p:nvPr/>
        </p:nvSpPr>
        <p:spPr>
          <a:xfrm>
            <a:off x="505149" y="3202306"/>
            <a:ext cx="7177200" cy="1144500"/>
          </a:xfrm>
          <a:prstGeom prst="rect">
            <a:avLst/>
          </a:prstGeom>
          <a:noFill/>
          <a:ln>
            <a:noFill/>
          </a:ln>
        </p:spPr>
        <p:txBody>
          <a:bodyPr spcFirstLastPara="1" wrap="square" lIns="0" tIns="0" rIns="0" bIns="0" anchor="t" anchorCtr="0">
            <a:spAutoFit/>
          </a:bodyPr>
          <a:lstStyle/>
          <a:p>
            <a:pPr marL="0" marR="0" lvl="0" indent="0" algn="l" rtl="0">
              <a:lnSpc>
                <a:spcPct val="136783"/>
              </a:lnSpc>
              <a:spcBef>
                <a:spcPts val="0"/>
              </a:spcBef>
              <a:spcAft>
                <a:spcPts val="0"/>
              </a:spcAft>
              <a:buNone/>
            </a:pPr>
            <a:r>
              <a:rPr lang="en-US" sz="3140" b="1" i="0" u="none" strike="noStrike" cap="none">
                <a:solidFill>
                  <a:srgbClr val="17B8BB"/>
                </a:solidFill>
                <a:latin typeface="Poppins"/>
                <a:ea typeface="Poppins"/>
                <a:cs typeface="Poppins"/>
                <a:sym typeface="Poppins"/>
              </a:rPr>
              <a:t>VET Teachers' Transversal Skills </a:t>
            </a:r>
            <a:endParaRPr/>
          </a:p>
          <a:p>
            <a:pPr marL="0" marR="0" lvl="0" indent="0" algn="l" rtl="0">
              <a:lnSpc>
                <a:spcPct val="136783"/>
              </a:lnSpc>
              <a:spcBef>
                <a:spcPts val="0"/>
              </a:spcBef>
              <a:spcAft>
                <a:spcPts val="0"/>
              </a:spcAft>
              <a:buNone/>
            </a:pPr>
            <a:r>
              <a:rPr lang="en-US" sz="3140" b="1" i="0" u="none" strike="noStrike" cap="none">
                <a:solidFill>
                  <a:srgbClr val="17B8BB"/>
                </a:solidFill>
                <a:latin typeface="Poppins"/>
                <a:ea typeface="Poppins"/>
                <a:cs typeface="Poppins"/>
                <a:sym typeface="Poppins"/>
              </a:rPr>
              <a:t>Competence Assessment System</a:t>
            </a:r>
            <a:endParaRPr/>
          </a:p>
        </p:txBody>
      </p:sp>
      <p:sp>
        <p:nvSpPr>
          <p:cNvPr id="101" name="Google Shape;101;p1"/>
          <p:cNvSpPr txBox="1"/>
          <p:nvPr/>
        </p:nvSpPr>
        <p:spPr>
          <a:xfrm>
            <a:off x="505149" y="4586879"/>
            <a:ext cx="8319300" cy="1385100"/>
          </a:xfrm>
          <a:prstGeom prst="rect">
            <a:avLst/>
          </a:prstGeom>
          <a:noFill/>
          <a:ln>
            <a:noFill/>
          </a:ln>
        </p:spPr>
        <p:txBody>
          <a:bodyPr spcFirstLastPara="1" wrap="square" lIns="0" tIns="0" rIns="0" bIns="0" anchor="t" anchorCtr="0">
            <a:spAutoFit/>
          </a:bodyPr>
          <a:lstStyle/>
          <a:p>
            <a:pPr marL="0" marR="0" lvl="0" indent="0" algn="l" rtl="0">
              <a:lnSpc>
                <a:spcPct val="136789"/>
              </a:lnSpc>
              <a:spcBef>
                <a:spcPts val="0"/>
              </a:spcBef>
              <a:spcAft>
                <a:spcPts val="0"/>
              </a:spcAft>
              <a:buNone/>
            </a:pPr>
            <a:r>
              <a:rPr lang="en-US" sz="3800" b="1" i="0" u="none" strike="noStrike" cap="none">
                <a:solidFill>
                  <a:srgbClr val="10146E"/>
                </a:solidFill>
                <a:latin typeface="Poppins"/>
                <a:ea typeface="Poppins"/>
                <a:cs typeface="Poppins"/>
                <a:sym typeface="Poppins"/>
              </a:rPr>
              <a:t>Ενότητα 1: Συμπεριληπτική και Μαθητοκεντρική Διδασκαλία</a:t>
            </a:r>
            <a:endParaRPr/>
          </a:p>
        </p:txBody>
      </p:sp>
      <p:sp>
        <p:nvSpPr>
          <p:cNvPr id="102" name="Google Shape;102;p1"/>
          <p:cNvSpPr/>
          <p:nvPr/>
        </p:nvSpPr>
        <p:spPr>
          <a:xfrm>
            <a:off x="166945" y="8383038"/>
            <a:ext cx="3671887" cy="991362"/>
          </a:xfrm>
          <a:custGeom>
            <a:avLst/>
            <a:gdLst/>
            <a:ahLst/>
            <a:cxnLst/>
            <a:rect l="l" t="t" r="r" b="b"/>
            <a:pathLst>
              <a:path w="4895850" h="1321816" extrusionOk="0">
                <a:moveTo>
                  <a:pt x="0" y="0"/>
                </a:moveTo>
                <a:lnTo>
                  <a:pt x="4895850" y="0"/>
                </a:lnTo>
                <a:lnTo>
                  <a:pt x="4895850" y="1321816"/>
                </a:lnTo>
                <a:lnTo>
                  <a:pt x="0" y="1321816"/>
                </a:lnTo>
                <a:lnTo>
                  <a:pt x="0" y="0"/>
                </a:lnTo>
                <a:close/>
              </a:path>
            </a:pathLst>
          </a:custGeom>
          <a:blipFill rotWithShape="1">
            <a:blip r:embed="rId10">
              <a:alphaModFix/>
            </a:blip>
            <a:stretch>
              <a:fillRect t="-539" b="-544"/>
            </a:stretch>
          </a:blipFill>
          <a:ln>
            <a:noFill/>
          </a:ln>
        </p:spPr>
        <p:txBody>
          <a:bodyPr/>
          <a:lstStyle/>
          <a:p>
            <a:endParaRPr lang="en-BE"/>
          </a:p>
        </p:txBody>
      </p:sp>
      <p:sp>
        <p:nvSpPr>
          <p:cNvPr id="103" name="Google Shape;103;p1"/>
          <p:cNvSpPr txBox="1"/>
          <p:nvPr/>
        </p:nvSpPr>
        <p:spPr>
          <a:xfrm>
            <a:off x="3718538" y="8328350"/>
            <a:ext cx="4816500" cy="1292100"/>
          </a:xfrm>
          <a:prstGeom prst="rect">
            <a:avLst/>
          </a:prstGeom>
          <a:noFill/>
          <a:ln>
            <a:noFill/>
          </a:ln>
        </p:spPr>
        <p:txBody>
          <a:bodyPr spcFirstLastPara="1" wrap="square" lIns="0" tIns="0" rIns="0" bIns="0" anchor="t" anchorCtr="0">
            <a:spAutoFit/>
          </a:bodyPr>
          <a:lstStyle/>
          <a:p>
            <a:pPr marL="0" marR="0" lvl="0" indent="0" algn="just" rtl="0">
              <a:lnSpc>
                <a:spcPct val="119916"/>
              </a:lnSpc>
              <a:spcBef>
                <a:spcPts val="0"/>
              </a:spcBef>
              <a:spcAft>
                <a:spcPts val="0"/>
              </a:spcAft>
              <a:buNone/>
            </a:pPr>
            <a:r>
              <a:rPr lang="en-US" sz="1200" i="1">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a:p>
        </p:txBody>
      </p:sp>
      <p:sp>
        <p:nvSpPr>
          <p:cNvPr id="104" name="Google Shape;104;p1"/>
          <p:cNvSpPr txBox="1"/>
          <p:nvPr/>
        </p:nvSpPr>
        <p:spPr>
          <a:xfrm>
            <a:off x="407289" y="9748857"/>
            <a:ext cx="11439000" cy="1809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1100" b="0" i="0" u="none" strike="noStrike" cap="none">
                <a:solidFill>
                  <a:srgbClr val="10153D"/>
                </a:solidFill>
                <a:latin typeface="Arial"/>
                <a:ea typeface="Arial"/>
                <a:cs typeface="Arial"/>
                <a:sym typeface="Arial"/>
              </a:rPr>
              <a:t>Υλικό διαθέσιμο με την άδεια Creative Commons CC BY 4.0 (https://creativecommons.org/licenses/by/4.0/).</a:t>
            </a:r>
            <a:endParaRPr/>
          </a:p>
        </p:txBody>
      </p:sp>
      <p:sp>
        <p:nvSpPr>
          <p:cNvPr id="105" name="Google Shape;105;p1"/>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2" name="Google Shape;112;p1"/>
          <p:cNvPicPr preferRelativeResize="0"/>
          <p:nvPr/>
        </p:nvPicPr>
        <p:blipFill rotWithShape="1">
          <a:blip r:embed="rId18">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0"/>
          <p:cNvSpPr/>
          <p:nvPr/>
        </p:nvSpPr>
        <p:spPr>
          <a:xfrm>
            <a:off x="-1821361" y="4584078"/>
            <a:ext cx="21494544" cy="6357175"/>
          </a:xfrm>
          <a:custGeom>
            <a:avLst/>
            <a:gdLst/>
            <a:ahLst/>
            <a:cxnLst/>
            <a:rect l="l" t="t" r="r" b="b"/>
            <a:pathLst>
              <a:path w="21494544" h="6357175" extrusionOk="0">
                <a:moveTo>
                  <a:pt x="0" y="0"/>
                </a:moveTo>
                <a:lnTo>
                  <a:pt x="21494544" y="0"/>
                </a:lnTo>
                <a:lnTo>
                  <a:pt x="21494544" y="6357175"/>
                </a:lnTo>
                <a:lnTo>
                  <a:pt x="0" y="6357175"/>
                </a:lnTo>
                <a:lnTo>
                  <a:pt x="0" y="0"/>
                </a:lnTo>
                <a:close/>
              </a:path>
            </a:pathLst>
          </a:custGeom>
          <a:blipFill rotWithShape="1">
            <a:blip r:embed="rId3">
              <a:alphaModFix/>
            </a:blip>
            <a:stretch>
              <a:fillRect/>
            </a:stretch>
          </a:blipFill>
          <a:ln>
            <a:noFill/>
          </a:ln>
        </p:spPr>
        <p:txBody>
          <a:bodyPr/>
          <a:lstStyle/>
          <a:p>
            <a:endParaRPr lang="en-BE"/>
          </a:p>
        </p:txBody>
      </p:sp>
      <p:sp>
        <p:nvSpPr>
          <p:cNvPr id="338" name="Google Shape;338;p10"/>
          <p:cNvSpPr/>
          <p:nvPr/>
        </p:nvSpPr>
        <p:spPr>
          <a:xfrm>
            <a:off x="159120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339" name="Google Shape;339;p10"/>
          <p:cNvSpPr/>
          <p:nvPr/>
        </p:nvSpPr>
        <p:spPr>
          <a:xfrm>
            <a:off x="178644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340" name="Google Shape;340;p10"/>
          <p:cNvSpPr/>
          <p:nvPr/>
        </p:nvSpPr>
        <p:spPr>
          <a:xfrm>
            <a:off x="190042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341" name="Google Shape;341;p10"/>
          <p:cNvSpPr/>
          <p:nvPr/>
        </p:nvSpPr>
        <p:spPr>
          <a:xfrm>
            <a:off x="576417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342" name="Google Shape;342;p10"/>
          <p:cNvSpPr/>
          <p:nvPr/>
        </p:nvSpPr>
        <p:spPr>
          <a:xfrm>
            <a:off x="595941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343" name="Google Shape;343;p10"/>
          <p:cNvSpPr/>
          <p:nvPr/>
        </p:nvSpPr>
        <p:spPr>
          <a:xfrm>
            <a:off x="607338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344" name="Google Shape;344;p10"/>
          <p:cNvSpPr/>
          <p:nvPr/>
        </p:nvSpPr>
        <p:spPr>
          <a:xfrm>
            <a:off x="9936089"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345" name="Google Shape;345;p10"/>
          <p:cNvSpPr/>
          <p:nvPr/>
        </p:nvSpPr>
        <p:spPr>
          <a:xfrm>
            <a:off x="10131323"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346" name="Google Shape;346;p10"/>
          <p:cNvSpPr/>
          <p:nvPr/>
        </p:nvSpPr>
        <p:spPr>
          <a:xfrm>
            <a:off x="10245309"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347" name="Google Shape;347;p10"/>
          <p:cNvSpPr/>
          <p:nvPr/>
        </p:nvSpPr>
        <p:spPr>
          <a:xfrm>
            <a:off x="14108011"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348" name="Google Shape;348;p10"/>
          <p:cNvSpPr/>
          <p:nvPr/>
        </p:nvSpPr>
        <p:spPr>
          <a:xfrm>
            <a:off x="14303245"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349" name="Google Shape;349;p10"/>
          <p:cNvSpPr/>
          <p:nvPr/>
        </p:nvSpPr>
        <p:spPr>
          <a:xfrm>
            <a:off x="14417230"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350" name="Google Shape;350;p10"/>
          <p:cNvSpPr/>
          <p:nvPr/>
        </p:nvSpPr>
        <p:spPr>
          <a:xfrm>
            <a:off x="231187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7">
              <a:alphaModFix/>
            </a:blip>
            <a:stretch>
              <a:fillRect r="3" b="3"/>
            </a:stretch>
          </a:blipFill>
          <a:ln>
            <a:noFill/>
          </a:ln>
        </p:spPr>
        <p:txBody>
          <a:bodyPr/>
          <a:lstStyle/>
          <a:p>
            <a:endParaRPr lang="en-BE"/>
          </a:p>
        </p:txBody>
      </p:sp>
      <p:sp>
        <p:nvSpPr>
          <p:cNvPr id="351" name="Google Shape;351;p10"/>
          <p:cNvSpPr/>
          <p:nvPr/>
        </p:nvSpPr>
        <p:spPr>
          <a:xfrm>
            <a:off x="648484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8">
              <a:alphaModFix/>
            </a:blip>
            <a:stretch>
              <a:fillRect r="3" b="3"/>
            </a:stretch>
          </a:blipFill>
          <a:ln>
            <a:noFill/>
          </a:ln>
        </p:spPr>
        <p:txBody>
          <a:bodyPr/>
          <a:lstStyle/>
          <a:p>
            <a:endParaRPr lang="en-BE"/>
          </a:p>
        </p:txBody>
      </p:sp>
      <p:sp>
        <p:nvSpPr>
          <p:cNvPr id="352" name="Google Shape;352;p10"/>
          <p:cNvSpPr/>
          <p:nvPr/>
        </p:nvSpPr>
        <p:spPr>
          <a:xfrm>
            <a:off x="10668924" y="3875418"/>
            <a:ext cx="1123093" cy="1123093"/>
          </a:xfrm>
          <a:custGeom>
            <a:avLst/>
            <a:gdLst/>
            <a:ahLst/>
            <a:cxnLst/>
            <a:rect l="l" t="t" r="r" b="b"/>
            <a:pathLst>
              <a:path w="1497457" h="1497457" extrusionOk="0">
                <a:moveTo>
                  <a:pt x="0" y="0"/>
                </a:moveTo>
                <a:lnTo>
                  <a:pt x="1497457" y="0"/>
                </a:lnTo>
                <a:lnTo>
                  <a:pt x="1497457" y="1497457"/>
                </a:lnTo>
                <a:lnTo>
                  <a:pt x="0" y="1497457"/>
                </a:lnTo>
                <a:lnTo>
                  <a:pt x="0" y="0"/>
                </a:lnTo>
                <a:close/>
              </a:path>
            </a:pathLst>
          </a:custGeom>
          <a:blipFill rotWithShape="1">
            <a:blip r:embed="rId9">
              <a:alphaModFix/>
            </a:blip>
            <a:stretch>
              <a:fillRect r="-2" b="-2"/>
            </a:stretch>
          </a:blipFill>
          <a:ln>
            <a:noFill/>
          </a:ln>
        </p:spPr>
        <p:txBody>
          <a:bodyPr/>
          <a:lstStyle/>
          <a:p>
            <a:endParaRPr lang="en-BE"/>
          </a:p>
        </p:txBody>
      </p:sp>
      <p:sp>
        <p:nvSpPr>
          <p:cNvPr id="353" name="Google Shape;353;p10"/>
          <p:cNvSpPr/>
          <p:nvPr/>
        </p:nvSpPr>
        <p:spPr>
          <a:xfrm>
            <a:off x="14828682"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10">
              <a:alphaModFix/>
            </a:blip>
            <a:stretch>
              <a:fillRect r="3" b="3"/>
            </a:stretch>
          </a:blipFill>
          <a:ln>
            <a:noFill/>
          </a:ln>
        </p:spPr>
        <p:txBody>
          <a:bodyPr/>
          <a:lstStyle/>
          <a:p>
            <a:endParaRPr lang="en-BE"/>
          </a:p>
        </p:txBody>
      </p:sp>
      <p:sp>
        <p:nvSpPr>
          <p:cNvPr id="354" name="Google Shape;354;p10"/>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11">
              <a:alphaModFix/>
            </a:blip>
            <a:stretch>
              <a:fillRect t="-123" b="-122"/>
            </a:stretch>
          </a:blipFill>
          <a:ln>
            <a:noFill/>
          </a:ln>
        </p:spPr>
        <p:txBody>
          <a:bodyPr/>
          <a:lstStyle/>
          <a:p>
            <a:endParaRPr lang="en-BE"/>
          </a:p>
        </p:txBody>
      </p:sp>
      <p:sp>
        <p:nvSpPr>
          <p:cNvPr id="355" name="Google Shape;355;p10"/>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12">
              <a:alphaModFix/>
            </a:blip>
            <a:stretch>
              <a:fillRect t="-6" b="-7"/>
            </a:stretch>
          </a:blipFill>
          <a:ln>
            <a:noFill/>
          </a:ln>
        </p:spPr>
        <p:txBody>
          <a:bodyPr/>
          <a:lstStyle/>
          <a:p>
            <a:endParaRPr lang="en-BE"/>
          </a:p>
        </p:txBody>
      </p:sp>
      <p:sp>
        <p:nvSpPr>
          <p:cNvPr id="356" name="Google Shape;356;p10"/>
          <p:cNvSpPr/>
          <p:nvPr/>
        </p:nvSpPr>
        <p:spPr>
          <a:xfrm>
            <a:off x="-1342911" y="9913239"/>
            <a:ext cx="20973812" cy="837562"/>
          </a:xfrm>
          <a:custGeom>
            <a:avLst/>
            <a:gdLst/>
            <a:ahLst/>
            <a:cxnLst/>
            <a:rect l="l" t="t" r="r" b="b"/>
            <a:pathLst>
              <a:path w="20973812" h="837562" extrusionOk="0">
                <a:moveTo>
                  <a:pt x="0" y="0"/>
                </a:moveTo>
                <a:lnTo>
                  <a:pt x="20973812" y="0"/>
                </a:lnTo>
                <a:lnTo>
                  <a:pt x="20973812" y="837562"/>
                </a:lnTo>
                <a:lnTo>
                  <a:pt x="0" y="837562"/>
                </a:lnTo>
                <a:lnTo>
                  <a:pt x="0" y="0"/>
                </a:lnTo>
                <a:close/>
              </a:path>
            </a:pathLst>
          </a:custGeom>
          <a:blipFill rotWithShape="1">
            <a:blip r:embed="rId13">
              <a:alphaModFix/>
            </a:blip>
            <a:stretch>
              <a:fillRect/>
            </a:stretch>
          </a:blipFill>
          <a:ln>
            <a:noFill/>
          </a:ln>
        </p:spPr>
        <p:txBody>
          <a:bodyPr/>
          <a:lstStyle/>
          <a:p>
            <a:endParaRPr lang="en-BE"/>
          </a:p>
        </p:txBody>
      </p:sp>
      <p:sp>
        <p:nvSpPr>
          <p:cNvPr id="357" name="Google Shape;357;p10"/>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14">
              <a:alphaModFix/>
            </a:blip>
            <a:stretch>
              <a:fillRect/>
            </a:stretch>
          </a:blipFill>
          <a:ln>
            <a:noFill/>
          </a:ln>
        </p:spPr>
        <p:txBody>
          <a:bodyPr/>
          <a:lstStyle/>
          <a:p>
            <a:endParaRPr lang="en-BE"/>
          </a:p>
        </p:txBody>
      </p:sp>
      <p:sp>
        <p:nvSpPr>
          <p:cNvPr id="358" name="Google Shape;358;p10"/>
          <p:cNvSpPr txBox="1"/>
          <p:nvPr/>
        </p:nvSpPr>
        <p:spPr>
          <a:xfrm>
            <a:off x="5374681" y="904875"/>
            <a:ext cx="7538637" cy="1568204"/>
          </a:xfrm>
          <a:prstGeom prst="rect">
            <a:avLst/>
          </a:prstGeom>
          <a:noFill/>
          <a:ln>
            <a:noFill/>
          </a:ln>
        </p:spPr>
        <p:txBody>
          <a:bodyPr spcFirstLastPara="1" wrap="square" lIns="0" tIns="0" rIns="0" bIns="0" anchor="t" anchorCtr="0">
            <a:spAutoFit/>
          </a:bodyPr>
          <a:lstStyle/>
          <a:p>
            <a:pPr marL="0" marR="0" lvl="0" indent="0" algn="ctr" rtl="0">
              <a:lnSpc>
                <a:spcPct val="135585"/>
              </a:lnSpc>
              <a:spcBef>
                <a:spcPts val="0"/>
              </a:spcBef>
              <a:spcAft>
                <a:spcPts val="0"/>
              </a:spcAft>
              <a:buNone/>
            </a:pPr>
            <a:r>
              <a:rPr lang="en-US" sz="4499" b="1" i="0" u="none" strike="noStrike" cap="none">
                <a:solidFill>
                  <a:srgbClr val="000000"/>
                </a:solidFill>
                <a:latin typeface="Poppins"/>
                <a:ea typeface="Poppins"/>
                <a:cs typeface="Poppins"/>
                <a:sym typeface="Poppins"/>
              </a:rPr>
              <a:t>Άσκηση Σεναρίου: Διαφοροποίηση στην Πράξη</a:t>
            </a:r>
            <a:endParaRPr/>
          </a:p>
        </p:txBody>
      </p:sp>
      <p:sp>
        <p:nvSpPr>
          <p:cNvPr id="359" name="Google Shape;359;p10"/>
          <p:cNvSpPr txBox="1"/>
          <p:nvPr/>
        </p:nvSpPr>
        <p:spPr>
          <a:xfrm>
            <a:off x="1028700" y="6918522"/>
            <a:ext cx="3713797" cy="210723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Τρεις ολοκληρώνουν την πρακτική εργασία γρήγορα και με ακρίβεια. Προετοιμάστε μια πρόκληση επέκτασης που προσθέτει πολυπλοκότητα χωρίς να αλλάζει το πρότυπο.</a:t>
            </a:r>
            <a:endParaRPr/>
          </a:p>
        </p:txBody>
      </p:sp>
      <p:sp>
        <p:nvSpPr>
          <p:cNvPr id="360" name="Google Shape;360;p10"/>
          <p:cNvSpPr txBox="1"/>
          <p:nvPr/>
        </p:nvSpPr>
        <p:spPr>
          <a:xfrm>
            <a:off x="1260105" y="6086416"/>
            <a:ext cx="3175606"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Οι Γρήγοροι </a:t>
            </a:r>
            <a:endParaRPr/>
          </a:p>
        </p:txBody>
      </p:sp>
      <p:sp>
        <p:nvSpPr>
          <p:cNvPr id="361" name="Google Shape;361;p10"/>
          <p:cNvSpPr txBox="1"/>
          <p:nvPr/>
        </p:nvSpPr>
        <p:spPr>
          <a:xfrm>
            <a:off x="5201669" y="6918522"/>
            <a:ext cx="3713797" cy="210723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Τέσσερις μαθητές προοδεύουν με τον αναμενόμενο ρυθμό. Διατηρήστε την τρέχουσα ροή εργασιών και παρακολουθήστε για τυχόν σημάδια απόκλισης ή σύγχυσης.</a:t>
            </a:r>
            <a:endParaRPr/>
          </a:p>
        </p:txBody>
      </p:sp>
      <p:sp>
        <p:nvSpPr>
          <p:cNvPr id="362" name="Google Shape;362;p10"/>
          <p:cNvSpPr txBox="1"/>
          <p:nvPr/>
        </p:nvSpPr>
        <p:spPr>
          <a:xfrm>
            <a:off x="5842787" y="5872104"/>
            <a:ext cx="2431542" cy="865025"/>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Μαθητές σε καλό δρόμο</a:t>
            </a:r>
            <a:endParaRPr/>
          </a:p>
        </p:txBody>
      </p:sp>
      <p:sp>
        <p:nvSpPr>
          <p:cNvPr id="363" name="Google Shape;363;p10"/>
          <p:cNvSpPr txBox="1"/>
          <p:nvPr/>
        </p:nvSpPr>
        <p:spPr>
          <a:xfrm>
            <a:off x="9373581" y="6918522"/>
            <a:ext cx="3713797" cy="210723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Τρία άτομα δυσκολεύονται με την ακολουθία. Χωρίστε την εργασία σε μικρότερα βήματα. Προσφέρετε ένα λειτουργικό παράδειγμα ή επίδειξη για να τα αναπροσανατολίσετε.</a:t>
            </a:r>
            <a:endParaRPr/>
          </a:p>
        </p:txBody>
      </p:sp>
      <p:sp>
        <p:nvSpPr>
          <p:cNvPr id="364" name="Google Shape;364;p10"/>
          <p:cNvSpPr txBox="1"/>
          <p:nvPr/>
        </p:nvSpPr>
        <p:spPr>
          <a:xfrm>
            <a:off x="9547650" y="5872124"/>
            <a:ext cx="3365668" cy="865005"/>
          </a:xfrm>
          <a:prstGeom prst="rect">
            <a:avLst/>
          </a:prstGeom>
          <a:noFill/>
          <a:ln>
            <a:noFill/>
          </a:ln>
        </p:spPr>
        <p:txBody>
          <a:bodyPr spcFirstLastPara="1" wrap="square" lIns="0" tIns="0" rIns="0" bIns="0" anchor="t" anchorCtr="0">
            <a:spAutoFit/>
          </a:bodyPr>
          <a:lstStyle/>
          <a:p>
            <a:pPr marL="0" marR="0" lvl="0" indent="0" algn="ctr" rtl="0">
              <a:lnSpc>
                <a:spcPct val="135582"/>
              </a:lnSpc>
              <a:spcBef>
                <a:spcPts val="0"/>
              </a:spcBef>
              <a:spcAft>
                <a:spcPts val="0"/>
              </a:spcAft>
              <a:buNone/>
            </a:pPr>
            <a:r>
              <a:rPr lang="en-US" sz="2490" b="1" i="0" u="none" strike="noStrike" cap="none">
                <a:solidFill>
                  <a:srgbClr val="FFFFFF"/>
                </a:solidFill>
                <a:latin typeface="Poppins"/>
                <a:ea typeface="Poppins"/>
                <a:cs typeface="Poppins"/>
                <a:sym typeface="Poppins"/>
              </a:rPr>
              <a:t>Μαθητές που δυσκολεύονται</a:t>
            </a:r>
            <a:endParaRPr/>
          </a:p>
        </p:txBody>
      </p:sp>
      <p:sp>
        <p:nvSpPr>
          <p:cNvPr id="365" name="Google Shape;365;p10"/>
          <p:cNvSpPr txBox="1"/>
          <p:nvPr/>
        </p:nvSpPr>
        <p:spPr>
          <a:xfrm>
            <a:off x="13545502" y="6918522"/>
            <a:ext cx="3713797" cy="175481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Δύο δεν έχουν ξεκινήσει ακόμα. Προσεγγίστε κατ' ιδίαν και κατ' ιδίαν. Εντοπίστε το εμπόδιο — μήπως πρόκειται για σύγχυση, αυτοπεποίθηση ή κάτι άλλο;</a:t>
            </a:r>
            <a:endParaRPr/>
          </a:p>
        </p:txBody>
      </p:sp>
      <p:sp>
        <p:nvSpPr>
          <p:cNvPr id="366" name="Google Shape;366;p10"/>
          <p:cNvSpPr txBox="1"/>
          <p:nvPr/>
        </p:nvSpPr>
        <p:spPr>
          <a:xfrm>
            <a:off x="14029430" y="5872104"/>
            <a:ext cx="2956055" cy="865025"/>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Όσοι δεν ξεκίνησαν ακόμα</a:t>
            </a:r>
            <a:endParaRPr/>
          </a:p>
        </p:txBody>
      </p:sp>
      <p:sp>
        <p:nvSpPr>
          <p:cNvPr id="367" name="Google Shape;367;p10"/>
          <p:cNvSpPr/>
          <p:nvPr/>
        </p:nvSpPr>
        <p:spPr>
          <a:xfrm>
            <a:off x="3059554" y="479022"/>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5">
              <a:alphaModFix/>
            </a:blip>
            <a:stretch>
              <a:fillRect l="-42" r="-39"/>
            </a:stretch>
          </a:blipFill>
          <a:ln>
            <a:noFill/>
          </a:ln>
        </p:spPr>
        <p:txBody>
          <a:bodyPr/>
          <a:lstStyle/>
          <a:p>
            <a:endParaRPr lang="en-BE"/>
          </a:p>
        </p:txBody>
      </p:sp>
      <p:sp>
        <p:nvSpPr>
          <p:cNvPr id="368" name="Google Shape;368;p10"/>
          <p:cNvSpPr/>
          <p:nvPr/>
        </p:nvSpPr>
        <p:spPr>
          <a:xfrm>
            <a:off x="523123" y="923992"/>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6">
              <a:alphaModFix/>
            </a:blip>
            <a:stretch>
              <a:fillRect t="-24" r="-1" b="-30"/>
            </a:stretch>
          </a:blipFill>
          <a:ln>
            <a:noFill/>
          </a:ln>
        </p:spPr>
        <p:txBody>
          <a:bodyPr/>
          <a:lstStyle/>
          <a:p>
            <a:endParaRPr lang="en-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1"/>
          <p:cNvSpPr/>
          <p:nvPr/>
        </p:nvSpPr>
        <p:spPr>
          <a:xfrm>
            <a:off x="-244592" y="6917789"/>
            <a:ext cx="19761318" cy="3254911"/>
          </a:xfrm>
          <a:custGeom>
            <a:avLst/>
            <a:gdLst/>
            <a:ahLst/>
            <a:cxnLst/>
            <a:rect l="l" t="t" r="r" b="b"/>
            <a:pathLst>
              <a:path w="1524000" h="609600" extrusionOk="0">
                <a:moveTo>
                  <a:pt x="0" y="0"/>
                </a:moveTo>
                <a:lnTo>
                  <a:pt x="1524000" y="0"/>
                </a:lnTo>
                <a:lnTo>
                  <a:pt x="1524000" y="609600"/>
                </a:lnTo>
                <a:lnTo>
                  <a:pt x="0" y="609600"/>
                </a:lnTo>
                <a:lnTo>
                  <a:pt x="0" y="0"/>
                </a:lnTo>
                <a:close/>
              </a:path>
            </a:pathLst>
          </a:custGeom>
          <a:blipFill rotWithShape="1">
            <a:blip r:embed="rId3">
              <a:alphaModFix/>
            </a:blip>
            <a:stretch>
              <a:fillRect r="-266"/>
            </a:stretch>
          </a:blipFill>
          <a:ln>
            <a:noFill/>
          </a:ln>
        </p:spPr>
        <p:txBody>
          <a:bodyPr/>
          <a:lstStyle/>
          <a:p>
            <a:endParaRPr lang="en-BE"/>
          </a:p>
        </p:txBody>
      </p:sp>
      <p:sp>
        <p:nvSpPr>
          <p:cNvPr id="378" name="Google Shape;378;p11"/>
          <p:cNvSpPr/>
          <p:nvPr/>
        </p:nvSpPr>
        <p:spPr>
          <a:xfrm>
            <a:off x="1114425" y="69288"/>
            <a:ext cx="1600200" cy="1291782"/>
          </a:xfrm>
          <a:custGeom>
            <a:avLst/>
            <a:gdLst/>
            <a:ahLst/>
            <a:cxnLst/>
            <a:rect l="l" t="t" r="r" b="b"/>
            <a:pathLst>
              <a:path w="2133600" h="914400" extrusionOk="0">
                <a:moveTo>
                  <a:pt x="0" y="0"/>
                </a:moveTo>
                <a:lnTo>
                  <a:pt x="2133600" y="0"/>
                </a:lnTo>
                <a:lnTo>
                  <a:pt x="2133600" y="914400"/>
                </a:lnTo>
                <a:lnTo>
                  <a:pt x="0" y="914400"/>
                </a:lnTo>
                <a:lnTo>
                  <a:pt x="0" y="0"/>
                </a:lnTo>
                <a:close/>
              </a:path>
            </a:pathLst>
          </a:custGeom>
          <a:blipFill rotWithShape="1">
            <a:blip r:embed="rId4">
              <a:alphaModFix/>
            </a:blip>
            <a:stretch>
              <a:fillRect r="-637"/>
            </a:stretch>
          </a:blipFill>
          <a:ln>
            <a:noFill/>
          </a:ln>
        </p:spPr>
        <p:txBody>
          <a:bodyPr/>
          <a:lstStyle/>
          <a:p>
            <a:endParaRPr lang="en-BE"/>
          </a:p>
        </p:txBody>
      </p:sp>
      <p:grpSp>
        <p:nvGrpSpPr>
          <p:cNvPr id="379" name="Google Shape;379;p11"/>
          <p:cNvGrpSpPr/>
          <p:nvPr/>
        </p:nvGrpSpPr>
        <p:grpSpPr>
          <a:xfrm>
            <a:off x="852892" y="1559424"/>
            <a:ext cx="16582215" cy="959700"/>
            <a:chOff x="0" y="-19050"/>
            <a:chExt cx="15240000" cy="1279601"/>
          </a:xfrm>
        </p:grpSpPr>
        <p:sp>
          <p:nvSpPr>
            <p:cNvPr id="380" name="Google Shape;380;p11"/>
            <p:cNvSpPr/>
            <p:nvPr/>
          </p:nvSpPr>
          <p:spPr>
            <a:xfrm>
              <a:off x="0" y="0"/>
              <a:ext cx="15240000" cy="1260511"/>
            </a:xfrm>
            <a:custGeom>
              <a:avLst/>
              <a:gdLst/>
              <a:ahLst/>
              <a:cxnLst/>
              <a:rect l="l" t="t" r="r" b="b"/>
              <a:pathLst>
                <a:path w="15240000" h="1260511" extrusionOk="0">
                  <a:moveTo>
                    <a:pt x="0" y="0"/>
                  </a:moveTo>
                  <a:lnTo>
                    <a:pt x="15240000" y="0"/>
                  </a:lnTo>
                  <a:lnTo>
                    <a:pt x="15240000" y="1260511"/>
                  </a:lnTo>
                  <a:lnTo>
                    <a:pt x="0" y="1260511"/>
                  </a:lnTo>
                  <a:close/>
                </a:path>
              </a:pathLst>
            </a:custGeom>
            <a:solidFill>
              <a:srgbClr val="10146E"/>
            </a:solidFill>
            <a:ln>
              <a:noFill/>
            </a:ln>
          </p:spPr>
          <p:txBody>
            <a:bodyPr/>
            <a:lstStyle/>
            <a:p>
              <a:endParaRPr lang="en-BE"/>
            </a:p>
          </p:txBody>
        </p:sp>
        <p:sp>
          <p:nvSpPr>
            <p:cNvPr id="381" name="Google Shape;381;p11"/>
            <p:cNvSpPr txBox="1"/>
            <p:nvPr/>
          </p:nvSpPr>
          <p:spPr>
            <a:xfrm>
              <a:off x="0" y="-19050"/>
              <a:ext cx="15240000" cy="1279601"/>
            </a:xfrm>
            <a:prstGeom prst="rect">
              <a:avLst/>
            </a:prstGeom>
            <a:noFill/>
            <a:ln>
              <a:noFill/>
            </a:ln>
          </p:spPr>
          <p:txBody>
            <a:bodyPr spcFirstLastPara="1" wrap="square" lIns="50800" tIns="50800" rIns="50800" bIns="50800" anchor="ctr" anchorCtr="0">
              <a:noAutofit/>
            </a:bodyPr>
            <a:lstStyle/>
            <a:p>
              <a:pPr marL="0" marR="0" lvl="0" indent="0" algn="l" rtl="0">
                <a:lnSpc>
                  <a:spcPct val="120012"/>
                </a:lnSpc>
                <a:spcBef>
                  <a:spcPts val="0"/>
                </a:spcBef>
                <a:spcAft>
                  <a:spcPts val="0"/>
                </a:spcAft>
                <a:buNone/>
              </a:pPr>
              <a:r>
                <a:rPr lang="en-US" sz="1599" b="1" i="0" u="none" strike="noStrike" cap="none">
                  <a:solidFill>
                    <a:srgbClr val="17B8BB"/>
                  </a:solidFill>
                  <a:latin typeface="Poppins"/>
                  <a:ea typeface="Poppins"/>
                  <a:cs typeface="Poppins"/>
                  <a:sym typeface="Poppins"/>
                </a:rPr>
                <a:t>ΣΕΝΑΡΙΟ </a:t>
              </a:r>
              <a:r>
                <a:rPr lang="en-US" sz="1599" b="1" i="0" u="none" strike="noStrike" cap="none">
                  <a:solidFill>
                    <a:srgbClr val="FFFFFF"/>
                  </a:solidFill>
                  <a:latin typeface="Poppins"/>
                  <a:ea typeface="Poppins"/>
                  <a:cs typeface="Poppins"/>
                  <a:sym typeface="Poppins"/>
                </a:rPr>
                <a:t>Μια ομάδα δώδεκα μαθητών εργάζεται πάνω σε μια πρακτική εργασία. Τρεις ολοκληρώνουν γρήγορα και με ακρίβεια. Τέσσερις είναι σε καλό δρόμο. Τρεις δυσκολεύονται με την ακολουθία. Δύο δεν έχουν ξεκινήσει.</a:t>
              </a:r>
              <a:endParaRPr/>
            </a:p>
          </p:txBody>
        </p:sp>
      </p:grpSp>
      <p:grpSp>
        <p:nvGrpSpPr>
          <p:cNvPr id="382" name="Google Shape;382;p11"/>
          <p:cNvGrpSpPr/>
          <p:nvPr/>
        </p:nvGrpSpPr>
        <p:grpSpPr>
          <a:xfrm>
            <a:off x="3657600" y="228600"/>
            <a:ext cx="10268661" cy="978647"/>
            <a:chOff x="0" y="0"/>
            <a:chExt cx="13691549" cy="1304862"/>
          </a:xfrm>
        </p:grpSpPr>
        <p:sp>
          <p:nvSpPr>
            <p:cNvPr id="383" name="Google Shape;383;p11"/>
            <p:cNvSpPr/>
            <p:nvPr/>
          </p:nvSpPr>
          <p:spPr>
            <a:xfrm>
              <a:off x="0" y="0"/>
              <a:ext cx="12110398" cy="920089"/>
            </a:xfrm>
            <a:custGeom>
              <a:avLst/>
              <a:gdLst/>
              <a:ahLst/>
              <a:cxnLst/>
              <a:rect l="l" t="t" r="r" b="b"/>
              <a:pathLst>
                <a:path w="12110398" h="920089" extrusionOk="0">
                  <a:moveTo>
                    <a:pt x="0" y="0"/>
                  </a:moveTo>
                  <a:lnTo>
                    <a:pt x="12110398" y="0"/>
                  </a:lnTo>
                  <a:lnTo>
                    <a:pt x="12110398" y="920089"/>
                  </a:lnTo>
                  <a:lnTo>
                    <a:pt x="0" y="920089"/>
                  </a:lnTo>
                  <a:close/>
                </a:path>
              </a:pathLst>
            </a:custGeom>
            <a:blipFill rotWithShape="1">
              <a:blip r:embed="rId5">
                <a:alphaModFix amt="0"/>
              </a:blip>
              <a:stretch>
                <a:fillRect t="-182683" r="9393" b="-182065"/>
              </a:stretch>
            </a:blipFill>
            <a:ln>
              <a:noFill/>
            </a:ln>
          </p:spPr>
          <p:txBody>
            <a:bodyPr/>
            <a:lstStyle/>
            <a:p>
              <a:endParaRPr lang="en-BE"/>
            </a:p>
          </p:txBody>
        </p:sp>
        <p:sp>
          <p:nvSpPr>
            <p:cNvPr id="384" name="Google Shape;384;p11"/>
            <p:cNvSpPr txBox="1"/>
            <p:nvPr/>
          </p:nvSpPr>
          <p:spPr>
            <a:xfrm>
              <a:off x="1581151" y="356198"/>
              <a:ext cx="12110398" cy="948664"/>
            </a:xfrm>
            <a:prstGeom prst="rect">
              <a:avLst/>
            </a:prstGeom>
            <a:noFill/>
            <a:ln>
              <a:noFill/>
            </a:ln>
          </p:spPr>
          <p:txBody>
            <a:bodyPr spcFirstLastPara="1" wrap="square" lIns="0" tIns="0" rIns="0" bIns="0" anchor="ctr" anchorCtr="0">
              <a:noAutofit/>
            </a:bodyPr>
            <a:lstStyle/>
            <a:p>
              <a:pPr marL="0" marR="0" lvl="0" indent="0" algn="just" rtl="0">
                <a:lnSpc>
                  <a:spcPct val="120007"/>
                </a:lnSpc>
                <a:spcBef>
                  <a:spcPts val="0"/>
                </a:spcBef>
                <a:spcAft>
                  <a:spcPts val="0"/>
                </a:spcAft>
                <a:buNone/>
              </a:pPr>
              <a:r>
                <a:rPr lang="en-US" sz="2799" b="1" i="0" u="none" strike="noStrike" cap="none" dirty="0" err="1">
                  <a:solidFill>
                    <a:srgbClr val="10146E"/>
                  </a:solidFill>
                  <a:latin typeface="Poppins"/>
                  <a:ea typeface="Poppins"/>
                  <a:cs typeface="Poppins"/>
                  <a:sym typeface="Poppins"/>
                </a:rPr>
                <a:t>Άσκηση</a:t>
              </a:r>
              <a:r>
                <a:rPr lang="en-US" sz="2799" b="1" i="0" u="none" strike="noStrike" cap="none" dirty="0">
                  <a:solidFill>
                    <a:srgbClr val="10146E"/>
                  </a:solidFill>
                  <a:latin typeface="Poppins"/>
                  <a:ea typeface="Poppins"/>
                  <a:cs typeface="Poppins"/>
                  <a:sym typeface="Poppins"/>
                </a:rPr>
                <a:t> </a:t>
              </a:r>
              <a:r>
                <a:rPr lang="en-US" sz="2799" b="1" i="0" u="none" strike="noStrike" cap="none" dirty="0" err="1">
                  <a:solidFill>
                    <a:srgbClr val="10146E"/>
                  </a:solidFill>
                  <a:latin typeface="Poppins"/>
                  <a:ea typeface="Poppins"/>
                  <a:cs typeface="Poppins"/>
                  <a:sym typeface="Poppins"/>
                </a:rPr>
                <a:t>Σεν</a:t>
              </a:r>
              <a:r>
                <a:rPr lang="en-US" sz="2799" b="1" i="0" u="none" strike="noStrike" cap="none" dirty="0">
                  <a:solidFill>
                    <a:srgbClr val="10146E"/>
                  </a:solidFill>
                  <a:latin typeface="Poppins"/>
                  <a:ea typeface="Poppins"/>
                  <a:cs typeface="Poppins"/>
                  <a:sym typeface="Poppins"/>
                </a:rPr>
                <a:t>αρίου: Διαφοροποίηση στην Πράξη</a:t>
              </a:r>
              <a:endParaRPr dirty="0"/>
            </a:p>
          </p:txBody>
        </p:sp>
      </p:grpSp>
      <p:grpSp>
        <p:nvGrpSpPr>
          <p:cNvPr id="385" name="Google Shape;385;p11"/>
          <p:cNvGrpSpPr/>
          <p:nvPr/>
        </p:nvGrpSpPr>
        <p:grpSpPr>
          <a:xfrm>
            <a:off x="456200" y="2907268"/>
            <a:ext cx="11430000" cy="582073"/>
            <a:chOff x="0" y="-28575"/>
            <a:chExt cx="15240000" cy="776097"/>
          </a:xfrm>
        </p:grpSpPr>
        <p:sp>
          <p:nvSpPr>
            <p:cNvPr id="386" name="Google Shape;386;p11"/>
            <p:cNvSpPr/>
            <p:nvPr/>
          </p:nvSpPr>
          <p:spPr>
            <a:xfrm>
              <a:off x="0" y="0"/>
              <a:ext cx="15240000" cy="747522"/>
            </a:xfrm>
            <a:custGeom>
              <a:avLst/>
              <a:gdLst/>
              <a:ahLst/>
              <a:cxnLst/>
              <a:rect l="l" t="t" r="r" b="b"/>
              <a:pathLst>
                <a:path w="15240000" h="747522" extrusionOk="0">
                  <a:moveTo>
                    <a:pt x="0" y="0"/>
                  </a:moveTo>
                  <a:lnTo>
                    <a:pt x="15240000" y="0"/>
                  </a:lnTo>
                  <a:lnTo>
                    <a:pt x="15240000" y="747522"/>
                  </a:lnTo>
                  <a:lnTo>
                    <a:pt x="0" y="747522"/>
                  </a:lnTo>
                  <a:close/>
                </a:path>
              </a:pathLst>
            </a:custGeom>
            <a:blipFill rotWithShape="1">
              <a:blip r:embed="rId5">
                <a:alphaModFix amt="0"/>
              </a:blip>
              <a:stretch>
                <a:fillRect t="-366685" b="-327848"/>
              </a:stretch>
            </a:blipFill>
            <a:ln>
              <a:noFill/>
            </a:ln>
          </p:spPr>
          <p:txBody>
            <a:bodyPr/>
            <a:lstStyle/>
            <a:p>
              <a:endParaRPr lang="en-BE"/>
            </a:p>
          </p:txBody>
        </p:sp>
        <p:sp>
          <p:nvSpPr>
            <p:cNvPr id="387" name="Google Shape;387;p11"/>
            <p:cNvSpPr txBox="1"/>
            <p:nvPr/>
          </p:nvSpPr>
          <p:spPr>
            <a:xfrm>
              <a:off x="0" y="-28575"/>
              <a:ext cx="15240000" cy="776097"/>
            </a:xfrm>
            <a:prstGeom prst="rect">
              <a:avLst/>
            </a:prstGeom>
            <a:noFill/>
            <a:ln>
              <a:noFill/>
            </a:ln>
          </p:spPr>
          <p:txBody>
            <a:bodyPr spcFirstLastPara="1" wrap="square" lIns="0" tIns="0" rIns="0" bIns="0" anchor="ctr" anchorCtr="0">
              <a:noAutofit/>
            </a:bodyPr>
            <a:lstStyle/>
            <a:p>
              <a:pPr marL="0" marR="0" lvl="0" indent="0" algn="l" rtl="0">
                <a:lnSpc>
                  <a:spcPct val="120000"/>
                </a:lnSpc>
                <a:spcBef>
                  <a:spcPts val="0"/>
                </a:spcBef>
                <a:spcAft>
                  <a:spcPts val="0"/>
                </a:spcAft>
                <a:buNone/>
              </a:pPr>
              <a:r>
                <a:rPr lang="en-US" sz="2250" b="1" i="0" u="none" strike="noStrike" cap="none">
                  <a:solidFill>
                    <a:srgbClr val="10146E"/>
                  </a:solidFill>
                  <a:latin typeface="Poppins"/>
                  <a:ea typeface="Poppins"/>
                  <a:cs typeface="Poppins"/>
                  <a:sym typeface="Poppins"/>
                </a:rPr>
                <a:t>Σκεφτείτε την απάντησή σας ως εκπαιδευτής:</a:t>
              </a:r>
              <a:endParaRPr/>
            </a:p>
          </p:txBody>
        </p:sp>
      </p:grpSp>
      <p:sp>
        <p:nvSpPr>
          <p:cNvPr id="388" name="Google Shape;388;p11"/>
          <p:cNvSpPr txBox="1"/>
          <p:nvPr/>
        </p:nvSpPr>
        <p:spPr>
          <a:xfrm>
            <a:off x="456200" y="3614337"/>
            <a:ext cx="13071532" cy="729615"/>
          </a:xfrm>
          <a:prstGeom prst="rect">
            <a:avLst/>
          </a:prstGeom>
          <a:noFill/>
          <a:ln>
            <a:noFill/>
          </a:ln>
        </p:spPr>
        <p:txBody>
          <a:bodyPr spcFirstLastPara="1" wrap="square" lIns="0" tIns="0" rIns="0" bIns="0" anchor="t" anchorCtr="0">
            <a:spAutoFit/>
          </a:bodyPr>
          <a:lstStyle/>
          <a:p>
            <a:pPr marL="241300" marR="0" lvl="1" indent="-127000" algn="l" rtl="0">
              <a:lnSpc>
                <a:spcPct val="144000"/>
              </a:lnSpc>
              <a:spcBef>
                <a:spcPts val="0"/>
              </a:spcBef>
              <a:spcAft>
                <a:spcPts val="0"/>
              </a:spcAft>
              <a:buClr>
                <a:srgbClr val="333333"/>
              </a:buClr>
              <a:buSzPts val="2000"/>
              <a:buFont typeface="Arial"/>
              <a:buChar char="•"/>
            </a:pPr>
            <a:r>
              <a:rPr lang="en-US" sz="2000" b="0" i="0" u="none" strike="noStrike" cap="none" dirty="0" err="1">
                <a:solidFill>
                  <a:srgbClr val="333333"/>
                </a:solidFill>
                <a:latin typeface="Poppins"/>
                <a:ea typeface="Poppins"/>
                <a:cs typeface="Poppins"/>
                <a:sym typeface="Poppins"/>
              </a:rPr>
              <a:t>Τι</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κάνετε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στ</a:t>
            </a:r>
            <a:r>
              <a:rPr lang="en-US" sz="2000" b="0" i="0" u="none" strike="noStrike" cap="none" dirty="0">
                <a:solidFill>
                  <a:srgbClr val="333333"/>
                </a:solidFill>
                <a:latin typeface="Poppins"/>
                <a:ea typeface="Poppins"/>
                <a:cs typeface="Poppins"/>
                <a:sym typeface="Poppins"/>
              </a:rPr>
              <a:t>α επόμενα πέντε λεπτά για κάθε ομάδα;</a:t>
            </a:r>
            <a:endParaRPr dirty="0"/>
          </a:p>
          <a:p>
            <a:pPr marL="241300" marR="0" lvl="1" indent="-127000" algn="l" rtl="0">
              <a:lnSpc>
                <a:spcPct val="144000"/>
              </a:lnSpc>
              <a:spcBef>
                <a:spcPts val="0"/>
              </a:spcBef>
              <a:spcAft>
                <a:spcPts val="0"/>
              </a:spcAft>
              <a:buClr>
                <a:srgbClr val="333333"/>
              </a:buClr>
              <a:buSzPts val="2000"/>
              <a:buFont typeface="Arial"/>
              <a:buChar char="•"/>
            </a:pPr>
            <a:r>
              <a:rPr lang="en-US" sz="2000" b="0" i="0" u="none" strike="noStrike" cap="none" dirty="0" err="1">
                <a:solidFill>
                  <a:srgbClr val="333333"/>
                </a:solidFill>
                <a:latin typeface="Poppins"/>
                <a:ea typeface="Poppins"/>
                <a:cs typeface="Poppins"/>
                <a:sym typeface="Poppins"/>
              </a:rPr>
              <a:t>Πώς</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στηρίζετε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τους</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δύο</a:t>
            </a:r>
            <a:r>
              <a:rPr lang="en-US" sz="2000" b="0" i="0" u="none" strike="noStrike" cap="none" dirty="0">
                <a:solidFill>
                  <a:srgbClr val="333333"/>
                </a:solidFill>
                <a:latin typeface="Poppins"/>
                <a:ea typeface="Poppins"/>
                <a:cs typeface="Poppins"/>
                <a:sym typeface="Poppins"/>
              </a:rPr>
              <a:t> π</a:t>
            </a:r>
            <a:r>
              <a:rPr lang="en-US" sz="2000" b="0" i="0" u="none" strike="noStrike" cap="none" dirty="0" err="1">
                <a:solidFill>
                  <a:srgbClr val="333333"/>
                </a:solidFill>
                <a:latin typeface="Poppins"/>
                <a:ea typeface="Poppins"/>
                <a:cs typeface="Poppins"/>
                <a:sym typeface="Poppins"/>
              </a:rPr>
              <a:t>ου</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δεν</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έχουν</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ξεκινήσει</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χωρίς</a:t>
            </a:r>
            <a:r>
              <a:rPr lang="en-US" sz="2000" b="0" i="0" u="none" strike="noStrike" cap="none" dirty="0">
                <a:solidFill>
                  <a:srgbClr val="333333"/>
                </a:solidFill>
                <a:latin typeface="Poppins"/>
                <a:ea typeface="Poppins"/>
                <a:cs typeface="Poppins"/>
                <a:sym typeface="Poppins"/>
              </a:rPr>
              <a:t> να </a:t>
            </a:r>
            <a:r>
              <a:rPr lang="en-US" sz="2000" b="0" i="0" u="none" strike="noStrike" cap="none" dirty="0" err="1">
                <a:solidFill>
                  <a:srgbClr val="333333"/>
                </a:solidFill>
                <a:latin typeface="Poppins"/>
                <a:ea typeface="Poppins"/>
                <a:cs typeface="Poppins"/>
                <a:sym typeface="Poppins"/>
              </a:rPr>
              <a:t>τους</a:t>
            </a:r>
            <a:r>
              <a:rPr lang="en-US" sz="2000" b="0" i="0" u="none" strike="noStrike" cap="none" dirty="0">
                <a:solidFill>
                  <a:srgbClr val="333333"/>
                </a:solidFill>
                <a:latin typeface="Poppins"/>
                <a:ea typeface="Poppins"/>
                <a:cs typeface="Poppins"/>
                <a:sym typeface="Poppins"/>
              </a:rPr>
              <a:t> επ</a:t>
            </a:r>
            <a:r>
              <a:rPr lang="en-US" sz="2000" b="0" i="0" u="none" strike="noStrike" cap="none" dirty="0" err="1">
                <a:solidFill>
                  <a:srgbClr val="333333"/>
                </a:solidFill>
                <a:latin typeface="Poppins"/>
                <a:ea typeface="Poppins"/>
                <a:cs typeface="Poppins"/>
                <a:sym typeface="Poppins"/>
              </a:rPr>
              <a:t>ιστήσετε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την</a:t>
            </a:r>
            <a:r>
              <a:rPr lang="en-US" sz="2000" b="0" i="0" u="none" strike="noStrike" cap="none" dirty="0">
                <a:solidFill>
                  <a:srgbClr val="333333"/>
                </a:solidFill>
                <a:latin typeface="Poppins"/>
                <a:ea typeface="Poppins"/>
                <a:cs typeface="Poppins"/>
                <a:sym typeface="Poppins"/>
              </a:rPr>
              <a:t> π</a:t>
            </a:r>
            <a:r>
              <a:rPr lang="en-US" sz="2000" b="0" i="0" u="none" strike="noStrike" cap="none" dirty="0" err="1">
                <a:solidFill>
                  <a:srgbClr val="333333"/>
                </a:solidFill>
                <a:latin typeface="Poppins"/>
                <a:ea typeface="Poppins"/>
                <a:cs typeface="Poppins"/>
                <a:sym typeface="Poppins"/>
              </a:rPr>
              <a:t>ροσοχή</a:t>
            </a:r>
            <a:r>
              <a:rPr lang="en-US" sz="2000" b="0" i="0" u="none" strike="noStrike" cap="none" dirty="0">
                <a:solidFill>
                  <a:srgbClr val="333333"/>
                </a:solidFill>
                <a:latin typeface="Poppins"/>
                <a:ea typeface="Poppins"/>
                <a:cs typeface="Poppins"/>
                <a:sym typeface="Poppins"/>
              </a:rPr>
              <a:t>;</a:t>
            </a:r>
            <a:endParaRPr dirty="0"/>
          </a:p>
        </p:txBody>
      </p:sp>
      <p:sp>
        <p:nvSpPr>
          <p:cNvPr id="389" name="Google Shape;389;p11"/>
          <p:cNvSpPr txBox="1"/>
          <p:nvPr/>
        </p:nvSpPr>
        <p:spPr>
          <a:xfrm>
            <a:off x="391335" y="4753527"/>
            <a:ext cx="14599022" cy="729615"/>
          </a:xfrm>
          <a:prstGeom prst="rect">
            <a:avLst/>
          </a:prstGeom>
          <a:noFill/>
          <a:ln>
            <a:noFill/>
          </a:ln>
        </p:spPr>
        <p:txBody>
          <a:bodyPr spcFirstLastPara="1" wrap="square" lIns="0" tIns="0" rIns="0" bIns="0" anchor="t" anchorCtr="0">
            <a:spAutoFit/>
          </a:bodyPr>
          <a:lstStyle/>
          <a:p>
            <a:pPr marL="241300" marR="0" lvl="1" indent="-127000" algn="l" rtl="0">
              <a:lnSpc>
                <a:spcPct val="144000"/>
              </a:lnSpc>
              <a:spcBef>
                <a:spcPts val="0"/>
              </a:spcBef>
              <a:spcAft>
                <a:spcPts val="0"/>
              </a:spcAft>
              <a:buClr>
                <a:srgbClr val="333333"/>
              </a:buClr>
              <a:buSzPts val="2000"/>
              <a:buFont typeface="Arial"/>
              <a:buChar char="•"/>
            </a:pPr>
            <a:r>
              <a:rPr lang="en-US" sz="2000" b="0" i="0" u="none" strike="noStrike" cap="none">
                <a:solidFill>
                  <a:srgbClr val="333333"/>
                </a:solidFill>
                <a:latin typeface="Poppins"/>
                <a:ea typeface="Poppins"/>
                <a:cs typeface="Poppins"/>
                <a:sym typeface="Poppins"/>
              </a:rPr>
              <a:t>Πώς πρέπει να μοιάζει η εργασία στην επόμενη συνεδρία για να αντιμετωπίσετε αυτά που παρατηρήσατε;</a:t>
            </a:r>
            <a:endParaRPr/>
          </a:p>
          <a:p>
            <a:pPr marL="241300" marR="0" lvl="1" indent="-127000" algn="l" rtl="0">
              <a:lnSpc>
                <a:spcPct val="144000"/>
              </a:lnSpc>
              <a:spcBef>
                <a:spcPts val="0"/>
              </a:spcBef>
              <a:spcAft>
                <a:spcPts val="0"/>
              </a:spcAft>
              <a:buClr>
                <a:srgbClr val="333333"/>
              </a:buClr>
              <a:buSzPts val="2000"/>
              <a:buFont typeface="Arial"/>
              <a:buChar char="•"/>
            </a:pPr>
            <a:r>
              <a:rPr lang="en-US" sz="2000" b="0" i="0" u="none" strike="noStrike" cap="none">
                <a:solidFill>
                  <a:srgbClr val="333333"/>
                </a:solidFill>
                <a:latin typeface="Poppins"/>
                <a:ea typeface="Poppins"/>
                <a:cs typeface="Poppins"/>
                <a:sym typeface="Poppins"/>
              </a:rPr>
              <a:t>Πώς διατηρείτε το ίδιο πρότυπο για όλους ενώ ακολουθείτε διαφορετικές διαδρομές;</a:t>
            </a:r>
            <a:endParaRPr/>
          </a:p>
        </p:txBody>
      </p:sp>
      <p:grpSp>
        <p:nvGrpSpPr>
          <p:cNvPr id="390" name="Google Shape;390;p11"/>
          <p:cNvGrpSpPr/>
          <p:nvPr/>
        </p:nvGrpSpPr>
        <p:grpSpPr>
          <a:xfrm>
            <a:off x="341195" y="8784316"/>
            <a:ext cx="17135666" cy="1046646"/>
            <a:chOff x="0" y="-19050"/>
            <a:chExt cx="22847554" cy="1395527"/>
          </a:xfrm>
        </p:grpSpPr>
        <p:sp>
          <p:nvSpPr>
            <p:cNvPr id="391" name="Google Shape;391;p11"/>
            <p:cNvSpPr/>
            <p:nvPr/>
          </p:nvSpPr>
          <p:spPr>
            <a:xfrm>
              <a:off x="0" y="0"/>
              <a:ext cx="22847554" cy="1376477"/>
            </a:xfrm>
            <a:custGeom>
              <a:avLst/>
              <a:gdLst/>
              <a:ahLst/>
              <a:cxnLst/>
              <a:rect l="l" t="t" r="r" b="b"/>
              <a:pathLst>
                <a:path w="22847554" h="1376477" extrusionOk="0">
                  <a:moveTo>
                    <a:pt x="0" y="0"/>
                  </a:moveTo>
                  <a:lnTo>
                    <a:pt x="22847554" y="0"/>
                  </a:lnTo>
                  <a:lnTo>
                    <a:pt x="22847554" y="1376477"/>
                  </a:lnTo>
                  <a:lnTo>
                    <a:pt x="0" y="1376477"/>
                  </a:lnTo>
                  <a:close/>
                </a:path>
              </a:pathLst>
            </a:custGeom>
            <a:solidFill>
              <a:srgbClr val="17B8BB"/>
            </a:solidFill>
            <a:ln>
              <a:noFill/>
            </a:ln>
          </p:spPr>
          <p:txBody>
            <a:bodyPr/>
            <a:lstStyle/>
            <a:p>
              <a:endParaRPr lang="en-BE"/>
            </a:p>
          </p:txBody>
        </p:sp>
        <p:sp>
          <p:nvSpPr>
            <p:cNvPr id="392" name="Google Shape;392;p11"/>
            <p:cNvSpPr txBox="1"/>
            <p:nvPr/>
          </p:nvSpPr>
          <p:spPr>
            <a:xfrm>
              <a:off x="0" y="-19050"/>
              <a:ext cx="22847516" cy="1395527"/>
            </a:xfrm>
            <a:prstGeom prst="rect">
              <a:avLst/>
            </a:prstGeom>
            <a:noFill/>
            <a:ln>
              <a:noFill/>
            </a:ln>
          </p:spPr>
          <p:txBody>
            <a:bodyPr spcFirstLastPara="1" wrap="square" lIns="50800" tIns="50800" rIns="50800" bIns="50800" anchor="ctr" anchorCtr="0">
              <a:noAutofit/>
            </a:bodyPr>
            <a:lstStyle/>
            <a:p>
              <a:pPr marL="0" marR="0" lvl="0" indent="0" algn="ctr" rtl="0">
                <a:lnSpc>
                  <a:spcPct val="119958"/>
                </a:lnSpc>
                <a:spcBef>
                  <a:spcPts val="0"/>
                </a:spcBef>
                <a:spcAft>
                  <a:spcPts val="0"/>
                </a:spcAft>
                <a:buNone/>
              </a:pPr>
              <a:r>
                <a:rPr lang="en-US" sz="2400" b="1" i="0" u="none" strike="noStrike" cap="none">
                  <a:solidFill>
                    <a:srgbClr val="10146E"/>
                  </a:solidFill>
                  <a:latin typeface="Poppins"/>
                  <a:ea typeface="Poppins"/>
                  <a:cs typeface="Poppins"/>
                  <a:sym typeface="Poppins"/>
                </a:rPr>
                <a:t>Βασική αρχή: </a:t>
              </a:r>
              <a:r>
                <a:rPr lang="en-US" sz="2400" b="1" i="0" u="none" strike="noStrike" cap="none">
                  <a:solidFill>
                    <a:srgbClr val="FFFFFF"/>
                  </a:solidFill>
                  <a:latin typeface="Poppins"/>
                  <a:ea typeface="Poppins"/>
                  <a:cs typeface="Poppins"/>
                  <a:sym typeface="Poppins"/>
                </a:rPr>
                <a:t>Η διαφοροποίηση γίνεται δεξιότητα όταν σχεδιάζεται εκ των προτέρων και όχι όταν αυτοσχεδιάζεται υπό πίεση.</a:t>
              </a:r>
              <a:endParaRPr/>
            </a:p>
          </p:txBody>
        </p:sp>
      </p:grpSp>
      <p:pic>
        <p:nvPicPr>
          <p:cNvPr id="3" name="Picture 2">
            <a:extLst>
              <a:ext uri="{FF2B5EF4-FFF2-40B4-BE49-F238E27FC236}">
                <a16:creationId xmlns:a16="http://schemas.microsoft.com/office/drawing/2014/main" id="{A2B888C2-CB9B-3531-854A-32991866A8D1}"/>
              </a:ext>
            </a:extLst>
          </p:cNvPr>
          <p:cNvPicPr>
            <a:picLocks noChangeAspect="1"/>
          </p:cNvPicPr>
          <p:nvPr/>
        </p:nvPicPr>
        <p:blipFill>
          <a:blip r:embed="rId6"/>
          <a:stretch>
            <a:fillRect/>
          </a:stretch>
        </p:blipFill>
        <p:spPr>
          <a:xfrm>
            <a:off x="13814019" y="609305"/>
            <a:ext cx="2352675" cy="6381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2"/>
          <p:cNvSpPr/>
          <p:nvPr/>
        </p:nvSpPr>
        <p:spPr>
          <a:xfrm>
            <a:off x="-38491" y="-2257"/>
            <a:ext cx="8713660" cy="10289285"/>
          </a:xfrm>
          <a:custGeom>
            <a:avLst/>
            <a:gdLst/>
            <a:ahLst/>
            <a:cxnLst/>
            <a:rect l="l" t="t" r="r" b="b"/>
            <a:pathLst>
              <a:path w="11618214" h="13719048" extrusionOk="0">
                <a:moveTo>
                  <a:pt x="0" y="0"/>
                </a:moveTo>
                <a:lnTo>
                  <a:pt x="0" y="13719048"/>
                </a:lnTo>
                <a:lnTo>
                  <a:pt x="11599926" y="13719048"/>
                </a:lnTo>
                <a:cubicBezTo>
                  <a:pt x="11599926" y="13719048"/>
                  <a:pt x="11617325" y="13583031"/>
                  <a:pt x="11618214" y="13329665"/>
                </a:cubicBezTo>
                <a:lnTo>
                  <a:pt x="11618214" y="13287502"/>
                </a:lnTo>
                <a:cubicBezTo>
                  <a:pt x="11614785" y="12321921"/>
                  <a:pt x="11369802" y="9823831"/>
                  <a:pt x="9261729" y="6692773"/>
                </a:cubicBezTo>
                <a:cubicBezTo>
                  <a:pt x="6444488" y="2508885"/>
                  <a:pt x="6949821" y="0"/>
                  <a:pt x="6949821" y="0"/>
                </a:cubicBezTo>
                <a:close/>
              </a:path>
            </a:pathLst>
          </a:custGeom>
          <a:blipFill rotWithShape="1">
            <a:blip r:embed="rId3">
              <a:alphaModFix/>
            </a:blip>
            <a:stretch>
              <a:fillRect t="-15" b="-1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2"/>
          <p:cNvSpPr/>
          <p:nvPr/>
        </p:nvSpPr>
        <p:spPr>
          <a:xfrm rot="4721280" flipH="1">
            <a:off x="-1013094" y="2000142"/>
            <a:ext cx="14314266" cy="4992052"/>
          </a:xfrm>
          <a:custGeom>
            <a:avLst/>
            <a:gdLst/>
            <a:ahLst/>
            <a:cxnLst/>
            <a:rect l="l" t="t" r="r" b="b"/>
            <a:pathLst>
              <a:path w="19085688" h="6656070" extrusionOk="0">
                <a:moveTo>
                  <a:pt x="0" y="6656070"/>
                </a:moveTo>
                <a:lnTo>
                  <a:pt x="19085688" y="6656070"/>
                </a:lnTo>
                <a:lnTo>
                  <a:pt x="19085688" y="0"/>
                </a:lnTo>
                <a:lnTo>
                  <a:pt x="0" y="0"/>
                </a:lnTo>
                <a:lnTo>
                  <a:pt x="0" y="6656070"/>
                </a:lnTo>
                <a:close/>
              </a:path>
            </a:pathLst>
          </a:custGeom>
          <a:blipFill rotWithShape="1">
            <a:blip r:embed="rId4">
              <a:alphaModFix/>
            </a:blip>
            <a:stretch>
              <a:fillRect t="-82" b="-82"/>
            </a:stretch>
          </a:blipFill>
          <a:ln>
            <a:noFill/>
          </a:ln>
        </p:spPr>
        <p:txBody>
          <a:bodyPr/>
          <a:lstStyle/>
          <a:p>
            <a:endParaRPr lang="en-BE"/>
          </a:p>
        </p:txBody>
      </p:sp>
      <p:sp>
        <p:nvSpPr>
          <p:cNvPr id="403" name="Google Shape;403;p12"/>
          <p:cNvSpPr/>
          <p:nvPr/>
        </p:nvSpPr>
        <p:spPr>
          <a:xfrm>
            <a:off x="5940771"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5">
              <a:alphaModFix/>
            </a:blip>
            <a:stretch>
              <a:fillRect/>
            </a:stretch>
          </a:blipFill>
          <a:ln>
            <a:noFill/>
          </a:ln>
        </p:spPr>
        <p:txBody>
          <a:bodyPr/>
          <a:lstStyle/>
          <a:p>
            <a:endParaRPr lang="en-BE"/>
          </a:p>
        </p:txBody>
      </p:sp>
      <p:sp>
        <p:nvSpPr>
          <p:cNvPr id="404" name="Google Shape;404;p12"/>
          <p:cNvSpPr/>
          <p:nvPr/>
        </p:nvSpPr>
        <p:spPr>
          <a:xfrm>
            <a:off x="6592862" y="2226097"/>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6">
              <a:alphaModFix/>
            </a:blip>
            <a:stretch>
              <a:fillRect/>
            </a:stretch>
          </a:blipFill>
          <a:ln>
            <a:noFill/>
          </a:ln>
        </p:spPr>
        <p:txBody>
          <a:bodyPr/>
          <a:lstStyle/>
          <a:p>
            <a:endParaRPr lang="en-BE"/>
          </a:p>
        </p:txBody>
      </p:sp>
      <p:sp>
        <p:nvSpPr>
          <p:cNvPr id="405" name="Google Shape;405;p12"/>
          <p:cNvSpPr/>
          <p:nvPr/>
        </p:nvSpPr>
        <p:spPr>
          <a:xfrm>
            <a:off x="57953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7">
              <a:alphaModFix/>
            </a:blip>
            <a:stretch>
              <a:fillRect/>
            </a:stretch>
          </a:blipFill>
          <a:ln>
            <a:noFill/>
          </a:ln>
        </p:spPr>
        <p:txBody>
          <a:bodyPr/>
          <a:lstStyle/>
          <a:p>
            <a:endParaRPr lang="en-BE"/>
          </a:p>
        </p:txBody>
      </p:sp>
      <p:sp>
        <p:nvSpPr>
          <p:cNvPr id="406" name="Google Shape;406;p12"/>
          <p:cNvSpPr/>
          <p:nvPr/>
        </p:nvSpPr>
        <p:spPr>
          <a:xfrm>
            <a:off x="16645233" y="8959950"/>
            <a:ext cx="1413891" cy="1232059"/>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8">
              <a:alphaModFix/>
            </a:blip>
            <a:stretch>
              <a:fillRect l="-42" r="-39"/>
            </a:stretch>
          </a:blipFill>
          <a:ln>
            <a:noFill/>
          </a:ln>
        </p:spPr>
        <p:txBody>
          <a:bodyPr/>
          <a:lstStyle/>
          <a:p>
            <a:endParaRPr lang="en-BE"/>
          </a:p>
        </p:txBody>
      </p:sp>
      <p:sp>
        <p:nvSpPr>
          <p:cNvPr id="407" name="Google Shape;407;p12"/>
          <p:cNvSpPr txBox="1"/>
          <p:nvPr/>
        </p:nvSpPr>
        <p:spPr>
          <a:xfrm>
            <a:off x="8886795" y="2830658"/>
            <a:ext cx="8905894" cy="5561522"/>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2000" b="0" i="0" u="none" strike="noStrike" cap="none" dirty="0">
                <a:solidFill>
                  <a:srgbClr val="000000"/>
                </a:solidFill>
                <a:latin typeface="Poppins"/>
                <a:ea typeface="Poppins"/>
                <a:cs typeface="Poppins"/>
                <a:sym typeface="Poppins"/>
              </a:rPr>
              <a:t>Η </a:t>
            </a:r>
            <a:r>
              <a:rPr lang="en-US" sz="2000" b="0" i="0" u="none" strike="noStrike" cap="none" dirty="0" err="1">
                <a:solidFill>
                  <a:srgbClr val="000000"/>
                </a:solidFill>
                <a:latin typeface="Poppins"/>
                <a:ea typeface="Poppins"/>
                <a:cs typeface="Poppins"/>
                <a:sym typeface="Poppins"/>
              </a:rPr>
              <a:t>συμ</a:t>
            </a:r>
            <a:r>
              <a:rPr lang="en-US" sz="2000" b="0" i="0" u="none" strike="noStrike" cap="none" dirty="0">
                <a:solidFill>
                  <a:srgbClr val="000000"/>
                </a:solidFill>
                <a:latin typeface="Poppins"/>
                <a:ea typeface="Poppins"/>
                <a:cs typeface="Poppins"/>
                <a:sym typeface="Poppins"/>
              </a:rPr>
              <a:t>περιληπτική διδασκαλία δεν συμβαίνει μεμονωμένα. Υπ</a:t>
            </a:r>
            <a:r>
              <a:rPr lang="en-US" sz="2000" b="0" i="0" u="none" strike="noStrike" cap="none" dirty="0" err="1">
                <a:solidFill>
                  <a:srgbClr val="000000"/>
                </a:solidFill>
                <a:latin typeface="Poppins"/>
                <a:ea typeface="Poppins"/>
                <a:cs typeface="Poppins"/>
                <a:sym typeface="Poppins"/>
              </a:rPr>
              <a:t>οστηρίζετ</a:t>
            </a:r>
            <a:r>
              <a:rPr lang="en-US" sz="2000" b="0" i="0" u="none" strike="noStrike" cap="none" dirty="0">
                <a:solidFill>
                  <a:srgbClr val="000000"/>
                </a:solidFill>
                <a:latin typeface="Poppins"/>
                <a:ea typeface="Poppins"/>
                <a:cs typeface="Poppins"/>
                <a:sym typeface="Poppins"/>
              </a:rPr>
              <a:t>αι ή υπονομεύεται από το ευρύτερο περιβάλλον — τον φυσικό χώρο, την θεσμική κουλτούρα και τις σχέσεις εντός μιας ομάδας. </a:t>
            </a:r>
            <a:r>
              <a:rPr lang="en-US" sz="2000" b="0" i="0" u="none" strike="noStrike" cap="none" dirty="0" err="1">
                <a:solidFill>
                  <a:srgbClr val="000000"/>
                </a:solidFill>
                <a:latin typeface="Poppins"/>
                <a:ea typeface="Poppins"/>
                <a:cs typeface="Poppins"/>
                <a:sym typeface="Poppins"/>
              </a:rPr>
              <a:t>Οι</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εκ</a:t>
            </a:r>
            <a:r>
              <a:rPr lang="en-US" sz="2000" b="0" i="0" u="none" strike="noStrike" cap="none" dirty="0">
                <a:solidFill>
                  <a:srgbClr val="000000"/>
                </a:solidFill>
                <a:latin typeface="Poppins"/>
                <a:ea typeface="Poppins"/>
                <a:cs typeface="Poppins"/>
                <a:sym typeface="Poppins"/>
              </a:rPr>
              <a:t>παιδευτικοί ΕΕΚ μπορούν να επηρεάσουν και τα τρία, ακόμη και χωρίς θεσμική εξουσία.</a:t>
            </a:r>
            <a:endParaRPr sz="1200" dirty="0"/>
          </a:p>
          <a:p>
            <a:pPr marL="0" marR="0" lvl="0" indent="0" algn="just" rtl="0">
              <a:lnSpc>
                <a:spcPct val="91000"/>
              </a:lnSpc>
              <a:spcBef>
                <a:spcPts val="0"/>
              </a:spcBef>
              <a:spcAft>
                <a:spcPts val="0"/>
              </a:spcAft>
              <a:buNone/>
            </a:pPr>
            <a:endParaRPr sz="2000" b="0" i="0" u="none" strike="noStrike" cap="none" dirty="0">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000" b="1" i="0" u="none" strike="noStrike" cap="none" dirty="0" err="1">
                <a:solidFill>
                  <a:srgbClr val="17B8BB"/>
                </a:solidFill>
                <a:latin typeface="Poppins"/>
                <a:ea typeface="Poppins"/>
                <a:cs typeface="Poppins"/>
                <a:sym typeface="Poppins"/>
              </a:rPr>
              <a:t>Το</a:t>
            </a:r>
            <a:r>
              <a:rPr lang="en-US" sz="2000" b="1" i="0" u="none" strike="noStrike" cap="none" dirty="0">
                <a:solidFill>
                  <a:srgbClr val="17B8BB"/>
                </a:solidFill>
                <a:latin typeface="Poppins"/>
                <a:ea typeface="Poppins"/>
                <a:cs typeface="Poppins"/>
                <a:sym typeface="Poppins"/>
              </a:rPr>
              <a:t> </a:t>
            </a:r>
            <a:r>
              <a:rPr lang="en-US" sz="2000" b="1" i="0" u="none" strike="noStrike" cap="none" dirty="0" err="1">
                <a:solidFill>
                  <a:srgbClr val="17B8BB"/>
                </a:solidFill>
                <a:latin typeface="Poppins"/>
                <a:ea typeface="Poppins"/>
                <a:cs typeface="Poppins"/>
                <a:sym typeface="Poppins"/>
              </a:rPr>
              <a:t>Περι</a:t>
            </a:r>
            <a:r>
              <a:rPr lang="en-US" sz="2000" b="1" i="0" u="none" strike="noStrike" cap="none" dirty="0">
                <a:solidFill>
                  <a:srgbClr val="17B8BB"/>
                </a:solidFill>
                <a:latin typeface="Poppins"/>
                <a:ea typeface="Poppins"/>
                <a:cs typeface="Poppins"/>
                <a:sym typeface="Poppins"/>
              </a:rPr>
              <a:t>βάλλον της Συμπεριληπτικής Τάξης</a:t>
            </a:r>
            <a:endParaRPr sz="1200" dirty="0"/>
          </a:p>
          <a:p>
            <a:pPr marL="0" marR="0" lvl="0" indent="0" algn="just" rtl="0">
              <a:lnSpc>
                <a:spcPct val="156000"/>
              </a:lnSpc>
              <a:spcBef>
                <a:spcPts val="0"/>
              </a:spcBef>
              <a:spcAft>
                <a:spcPts val="0"/>
              </a:spcAft>
              <a:buNone/>
            </a:pPr>
            <a:r>
              <a:rPr lang="en-US" sz="2000" b="0" i="0" u="none" strike="noStrike" cap="none" dirty="0" err="1">
                <a:solidFill>
                  <a:srgbClr val="000000"/>
                </a:solidFill>
                <a:latin typeface="Poppins"/>
                <a:ea typeface="Poppins"/>
                <a:cs typeface="Poppins"/>
                <a:sym typeface="Poppins"/>
              </a:rPr>
              <a:t>Έν</a:t>
            </a:r>
            <a:r>
              <a:rPr lang="en-US" sz="2000" b="0" i="0" u="none" strike="noStrike" cap="none" dirty="0">
                <a:solidFill>
                  <a:srgbClr val="000000"/>
                </a:solidFill>
                <a:latin typeface="Poppins"/>
                <a:ea typeface="Poppins"/>
                <a:cs typeface="Poppins"/>
                <a:sym typeface="Poppins"/>
              </a:rPr>
              <a:t>α μαθησιακό περιβάλλον ΕΕΚ επικοινωνεί τις προσδοκίες πριν καν ειπωθεί μια λέξη. </a:t>
            </a:r>
            <a:r>
              <a:rPr lang="en-US" sz="2000" b="0" i="0" u="none" strike="noStrike" cap="none" dirty="0" err="1">
                <a:solidFill>
                  <a:srgbClr val="000000"/>
                </a:solidFill>
                <a:latin typeface="Poppins"/>
                <a:ea typeface="Poppins"/>
                <a:cs typeface="Poppins"/>
                <a:sym typeface="Poppins"/>
              </a:rPr>
              <a:t>Οι</a:t>
            </a:r>
            <a:r>
              <a:rPr lang="en-US" sz="2000" b="0" i="0" u="none" strike="noStrike" cap="none" dirty="0">
                <a:solidFill>
                  <a:srgbClr val="000000"/>
                </a:solidFill>
                <a:latin typeface="Poppins"/>
                <a:ea typeface="Poppins"/>
                <a:cs typeface="Poppins"/>
                <a:sym typeface="Poppins"/>
              </a:rPr>
              <a:t> μα</a:t>
            </a:r>
            <a:r>
              <a:rPr lang="en-US" sz="2000" b="0" i="0" u="none" strike="noStrike" cap="none" dirty="0" err="1">
                <a:solidFill>
                  <a:srgbClr val="000000"/>
                </a:solidFill>
                <a:latin typeface="Poppins"/>
                <a:ea typeface="Poppins"/>
                <a:cs typeface="Poppins"/>
                <a:sym typeface="Poppins"/>
              </a:rPr>
              <a:t>θητές</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δι</a:t>
            </a:r>
            <a:r>
              <a:rPr lang="en-US" sz="2000" b="0" i="0" u="none" strike="noStrike" cap="none" dirty="0">
                <a:solidFill>
                  <a:srgbClr val="000000"/>
                </a:solidFill>
                <a:latin typeface="Poppins"/>
                <a:ea typeface="Poppins"/>
                <a:cs typeface="Poppins"/>
                <a:sym typeface="Poppins"/>
              </a:rPr>
              <a:t>αβάζουν τον χώρο και αποφασίζουν αν ανήκουν σε αυτόν. Τα πρα</a:t>
            </a:r>
            <a:r>
              <a:rPr lang="en-US" sz="2000" b="0" i="0" u="none" strike="noStrike" cap="none" dirty="0" err="1">
                <a:solidFill>
                  <a:srgbClr val="000000"/>
                </a:solidFill>
                <a:latin typeface="Poppins"/>
                <a:ea typeface="Poppins"/>
                <a:cs typeface="Poppins"/>
                <a:sym typeface="Poppins"/>
              </a:rPr>
              <a:t>κτικά</a:t>
            </a:r>
            <a:r>
              <a:rPr lang="en-US" sz="2000" b="0" i="0" u="none" strike="noStrike" cap="none" dirty="0">
                <a:solidFill>
                  <a:srgbClr val="000000"/>
                </a:solidFill>
                <a:latin typeface="Poppins"/>
                <a:ea typeface="Poppins"/>
                <a:cs typeface="Poppins"/>
                <a:sym typeface="Poppins"/>
              </a:rPr>
              <a:t> β</a:t>
            </a:r>
            <a:r>
              <a:rPr lang="en-US" sz="2000" b="0" i="0" u="none" strike="noStrike" cap="none" dirty="0" err="1">
                <a:solidFill>
                  <a:srgbClr val="000000"/>
                </a:solidFill>
                <a:latin typeface="Poppins"/>
                <a:ea typeface="Poppins"/>
                <a:cs typeface="Poppins"/>
                <a:sym typeface="Poppins"/>
              </a:rPr>
              <a:t>ήμ</a:t>
            </a:r>
            <a:r>
              <a:rPr lang="en-US" sz="2000" b="0" i="0" u="none" strike="noStrike" cap="none" dirty="0">
                <a:solidFill>
                  <a:srgbClr val="000000"/>
                </a:solidFill>
                <a:latin typeface="Poppins"/>
                <a:ea typeface="Poppins"/>
                <a:cs typeface="Poppins"/>
                <a:sym typeface="Poppins"/>
              </a:rPr>
              <a:t>ατα περιλαμβάνουν: παρουσίαση εργασίας από ένα ευρύ φάσμα υποβάθρων μαθητών· χρήση γλώσσας που προϋποθέτει ικανότητα και όχι έλλειμμα· καθορισμό κανόνων ομάδας από την αρχή· καθιστώντας τους πόρους υποστήριξης ορατούς και προσβάσιμους.</a:t>
            </a:r>
            <a:endParaRPr sz="1200" dirty="0"/>
          </a:p>
        </p:txBody>
      </p:sp>
      <p:sp>
        <p:nvSpPr>
          <p:cNvPr id="408" name="Google Shape;408;p12"/>
          <p:cNvSpPr txBox="1"/>
          <p:nvPr/>
        </p:nvSpPr>
        <p:spPr>
          <a:xfrm>
            <a:off x="8860936" y="351590"/>
            <a:ext cx="8905800" cy="1599300"/>
          </a:xfrm>
          <a:prstGeom prst="rect">
            <a:avLst/>
          </a:prstGeom>
          <a:noFill/>
          <a:ln>
            <a:noFill/>
          </a:ln>
        </p:spPr>
        <p:txBody>
          <a:bodyPr spcFirstLastPara="1" wrap="square" lIns="0" tIns="0" rIns="0" bIns="0" anchor="t" anchorCtr="0">
            <a:spAutoFit/>
          </a:bodyPr>
          <a:lstStyle/>
          <a:p>
            <a:pPr marL="0" marR="0" lvl="0" indent="0" algn="l" rtl="0">
              <a:lnSpc>
                <a:spcPct val="135619"/>
              </a:lnSpc>
              <a:spcBef>
                <a:spcPts val="0"/>
              </a:spcBef>
              <a:spcAft>
                <a:spcPts val="0"/>
              </a:spcAft>
              <a:buNone/>
            </a:pPr>
            <a:r>
              <a:rPr lang="en-US" sz="2799" b="1">
                <a:latin typeface="Poppins"/>
                <a:ea typeface="Poppins"/>
                <a:cs typeface="Poppins"/>
                <a:sym typeface="Poppins"/>
              </a:rPr>
              <a:t>Υποε</a:t>
            </a:r>
            <a:r>
              <a:rPr lang="en-US" sz="2799" b="1" i="0" u="none" strike="noStrike" cap="none">
                <a:solidFill>
                  <a:srgbClr val="000000"/>
                </a:solidFill>
                <a:latin typeface="Poppins"/>
                <a:ea typeface="Poppins"/>
                <a:cs typeface="Poppins"/>
                <a:sym typeface="Poppins"/>
              </a:rPr>
              <a:t>νότητα 4: Δημιουργία ενός Περιβάλλοντος Επαγγελματικής Εκπαίδευσης και Κατάρτισης χωρίς αποκλεισμούς</a:t>
            </a:r>
            <a:endParaRPr/>
          </a:p>
        </p:txBody>
      </p:sp>
      <p:pic>
        <p:nvPicPr>
          <p:cNvPr id="3" name="Picture 2">
            <a:extLst>
              <a:ext uri="{FF2B5EF4-FFF2-40B4-BE49-F238E27FC236}">
                <a16:creationId xmlns:a16="http://schemas.microsoft.com/office/drawing/2014/main" id="{22255121-5106-46A6-FA07-C095036DDD80}"/>
              </a:ext>
            </a:extLst>
          </p:cNvPr>
          <p:cNvPicPr>
            <a:picLocks noChangeAspect="1"/>
          </p:cNvPicPr>
          <p:nvPr/>
        </p:nvPicPr>
        <p:blipFill>
          <a:blip r:embed="rId9"/>
          <a:stretch>
            <a:fillRect/>
          </a:stretch>
        </p:blipFill>
        <p:spPr>
          <a:xfrm>
            <a:off x="13494210" y="9219465"/>
            <a:ext cx="2352675" cy="6381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3"/>
          <p:cNvSpPr/>
          <p:nvPr/>
        </p:nvSpPr>
        <p:spPr>
          <a:xfrm>
            <a:off x="-1821361" y="4584078"/>
            <a:ext cx="21494544" cy="6357175"/>
          </a:xfrm>
          <a:custGeom>
            <a:avLst/>
            <a:gdLst/>
            <a:ahLst/>
            <a:cxnLst/>
            <a:rect l="l" t="t" r="r" b="b"/>
            <a:pathLst>
              <a:path w="21494544" h="6357175" extrusionOk="0">
                <a:moveTo>
                  <a:pt x="0" y="0"/>
                </a:moveTo>
                <a:lnTo>
                  <a:pt x="21494544" y="0"/>
                </a:lnTo>
                <a:lnTo>
                  <a:pt x="21494544" y="6357175"/>
                </a:lnTo>
                <a:lnTo>
                  <a:pt x="0" y="6357175"/>
                </a:lnTo>
                <a:lnTo>
                  <a:pt x="0" y="0"/>
                </a:lnTo>
                <a:close/>
              </a:path>
            </a:pathLst>
          </a:custGeom>
          <a:blipFill rotWithShape="1">
            <a:blip r:embed="rId3">
              <a:alphaModFix/>
            </a:blip>
            <a:stretch>
              <a:fillRect/>
            </a:stretch>
          </a:blipFill>
          <a:ln>
            <a:noFill/>
          </a:ln>
        </p:spPr>
        <p:txBody>
          <a:bodyPr/>
          <a:lstStyle/>
          <a:p>
            <a:endParaRPr lang="en-BE"/>
          </a:p>
        </p:txBody>
      </p:sp>
      <p:sp>
        <p:nvSpPr>
          <p:cNvPr id="418" name="Google Shape;418;p13"/>
          <p:cNvSpPr/>
          <p:nvPr/>
        </p:nvSpPr>
        <p:spPr>
          <a:xfrm>
            <a:off x="159120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419" name="Google Shape;419;p13"/>
          <p:cNvSpPr/>
          <p:nvPr/>
        </p:nvSpPr>
        <p:spPr>
          <a:xfrm>
            <a:off x="178644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420" name="Google Shape;420;p13"/>
          <p:cNvSpPr/>
          <p:nvPr/>
        </p:nvSpPr>
        <p:spPr>
          <a:xfrm>
            <a:off x="190042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421" name="Google Shape;421;p13"/>
          <p:cNvSpPr/>
          <p:nvPr/>
        </p:nvSpPr>
        <p:spPr>
          <a:xfrm>
            <a:off x="576417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422" name="Google Shape;422;p13"/>
          <p:cNvSpPr/>
          <p:nvPr/>
        </p:nvSpPr>
        <p:spPr>
          <a:xfrm>
            <a:off x="595941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423" name="Google Shape;423;p13"/>
          <p:cNvSpPr/>
          <p:nvPr/>
        </p:nvSpPr>
        <p:spPr>
          <a:xfrm>
            <a:off x="607338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424" name="Google Shape;424;p13"/>
          <p:cNvSpPr/>
          <p:nvPr/>
        </p:nvSpPr>
        <p:spPr>
          <a:xfrm>
            <a:off x="9936089"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425" name="Google Shape;425;p13"/>
          <p:cNvSpPr/>
          <p:nvPr/>
        </p:nvSpPr>
        <p:spPr>
          <a:xfrm>
            <a:off x="10131323"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426" name="Google Shape;426;p13"/>
          <p:cNvSpPr/>
          <p:nvPr/>
        </p:nvSpPr>
        <p:spPr>
          <a:xfrm>
            <a:off x="10245309"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427" name="Google Shape;427;p13"/>
          <p:cNvSpPr/>
          <p:nvPr/>
        </p:nvSpPr>
        <p:spPr>
          <a:xfrm>
            <a:off x="14108011"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428" name="Google Shape;428;p13"/>
          <p:cNvSpPr/>
          <p:nvPr/>
        </p:nvSpPr>
        <p:spPr>
          <a:xfrm>
            <a:off x="14303245"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429" name="Google Shape;429;p13"/>
          <p:cNvSpPr/>
          <p:nvPr/>
        </p:nvSpPr>
        <p:spPr>
          <a:xfrm>
            <a:off x="14417230"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430" name="Google Shape;430;p13"/>
          <p:cNvSpPr/>
          <p:nvPr/>
        </p:nvSpPr>
        <p:spPr>
          <a:xfrm>
            <a:off x="231187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7">
              <a:alphaModFix/>
            </a:blip>
            <a:stretch>
              <a:fillRect r="3" b="3"/>
            </a:stretch>
          </a:blipFill>
          <a:ln>
            <a:noFill/>
          </a:ln>
        </p:spPr>
        <p:txBody>
          <a:bodyPr/>
          <a:lstStyle/>
          <a:p>
            <a:endParaRPr lang="en-BE"/>
          </a:p>
        </p:txBody>
      </p:sp>
      <p:sp>
        <p:nvSpPr>
          <p:cNvPr id="431" name="Google Shape;431;p13"/>
          <p:cNvSpPr/>
          <p:nvPr/>
        </p:nvSpPr>
        <p:spPr>
          <a:xfrm>
            <a:off x="648484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8">
              <a:alphaModFix/>
            </a:blip>
            <a:stretch>
              <a:fillRect r="3" b="3"/>
            </a:stretch>
          </a:blipFill>
          <a:ln>
            <a:noFill/>
          </a:ln>
        </p:spPr>
        <p:txBody>
          <a:bodyPr/>
          <a:lstStyle/>
          <a:p>
            <a:endParaRPr lang="en-BE"/>
          </a:p>
        </p:txBody>
      </p:sp>
      <p:sp>
        <p:nvSpPr>
          <p:cNvPr id="432" name="Google Shape;432;p13"/>
          <p:cNvSpPr/>
          <p:nvPr/>
        </p:nvSpPr>
        <p:spPr>
          <a:xfrm>
            <a:off x="10668924" y="3875418"/>
            <a:ext cx="1123093" cy="1123093"/>
          </a:xfrm>
          <a:custGeom>
            <a:avLst/>
            <a:gdLst/>
            <a:ahLst/>
            <a:cxnLst/>
            <a:rect l="l" t="t" r="r" b="b"/>
            <a:pathLst>
              <a:path w="1497457" h="1497457" extrusionOk="0">
                <a:moveTo>
                  <a:pt x="0" y="0"/>
                </a:moveTo>
                <a:lnTo>
                  <a:pt x="1497457" y="0"/>
                </a:lnTo>
                <a:lnTo>
                  <a:pt x="1497457" y="1497457"/>
                </a:lnTo>
                <a:lnTo>
                  <a:pt x="0" y="1497457"/>
                </a:lnTo>
                <a:lnTo>
                  <a:pt x="0" y="0"/>
                </a:lnTo>
                <a:close/>
              </a:path>
            </a:pathLst>
          </a:custGeom>
          <a:blipFill rotWithShape="1">
            <a:blip r:embed="rId9">
              <a:alphaModFix/>
            </a:blip>
            <a:stretch>
              <a:fillRect r="-2" b="-2"/>
            </a:stretch>
          </a:blipFill>
          <a:ln>
            <a:noFill/>
          </a:ln>
        </p:spPr>
        <p:txBody>
          <a:bodyPr/>
          <a:lstStyle/>
          <a:p>
            <a:endParaRPr lang="en-BE"/>
          </a:p>
        </p:txBody>
      </p:sp>
      <p:sp>
        <p:nvSpPr>
          <p:cNvPr id="433" name="Google Shape;433;p13"/>
          <p:cNvSpPr/>
          <p:nvPr/>
        </p:nvSpPr>
        <p:spPr>
          <a:xfrm>
            <a:off x="14828682"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10">
              <a:alphaModFix/>
            </a:blip>
            <a:stretch>
              <a:fillRect r="3" b="3"/>
            </a:stretch>
          </a:blipFill>
          <a:ln>
            <a:noFill/>
          </a:ln>
        </p:spPr>
        <p:txBody>
          <a:bodyPr/>
          <a:lstStyle/>
          <a:p>
            <a:endParaRPr lang="en-BE"/>
          </a:p>
        </p:txBody>
      </p:sp>
      <p:sp>
        <p:nvSpPr>
          <p:cNvPr id="434" name="Google Shape;434;p13"/>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11">
              <a:alphaModFix/>
            </a:blip>
            <a:stretch>
              <a:fillRect t="-123" b="-122"/>
            </a:stretch>
          </a:blipFill>
          <a:ln>
            <a:noFill/>
          </a:ln>
        </p:spPr>
        <p:txBody>
          <a:bodyPr/>
          <a:lstStyle/>
          <a:p>
            <a:endParaRPr lang="en-BE"/>
          </a:p>
        </p:txBody>
      </p:sp>
      <p:sp>
        <p:nvSpPr>
          <p:cNvPr id="435" name="Google Shape;435;p13"/>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12">
              <a:alphaModFix/>
            </a:blip>
            <a:stretch>
              <a:fillRect t="-6" b="-7"/>
            </a:stretch>
          </a:blipFill>
          <a:ln>
            <a:noFill/>
          </a:ln>
        </p:spPr>
        <p:txBody>
          <a:bodyPr/>
          <a:lstStyle/>
          <a:p>
            <a:endParaRPr lang="en-BE"/>
          </a:p>
        </p:txBody>
      </p:sp>
      <p:sp>
        <p:nvSpPr>
          <p:cNvPr id="436" name="Google Shape;436;p13"/>
          <p:cNvSpPr/>
          <p:nvPr/>
        </p:nvSpPr>
        <p:spPr>
          <a:xfrm>
            <a:off x="-1342911" y="9913239"/>
            <a:ext cx="20973812" cy="837562"/>
          </a:xfrm>
          <a:custGeom>
            <a:avLst/>
            <a:gdLst/>
            <a:ahLst/>
            <a:cxnLst/>
            <a:rect l="l" t="t" r="r" b="b"/>
            <a:pathLst>
              <a:path w="20973812" h="837562" extrusionOk="0">
                <a:moveTo>
                  <a:pt x="0" y="0"/>
                </a:moveTo>
                <a:lnTo>
                  <a:pt x="20973812" y="0"/>
                </a:lnTo>
                <a:lnTo>
                  <a:pt x="20973812" y="837562"/>
                </a:lnTo>
                <a:lnTo>
                  <a:pt x="0" y="837562"/>
                </a:lnTo>
                <a:lnTo>
                  <a:pt x="0" y="0"/>
                </a:lnTo>
                <a:close/>
              </a:path>
            </a:pathLst>
          </a:custGeom>
          <a:blipFill rotWithShape="1">
            <a:blip r:embed="rId13">
              <a:alphaModFix/>
            </a:blip>
            <a:stretch>
              <a:fillRect/>
            </a:stretch>
          </a:blipFill>
          <a:ln>
            <a:noFill/>
          </a:ln>
        </p:spPr>
        <p:txBody>
          <a:bodyPr/>
          <a:lstStyle/>
          <a:p>
            <a:endParaRPr lang="en-BE"/>
          </a:p>
        </p:txBody>
      </p:sp>
      <p:sp>
        <p:nvSpPr>
          <p:cNvPr id="437" name="Google Shape;437;p13"/>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14">
              <a:alphaModFix/>
            </a:blip>
            <a:stretch>
              <a:fillRect/>
            </a:stretch>
          </a:blipFill>
          <a:ln>
            <a:noFill/>
          </a:ln>
        </p:spPr>
        <p:txBody>
          <a:bodyPr/>
          <a:lstStyle/>
          <a:p>
            <a:endParaRPr lang="en-BE"/>
          </a:p>
        </p:txBody>
      </p:sp>
      <p:sp>
        <p:nvSpPr>
          <p:cNvPr id="438" name="Google Shape;438;p13"/>
          <p:cNvSpPr txBox="1"/>
          <p:nvPr/>
        </p:nvSpPr>
        <p:spPr>
          <a:xfrm>
            <a:off x="5374681" y="904875"/>
            <a:ext cx="7538637" cy="1568204"/>
          </a:xfrm>
          <a:prstGeom prst="rect">
            <a:avLst/>
          </a:prstGeom>
          <a:noFill/>
          <a:ln>
            <a:noFill/>
          </a:ln>
        </p:spPr>
        <p:txBody>
          <a:bodyPr spcFirstLastPara="1" wrap="square" lIns="0" tIns="0" rIns="0" bIns="0" anchor="t" anchorCtr="0">
            <a:spAutoFit/>
          </a:bodyPr>
          <a:lstStyle/>
          <a:p>
            <a:pPr marL="0" marR="0" lvl="0" indent="0" algn="ctr" rtl="0">
              <a:lnSpc>
                <a:spcPct val="135585"/>
              </a:lnSpc>
              <a:spcBef>
                <a:spcPts val="0"/>
              </a:spcBef>
              <a:spcAft>
                <a:spcPts val="0"/>
              </a:spcAft>
              <a:buNone/>
            </a:pPr>
            <a:r>
              <a:rPr lang="en-US" sz="4499" b="1" i="0" u="none" strike="noStrike" cap="none">
                <a:solidFill>
                  <a:srgbClr val="000000"/>
                </a:solidFill>
                <a:latin typeface="Poppins"/>
                <a:ea typeface="Poppins"/>
                <a:cs typeface="Poppins"/>
                <a:sym typeface="Poppins"/>
              </a:rPr>
              <a:t>Γιατί η Ένταξη Έχει Σημασία: Εγκάρσιες Δεξιότητες</a:t>
            </a:r>
            <a:endParaRPr/>
          </a:p>
        </p:txBody>
      </p:sp>
      <p:sp>
        <p:nvSpPr>
          <p:cNvPr id="439" name="Google Shape;439;p13"/>
          <p:cNvSpPr txBox="1"/>
          <p:nvPr/>
        </p:nvSpPr>
        <p:spPr>
          <a:xfrm>
            <a:off x="1028700" y="6918522"/>
            <a:ext cx="3713797" cy="140238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Αναπτύσσεται όταν οι μαθητές αισθάνονται αρκετά ασφαλείς ώστε να συμμετέχουν χωρίς φόβο κρίσης.</a:t>
            </a:r>
            <a:endParaRPr/>
          </a:p>
        </p:txBody>
      </p:sp>
      <p:sp>
        <p:nvSpPr>
          <p:cNvPr id="440" name="Google Shape;440;p13"/>
          <p:cNvSpPr txBox="1"/>
          <p:nvPr/>
        </p:nvSpPr>
        <p:spPr>
          <a:xfrm>
            <a:off x="1297791" y="5985539"/>
            <a:ext cx="3175606"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Εμπιστοσύνη</a:t>
            </a:r>
            <a:endParaRPr/>
          </a:p>
        </p:txBody>
      </p:sp>
      <p:sp>
        <p:nvSpPr>
          <p:cNvPr id="441" name="Google Shape;441;p13"/>
          <p:cNvSpPr txBox="1"/>
          <p:nvPr/>
        </p:nvSpPr>
        <p:spPr>
          <a:xfrm>
            <a:off x="5201669" y="6918522"/>
            <a:ext cx="3713797" cy="140238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Βελτιώνεται όταν όλοι οι μαθητές έχουν πραγματικές ευκαιρίες να συνεισφέρουν σε εργασίες και συζητήσεις.</a:t>
            </a:r>
            <a:endParaRPr/>
          </a:p>
        </p:txBody>
      </p:sp>
      <p:sp>
        <p:nvSpPr>
          <p:cNvPr id="442" name="Google Shape;442;p13"/>
          <p:cNvSpPr txBox="1"/>
          <p:nvPr/>
        </p:nvSpPr>
        <p:spPr>
          <a:xfrm>
            <a:off x="5200745" y="5985539"/>
            <a:ext cx="3715645"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Επικοινωνία</a:t>
            </a:r>
            <a:endParaRPr/>
          </a:p>
        </p:txBody>
      </p:sp>
      <p:sp>
        <p:nvSpPr>
          <p:cNvPr id="443" name="Google Shape;443;p13"/>
          <p:cNvSpPr txBox="1"/>
          <p:nvPr/>
        </p:nvSpPr>
        <p:spPr>
          <a:xfrm>
            <a:off x="9373581" y="6918522"/>
            <a:ext cx="3713797" cy="140238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Ενισχύεται όταν οι εργασίες είναι προσβάσιμες και η πρόκληση παρουσιάζεται κατάλληλα για κάθε μαθητή.</a:t>
            </a:r>
            <a:endParaRPr/>
          </a:p>
        </p:txBody>
      </p:sp>
      <p:sp>
        <p:nvSpPr>
          <p:cNvPr id="444" name="Google Shape;444;p13"/>
          <p:cNvSpPr txBox="1"/>
          <p:nvPr/>
        </p:nvSpPr>
        <p:spPr>
          <a:xfrm>
            <a:off x="9547650" y="5985539"/>
            <a:ext cx="3365668"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Επίλυση Προβλημάτων</a:t>
            </a:r>
            <a:endParaRPr/>
          </a:p>
        </p:txBody>
      </p:sp>
      <p:sp>
        <p:nvSpPr>
          <p:cNvPr id="445" name="Google Shape;445;p13"/>
          <p:cNvSpPr txBox="1"/>
          <p:nvPr/>
        </p:nvSpPr>
        <p:spPr>
          <a:xfrm>
            <a:off x="13545502" y="6918522"/>
            <a:ext cx="3713797" cy="104996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Βασίζεται σε ένα υποστηρικτικό περιβάλλον, όχι σε ένα περιβάλλον που τους αποκλείει.</a:t>
            </a:r>
            <a:endParaRPr/>
          </a:p>
        </p:txBody>
      </p:sp>
      <p:sp>
        <p:nvSpPr>
          <p:cNvPr id="446" name="Google Shape;446;p13"/>
          <p:cNvSpPr txBox="1"/>
          <p:nvPr/>
        </p:nvSpPr>
        <p:spPr>
          <a:xfrm>
            <a:off x="13545502" y="5985539"/>
            <a:ext cx="3713797"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Ανθεκτικότητα</a:t>
            </a:r>
            <a:endParaRPr/>
          </a:p>
        </p:txBody>
      </p:sp>
      <p:sp>
        <p:nvSpPr>
          <p:cNvPr id="447" name="Google Shape;447;p13"/>
          <p:cNvSpPr/>
          <p:nvPr/>
        </p:nvSpPr>
        <p:spPr>
          <a:xfrm>
            <a:off x="3059554" y="479022"/>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5">
              <a:alphaModFix/>
            </a:blip>
            <a:stretch>
              <a:fillRect l="-42" r="-39"/>
            </a:stretch>
          </a:blipFill>
          <a:ln>
            <a:noFill/>
          </a:ln>
        </p:spPr>
        <p:txBody>
          <a:bodyPr/>
          <a:lstStyle/>
          <a:p>
            <a:endParaRPr lang="en-BE"/>
          </a:p>
        </p:txBody>
      </p:sp>
      <p:sp>
        <p:nvSpPr>
          <p:cNvPr id="448" name="Google Shape;448;p13"/>
          <p:cNvSpPr/>
          <p:nvPr/>
        </p:nvSpPr>
        <p:spPr>
          <a:xfrm>
            <a:off x="523123" y="923992"/>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6">
              <a:alphaModFix/>
            </a:blip>
            <a:stretch>
              <a:fillRect t="-24" r="-1" b="-30"/>
            </a:stretch>
          </a:blipFill>
          <a:ln>
            <a:noFill/>
          </a:ln>
        </p:spPr>
        <p:txBody>
          <a:bodyPr/>
          <a:lstStyle/>
          <a:p>
            <a:endParaRPr lang="en-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14"/>
          <p:cNvSpPr/>
          <p:nvPr/>
        </p:nvSpPr>
        <p:spPr>
          <a:xfrm>
            <a:off x="-18173" y="0"/>
            <a:ext cx="5074891" cy="10287000"/>
          </a:xfrm>
          <a:custGeom>
            <a:avLst/>
            <a:gdLst/>
            <a:ahLst/>
            <a:cxnLst/>
            <a:rect l="l" t="t" r="r" b="b"/>
            <a:pathLst>
              <a:path w="6548247" h="13716000" extrusionOk="0">
                <a:moveTo>
                  <a:pt x="0" y="0"/>
                </a:moveTo>
                <a:lnTo>
                  <a:pt x="6548247" y="0"/>
                </a:lnTo>
                <a:lnTo>
                  <a:pt x="6548247" y="13716000"/>
                </a:lnTo>
                <a:lnTo>
                  <a:pt x="0" y="13716000"/>
                </a:lnTo>
                <a:lnTo>
                  <a:pt x="0" y="0"/>
                </a:lnTo>
                <a:close/>
              </a:path>
            </a:pathLst>
          </a:custGeom>
          <a:blipFill rotWithShape="1">
            <a:blip r:embed="rId3">
              <a:alphaModFix/>
            </a:blip>
            <a:stretch>
              <a:fillRect r="-68"/>
            </a:stretch>
          </a:blipFill>
          <a:ln>
            <a:noFill/>
          </a:ln>
        </p:spPr>
        <p:txBody>
          <a:bodyPr/>
          <a:lstStyle/>
          <a:p>
            <a:endParaRPr lang="en-BE"/>
          </a:p>
        </p:txBody>
      </p:sp>
      <p:sp>
        <p:nvSpPr>
          <p:cNvPr id="458" name="Google Shape;458;p14"/>
          <p:cNvSpPr/>
          <p:nvPr/>
        </p:nvSpPr>
        <p:spPr>
          <a:xfrm rot="5400000" flipH="1">
            <a:off x="-1589656" y="1745183"/>
            <a:ext cx="14314266" cy="4992053"/>
          </a:xfrm>
          <a:custGeom>
            <a:avLst/>
            <a:gdLst/>
            <a:ahLst/>
            <a:cxnLst/>
            <a:rect l="l" t="t" r="r" b="b"/>
            <a:pathLst>
              <a:path w="19085688" h="6656070" extrusionOk="0">
                <a:moveTo>
                  <a:pt x="0" y="6656070"/>
                </a:moveTo>
                <a:lnTo>
                  <a:pt x="19085688" y="6656070"/>
                </a:lnTo>
                <a:lnTo>
                  <a:pt x="19085688" y="0"/>
                </a:lnTo>
                <a:lnTo>
                  <a:pt x="0" y="0"/>
                </a:lnTo>
                <a:lnTo>
                  <a:pt x="0" y="6656070"/>
                </a:lnTo>
                <a:close/>
              </a:path>
            </a:pathLst>
          </a:custGeom>
          <a:blipFill rotWithShape="1">
            <a:blip r:embed="rId4">
              <a:alphaModFix/>
            </a:blip>
            <a:stretch>
              <a:fillRect t="-82" b="-82"/>
            </a:stretch>
          </a:blipFill>
          <a:ln>
            <a:noFill/>
          </a:ln>
        </p:spPr>
        <p:txBody>
          <a:bodyPr/>
          <a:lstStyle/>
          <a:p>
            <a:endParaRPr lang="en-BE"/>
          </a:p>
        </p:txBody>
      </p:sp>
      <p:sp>
        <p:nvSpPr>
          <p:cNvPr id="459" name="Google Shape;459;p14"/>
          <p:cNvSpPr/>
          <p:nvPr/>
        </p:nvSpPr>
        <p:spPr>
          <a:xfrm>
            <a:off x="5940771"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5">
              <a:alphaModFix/>
            </a:blip>
            <a:stretch>
              <a:fillRect/>
            </a:stretch>
          </a:blipFill>
          <a:ln>
            <a:noFill/>
          </a:ln>
        </p:spPr>
        <p:txBody>
          <a:bodyPr/>
          <a:lstStyle/>
          <a:p>
            <a:endParaRPr lang="en-BE"/>
          </a:p>
        </p:txBody>
      </p:sp>
      <p:sp>
        <p:nvSpPr>
          <p:cNvPr id="460" name="Google Shape;460;p14"/>
          <p:cNvSpPr/>
          <p:nvPr/>
        </p:nvSpPr>
        <p:spPr>
          <a:xfrm>
            <a:off x="4572012" y="1199722"/>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6">
              <a:alphaModFix/>
            </a:blip>
            <a:stretch>
              <a:fillRect/>
            </a:stretch>
          </a:blipFill>
          <a:ln>
            <a:noFill/>
          </a:ln>
        </p:spPr>
        <p:txBody>
          <a:bodyPr/>
          <a:lstStyle/>
          <a:p>
            <a:endParaRPr lang="en-BE"/>
          </a:p>
        </p:txBody>
      </p:sp>
      <p:sp>
        <p:nvSpPr>
          <p:cNvPr id="461" name="Google Shape;461;p14"/>
          <p:cNvSpPr/>
          <p:nvPr/>
        </p:nvSpPr>
        <p:spPr>
          <a:xfrm>
            <a:off x="57953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7">
              <a:alphaModFix/>
            </a:blip>
            <a:stretch>
              <a:fillRect/>
            </a:stretch>
          </a:blipFill>
          <a:ln>
            <a:noFill/>
          </a:ln>
        </p:spPr>
        <p:txBody>
          <a:bodyPr/>
          <a:lstStyle/>
          <a:p>
            <a:endParaRPr lang="en-BE"/>
          </a:p>
        </p:txBody>
      </p:sp>
      <p:sp>
        <p:nvSpPr>
          <p:cNvPr id="462" name="Google Shape;462;p14"/>
          <p:cNvSpPr/>
          <p:nvPr/>
        </p:nvSpPr>
        <p:spPr>
          <a:xfrm>
            <a:off x="16053273" y="8742145"/>
            <a:ext cx="1413891" cy="1232059"/>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8">
              <a:alphaModFix/>
            </a:blip>
            <a:stretch>
              <a:fillRect l="-42" r="-39"/>
            </a:stretch>
          </a:blipFill>
          <a:ln>
            <a:noFill/>
          </a:ln>
        </p:spPr>
        <p:txBody>
          <a:bodyPr/>
          <a:lstStyle/>
          <a:p>
            <a:endParaRPr lang="en-BE"/>
          </a:p>
        </p:txBody>
      </p:sp>
      <p:sp>
        <p:nvSpPr>
          <p:cNvPr id="463" name="Google Shape;463;p14"/>
          <p:cNvSpPr/>
          <p:nvPr/>
        </p:nvSpPr>
        <p:spPr>
          <a:xfrm>
            <a:off x="13516832" y="9187115"/>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9">
              <a:alphaModFix/>
            </a:blip>
            <a:stretch>
              <a:fillRect t="-24" r="-1" b="-30"/>
            </a:stretch>
          </a:blipFill>
          <a:ln>
            <a:noFill/>
          </a:ln>
        </p:spPr>
        <p:txBody>
          <a:bodyPr/>
          <a:lstStyle/>
          <a:p>
            <a:endParaRPr lang="en-BE"/>
          </a:p>
        </p:txBody>
      </p:sp>
      <p:sp>
        <p:nvSpPr>
          <p:cNvPr id="464" name="Google Shape;464;p14"/>
          <p:cNvSpPr txBox="1"/>
          <p:nvPr/>
        </p:nvSpPr>
        <p:spPr>
          <a:xfrm>
            <a:off x="7283150" y="1804263"/>
            <a:ext cx="10062000" cy="7334100"/>
          </a:xfrm>
          <a:prstGeom prst="rect">
            <a:avLst/>
          </a:prstGeom>
          <a:noFill/>
          <a:ln>
            <a:noFill/>
          </a:ln>
        </p:spPr>
        <p:txBody>
          <a:bodyPr spcFirstLastPara="1" wrap="square" lIns="0" tIns="0" rIns="0" bIns="0" anchor="t" anchorCtr="0">
            <a:spAutoFit/>
          </a:bodyPr>
          <a:lstStyle/>
          <a:p>
            <a:pPr marL="0" marR="0" lvl="0" indent="0" algn="l" rtl="0">
              <a:lnSpc>
                <a:spcPct val="155974"/>
              </a:lnSpc>
              <a:spcBef>
                <a:spcPts val="0"/>
              </a:spcBef>
              <a:spcAft>
                <a:spcPts val="0"/>
              </a:spcAft>
              <a:buNone/>
            </a:pPr>
            <a:r>
              <a:rPr lang="en-US" sz="2310" b="1" i="0" u="none" strike="noStrike" cap="none" dirty="0" err="1">
                <a:solidFill>
                  <a:srgbClr val="17B8BB"/>
                </a:solidFill>
                <a:latin typeface="Poppins"/>
                <a:ea typeface="Poppins"/>
                <a:cs typeface="Poppins"/>
                <a:sym typeface="Poppins"/>
              </a:rPr>
              <a:t>Οι</a:t>
            </a:r>
            <a:r>
              <a:rPr lang="en-US" sz="2310" b="1" i="0" u="none" strike="noStrike" cap="none" dirty="0">
                <a:solidFill>
                  <a:srgbClr val="17B8BB"/>
                </a:solidFill>
                <a:latin typeface="Poppins"/>
                <a:ea typeface="Poppins"/>
                <a:cs typeface="Poppins"/>
                <a:sym typeface="Poppins"/>
              </a:rPr>
              <a:t> </a:t>
            </a:r>
            <a:r>
              <a:rPr lang="en-US" sz="2310" b="1" i="0" u="none" strike="noStrike" cap="none" dirty="0" err="1">
                <a:solidFill>
                  <a:srgbClr val="17B8BB"/>
                </a:solidFill>
                <a:latin typeface="Poppins"/>
                <a:ea typeface="Poppins"/>
                <a:cs typeface="Poppins"/>
                <a:sym typeface="Poppins"/>
              </a:rPr>
              <a:t>εκ</a:t>
            </a:r>
            <a:r>
              <a:rPr lang="en-US" sz="2310" b="1" i="0" u="none" strike="noStrike" cap="none" dirty="0">
                <a:solidFill>
                  <a:srgbClr val="17B8BB"/>
                </a:solidFill>
                <a:latin typeface="Poppins"/>
                <a:ea typeface="Poppins"/>
                <a:cs typeface="Poppins"/>
                <a:sym typeface="Poppins"/>
              </a:rPr>
              <a:t>παιδευτές ΕΕΚ μπορούν να αναπτύξουν αυτήν την δεξιότητα με τους εξής τρόπους:</a:t>
            </a:r>
            <a:endParaRPr dirty="0"/>
          </a:p>
          <a:p>
            <a:pPr marL="278702" marR="0" lvl="1" indent="-146685" algn="just" rtl="0">
              <a:lnSpc>
                <a:spcPct val="155974"/>
              </a:lnSpc>
              <a:spcBef>
                <a:spcPts val="0"/>
              </a:spcBef>
              <a:spcAft>
                <a:spcPts val="0"/>
              </a:spcAft>
              <a:buClr>
                <a:srgbClr val="000000"/>
              </a:buClr>
              <a:buSzPts val="2310"/>
              <a:buFont typeface="Arial"/>
              <a:buChar char="•"/>
            </a:pPr>
            <a:r>
              <a:rPr lang="en-US" sz="2310" b="0" i="0" u="none" strike="noStrike" cap="none" dirty="0" err="1">
                <a:solidFill>
                  <a:srgbClr val="000000"/>
                </a:solidFill>
                <a:latin typeface="Poppins"/>
                <a:ea typeface="Poppins"/>
                <a:cs typeface="Poppins"/>
                <a:sym typeface="Poppins"/>
              </a:rPr>
              <a:t>Ολοκλήρωση</a:t>
            </a:r>
            <a:r>
              <a:rPr lang="en-US" sz="2310" b="0" i="0" u="none" strike="noStrike" cap="none" dirty="0">
                <a:solidFill>
                  <a:srgbClr val="000000"/>
                </a:solidFill>
                <a:latin typeface="Poppins"/>
                <a:ea typeface="Poppins"/>
                <a:cs typeface="Poppins"/>
                <a:sym typeface="Poppins"/>
              </a:rPr>
              <a:t> α</a:t>
            </a:r>
            <a:r>
              <a:rPr lang="en-US" sz="2310" b="0" i="0" u="none" strike="noStrike" cap="none" dirty="0" err="1">
                <a:solidFill>
                  <a:srgbClr val="000000"/>
                </a:solidFill>
                <a:latin typeface="Poppins"/>
                <a:ea typeface="Poppins"/>
                <a:cs typeface="Poppins"/>
                <a:sym typeface="Poppins"/>
              </a:rPr>
              <a:t>ξιολόγησης</a:t>
            </a:r>
            <a:r>
              <a:rPr lang="en-US" sz="2310" b="0" i="0" u="none" strike="noStrike" cap="none" dirty="0">
                <a:solidFill>
                  <a:srgbClr val="000000"/>
                </a:solidFill>
                <a:latin typeface="Poppins"/>
                <a:ea typeface="Poppins"/>
                <a:cs typeface="Poppins"/>
                <a:sym typeface="Poppins"/>
              </a:rPr>
              <a:t> ανα</a:t>
            </a:r>
            <a:r>
              <a:rPr lang="en-US" sz="2310" b="0" i="0" u="none" strike="noStrike" cap="none" dirty="0" err="1">
                <a:solidFill>
                  <a:srgbClr val="000000"/>
                </a:solidFill>
                <a:latin typeface="Poppins"/>
                <a:ea typeface="Poppins"/>
                <a:cs typeface="Poppins"/>
                <a:sym typeface="Poppins"/>
              </a:rPr>
              <a:t>γκών</a:t>
            </a:r>
            <a:r>
              <a:rPr lang="en-US" sz="2310" b="0" i="0" u="none" strike="noStrike" cap="none" dirty="0">
                <a:solidFill>
                  <a:srgbClr val="000000"/>
                </a:solidFill>
                <a:latin typeface="Poppins"/>
                <a:ea typeface="Poppins"/>
                <a:cs typeface="Poppins"/>
                <a:sym typeface="Poppins"/>
              </a:rPr>
              <a:t> </a:t>
            </a:r>
            <a:r>
              <a:rPr lang="en-US" sz="2310" b="0" i="0" u="none" strike="noStrike" cap="none" dirty="0" err="1">
                <a:solidFill>
                  <a:srgbClr val="000000"/>
                </a:solidFill>
                <a:latin typeface="Poppins"/>
                <a:ea typeface="Poppins"/>
                <a:cs typeface="Poppins"/>
                <a:sym typeface="Poppins"/>
              </a:rPr>
              <a:t>εκ</a:t>
            </a:r>
            <a:r>
              <a:rPr lang="en-US" sz="2310" b="0" i="0" u="none" strike="noStrike" cap="none" dirty="0">
                <a:solidFill>
                  <a:srgbClr val="000000"/>
                </a:solidFill>
                <a:latin typeface="Poppins"/>
                <a:ea typeface="Poppins"/>
                <a:cs typeface="Poppins"/>
                <a:sym typeface="Poppins"/>
              </a:rPr>
              <a:t>παιδευόμενου στην αρχή κάθε νέου προγράμματος</a:t>
            </a:r>
            <a:endParaRPr dirty="0"/>
          </a:p>
          <a:p>
            <a:pPr marL="278702" marR="0" lvl="1" indent="-146685" algn="just" rtl="0">
              <a:lnSpc>
                <a:spcPct val="155974"/>
              </a:lnSpc>
              <a:spcBef>
                <a:spcPts val="0"/>
              </a:spcBef>
              <a:spcAft>
                <a:spcPts val="0"/>
              </a:spcAft>
              <a:buClr>
                <a:srgbClr val="000000"/>
              </a:buClr>
              <a:buSzPts val="2310"/>
              <a:buFont typeface="Arial"/>
              <a:buChar char="•"/>
            </a:pPr>
            <a:r>
              <a:rPr lang="en-US" sz="2310" b="0" i="0" u="none" strike="noStrike" cap="none" dirty="0" err="1">
                <a:solidFill>
                  <a:srgbClr val="000000"/>
                </a:solidFill>
                <a:latin typeface="Poppins"/>
                <a:ea typeface="Poppins"/>
                <a:cs typeface="Poppins"/>
                <a:sym typeface="Poppins"/>
              </a:rPr>
              <a:t>Αν</a:t>
            </a:r>
            <a:r>
              <a:rPr lang="en-US" sz="2310" b="0" i="0" u="none" strike="noStrike" cap="none" dirty="0">
                <a:solidFill>
                  <a:srgbClr val="000000"/>
                </a:solidFill>
                <a:latin typeface="Poppins"/>
                <a:ea typeface="Poppins"/>
                <a:cs typeface="Poppins"/>
                <a:sym typeface="Poppins"/>
              </a:rPr>
              <a:t>ασκόπηση μίας συνεδρίας ανά τρίμηνο και ερώτηση: ποιος ήταν λιγότερο ορατός; Τι θα τον είχε βοηθήσει;</a:t>
            </a:r>
            <a:endParaRPr dirty="0"/>
          </a:p>
          <a:p>
            <a:pPr marL="278702" marR="0" lvl="1" indent="-146685" algn="just" rtl="0">
              <a:lnSpc>
                <a:spcPct val="155974"/>
              </a:lnSpc>
              <a:spcBef>
                <a:spcPts val="0"/>
              </a:spcBef>
              <a:spcAft>
                <a:spcPts val="0"/>
              </a:spcAft>
              <a:buClr>
                <a:srgbClr val="000000"/>
              </a:buClr>
              <a:buSzPts val="2310"/>
              <a:buFont typeface="Arial"/>
              <a:buChar char="•"/>
            </a:pPr>
            <a:r>
              <a:rPr lang="en-US" sz="2310" b="0" i="0" u="none" strike="noStrike" cap="none" dirty="0" err="1">
                <a:solidFill>
                  <a:srgbClr val="000000"/>
                </a:solidFill>
                <a:latin typeface="Poppins"/>
                <a:ea typeface="Poppins"/>
                <a:cs typeface="Poppins"/>
                <a:sym typeface="Poppins"/>
              </a:rPr>
              <a:t>Συνεργ</a:t>
            </a:r>
            <a:r>
              <a:rPr lang="en-US" sz="2310" b="0" i="0" u="none" strike="noStrike" cap="none" dirty="0">
                <a:solidFill>
                  <a:srgbClr val="000000"/>
                </a:solidFill>
                <a:latin typeface="Poppins"/>
                <a:ea typeface="Poppins"/>
                <a:cs typeface="Poppins"/>
                <a:sym typeface="Poppins"/>
              </a:rPr>
              <a:t>ασία με συναδέλφους για την ανταλλαγή αποτελεσματικών προσεγγίσεων διαφοροποίησης</a:t>
            </a:r>
            <a:endParaRPr dirty="0"/>
          </a:p>
          <a:p>
            <a:pPr marL="278702" marR="0" lvl="1" indent="-146685" algn="just" rtl="0">
              <a:lnSpc>
                <a:spcPct val="155974"/>
              </a:lnSpc>
              <a:spcBef>
                <a:spcPts val="0"/>
              </a:spcBef>
              <a:spcAft>
                <a:spcPts val="0"/>
              </a:spcAft>
              <a:buClr>
                <a:srgbClr val="000000"/>
              </a:buClr>
              <a:buSzPts val="2310"/>
              <a:buFont typeface="Arial"/>
              <a:buChar char="•"/>
            </a:pPr>
            <a:r>
              <a:rPr lang="en-US" sz="2310" b="0" i="0" u="none" strike="noStrike" cap="none" dirty="0" err="1">
                <a:solidFill>
                  <a:srgbClr val="000000"/>
                </a:solidFill>
                <a:latin typeface="Poppins"/>
                <a:ea typeface="Poppins"/>
                <a:cs typeface="Poppins"/>
                <a:sym typeface="Poppins"/>
              </a:rPr>
              <a:t>Χρήση</a:t>
            </a:r>
            <a:r>
              <a:rPr lang="en-US" sz="2310" b="0" i="0" u="none" strike="noStrike" cap="none" dirty="0">
                <a:solidFill>
                  <a:srgbClr val="000000"/>
                </a:solidFill>
                <a:latin typeface="Poppins"/>
                <a:ea typeface="Poppins"/>
                <a:cs typeface="Poppins"/>
                <a:sym typeface="Poppins"/>
              </a:rPr>
              <a:t> </a:t>
            </a:r>
            <a:r>
              <a:rPr lang="en-US" sz="2310" b="0" i="0" u="none" strike="noStrike" cap="none" dirty="0" err="1">
                <a:solidFill>
                  <a:srgbClr val="000000"/>
                </a:solidFill>
                <a:latin typeface="Poppins"/>
                <a:ea typeface="Poppins"/>
                <a:cs typeface="Poppins"/>
                <a:sym typeface="Poppins"/>
              </a:rPr>
              <a:t>του</a:t>
            </a:r>
            <a:r>
              <a:rPr lang="en-US" sz="2310" b="0" i="0" u="none" strike="noStrike" cap="none" dirty="0">
                <a:solidFill>
                  <a:srgbClr val="000000"/>
                </a:solidFill>
                <a:latin typeface="Poppins"/>
                <a:ea typeface="Poppins"/>
                <a:cs typeface="Poppins"/>
                <a:sym typeface="Poppins"/>
              </a:rPr>
              <a:t> πλα</a:t>
            </a:r>
            <a:r>
              <a:rPr lang="en-US" sz="2310" b="0" i="0" u="none" strike="noStrike" cap="none" dirty="0" err="1">
                <a:solidFill>
                  <a:srgbClr val="000000"/>
                </a:solidFill>
                <a:latin typeface="Poppins"/>
                <a:ea typeface="Poppins"/>
                <a:cs typeface="Poppins"/>
                <a:sym typeface="Poppins"/>
              </a:rPr>
              <a:t>ισίου</a:t>
            </a:r>
            <a:r>
              <a:rPr lang="en-US" sz="2310" b="0" i="0" u="none" strike="noStrike" cap="none" dirty="0">
                <a:solidFill>
                  <a:srgbClr val="000000"/>
                </a:solidFill>
                <a:latin typeface="Poppins"/>
                <a:ea typeface="Poppins"/>
                <a:cs typeface="Poppins"/>
                <a:sym typeface="Poppins"/>
              </a:rPr>
              <a:t> UNESCO-UNEVOC </a:t>
            </a:r>
            <a:r>
              <a:rPr lang="en-US" sz="2310" b="0" i="0" u="none" strike="noStrike" cap="none" dirty="0" err="1">
                <a:solidFill>
                  <a:srgbClr val="000000"/>
                </a:solidFill>
                <a:latin typeface="Poppins"/>
                <a:ea typeface="Poppins"/>
                <a:cs typeface="Poppins"/>
                <a:sym typeface="Poppins"/>
              </a:rPr>
              <a:t>γι</a:t>
            </a:r>
            <a:r>
              <a:rPr lang="en-US" sz="2310" b="0" i="0" u="none" strike="noStrike" cap="none" dirty="0">
                <a:solidFill>
                  <a:srgbClr val="000000"/>
                </a:solidFill>
                <a:latin typeface="Poppins"/>
                <a:ea typeface="Poppins"/>
                <a:cs typeface="Poppins"/>
                <a:sym typeface="Poppins"/>
              </a:rPr>
              <a:t>α τον έλεγχο των τρεχόντων δυνατών και ελλειμματικών σημείων ένταξης του ιδρύματός τους</a:t>
            </a:r>
            <a:endParaRPr dirty="0"/>
          </a:p>
          <a:p>
            <a:pPr marL="0" marR="0" lvl="0" indent="0" algn="just" rtl="0">
              <a:lnSpc>
                <a:spcPct val="90995"/>
              </a:lnSpc>
              <a:spcBef>
                <a:spcPts val="0"/>
              </a:spcBef>
              <a:spcAft>
                <a:spcPts val="0"/>
              </a:spcAft>
              <a:buNone/>
            </a:pPr>
            <a:endParaRPr sz="2310" b="0" i="0" u="none" strike="noStrike" cap="none" dirty="0">
              <a:solidFill>
                <a:srgbClr val="000000"/>
              </a:solidFill>
              <a:latin typeface="Poppins"/>
              <a:ea typeface="Poppins"/>
              <a:cs typeface="Poppins"/>
              <a:sym typeface="Poppins"/>
            </a:endParaRPr>
          </a:p>
          <a:p>
            <a:pPr marL="278702" marR="0" lvl="1" indent="-139351" algn="just" rtl="0">
              <a:lnSpc>
                <a:spcPct val="155974"/>
              </a:lnSpc>
              <a:spcBef>
                <a:spcPts val="0"/>
              </a:spcBef>
              <a:spcAft>
                <a:spcPts val="0"/>
              </a:spcAft>
              <a:buNone/>
            </a:pPr>
            <a:r>
              <a:rPr lang="en-US" sz="2310" b="0" i="0" u="none" strike="noStrike" cap="none" dirty="0">
                <a:solidFill>
                  <a:srgbClr val="17B8BB"/>
                </a:solidFill>
                <a:latin typeface="Poppins"/>
                <a:ea typeface="Poppins"/>
                <a:cs typeface="Poppins"/>
                <a:sym typeface="Poppins"/>
              </a:rPr>
              <a:t>Η </a:t>
            </a:r>
            <a:r>
              <a:rPr lang="en-US" sz="2310" b="0" i="0" u="none" strike="noStrike" cap="none" dirty="0" err="1">
                <a:solidFill>
                  <a:srgbClr val="17B8BB"/>
                </a:solidFill>
                <a:latin typeface="Poppins"/>
                <a:ea typeface="Poppins"/>
                <a:cs typeface="Poppins"/>
                <a:sym typeface="Poppins"/>
              </a:rPr>
              <a:t>συμ</a:t>
            </a:r>
            <a:r>
              <a:rPr lang="en-US" sz="2310" b="0" i="0" u="none" strike="noStrike" cap="none" dirty="0">
                <a:solidFill>
                  <a:srgbClr val="17B8BB"/>
                </a:solidFill>
                <a:latin typeface="Poppins"/>
                <a:ea typeface="Poppins"/>
                <a:cs typeface="Poppins"/>
                <a:sym typeface="Poppins"/>
              </a:rPr>
              <a:t>περιληπτική διδασκαλία δεν είναι ένα ξεχωριστό έργο που προστίθεται σε όλα τα άλλα. </a:t>
            </a:r>
            <a:r>
              <a:rPr lang="en-US" sz="2310" b="0" i="0" u="none" strike="noStrike" cap="none" dirty="0" err="1">
                <a:solidFill>
                  <a:srgbClr val="17B8BB"/>
                </a:solidFill>
                <a:latin typeface="Poppins"/>
                <a:ea typeface="Poppins"/>
                <a:cs typeface="Poppins"/>
                <a:sym typeface="Poppins"/>
              </a:rPr>
              <a:t>Είν</a:t>
            </a:r>
            <a:r>
              <a:rPr lang="en-US" sz="2310" b="0" i="0" u="none" strike="noStrike" cap="none" dirty="0">
                <a:solidFill>
                  <a:srgbClr val="17B8BB"/>
                </a:solidFill>
                <a:latin typeface="Poppins"/>
                <a:ea typeface="Poppins"/>
                <a:cs typeface="Poppins"/>
                <a:sym typeface="Poppins"/>
              </a:rPr>
              <a:t>αι ένας τρόπος να κάνουμε όλα τα άλλα με μεγαλύτερη επίγνωση.</a:t>
            </a:r>
            <a:endParaRPr dirty="0"/>
          </a:p>
        </p:txBody>
      </p:sp>
      <p:sp>
        <p:nvSpPr>
          <p:cNvPr id="465" name="Google Shape;465;p14"/>
          <p:cNvSpPr txBox="1"/>
          <p:nvPr/>
        </p:nvSpPr>
        <p:spPr>
          <a:xfrm>
            <a:off x="8768077" y="585349"/>
            <a:ext cx="9880978" cy="963694"/>
          </a:xfrm>
          <a:prstGeom prst="rect">
            <a:avLst/>
          </a:prstGeom>
          <a:noFill/>
          <a:ln>
            <a:noFill/>
          </a:ln>
        </p:spPr>
        <p:txBody>
          <a:bodyPr spcFirstLastPara="1" wrap="square" lIns="0" tIns="0" rIns="0" bIns="0" anchor="t" anchorCtr="0">
            <a:spAutoFit/>
          </a:bodyPr>
          <a:lstStyle/>
          <a:p>
            <a:pPr marL="0" marR="0" lvl="0" indent="0" algn="l" rtl="0">
              <a:lnSpc>
                <a:spcPct val="135619"/>
              </a:lnSpc>
              <a:spcBef>
                <a:spcPts val="0"/>
              </a:spcBef>
              <a:spcAft>
                <a:spcPts val="0"/>
              </a:spcAft>
              <a:buNone/>
            </a:pPr>
            <a:r>
              <a:rPr lang="en-US" sz="2799" b="1" i="0" u="none" strike="noStrike" cap="none">
                <a:solidFill>
                  <a:srgbClr val="000000"/>
                </a:solidFill>
                <a:latin typeface="Poppins"/>
                <a:ea typeface="Poppins"/>
                <a:cs typeface="Poppins"/>
                <a:sym typeface="Poppins"/>
              </a:rPr>
              <a:t>Στρατηγικές Εκπαιδευτικών για την Ενίσχυση της Συμπεριληπτικής Πρακτικής</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15"/>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3">
              <a:alphaModFix/>
            </a:blip>
            <a:stretch>
              <a:fillRect t="-123" b="-122"/>
            </a:stretch>
          </a:blipFill>
          <a:ln>
            <a:noFill/>
          </a:ln>
        </p:spPr>
        <p:txBody>
          <a:bodyPr/>
          <a:lstStyle/>
          <a:p>
            <a:endParaRPr lang="en-BE"/>
          </a:p>
        </p:txBody>
      </p:sp>
      <p:sp>
        <p:nvSpPr>
          <p:cNvPr id="475" name="Google Shape;475;p15"/>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4">
              <a:alphaModFix/>
            </a:blip>
            <a:stretch>
              <a:fillRect t="-6" b="-7"/>
            </a:stretch>
          </a:blipFill>
          <a:ln>
            <a:noFill/>
          </a:ln>
        </p:spPr>
        <p:txBody>
          <a:bodyPr/>
          <a:lstStyle/>
          <a:p>
            <a:endParaRPr lang="en-BE"/>
          </a:p>
        </p:txBody>
      </p:sp>
      <p:sp>
        <p:nvSpPr>
          <p:cNvPr id="476" name="Google Shape;476;p15"/>
          <p:cNvSpPr/>
          <p:nvPr/>
        </p:nvSpPr>
        <p:spPr>
          <a:xfrm>
            <a:off x="-1342911" y="9913239"/>
            <a:ext cx="20973812" cy="837562"/>
          </a:xfrm>
          <a:custGeom>
            <a:avLst/>
            <a:gdLst/>
            <a:ahLst/>
            <a:cxnLst/>
            <a:rect l="l" t="t" r="r" b="b"/>
            <a:pathLst>
              <a:path w="20973812" h="837562" extrusionOk="0">
                <a:moveTo>
                  <a:pt x="0" y="0"/>
                </a:moveTo>
                <a:lnTo>
                  <a:pt x="20973812" y="0"/>
                </a:lnTo>
                <a:lnTo>
                  <a:pt x="20973812" y="837562"/>
                </a:lnTo>
                <a:lnTo>
                  <a:pt x="0" y="837562"/>
                </a:lnTo>
                <a:lnTo>
                  <a:pt x="0" y="0"/>
                </a:lnTo>
                <a:close/>
              </a:path>
            </a:pathLst>
          </a:custGeom>
          <a:blipFill rotWithShape="1">
            <a:blip r:embed="rId5">
              <a:alphaModFix/>
            </a:blip>
            <a:stretch>
              <a:fillRect/>
            </a:stretch>
          </a:blipFill>
          <a:ln>
            <a:noFill/>
          </a:ln>
        </p:spPr>
        <p:txBody>
          <a:bodyPr/>
          <a:lstStyle/>
          <a:p>
            <a:endParaRPr lang="en-BE"/>
          </a:p>
        </p:txBody>
      </p:sp>
      <p:sp>
        <p:nvSpPr>
          <p:cNvPr id="477" name="Google Shape;477;p15"/>
          <p:cNvSpPr/>
          <p:nvPr/>
        </p:nvSpPr>
        <p:spPr>
          <a:xfrm>
            <a:off x="2488625" y="9913239"/>
            <a:ext cx="13310749" cy="837562"/>
          </a:xfrm>
          <a:custGeom>
            <a:avLst/>
            <a:gdLst/>
            <a:ahLst/>
            <a:cxnLst/>
            <a:rect l="l" t="t" r="r" b="b"/>
            <a:pathLst>
              <a:path w="13310749" h="837562" extrusionOk="0">
                <a:moveTo>
                  <a:pt x="0" y="0"/>
                </a:moveTo>
                <a:lnTo>
                  <a:pt x="13310750" y="0"/>
                </a:lnTo>
                <a:lnTo>
                  <a:pt x="13310750" y="837562"/>
                </a:lnTo>
                <a:lnTo>
                  <a:pt x="0" y="837562"/>
                </a:lnTo>
                <a:lnTo>
                  <a:pt x="0" y="0"/>
                </a:lnTo>
                <a:close/>
              </a:path>
            </a:pathLst>
          </a:custGeom>
          <a:blipFill rotWithShape="1">
            <a:blip r:embed="rId6">
              <a:alphaModFix/>
            </a:blip>
            <a:stretch>
              <a:fillRect/>
            </a:stretch>
          </a:blipFill>
          <a:ln>
            <a:noFill/>
          </a:ln>
        </p:spPr>
        <p:txBody>
          <a:bodyPr/>
          <a:lstStyle/>
          <a:p>
            <a:endParaRPr lang="en-BE"/>
          </a:p>
        </p:txBody>
      </p:sp>
      <p:sp>
        <p:nvSpPr>
          <p:cNvPr id="478" name="Google Shape;478;p15"/>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7">
              <a:alphaModFix/>
            </a:blip>
            <a:stretch>
              <a:fillRect/>
            </a:stretch>
          </a:blipFill>
          <a:ln>
            <a:noFill/>
          </a:ln>
        </p:spPr>
        <p:txBody>
          <a:bodyPr/>
          <a:lstStyle/>
          <a:p>
            <a:endParaRPr lang="en-BE"/>
          </a:p>
        </p:txBody>
      </p:sp>
      <p:sp>
        <p:nvSpPr>
          <p:cNvPr id="479" name="Google Shape;479;p15"/>
          <p:cNvSpPr txBox="1"/>
          <p:nvPr/>
        </p:nvSpPr>
        <p:spPr>
          <a:xfrm>
            <a:off x="9129427" y="788603"/>
            <a:ext cx="2058505" cy="487444"/>
          </a:xfrm>
          <a:prstGeom prst="rect">
            <a:avLst/>
          </a:prstGeom>
          <a:noFill/>
          <a:ln>
            <a:noFill/>
          </a:ln>
        </p:spPr>
        <p:txBody>
          <a:bodyPr spcFirstLastPara="1" wrap="square" lIns="0" tIns="0" rIns="0" bIns="0" anchor="t" anchorCtr="0">
            <a:spAutoFit/>
          </a:bodyPr>
          <a:lstStyle/>
          <a:p>
            <a:pPr marL="0" marR="0" lvl="0" indent="0" algn="l" rtl="0">
              <a:lnSpc>
                <a:spcPct val="135619"/>
              </a:lnSpc>
              <a:spcBef>
                <a:spcPts val="0"/>
              </a:spcBef>
              <a:spcAft>
                <a:spcPts val="0"/>
              </a:spcAft>
              <a:buNone/>
            </a:pPr>
            <a:r>
              <a:rPr lang="en-US" sz="2799" b="1" i="0" u="none" strike="noStrike" cap="none">
                <a:solidFill>
                  <a:srgbClr val="000000"/>
                </a:solidFill>
                <a:latin typeface="Poppins"/>
                <a:ea typeface="Poppins"/>
                <a:cs typeface="Poppins"/>
                <a:sym typeface="Poppins"/>
              </a:rPr>
              <a:t>ΔΕΊΤΕ</a:t>
            </a:r>
            <a:endParaRPr/>
          </a:p>
        </p:txBody>
      </p:sp>
      <p:sp>
        <p:nvSpPr>
          <p:cNvPr id="480" name="Google Shape;480;p15"/>
          <p:cNvSpPr txBox="1"/>
          <p:nvPr/>
        </p:nvSpPr>
        <p:spPr>
          <a:xfrm>
            <a:off x="9129427" y="1498721"/>
            <a:ext cx="8555260" cy="3164568"/>
          </a:xfrm>
          <a:prstGeom prst="rect">
            <a:avLst/>
          </a:prstGeom>
          <a:noFill/>
          <a:ln>
            <a:noFill/>
          </a:ln>
        </p:spPr>
        <p:txBody>
          <a:bodyPr spcFirstLastPara="1" wrap="square" lIns="0" tIns="0" rIns="0" bIns="0" anchor="t" anchorCtr="0">
            <a:spAutoFit/>
          </a:bodyPr>
          <a:lstStyle/>
          <a:p>
            <a:pPr marL="0" marR="0" lvl="0" indent="0" algn="just" rtl="0">
              <a:lnSpc>
                <a:spcPct val="155982"/>
              </a:lnSpc>
              <a:spcBef>
                <a:spcPts val="0"/>
              </a:spcBef>
              <a:spcAft>
                <a:spcPts val="0"/>
              </a:spcAft>
              <a:buNone/>
            </a:pPr>
            <a:r>
              <a:rPr lang="en-US" sz="2499" b="0" i="0" u="none" strike="noStrike" cap="none">
                <a:solidFill>
                  <a:srgbClr val="000000"/>
                </a:solidFill>
                <a:latin typeface="Poppins"/>
                <a:ea typeface="Poppins"/>
                <a:cs typeface="Poppins"/>
                <a:sym typeface="Poppins"/>
              </a:rPr>
              <a:t>Δείτε το παρακάτω βίντεο στο YouTube για έναν οδηγό σχετικά με το πώς να κάνετε την τάξη σας πιο συμπεριληπτική χρησιμοποιώντας μια προσέγγιση καθολικού σχεδιασμού στη μάθηση.</a:t>
            </a:r>
            <a:endParaRPr/>
          </a:p>
          <a:p>
            <a:pPr marL="0" marR="0" lvl="0" indent="0" algn="just" rtl="0">
              <a:lnSpc>
                <a:spcPct val="87394"/>
              </a:lnSpc>
              <a:spcBef>
                <a:spcPts val="0"/>
              </a:spcBef>
              <a:spcAft>
                <a:spcPts val="0"/>
              </a:spcAft>
              <a:buNone/>
            </a:pPr>
            <a:endParaRPr sz="2499" b="0" i="0" u="none" strike="noStrike" cap="none">
              <a:solidFill>
                <a:srgbClr val="000000"/>
              </a:solidFill>
              <a:latin typeface="Poppins"/>
              <a:ea typeface="Poppins"/>
              <a:cs typeface="Poppins"/>
              <a:sym typeface="Poppins"/>
            </a:endParaRPr>
          </a:p>
          <a:p>
            <a:pPr marL="0" marR="0" lvl="0" indent="0" algn="just" rtl="0">
              <a:lnSpc>
                <a:spcPct val="155982"/>
              </a:lnSpc>
              <a:spcBef>
                <a:spcPts val="0"/>
              </a:spcBef>
              <a:spcAft>
                <a:spcPts val="0"/>
              </a:spcAft>
              <a:buNone/>
            </a:pPr>
            <a:r>
              <a:rPr lang="en-US" sz="2499" b="0" i="0" u="none" strike="noStrike" cap="none">
                <a:solidFill>
                  <a:srgbClr val="000000"/>
                </a:solidFill>
                <a:latin typeface="Poppins"/>
                <a:ea typeface="Poppins"/>
                <a:cs typeface="Poppins"/>
                <a:sym typeface="Poppins"/>
              </a:rPr>
              <a:t>Το βίντεο είναι επίσης προσβάσιμο στη διεύθυνση:</a:t>
            </a:r>
            <a:endParaRPr/>
          </a:p>
          <a:p>
            <a:pPr marL="0" marR="0" lvl="0" indent="0" algn="just" rtl="0">
              <a:lnSpc>
                <a:spcPct val="156000"/>
              </a:lnSpc>
              <a:spcBef>
                <a:spcPts val="0"/>
              </a:spcBef>
              <a:spcAft>
                <a:spcPts val="0"/>
              </a:spcAft>
              <a:buNone/>
            </a:pPr>
            <a:r>
              <a:rPr lang="en-US" sz="2400" b="0"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https://www.youtube.com/watch?v=RCHETWoXD_E</a:t>
            </a:r>
            <a:endParaRPr/>
          </a:p>
        </p:txBody>
      </p:sp>
      <p:sp>
        <p:nvSpPr>
          <p:cNvPr id="481" name="Google Shape;481;p15"/>
          <p:cNvSpPr/>
          <p:nvPr/>
        </p:nvSpPr>
        <p:spPr>
          <a:xfrm>
            <a:off x="16053273" y="86422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9">
              <a:alphaModFix/>
            </a:blip>
            <a:stretch>
              <a:fillRect l="-42" r="-39"/>
            </a:stretch>
          </a:blipFill>
          <a:ln>
            <a:noFill/>
          </a:ln>
        </p:spPr>
        <p:txBody>
          <a:bodyPr/>
          <a:lstStyle/>
          <a:p>
            <a:endParaRPr lang="en-BE"/>
          </a:p>
        </p:txBody>
      </p:sp>
      <p:sp>
        <p:nvSpPr>
          <p:cNvPr id="482" name="Google Shape;482;p15"/>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0">
              <a:alphaModFix/>
            </a:blip>
            <a:stretch>
              <a:fillRect t="-24" r="-1" b="-30"/>
            </a:stretch>
          </a:blipFill>
          <a:ln>
            <a:noFill/>
          </a:ln>
        </p:spPr>
        <p:txBody>
          <a:bodyPr/>
          <a:lstStyle/>
          <a:p>
            <a:endParaRPr lang="en-BE"/>
          </a:p>
        </p:txBody>
      </p:sp>
      <p:sp>
        <p:nvSpPr>
          <p:cNvPr id="483" name="Google Shape;483;p15"/>
          <p:cNvSpPr/>
          <p:nvPr/>
        </p:nvSpPr>
        <p:spPr>
          <a:xfrm flipH="1">
            <a:off x="36805" y="3510115"/>
            <a:ext cx="9918383" cy="7240715"/>
          </a:xfrm>
          <a:custGeom>
            <a:avLst/>
            <a:gdLst/>
            <a:ahLst/>
            <a:cxnLst/>
            <a:rect l="l" t="t" r="r" b="b"/>
            <a:pathLst>
              <a:path w="13224511" h="9654286" extrusionOk="0">
                <a:moveTo>
                  <a:pt x="13224511" y="0"/>
                </a:moveTo>
                <a:lnTo>
                  <a:pt x="0" y="0"/>
                </a:lnTo>
                <a:lnTo>
                  <a:pt x="0" y="9654286"/>
                </a:lnTo>
                <a:lnTo>
                  <a:pt x="13224511" y="9654286"/>
                </a:lnTo>
                <a:lnTo>
                  <a:pt x="13224511" y="0"/>
                </a:lnTo>
                <a:close/>
              </a:path>
            </a:pathLst>
          </a:custGeom>
          <a:blipFill rotWithShape="1">
            <a:blip r:embed="rId11">
              <a:alphaModFix/>
            </a:blip>
            <a:stretch>
              <a:fillRect r="-2043"/>
            </a:stretch>
          </a:blipFill>
          <a:ln>
            <a:noFill/>
          </a:ln>
        </p:spPr>
        <p:txBody>
          <a:bodyPr/>
          <a:lstStyle/>
          <a:p>
            <a:endParaRPr lang="en-BE"/>
          </a:p>
        </p:txBody>
      </p:sp>
      <p:sp>
        <p:nvSpPr>
          <p:cNvPr id="484" name="Google Shape;484;p15"/>
          <p:cNvSpPr/>
          <p:nvPr/>
        </p:nvSpPr>
        <p:spPr>
          <a:xfrm>
            <a:off x="189509" y="4262628"/>
            <a:ext cx="8675560" cy="4898135"/>
          </a:xfrm>
          <a:custGeom>
            <a:avLst/>
            <a:gdLst/>
            <a:ahLst/>
            <a:cxnLst/>
            <a:rect l="l" t="t" r="r" b="b"/>
            <a:pathLst>
              <a:path w="11567414" h="6530848" extrusionOk="0">
                <a:moveTo>
                  <a:pt x="0" y="0"/>
                </a:moveTo>
                <a:lnTo>
                  <a:pt x="11567414" y="0"/>
                </a:lnTo>
                <a:lnTo>
                  <a:pt x="11567414" y="6530848"/>
                </a:lnTo>
                <a:lnTo>
                  <a:pt x="0" y="6530848"/>
                </a:lnTo>
                <a:lnTo>
                  <a:pt x="0" y="0"/>
                </a:lnTo>
                <a:close/>
              </a:path>
            </a:pathLst>
          </a:custGeom>
          <a:blipFill rotWithShape="1">
            <a:blip r:embed="rId12">
              <a:alphaModFix/>
            </a:blip>
            <a:stretch>
              <a:fillRect/>
            </a:stretch>
          </a:blipFill>
          <a:ln>
            <a:noFill/>
          </a:ln>
        </p:spPr>
        <p:txBody>
          <a:bodyPr/>
          <a:lstStyle/>
          <a:p>
            <a:endParaRPr lang="en-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16"/>
          <p:cNvSpPr/>
          <p:nvPr/>
        </p:nvSpPr>
        <p:spPr>
          <a:xfrm rot="4721880" flipH="1">
            <a:off x="35043" y="2973745"/>
            <a:ext cx="12676727" cy="4421029"/>
          </a:xfrm>
          <a:custGeom>
            <a:avLst/>
            <a:gdLst/>
            <a:ahLst/>
            <a:cxnLst/>
            <a:rect l="l" t="t" r="r" b="b"/>
            <a:pathLst>
              <a:path w="16902303" h="5894705" extrusionOk="0">
                <a:moveTo>
                  <a:pt x="0" y="5894705"/>
                </a:moveTo>
                <a:lnTo>
                  <a:pt x="16902303" y="5894705"/>
                </a:lnTo>
                <a:lnTo>
                  <a:pt x="16902303" y="0"/>
                </a:lnTo>
                <a:lnTo>
                  <a:pt x="0" y="0"/>
                </a:lnTo>
                <a:lnTo>
                  <a:pt x="0" y="5894705"/>
                </a:lnTo>
                <a:close/>
              </a:path>
            </a:pathLst>
          </a:custGeom>
          <a:blipFill rotWithShape="1">
            <a:blip r:embed="rId3">
              <a:alphaModFix/>
            </a:blip>
            <a:stretch>
              <a:fillRect t="-82" b="-81"/>
            </a:stretch>
          </a:blipFill>
          <a:ln>
            <a:noFill/>
          </a:ln>
        </p:spPr>
        <p:txBody>
          <a:bodyPr/>
          <a:lstStyle/>
          <a:p>
            <a:endParaRPr lang="en-BE"/>
          </a:p>
        </p:txBody>
      </p:sp>
      <p:sp>
        <p:nvSpPr>
          <p:cNvPr id="494" name="Google Shape;494;p16"/>
          <p:cNvSpPr/>
          <p:nvPr/>
        </p:nvSpPr>
        <p:spPr>
          <a:xfrm>
            <a:off x="6517567"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4">
              <a:alphaModFix/>
            </a:blip>
            <a:stretch>
              <a:fillRect/>
            </a:stretch>
          </a:blipFill>
          <a:ln>
            <a:noFill/>
          </a:ln>
        </p:spPr>
        <p:txBody>
          <a:bodyPr/>
          <a:lstStyle/>
          <a:p>
            <a:endParaRPr lang="en-BE"/>
          </a:p>
        </p:txBody>
      </p:sp>
      <p:sp>
        <p:nvSpPr>
          <p:cNvPr id="495" name="Google Shape;495;p16"/>
          <p:cNvSpPr/>
          <p:nvPr/>
        </p:nvSpPr>
        <p:spPr>
          <a:xfrm>
            <a:off x="7169648" y="2226097"/>
            <a:ext cx="604561" cy="604561"/>
          </a:xfrm>
          <a:custGeom>
            <a:avLst/>
            <a:gdLst/>
            <a:ahLst/>
            <a:cxnLst/>
            <a:rect l="l" t="t" r="r" b="b"/>
            <a:pathLst>
              <a:path w="604561" h="604561" extrusionOk="0">
                <a:moveTo>
                  <a:pt x="0" y="0"/>
                </a:moveTo>
                <a:lnTo>
                  <a:pt x="604562" y="0"/>
                </a:lnTo>
                <a:lnTo>
                  <a:pt x="604562" y="604562"/>
                </a:lnTo>
                <a:lnTo>
                  <a:pt x="0" y="604562"/>
                </a:lnTo>
                <a:lnTo>
                  <a:pt x="0" y="0"/>
                </a:lnTo>
                <a:close/>
              </a:path>
            </a:pathLst>
          </a:custGeom>
          <a:blipFill rotWithShape="1">
            <a:blip r:embed="rId5">
              <a:alphaModFix/>
            </a:blip>
            <a:stretch>
              <a:fillRect/>
            </a:stretch>
          </a:blipFill>
          <a:ln>
            <a:noFill/>
          </a:ln>
        </p:spPr>
        <p:txBody>
          <a:bodyPr/>
          <a:lstStyle/>
          <a:p>
            <a:endParaRPr lang="en-BE"/>
          </a:p>
        </p:txBody>
      </p:sp>
      <p:sp>
        <p:nvSpPr>
          <p:cNvPr id="496" name="Google Shape;496;p16"/>
          <p:cNvSpPr/>
          <p:nvPr/>
        </p:nvSpPr>
        <p:spPr>
          <a:xfrm>
            <a:off x="6372101"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6">
              <a:alphaModFix/>
            </a:blip>
            <a:stretch>
              <a:fillRect/>
            </a:stretch>
          </a:blipFill>
          <a:ln>
            <a:noFill/>
          </a:ln>
        </p:spPr>
        <p:txBody>
          <a:bodyPr/>
          <a:lstStyle/>
          <a:p>
            <a:endParaRPr lang="en-BE"/>
          </a:p>
        </p:txBody>
      </p:sp>
      <p:sp>
        <p:nvSpPr>
          <p:cNvPr id="497" name="Google Shape;497;p16"/>
          <p:cNvSpPr/>
          <p:nvPr/>
        </p:nvSpPr>
        <p:spPr>
          <a:xfrm>
            <a:off x="0" y="0"/>
            <a:ext cx="7172611" cy="10284333"/>
          </a:xfrm>
          <a:custGeom>
            <a:avLst/>
            <a:gdLst/>
            <a:ahLst/>
            <a:cxnLst/>
            <a:rect l="l" t="t" r="r" b="b"/>
            <a:pathLst>
              <a:path w="9563481" h="13712444" extrusionOk="0">
                <a:moveTo>
                  <a:pt x="0" y="0"/>
                </a:moveTo>
                <a:lnTo>
                  <a:pt x="0" y="13712444"/>
                </a:lnTo>
                <a:lnTo>
                  <a:pt x="9556369" y="13712444"/>
                </a:lnTo>
                <a:cubicBezTo>
                  <a:pt x="9556369" y="13712444"/>
                  <a:pt x="9563353" y="13626846"/>
                  <a:pt x="9563481" y="13467842"/>
                </a:cubicBezTo>
                <a:lnTo>
                  <a:pt x="9563481" y="13458825"/>
                </a:lnTo>
                <a:cubicBezTo>
                  <a:pt x="9562846" y="12694538"/>
                  <a:pt x="9403461" y="10296525"/>
                  <a:pt x="7625842" y="7543165"/>
                </a:cubicBezTo>
                <a:cubicBezTo>
                  <a:pt x="5642737" y="4471289"/>
                  <a:pt x="5031105" y="2525903"/>
                  <a:pt x="5047996" y="0"/>
                </a:cubicBezTo>
                <a:close/>
              </a:path>
            </a:pathLst>
          </a:custGeom>
          <a:blipFill rotWithShape="1">
            <a:blip r:embed="rId7">
              <a:alphaModFix/>
            </a:blip>
            <a:stretch>
              <a:fillRect t="-53" b="-5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6"/>
          <p:cNvSpPr/>
          <p:nvPr/>
        </p:nvSpPr>
        <p:spPr>
          <a:xfrm rot="2903700">
            <a:off x="-5767023" y="6286164"/>
            <a:ext cx="10909268" cy="3709130"/>
          </a:xfrm>
          <a:custGeom>
            <a:avLst/>
            <a:gdLst/>
            <a:ahLst/>
            <a:cxnLst/>
            <a:rect l="l" t="t" r="r" b="b"/>
            <a:pathLst>
              <a:path w="14545690" h="4945507" extrusionOk="0">
                <a:moveTo>
                  <a:pt x="0" y="0"/>
                </a:moveTo>
                <a:lnTo>
                  <a:pt x="14545690" y="0"/>
                </a:lnTo>
                <a:lnTo>
                  <a:pt x="14545690" y="4945507"/>
                </a:lnTo>
                <a:lnTo>
                  <a:pt x="0" y="4945507"/>
                </a:lnTo>
                <a:lnTo>
                  <a:pt x="0" y="0"/>
                </a:lnTo>
                <a:close/>
              </a:path>
            </a:pathLst>
          </a:custGeom>
          <a:blipFill rotWithShape="1">
            <a:blip r:embed="rId8">
              <a:alphaModFix amt="77000"/>
            </a:blip>
            <a:stretch>
              <a:fillRect t="-41" b="-42"/>
            </a:stretch>
          </a:blipFill>
          <a:ln>
            <a:noFill/>
          </a:ln>
        </p:spPr>
        <p:txBody>
          <a:bodyPr/>
          <a:lstStyle/>
          <a:p>
            <a:endParaRPr lang="en-BE"/>
          </a:p>
        </p:txBody>
      </p:sp>
      <p:sp>
        <p:nvSpPr>
          <p:cNvPr id="499" name="Google Shape;499;p16"/>
          <p:cNvSpPr txBox="1"/>
          <p:nvPr/>
        </p:nvSpPr>
        <p:spPr>
          <a:xfrm>
            <a:off x="8704040" y="923925"/>
            <a:ext cx="8896539" cy="2018243"/>
          </a:xfrm>
          <a:prstGeom prst="rect">
            <a:avLst/>
          </a:prstGeom>
          <a:noFill/>
          <a:ln>
            <a:noFill/>
          </a:ln>
        </p:spPr>
        <p:txBody>
          <a:bodyPr spcFirstLastPara="1" wrap="square" lIns="0" tIns="0" rIns="0" bIns="0" anchor="t" anchorCtr="0">
            <a:spAutoFit/>
          </a:bodyPr>
          <a:lstStyle/>
          <a:p>
            <a:pPr marL="0" marR="0" lvl="0" indent="0" algn="l" rtl="0">
              <a:lnSpc>
                <a:spcPct val="135598"/>
              </a:lnSpc>
              <a:spcBef>
                <a:spcPts val="0"/>
              </a:spcBef>
              <a:spcAft>
                <a:spcPts val="0"/>
              </a:spcAft>
              <a:buNone/>
            </a:pPr>
            <a:r>
              <a:rPr lang="en-US" sz="3899" b="1" i="0" u="none" strike="noStrike" cap="none">
                <a:solidFill>
                  <a:srgbClr val="000000"/>
                </a:solidFill>
                <a:latin typeface="Poppins"/>
                <a:ea typeface="Poppins"/>
                <a:cs typeface="Poppins"/>
                <a:sym typeface="Poppins"/>
              </a:rPr>
              <a:t>Στρατηγικές Εκπαιδευτικών για την Ενίσχυση της Συμπεριληπτικής Πρακτικής</a:t>
            </a:r>
            <a:endParaRPr/>
          </a:p>
        </p:txBody>
      </p:sp>
      <p:sp>
        <p:nvSpPr>
          <p:cNvPr id="500" name="Google Shape;500;p16"/>
          <p:cNvSpPr/>
          <p:nvPr/>
        </p:nvSpPr>
        <p:spPr>
          <a:xfrm>
            <a:off x="16080505" y="3097929"/>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9">
              <a:alphaModFix/>
            </a:blip>
            <a:stretch>
              <a:fillRect r="1" b="1"/>
            </a:stretch>
          </a:blipFill>
          <a:ln>
            <a:noFill/>
          </a:ln>
        </p:spPr>
        <p:txBody>
          <a:bodyPr/>
          <a:lstStyle/>
          <a:p>
            <a:endParaRPr lang="en-BE"/>
          </a:p>
        </p:txBody>
      </p:sp>
      <p:sp>
        <p:nvSpPr>
          <p:cNvPr id="501" name="Google Shape;501;p16"/>
          <p:cNvSpPr/>
          <p:nvPr/>
        </p:nvSpPr>
        <p:spPr>
          <a:xfrm>
            <a:off x="16080505" y="4990641"/>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9">
              <a:alphaModFix/>
            </a:blip>
            <a:stretch>
              <a:fillRect r="1" b="1"/>
            </a:stretch>
          </a:blipFill>
          <a:ln>
            <a:noFill/>
          </a:ln>
        </p:spPr>
        <p:txBody>
          <a:bodyPr/>
          <a:lstStyle/>
          <a:p>
            <a:endParaRPr lang="en-BE"/>
          </a:p>
        </p:txBody>
      </p:sp>
      <p:sp>
        <p:nvSpPr>
          <p:cNvPr id="502" name="Google Shape;502;p16"/>
          <p:cNvSpPr/>
          <p:nvPr/>
        </p:nvSpPr>
        <p:spPr>
          <a:xfrm>
            <a:off x="16080505" y="6651165"/>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9">
              <a:alphaModFix/>
            </a:blip>
            <a:stretch>
              <a:fillRect r="1" b="1"/>
            </a:stretch>
          </a:blipFill>
          <a:ln>
            <a:noFill/>
          </a:ln>
        </p:spPr>
        <p:txBody>
          <a:bodyPr/>
          <a:lstStyle/>
          <a:p>
            <a:endParaRPr lang="en-BE"/>
          </a:p>
        </p:txBody>
      </p:sp>
      <p:sp>
        <p:nvSpPr>
          <p:cNvPr id="503" name="Google Shape;503;p16"/>
          <p:cNvSpPr/>
          <p:nvPr/>
        </p:nvSpPr>
        <p:spPr>
          <a:xfrm>
            <a:off x="16169402" y="3186835"/>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10">
              <a:alphaModFix/>
            </a:blip>
            <a:stretch>
              <a:fillRect r="-1" b="-1"/>
            </a:stretch>
          </a:blipFill>
          <a:ln>
            <a:noFill/>
          </a:ln>
        </p:spPr>
        <p:txBody>
          <a:bodyPr/>
          <a:lstStyle/>
          <a:p>
            <a:endParaRPr lang="en-BE"/>
          </a:p>
        </p:txBody>
      </p:sp>
      <p:sp>
        <p:nvSpPr>
          <p:cNvPr id="504" name="Google Shape;504;p16"/>
          <p:cNvSpPr/>
          <p:nvPr/>
        </p:nvSpPr>
        <p:spPr>
          <a:xfrm>
            <a:off x="16169402" y="5079548"/>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10">
              <a:alphaModFix/>
            </a:blip>
            <a:stretch>
              <a:fillRect r="-1" b="-1"/>
            </a:stretch>
          </a:blipFill>
          <a:ln>
            <a:noFill/>
          </a:ln>
        </p:spPr>
        <p:txBody>
          <a:bodyPr/>
          <a:lstStyle/>
          <a:p>
            <a:endParaRPr lang="en-BE"/>
          </a:p>
        </p:txBody>
      </p:sp>
      <p:sp>
        <p:nvSpPr>
          <p:cNvPr id="505" name="Google Shape;505;p16"/>
          <p:cNvSpPr/>
          <p:nvPr/>
        </p:nvSpPr>
        <p:spPr>
          <a:xfrm>
            <a:off x="16169402" y="6740072"/>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10">
              <a:alphaModFix/>
            </a:blip>
            <a:stretch>
              <a:fillRect r="-1" b="-1"/>
            </a:stretch>
          </a:blipFill>
          <a:ln>
            <a:noFill/>
          </a:ln>
        </p:spPr>
        <p:txBody>
          <a:bodyPr/>
          <a:lstStyle/>
          <a:p>
            <a:endParaRPr lang="en-BE"/>
          </a:p>
        </p:txBody>
      </p:sp>
      <p:sp>
        <p:nvSpPr>
          <p:cNvPr id="506" name="Google Shape;506;p16"/>
          <p:cNvSpPr/>
          <p:nvPr/>
        </p:nvSpPr>
        <p:spPr>
          <a:xfrm>
            <a:off x="16221304" y="3238737"/>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1">
              <a:alphaModFix/>
            </a:blip>
            <a:stretch>
              <a:fillRect r="-4" b="-4"/>
            </a:stretch>
          </a:blipFill>
          <a:ln>
            <a:noFill/>
          </a:ln>
        </p:spPr>
        <p:txBody>
          <a:bodyPr/>
          <a:lstStyle/>
          <a:p>
            <a:endParaRPr lang="en-BE"/>
          </a:p>
        </p:txBody>
      </p:sp>
      <p:sp>
        <p:nvSpPr>
          <p:cNvPr id="507" name="Google Shape;507;p16"/>
          <p:cNvSpPr/>
          <p:nvPr/>
        </p:nvSpPr>
        <p:spPr>
          <a:xfrm>
            <a:off x="16221304" y="5131449"/>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1">
              <a:alphaModFix/>
            </a:blip>
            <a:stretch>
              <a:fillRect r="-4" b="-4"/>
            </a:stretch>
          </a:blipFill>
          <a:ln>
            <a:noFill/>
          </a:ln>
        </p:spPr>
        <p:txBody>
          <a:bodyPr/>
          <a:lstStyle/>
          <a:p>
            <a:endParaRPr lang="en-BE"/>
          </a:p>
        </p:txBody>
      </p:sp>
      <p:sp>
        <p:nvSpPr>
          <p:cNvPr id="508" name="Google Shape;508;p16"/>
          <p:cNvSpPr/>
          <p:nvPr/>
        </p:nvSpPr>
        <p:spPr>
          <a:xfrm>
            <a:off x="16221304" y="6791973"/>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1">
              <a:alphaModFix/>
            </a:blip>
            <a:stretch>
              <a:fillRect r="-4" b="-4"/>
            </a:stretch>
          </a:blipFill>
          <a:ln>
            <a:noFill/>
          </a:ln>
        </p:spPr>
        <p:txBody>
          <a:bodyPr/>
          <a:lstStyle/>
          <a:p>
            <a:endParaRPr lang="en-BE"/>
          </a:p>
        </p:txBody>
      </p:sp>
      <p:sp>
        <p:nvSpPr>
          <p:cNvPr id="509" name="Google Shape;509;p16"/>
          <p:cNvSpPr txBox="1"/>
          <p:nvPr/>
        </p:nvSpPr>
        <p:spPr>
          <a:xfrm>
            <a:off x="8978141" y="3608535"/>
            <a:ext cx="6919912" cy="1060667"/>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Ολοκληρώστε μια αξιολόγηση των αναγκών των μαθητών στην αρχή κάθε νέου προγράμματος για να χαρτογραφήσετε τα σημεία εκκίνησης, τα δυνατά σημεία και τα πιθανά εμπόδια.</a:t>
            </a:r>
            <a:endParaRPr/>
          </a:p>
        </p:txBody>
      </p:sp>
      <p:sp>
        <p:nvSpPr>
          <p:cNvPr id="510" name="Google Shape;510;p16"/>
          <p:cNvSpPr txBox="1"/>
          <p:nvPr/>
        </p:nvSpPr>
        <p:spPr>
          <a:xfrm>
            <a:off x="8978141" y="5468577"/>
            <a:ext cx="6919912" cy="1060667"/>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Εξετάστε μία συνεδρία ανά τρίμηνο και ρωτήστε: ποιος ήταν λιγότερο ορατός; Τι θα τους είχε βοηθήσει να συμμετάσχουν πληρέστερα;</a:t>
            </a:r>
            <a:endParaRPr/>
          </a:p>
        </p:txBody>
      </p:sp>
      <p:sp>
        <p:nvSpPr>
          <p:cNvPr id="511" name="Google Shape;511;p16"/>
          <p:cNvSpPr txBox="1"/>
          <p:nvPr/>
        </p:nvSpPr>
        <p:spPr>
          <a:xfrm>
            <a:off x="8947633" y="7080552"/>
            <a:ext cx="6919912" cy="1413092"/>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Συνεργαστείτε με συναδέλφους για να μοιραστείτε προσεγγίσεις διαφοροποίησης. Χρησιμοποιήστε το πλαίσιο UNESCO-UNEVOC για να ελέγξετε τα δυνατά σημεία ένταξης του ιδρύματός σας.</a:t>
            </a:r>
            <a:endParaRPr/>
          </a:p>
        </p:txBody>
      </p:sp>
      <p:sp>
        <p:nvSpPr>
          <p:cNvPr id="512" name="Google Shape;512;p16"/>
          <p:cNvSpPr txBox="1"/>
          <p:nvPr/>
        </p:nvSpPr>
        <p:spPr>
          <a:xfrm>
            <a:off x="8286293" y="3185501"/>
            <a:ext cx="7611770" cy="419330"/>
          </a:xfrm>
          <a:prstGeom prst="rect">
            <a:avLst/>
          </a:prstGeom>
          <a:noFill/>
          <a:ln>
            <a:noFill/>
          </a:ln>
        </p:spPr>
        <p:txBody>
          <a:bodyPr spcFirstLastPara="1" wrap="square" lIns="0" tIns="0" rIns="0" bIns="0" anchor="t" anchorCtr="0">
            <a:spAutoFit/>
          </a:bodyPr>
          <a:lstStyle/>
          <a:p>
            <a:pPr marL="0" marR="0" lvl="0" indent="0" algn="r" rtl="0">
              <a:lnSpc>
                <a:spcPct val="135591"/>
              </a:lnSpc>
              <a:spcBef>
                <a:spcPts val="0"/>
              </a:spcBef>
              <a:spcAft>
                <a:spcPts val="0"/>
              </a:spcAft>
              <a:buNone/>
            </a:pPr>
            <a:r>
              <a:rPr lang="en-US" sz="2391" b="1" i="0" u="none" strike="noStrike" cap="none">
                <a:solidFill>
                  <a:srgbClr val="000000"/>
                </a:solidFill>
                <a:latin typeface="Poppins"/>
                <a:ea typeface="Poppins"/>
                <a:cs typeface="Poppins"/>
                <a:sym typeface="Poppins"/>
              </a:rPr>
              <a:t>Αξιολόγηση Αναγκών Μαθητών</a:t>
            </a:r>
            <a:endParaRPr/>
          </a:p>
        </p:txBody>
      </p:sp>
      <p:sp>
        <p:nvSpPr>
          <p:cNvPr id="513" name="Google Shape;513;p16"/>
          <p:cNvSpPr txBox="1"/>
          <p:nvPr/>
        </p:nvSpPr>
        <p:spPr>
          <a:xfrm>
            <a:off x="8978141" y="5045543"/>
            <a:ext cx="6919912" cy="419330"/>
          </a:xfrm>
          <a:prstGeom prst="rect">
            <a:avLst/>
          </a:prstGeom>
          <a:noFill/>
          <a:ln>
            <a:noFill/>
          </a:ln>
        </p:spPr>
        <p:txBody>
          <a:bodyPr spcFirstLastPara="1" wrap="square" lIns="0" tIns="0" rIns="0" bIns="0" anchor="t" anchorCtr="0">
            <a:spAutoFit/>
          </a:bodyPr>
          <a:lstStyle/>
          <a:p>
            <a:pPr marL="0" marR="0" lvl="0" indent="0" algn="r" rtl="0">
              <a:lnSpc>
                <a:spcPct val="135591"/>
              </a:lnSpc>
              <a:spcBef>
                <a:spcPts val="0"/>
              </a:spcBef>
              <a:spcAft>
                <a:spcPts val="0"/>
              </a:spcAft>
              <a:buNone/>
            </a:pPr>
            <a:r>
              <a:rPr lang="en-US" sz="2391" b="1" i="0" u="none" strike="noStrike" cap="none">
                <a:solidFill>
                  <a:srgbClr val="000000"/>
                </a:solidFill>
                <a:latin typeface="Poppins"/>
                <a:ea typeface="Poppins"/>
                <a:cs typeface="Poppins"/>
                <a:sym typeface="Poppins"/>
              </a:rPr>
              <a:t>Ανασκόπηση συνεδρίας</a:t>
            </a:r>
            <a:endParaRPr/>
          </a:p>
        </p:txBody>
      </p:sp>
      <p:sp>
        <p:nvSpPr>
          <p:cNvPr id="514" name="Google Shape;514;p16"/>
          <p:cNvSpPr txBox="1"/>
          <p:nvPr/>
        </p:nvSpPr>
        <p:spPr>
          <a:xfrm>
            <a:off x="8704040" y="6653898"/>
            <a:ext cx="7194023" cy="392433"/>
          </a:xfrm>
          <a:prstGeom prst="rect">
            <a:avLst/>
          </a:prstGeom>
          <a:noFill/>
          <a:ln>
            <a:noFill/>
          </a:ln>
        </p:spPr>
        <p:txBody>
          <a:bodyPr spcFirstLastPara="1" wrap="square" lIns="0" tIns="0" rIns="0" bIns="0" anchor="t" anchorCtr="0">
            <a:spAutoFit/>
          </a:bodyPr>
          <a:lstStyle/>
          <a:p>
            <a:pPr marL="0" marR="0" lvl="0" indent="0" algn="r" rtl="0">
              <a:lnSpc>
                <a:spcPct val="135590"/>
              </a:lnSpc>
              <a:spcBef>
                <a:spcPts val="0"/>
              </a:spcBef>
              <a:spcAft>
                <a:spcPts val="0"/>
              </a:spcAft>
              <a:buNone/>
            </a:pPr>
            <a:r>
              <a:rPr lang="en-US" sz="2304" b="1" i="0" u="none" strike="noStrike" cap="none">
                <a:solidFill>
                  <a:srgbClr val="000000"/>
                </a:solidFill>
                <a:latin typeface="Poppins"/>
                <a:ea typeface="Poppins"/>
                <a:cs typeface="Poppins"/>
                <a:sym typeface="Poppins"/>
              </a:rPr>
              <a:t>Συνεργασία μεταξύ Ομοτίμων</a:t>
            </a:r>
            <a:endParaRPr/>
          </a:p>
        </p:txBody>
      </p:sp>
      <p:sp>
        <p:nvSpPr>
          <p:cNvPr id="515" name="Google Shape;515;p16"/>
          <p:cNvSpPr/>
          <p:nvPr/>
        </p:nvSpPr>
        <p:spPr>
          <a:xfrm>
            <a:off x="16053273" y="86422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2">
              <a:alphaModFix/>
            </a:blip>
            <a:stretch>
              <a:fillRect l="-42" r="-39"/>
            </a:stretch>
          </a:blipFill>
          <a:ln>
            <a:noFill/>
          </a:ln>
        </p:spPr>
        <p:txBody>
          <a:bodyPr/>
          <a:lstStyle/>
          <a:p>
            <a:endParaRPr lang="en-BE"/>
          </a:p>
        </p:txBody>
      </p:sp>
      <p:sp>
        <p:nvSpPr>
          <p:cNvPr id="516" name="Google Shape;516;p16"/>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3">
              <a:alphaModFix/>
            </a:blip>
            <a:stretch>
              <a:fillRect t="-24" r="-1" b="-30"/>
            </a:stretch>
          </a:blipFill>
          <a:ln>
            <a:noFill/>
          </a:ln>
        </p:spPr>
        <p:txBody>
          <a:bodyPr/>
          <a:lstStyle/>
          <a:p>
            <a:endParaRPr lang="en-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17"/>
          <p:cNvSpPr/>
          <p:nvPr/>
        </p:nvSpPr>
        <p:spPr>
          <a:xfrm rot="-4721640">
            <a:off x="3638079" y="1896854"/>
            <a:ext cx="14314266" cy="4992052"/>
          </a:xfrm>
          <a:custGeom>
            <a:avLst/>
            <a:gdLst/>
            <a:ahLst/>
            <a:cxnLst/>
            <a:rect l="l" t="t" r="r" b="b"/>
            <a:pathLst>
              <a:path w="19085688" h="6656070" extrusionOk="0">
                <a:moveTo>
                  <a:pt x="0" y="0"/>
                </a:moveTo>
                <a:lnTo>
                  <a:pt x="19085688" y="0"/>
                </a:lnTo>
                <a:lnTo>
                  <a:pt x="19085688" y="6656070"/>
                </a:lnTo>
                <a:lnTo>
                  <a:pt x="0" y="6656070"/>
                </a:lnTo>
                <a:lnTo>
                  <a:pt x="0" y="0"/>
                </a:lnTo>
                <a:close/>
              </a:path>
            </a:pathLst>
          </a:custGeom>
          <a:blipFill rotWithShape="1">
            <a:blip r:embed="rId3">
              <a:alphaModFix/>
            </a:blip>
            <a:stretch>
              <a:fillRect t="-82" b="-82"/>
            </a:stretch>
          </a:blipFill>
          <a:ln>
            <a:noFill/>
          </a:ln>
        </p:spPr>
        <p:txBody>
          <a:bodyPr/>
          <a:lstStyle/>
          <a:p>
            <a:endParaRPr lang="en-BE"/>
          </a:p>
        </p:txBody>
      </p:sp>
      <p:sp>
        <p:nvSpPr>
          <p:cNvPr id="526" name="Google Shape;526;p17"/>
          <p:cNvSpPr/>
          <p:nvPr/>
        </p:nvSpPr>
        <p:spPr>
          <a:xfrm>
            <a:off x="9953650" y="5"/>
            <a:ext cx="8713626" cy="10289285"/>
          </a:xfrm>
          <a:custGeom>
            <a:avLst/>
            <a:gdLst/>
            <a:ahLst/>
            <a:cxnLst/>
            <a:rect l="l" t="t" r="r" b="b"/>
            <a:pathLst>
              <a:path w="11618168" h="13719048" extrusionOk="0">
                <a:moveTo>
                  <a:pt x="4668474" y="0"/>
                </a:moveTo>
                <a:cubicBezTo>
                  <a:pt x="4668474" y="0"/>
                  <a:pt x="5173807" y="2508885"/>
                  <a:pt x="2356566" y="6692773"/>
                </a:cubicBezTo>
                <a:cubicBezTo>
                  <a:pt x="-363647" y="10732643"/>
                  <a:pt x="18369" y="13719048"/>
                  <a:pt x="18369" y="13719048"/>
                </a:cubicBezTo>
                <a:lnTo>
                  <a:pt x="11618168" y="13719048"/>
                </a:lnTo>
                <a:lnTo>
                  <a:pt x="11618168" y="0"/>
                </a:lnTo>
                <a:close/>
              </a:path>
            </a:pathLst>
          </a:custGeom>
          <a:blipFill rotWithShape="1">
            <a:blip r:embed="rId4">
              <a:alphaModFix/>
            </a:blip>
            <a:stretch>
              <a:fillRect l="-3129" t="-1602" b="-1602"/>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7"/>
          <p:cNvSpPr/>
          <p:nvPr/>
        </p:nvSpPr>
        <p:spPr>
          <a:xfrm rot="-2967180" flipH="1">
            <a:off x="12833341" y="6024292"/>
            <a:ext cx="10909268" cy="3709130"/>
          </a:xfrm>
          <a:custGeom>
            <a:avLst/>
            <a:gdLst/>
            <a:ahLst/>
            <a:cxnLst/>
            <a:rect l="l" t="t" r="r" b="b"/>
            <a:pathLst>
              <a:path w="14545690" h="4945507" extrusionOk="0">
                <a:moveTo>
                  <a:pt x="14545690" y="0"/>
                </a:moveTo>
                <a:lnTo>
                  <a:pt x="0" y="0"/>
                </a:lnTo>
                <a:lnTo>
                  <a:pt x="0" y="4945507"/>
                </a:lnTo>
                <a:lnTo>
                  <a:pt x="14545690" y="4945507"/>
                </a:lnTo>
                <a:lnTo>
                  <a:pt x="14545690" y="0"/>
                </a:lnTo>
                <a:close/>
              </a:path>
            </a:pathLst>
          </a:custGeom>
          <a:blipFill rotWithShape="1">
            <a:blip r:embed="rId5">
              <a:alphaModFix amt="77000"/>
            </a:blip>
            <a:stretch>
              <a:fillRect t="-41" b="-42"/>
            </a:stretch>
          </a:blipFill>
          <a:ln>
            <a:noFill/>
          </a:ln>
        </p:spPr>
        <p:txBody>
          <a:bodyPr/>
          <a:lstStyle/>
          <a:p>
            <a:endParaRPr lang="en-BE"/>
          </a:p>
        </p:txBody>
      </p:sp>
      <p:sp>
        <p:nvSpPr>
          <p:cNvPr id="528" name="Google Shape;528;p17"/>
          <p:cNvSpPr/>
          <p:nvPr/>
        </p:nvSpPr>
        <p:spPr>
          <a:xfrm>
            <a:off x="10165432" y="946394"/>
            <a:ext cx="857869" cy="857869"/>
          </a:xfrm>
          <a:custGeom>
            <a:avLst/>
            <a:gdLst/>
            <a:ahLst/>
            <a:cxnLst/>
            <a:rect l="l" t="t" r="r" b="b"/>
            <a:pathLst>
              <a:path w="857869" h="857869" extrusionOk="0">
                <a:moveTo>
                  <a:pt x="0" y="0"/>
                </a:moveTo>
                <a:lnTo>
                  <a:pt x="857870" y="0"/>
                </a:lnTo>
                <a:lnTo>
                  <a:pt x="857870" y="857870"/>
                </a:lnTo>
                <a:lnTo>
                  <a:pt x="0" y="857870"/>
                </a:lnTo>
                <a:lnTo>
                  <a:pt x="0" y="0"/>
                </a:lnTo>
                <a:close/>
              </a:path>
            </a:pathLst>
          </a:custGeom>
          <a:blipFill rotWithShape="1">
            <a:blip r:embed="rId6">
              <a:alphaModFix/>
            </a:blip>
            <a:stretch>
              <a:fillRect/>
            </a:stretch>
          </a:blipFill>
          <a:ln>
            <a:noFill/>
          </a:ln>
        </p:spPr>
        <p:txBody>
          <a:bodyPr/>
          <a:lstStyle/>
          <a:p>
            <a:endParaRPr lang="en-BE"/>
          </a:p>
        </p:txBody>
      </p:sp>
      <p:sp>
        <p:nvSpPr>
          <p:cNvPr id="529" name="Google Shape;529;p17"/>
          <p:cNvSpPr/>
          <p:nvPr/>
        </p:nvSpPr>
        <p:spPr>
          <a:xfrm>
            <a:off x="9651321" y="2226097"/>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7">
              <a:alphaModFix/>
            </a:blip>
            <a:stretch>
              <a:fillRect/>
            </a:stretch>
          </a:blipFill>
          <a:ln>
            <a:noFill/>
          </a:ln>
        </p:spPr>
        <p:txBody>
          <a:bodyPr/>
          <a:lstStyle/>
          <a:p>
            <a:endParaRPr lang="en-BE"/>
          </a:p>
        </p:txBody>
      </p:sp>
      <p:sp>
        <p:nvSpPr>
          <p:cNvPr id="530" name="Google Shape;530;p17"/>
          <p:cNvSpPr/>
          <p:nvPr/>
        </p:nvSpPr>
        <p:spPr>
          <a:xfrm>
            <a:off x="104465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8">
              <a:alphaModFix/>
            </a:blip>
            <a:stretch>
              <a:fillRect/>
            </a:stretch>
          </a:blipFill>
          <a:ln>
            <a:noFill/>
          </a:ln>
        </p:spPr>
        <p:txBody>
          <a:bodyPr/>
          <a:lstStyle/>
          <a:p>
            <a:endParaRPr lang="en-BE"/>
          </a:p>
        </p:txBody>
      </p:sp>
      <p:sp>
        <p:nvSpPr>
          <p:cNvPr id="531" name="Google Shape;531;p17"/>
          <p:cNvSpPr txBox="1"/>
          <p:nvPr/>
        </p:nvSpPr>
        <p:spPr>
          <a:xfrm>
            <a:off x="807823" y="4778301"/>
            <a:ext cx="7614171" cy="637414"/>
          </a:xfrm>
          <a:prstGeom prst="rect">
            <a:avLst/>
          </a:prstGeom>
          <a:noFill/>
          <a:ln>
            <a:noFill/>
          </a:ln>
        </p:spPr>
        <p:txBody>
          <a:bodyPr spcFirstLastPara="1" wrap="square" lIns="0" tIns="0" rIns="0" bIns="0" anchor="t" anchorCtr="0">
            <a:spAutoFit/>
          </a:bodyPr>
          <a:lstStyle/>
          <a:p>
            <a:pPr marL="0" marR="0" lvl="0" indent="0" algn="l" rtl="0">
              <a:lnSpc>
                <a:spcPct val="136799"/>
              </a:lnSpc>
              <a:spcBef>
                <a:spcPts val="0"/>
              </a:spcBef>
              <a:spcAft>
                <a:spcPts val="0"/>
              </a:spcAft>
              <a:buNone/>
            </a:pPr>
            <a:r>
              <a:rPr lang="en-US" sz="3606" b="0" i="0" u="none" strike="noStrike" cap="none">
                <a:solidFill>
                  <a:srgbClr val="000000"/>
                </a:solidFill>
                <a:latin typeface="Poppins"/>
                <a:ea typeface="Poppins"/>
                <a:cs typeface="Poppins"/>
                <a:sym typeface="Poppins"/>
              </a:rPr>
              <a:t>Για την προσοχή σας</a:t>
            </a:r>
            <a:endParaRPr/>
          </a:p>
        </p:txBody>
      </p:sp>
      <p:sp>
        <p:nvSpPr>
          <p:cNvPr id="532" name="Google Shape;532;p17"/>
          <p:cNvSpPr txBox="1"/>
          <p:nvPr/>
        </p:nvSpPr>
        <p:spPr>
          <a:xfrm>
            <a:off x="851650" y="3733431"/>
            <a:ext cx="9801000" cy="1034400"/>
          </a:xfrm>
          <a:prstGeom prst="rect">
            <a:avLst/>
          </a:prstGeom>
          <a:noFill/>
          <a:ln>
            <a:noFill/>
          </a:ln>
        </p:spPr>
        <p:txBody>
          <a:bodyPr spcFirstLastPara="1" wrap="square" lIns="0" tIns="0" rIns="0" bIns="0" anchor="t" anchorCtr="0">
            <a:spAutoFit/>
          </a:bodyPr>
          <a:lstStyle/>
          <a:p>
            <a:pPr marL="0" marR="0" lvl="0" indent="0" algn="l" rtl="0">
              <a:lnSpc>
                <a:spcPct val="136820"/>
              </a:lnSpc>
              <a:spcBef>
                <a:spcPts val="0"/>
              </a:spcBef>
              <a:spcAft>
                <a:spcPts val="0"/>
              </a:spcAft>
              <a:buNone/>
            </a:pPr>
            <a:r>
              <a:rPr lang="en-US" sz="6720" b="1">
                <a:solidFill>
                  <a:srgbClr val="17B8BB"/>
                </a:solidFill>
                <a:latin typeface="Poppins"/>
                <a:ea typeface="Poppins"/>
                <a:cs typeface="Poppins"/>
                <a:sym typeface="Poppins"/>
              </a:rPr>
              <a:t>Ευχαριστώ</a:t>
            </a:r>
            <a:endParaRPr/>
          </a:p>
        </p:txBody>
      </p:sp>
      <p:sp>
        <p:nvSpPr>
          <p:cNvPr id="533" name="Google Shape;533;p17"/>
          <p:cNvSpPr/>
          <p:nvPr/>
        </p:nvSpPr>
        <p:spPr>
          <a:xfrm>
            <a:off x="3577504" y="681914"/>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9">
              <a:alphaModFix/>
            </a:blip>
            <a:stretch>
              <a:fillRect l="-42" r="-39"/>
            </a:stretch>
          </a:blipFill>
          <a:ln>
            <a:noFill/>
          </a:ln>
        </p:spPr>
        <p:txBody>
          <a:bodyPr/>
          <a:lstStyle/>
          <a:p>
            <a:endParaRPr lang="en-BE"/>
          </a:p>
        </p:txBody>
      </p:sp>
      <p:sp>
        <p:nvSpPr>
          <p:cNvPr id="534" name="Google Shape;534;p17"/>
          <p:cNvSpPr/>
          <p:nvPr/>
        </p:nvSpPr>
        <p:spPr>
          <a:xfrm>
            <a:off x="1041073" y="1126893"/>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0">
              <a:alphaModFix/>
            </a:blip>
            <a:stretch>
              <a:fillRect t="-24" r="-1" b="-30"/>
            </a:stretch>
          </a:blipFill>
          <a:ln>
            <a:noFill/>
          </a:ln>
        </p:spPr>
        <p:txBody>
          <a:bodyPr/>
          <a:lstStyle/>
          <a:p>
            <a:endParaRPr lang="en-BE"/>
          </a:p>
        </p:txBody>
      </p:sp>
      <p:sp>
        <p:nvSpPr>
          <p:cNvPr id="535" name="Google Shape;535;p17"/>
          <p:cNvSpPr txBox="1"/>
          <p:nvPr/>
        </p:nvSpPr>
        <p:spPr>
          <a:xfrm>
            <a:off x="260242" y="6739691"/>
            <a:ext cx="7496544" cy="925773"/>
          </a:xfrm>
          <a:prstGeom prst="rect">
            <a:avLst/>
          </a:prstGeom>
          <a:noFill/>
          <a:ln>
            <a:noFill/>
          </a:ln>
        </p:spPr>
        <p:txBody>
          <a:bodyPr spcFirstLastPara="1" wrap="square" lIns="0" tIns="0" rIns="0" bIns="0" anchor="t" anchorCtr="0">
            <a:spAutoFit/>
          </a:bodyPr>
          <a:lstStyle/>
          <a:p>
            <a:pPr marL="0" marR="0" lvl="0" indent="0" algn="l" rtl="0">
              <a:lnSpc>
                <a:spcPct val="168000"/>
              </a:lnSpc>
              <a:spcBef>
                <a:spcPts val="0"/>
              </a:spcBef>
              <a:spcAft>
                <a:spcPts val="0"/>
              </a:spcAft>
              <a:buNone/>
            </a:pPr>
            <a:r>
              <a:rPr lang="en-US" sz="4500" b="1" i="0" u="none" strike="noStrike" cap="none">
                <a:solidFill>
                  <a:srgbClr val="000000"/>
                </a:solidFill>
                <a:latin typeface="Poppins"/>
                <a:ea typeface="Poppins"/>
                <a:cs typeface="Poppins"/>
                <a:sym typeface="Poppins"/>
              </a:rPr>
              <a:t>Επικοινωνήστε μαζί μας</a:t>
            </a:r>
            <a:endParaRPr/>
          </a:p>
        </p:txBody>
      </p:sp>
      <p:sp>
        <p:nvSpPr>
          <p:cNvPr id="536" name="Google Shape;536;p17"/>
          <p:cNvSpPr/>
          <p:nvPr/>
        </p:nvSpPr>
        <p:spPr>
          <a:xfrm>
            <a:off x="555936" y="7970710"/>
            <a:ext cx="6239170" cy="761095"/>
          </a:xfrm>
          <a:custGeom>
            <a:avLst/>
            <a:gdLst/>
            <a:ahLst/>
            <a:cxnLst/>
            <a:rect l="l" t="t" r="r" b="b"/>
            <a:pathLst>
              <a:path w="6239170" h="761095" extrusionOk="0">
                <a:moveTo>
                  <a:pt x="0" y="0"/>
                </a:moveTo>
                <a:lnTo>
                  <a:pt x="6239170" y="0"/>
                </a:lnTo>
                <a:lnTo>
                  <a:pt x="6239170" y="761096"/>
                </a:lnTo>
                <a:lnTo>
                  <a:pt x="0" y="761096"/>
                </a:lnTo>
                <a:lnTo>
                  <a:pt x="0" y="0"/>
                </a:lnTo>
                <a:close/>
              </a:path>
            </a:pathLst>
          </a:custGeom>
          <a:blipFill rotWithShape="1">
            <a:blip r:embed="rId11">
              <a:alphaModFix/>
            </a:blip>
            <a:stretch>
              <a:fillRect/>
            </a:stretch>
          </a:blipFill>
          <a:ln>
            <a:noFill/>
          </a:ln>
        </p:spPr>
        <p:txBody>
          <a:bodyPr/>
          <a:lstStyle/>
          <a:p>
            <a:endParaRPr lang="en-BE"/>
          </a:p>
        </p:txBody>
      </p:sp>
      <p:sp>
        <p:nvSpPr>
          <p:cNvPr id="537" name="Google Shape;537;p17"/>
          <p:cNvSpPr/>
          <p:nvPr/>
        </p:nvSpPr>
        <p:spPr>
          <a:xfrm>
            <a:off x="79277" y="7898492"/>
            <a:ext cx="953357" cy="953357"/>
          </a:xfrm>
          <a:custGeom>
            <a:avLst/>
            <a:gdLst/>
            <a:ahLst/>
            <a:cxnLst/>
            <a:rect l="l" t="t" r="r" b="b"/>
            <a:pathLst>
              <a:path w="1271143" h="1271143" extrusionOk="0">
                <a:moveTo>
                  <a:pt x="0" y="0"/>
                </a:moveTo>
                <a:lnTo>
                  <a:pt x="1271143" y="0"/>
                </a:lnTo>
                <a:lnTo>
                  <a:pt x="1271143" y="1271143"/>
                </a:lnTo>
                <a:lnTo>
                  <a:pt x="0" y="1271143"/>
                </a:lnTo>
                <a:lnTo>
                  <a:pt x="0" y="0"/>
                </a:lnTo>
                <a:close/>
              </a:path>
            </a:pathLst>
          </a:custGeom>
          <a:blipFill rotWithShape="1">
            <a:blip r:embed="rId12">
              <a:alphaModFix/>
            </a:blip>
            <a:stretch>
              <a:fillRect r="3" b="3"/>
            </a:stretch>
          </a:blipFill>
          <a:ln>
            <a:noFill/>
          </a:ln>
        </p:spPr>
        <p:txBody>
          <a:bodyPr/>
          <a:lstStyle/>
          <a:p>
            <a:endParaRPr lang="en-BE"/>
          </a:p>
        </p:txBody>
      </p:sp>
      <p:sp>
        <p:nvSpPr>
          <p:cNvPr id="538" name="Google Shape;538;p17"/>
          <p:cNvSpPr/>
          <p:nvPr/>
        </p:nvSpPr>
        <p:spPr>
          <a:xfrm>
            <a:off x="260242" y="8092650"/>
            <a:ext cx="591408" cy="591408"/>
          </a:xfrm>
          <a:custGeom>
            <a:avLst/>
            <a:gdLst/>
            <a:ahLst/>
            <a:cxnLst/>
            <a:rect l="l" t="t" r="r" b="b"/>
            <a:pathLst>
              <a:path w="788543" h="788543" extrusionOk="0">
                <a:moveTo>
                  <a:pt x="0" y="0"/>
                </a:moveTo>
                <a:lnTo>
                  <a:pt x="788543" y="0"/>
                </a:lnTo>
                <a:lnTo>
                  <a:pt x="788543" y="788543"/>
                </a:lnTo>
                <a:lnTo>
                  <a:pt x="0" y="788543"/>
                </a:lnTo>
                <a:lnTo>
                  <a:pt x="0" y="0"/>
                </a:lnTo>
                <a:close/>
              </a:path>
            </a:pathLst>
          </a:custGeom>
          <a:blipFill rotWithShape="1">
            <a:blip r:embed="rId13">
              <a:alphaModFix/>
            </a:blip>
            <a:stretch>
              <a:fillRect r="1" b="1"/>
            </a:stretch>
          </a:blipFill>
          <a:ln>
            <a:noFill/>
          </a:ln>
        </p:spPr>
        <p:txBody>
          <a:bodyPr/>
          <a:lstStyle/>
          <a:p>
            <a:endParaRPr lang="en-BE"/>
          </a:p>
        </p:txBody>
      </p:sp>
      <p:sp>
        <p:nvSpPr>
          <p:cNvPr id="539" name="Google Shape;539;p17"/>
          <p:cNvSpPr txBox="1"/>
          <p:nvPr/>
        </p:nvSpPr>
        <p:spPr>
          <a:xfrm>
            <a:off x="1297362" y="8151428"/>
            <a:ext cx="4689300" cy="420600"/>
          </a:xfrm>
          <a:prstGeom prst="rect">
            <a:avLst/>
          </a:prstGeom>
          <a:noFill/>
          <a:ln>
            <a:noFill/>
          </a:ln>
        </p:spPr>
        <p:txBody>
          <a:bodyPr spcFirstLastPara="1" wrap="square" lIns="0" tIns="0" rIns="0" bIns="0" anchor="t" anchorCtr="0">
            <a:spAutoFit/>
          </a:bodyPr>
          <a:lstStyle/>
          <a:p>
            <a:pPr marL="0" marR="0" lvl="0" indent="0" algn="l" rtl="0">
              <a:lnSpc>
                <a:spcPct val="167983"/>
              </a:lnSpc>
              <a:spcBef>
                <a:spcPts val="0"/>
              </a:spcBef>
              <a:spcAft>
                <a:spcPts val="0"/>
              </a:spcAft>
              <a:buNone/>
            </a:pPr>
            <a:r>
              <a:rPr lang="en-US" sz="2733" b="1" i="0" u="none" strike="noStrike" cap="none">
                <a:solidFill>
                  <a:srgbClr val="FFFFFF"/>
                </a:solidFill>
                <a:latin typeface="Poppins Medium"/>
                <a:ea typeface="Poppins Medium"/>
                <a:cs typeface="Poppins Medium"/>
                <a:sym typeface="Poppins Medium"/>
              </a:rPr>
              <a:t>www.vetcompass.eu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
          <p:cNvSpPr/>
          <p:nvPr/>
        </p:nvSpPr>
        <p:spPr>
          <a:xfrm rot="4721280" flipH="1">
            <a:off x="-1236226" y="1896901"/>
            <a:ext cx="14314266" cy="4992052"/>
          </a:xfrm>
          <a:custGeom>
            <a:avLst/>
            <a:gdLst/>
            <a:ahLst/>
            <a:cxnLst/>
            <a:rect l="l" t="t" r="r" b="b"/>
            <a:pathLst>
              <a:path w="19085688" h="6656070" extrusionOk="0">
                <a:moveTo>
                  <a:pt x="0" y="6656070"/>
                </a:moveTo>
                <a:lnTo>
                  <a:pt x="19085688" y="6656070"/>
                </a:lnTo>
                <a:lnTo>
                  <a:pt x="19085688" y="0"/>
                </a:lnTo>
                <a:lnTo>
                  <a:pt x="0" y="0"/>
                </a:lnTo>
                <a:lnTo>
                  <a:pt x="0" y="6656070"/>
                </a:lnTo>
                <a:close/>
              </a:path>
            </a:pathLst>
          </a:custGeom>
          <a:blipFill rotWithShape="1">
            <a:blip r:embed="rId3">
              <a:alphaModFix/>
            </a:blip>
            <a:stretch>
              <a:fillRect t="-82" b="-82"/>
            </a:stretch>
          </a:blipFill>
          <a:ln>
            <a:noFill/>
          </a:ln>
        </p:spPr>
        <p:txBody>
          <a:bodyPr/>
          <a:lstStyle/>
          <a:p>
            <a:endParaRPr lang="en-BE"/>
          </a:p>
        </p:txBody>
      </p:sp>
      <p:sp>
        <p:nvSpPr>
          <p:cNvPr id="122" name="Google Shape;122;p2"/>
          <p:cNvSpPr/>
          <p:nvPr/>
        </p:nvSpPr>
        <p:spPr>
          <a:xfrm>
            <a:off x="5940771"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4">
              <a:alphaModFix/>
            </a:blip>
            <a:stretch>
              <a:fillRect/>
            </a:stretch>
          </a:blipFill>
          <a:ln>
            <a:noFill/>
          </a:ln>
        </p:spPr>
        <p:txBody>
          <a:bodyPr/>
          <a:lstStyle/>
          <a:p>
            <a:endParaRPr lang="en-BE"/>
          </a:p>
        </p:txBody>
      </p:sp>
      <p:sp>
        <p:nvSpPr>
          <p:cNvPr id="123" name="Google Shape;123;p2"/>
          <p:cNvSpPr/>
          <p:nvPr/>
        </p:nvSpPr>
        <p:spPr>
          <a:xfrm>
            <a:off x="6592862" y="2226097"/>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5">
              <a:alphaModFix/>
            </a:blip>
            <a:stretch>
              <a:fillRect/>
            </a:stretch>
          </a:blipFill>
          <a:ln>
            <a:noFill/>
          </a:ln>
        </p:spPr>
        <p:txBody>
          <a:bodyPr/>
          <a:lstStyle/>
          <a:p>
            <a:endParaRPr lang="en-BE"/>
          </a:p>
        </p:txBody>
      </p:sp>
      <p:sp>
        <p:nvSpPr>
          <p:cNvPr id="124" name="Google Shape;124;p2"/>
          <p:cNvSpPr/>
          <p:nvPr/>
        </p:nvSpPr>
        <p:spPr>
          <a:xfrm>
            <a:off x="57953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6">
              <a:alphaModFix/>
            </a:blip>
            <a:stretch>
              <a:fillRect/>
            </a:stretch>
          </a:blipFill>
          <a:ln>
            <a:noFill/>
          </a:ln>
        </p:spPr>
        <p:txBody>
          <a:bodyPr/>
          <a:lstStyle/>
          <a:p>
            <a:endParaRPr lang="en-BE"/>
          </a:p>
        </p:txBody>
      </p:sp>
      <p:sp>
        <p:nvSpPr>
          <p:cNvPr id="125" name="Google Shape;125;p2"/>
          <p:cNvSpPr/>
          <p:nvPr/>
        </p:nvSpPr>
        <p:spPr>
          <a:xfrm>
            <a:off x="-1972875" y="5"/>
            <a:ext cx="8713660" cy="10289285"/>
          </a:xfrm>
          <a:custGeom>
            <a:avLst/>
            <a:gdLst/>
            <a:ahLst/>
            <a:cxnLst/>
            <a:rect l="l" t="t" r="r" b="b"/>
            <a:pathLst>
              <a:path w="11618214" h="13719048" extrusionOk="0">
                <a:moveTo>
                  <a:pt x="0" y="0"/>
                </a:moveTo>
                <a:lnTo>
                  <a:pt x="0" y="13719048"/>
                </a:lnTo>
                <a:lnTo>
                  <a:pt x="11599926" y="13719048"/>
                </a:lnTo>
                <a:cubicBezTo>
                  <a:pt x="11599926" y="13719048"/>
                  <a:pt x="11617325" y="13583031"/>
                  <a:pt x="11618214" y="13329665"/>
                </a:cubicBezTo>
                <a:lnTo>
                  <a:pt x="11618214" y="13287502"/>
                </a:lnTo>
                <a:cubicBezTo>
                  <a:pt x="11614785" y="12321921"/>
                  <a:pt x="11369802" y="9823831"/>
                  <a:pt x="9261729" y="6692773"/>
                </a:cubicBezTo>
                <a:cubicBezTo>
                  <a:pt x="6444488" y="2508885"/>
                  <a:pt x="6949821" y="0"/>
                  <a:pt x="6949821" y="0"/>
                </a:cubicBezTo>
                <a:close/>
              </a:path>
            </a:pathLst>
          </a:custGeom>
          <a:blipFill rotWithShape="1">
            <a:blip r:embed="rId7">
              <a:alphaModFix/>
            </a:blip>
            <a:stretch>
              <a:fillRect t="-15" b="-1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rot="2903700">
            <a:off x="-6099026" y="6299328"/>
            <a:ext cx="10909268" cy="3709130"/>
          </a:xfrm>
          <a:custGeom>
            <a:avLst/>
            <a:gdLst/>
            <a:ahLst/>
            <a:cxnLst/>
            <a:rect l="l" t="t" r="r" b="b"/>
            <a:pathLst>
              <a:path w="14545690" h="4945507" extrusionOk="0">
                <a:moveTo>
                  <a:pt x="0" y="0"/>
                </a:moveTo>
                <a:lnTo>
                  <a:pt x="14545690" y="0"/>
                </a:lnTo>
                <a:lnTo>
                  <a:pt x="14545690" y="4945507"/>
                </a:lnTo>
                <a:lnTo>
                  <a:pt x="0" y="4945507"/>
                </a:lnTo>
                <a:lnTo>
                  <a:pt x="0" y="0"/>
                </a:lnTo>
                <a:close/>
              </a:path>
            </a:pathLst>
          </a:custGeom>
          <a:blipFill rotWithShape="1">
            <a:blip r:embed="rId8">
              <a:alphaModFix amt="77000"/>
            </a:blip>
            <a:stretch>
              <a:fillRect t="-41" b="-42"/>
            </a:stretch>
          </a:blipFill>
          <a:ln>
            <a:noFill/>
          </a:ln>
        </p:spPr>
        <p:txBody>
          <a:bodyPr/>
          <a:lstStyle/>
          <a:p>
            <a:endParaRPr lang="en-BE"/>
          </a:p>
        </p:txBody>
      </p:sp>
      <p:sp>
        <p:nvSpPr>
          <p:cNvPr id="127" name="Google Shape;127;p2"/>
          <p:cNvSpPr/>
          <p:nvPr/>
        </p:nvSpPr>
        <p:spPr>
          <a:xfrm>
            <a:off x="16080879" y="8822634"/>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9">
              <a:alphaModFix/>
            </a:blip>
            <a:stretch>
              <a:fillRect l="-42" r="-39"/>
            </a:stretch>
          </a:blipFill>
          <a:ln>
            <a:noFill/>
          </a:ln>
        </p:spPr>
        <p:txBody>
          <a:bodyPr/>
          <a:lstStyle/>
          <a:p>
            <a:endParaRPr lang="en-BE"/>
          </a:p>
        </p:txBody>
      </p:sp>
      <p:sp>
        <p:nvSpPr>
          <p:cNvPr id="128" name="Google Shape;128;p2"/>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0">
              <a:alphaModFix/>
            </a:blip>
            <a:stretch>
              <a:fillRect t="-24" r="-1" b="-30"/>
            </a:stretch>
          </a:blipFill>
          <a:ln>
            <a:noFill/>
          </a:ln>
        </p:spPr>
        <p:txBody>
          <a:bodyPr/>
          <a:lstStyle/>
          <a:p>
            <a:endParaRPr lang="en-BE"/>
          </a:p>
        </p:txBody>
      </p:sp>
      <p:sp>
        <p:nvSpPr>
          <p:cNvPr id="129" name="Google Shape;129;p2"/>
          <p:cNvSpPr txBox="1"/>
          <p:nvPr/>
        </p:nvSpPr>
        <p:spPr>
          <a:xfrm>
            <a:off x="8768077" y="910252"/>
            <a:ext cx="9073861" cy="8015063"/>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2400" b="0" i="0" u="none" strike="noStrike" cap="none" dirty="0">
                <a:solidFill>
                  <a:srgbClr val="000000"/>
                </a:solidFill>
                <a:latin typeface="Poppins"/>
                <a:ea typeface="Poppins"/>
                <a:cs typeface="Poppins"/>
                <a:sym typeface="Poppins"/>
              </a:rPr>
              <a:t>Η </a:t>
            </a:r>
            <a:r>
              <a:rPr lang="en-US" sz="2400" b="0" i="0" u="none" strike="noStrike" cap="none" dirty="0" err="1">
                <a:solidFill>
                  <a:srgbClr val="000000"/>
                </a:solidFill>
                <a:latin typeface="Poppins"/>
                <a:ea typeface="Poppins"/>
                <a:cs typeface="Poppins"/>
                <a:sym typeface="Poppins"/>
              </a:rPr>
              <a:t>συμ</a:t>
            </a:r>
            <a:r>
              <a:rPr lang="en-US" sz="2400" b="0" i="0" u="none" strike="noStrike" cap="none" dirty="0">
                <a:solidFill>
                  <a:srgbClr val="000000"/>
                </a:solidFill>
                <a:latin typeface="Poppins"/>
                <a:ea typeface="Poppins"/>
                <a:cs typeface="Poppins"/>
                <a:sym typeface="Poppins"/>
              </a:rPr>
              <a:t>περιληπτική και μαθητοκεντρική διδασκαλία είναι η ικανότητα σχεδιασμού και παροχής επαγγελματικής μάθησης που ανταποκρίνεται στις ποικίλες ανάγκες των μαθητών, παραμένοντας παράλληλα ευθυγραμμισμένη με τα επαγγελματικά πρότυπα.</a:t>
            </a:r>
            <a:endParaRPr dirty="0"/>
          </a:p>
          <a:p>
            <a:pPr marL="0" marR="0" lvl="0" indent="0" algn="just" rtl="0">
              <a:lnSpc>
                <a:spcPct val="91000"/>
              </a:lnSpc>
              <a:spcBef>
                <a:spcPts val="0"/>
              </a:spcBef>
              <a:spcAft>
                <a:spcPts val="0"/>
              </a:spcAft>
              <a:buNone/>
            </a:pPr>
            <a:endParaRPr sz="2400" b="0" i="0" u="none" strike="noStrike" cap="none" dirty="0">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400" b="0" i="0" u="none" strike="noStrike" cap="none" dirty="0">
                <a:solidFill>
                  <a:srgbClr val="000000"/>
                </a:solidFill>
                <a:latin typeface="Poppins"/>
                <a:ea typeface="Poppins"/>
                <a:cs typeface="Poppins"/>
                <a:sym typeface="Poppins"/>
              </a:rPr>
              <a:t>Πα</a:t>
            </a:r>
            <a:r>
              <a:rPr lang="en-US" sz="2400" b="0" i="0" u="none" strike="noStrike" cap="none" dirty="0" err="1">
                <a:solidFill>
                  <a:srgbClr val="000000"/>
                </a:solidFill>
                <a:latin typeface="Poppins"/>
                <a:ea typeface="Poppins"/>
                <a:cs typeface="Poppins"/>
                <a:sym typeface="Poppins"/>
              </a:rPr>
              <a:t>ρά</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τη</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δυν</a:t>
            </a:r>
            <a:r>
              <a:rPr lang="en-US" sz="2400" b="0" i="0" u="none" strike="noStrike" cap="none" dirty="0">
                <a:solidFill>
                  <a:srgbClr val="000000"/>
                </a:solidFill>
                <a:latin typeface="Poppins"/>
                <a:ea typeface="Poppins"/>
                <a:cs typeface="Poppins"/>
                <a:sym typeface="Poppins"/>
              </a:rPr>
              <a:t>ατότητα της ΕΕΚ να ενδυναμώσει παραδοσιακά αποκλεισμένες ομάδες, πολλοί μαθητές εξακολουθούν να αντιμετωπίζουν συστημικά εμπόδια. Η </a:t>
            </a:r>
            <a:r>
              <a:rPr lang="en-US" sz="2400" b="0" i="0" u="none" strike="noStrike" cap="none" dirty="0" err="1">
                <a:solidFill>
                  <a:srgbClr val="000000"/>
                </a:solidFill>
                <a:latin typeface="Poppins"/>
                <a:ea typeface="Poppins"/>
                <a:cs typeface="Poppins"/>
                <a:sym typeface="Poppins"/>
              </a:rPr>
              <a:t>έντ</a:t>
            </a:r>
            <a:r>
              <a:rPr lang="en-US" sz="2400" b="0" i="0" u="none" strike="noStrike" cap="none" dirty="0">
                <a:solidFill>
                  <a:srgbClr val="000000"/>
                </a:solidFill>
                <a:latin typeface="Poppins"/>
                <a:ea typeface="Poppins"/>
                <a:cs typeface="Poppins"/>
                <a:sym typeface="Poppins"/>
              </a:rPr>
              <a:t>αξη είναι μια συνεχής επαγγελματική πρακτική — όχι ένας σταθερός προορισμός.</a:t>
            </a:r>
            <a:endParaRPr dirty="0"/>
          </a:p>
          <a:p>
            <a:pPr marL="0" marR="0" lvl="0" indent="0" algn="just" rtl="0">
              <a:lnSpc>
                <a:spcPct val="91000"/>
              </a:lnSpc>
              <a:spcBef>
                <a:spcPts val="0"/>
              </a:spcBef>
              <a:spcAft>
                <a:spcPts val="0"/>
              </a:spcAft>
              <a:buNone/>
            </a:pPr>
            <a:endParaRPr sz="2400" b="0" i="0" u="none" strike="noStrike" cap="none" dirty="0">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400" b="0" i="0" u="none" strike="noStrike" cap="none" dirty="0" err="1">
                <a:solidFill>
                  <a:srgbClr val="000000"/>
                </a:solidFill>
                <a:latin typeface="Poppins"/>
                <a:ea typeface="Poppins"/>
                <a:cs typeface="Poppins"/>
                <a:sym typeface="Poppins"/>
              </a:rPr>
              <a:t>Μέχρι</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το</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τέλος</a:t>
            </a:r>
            <a:r>
              <a:rPr lang="en-US" sz="2400" b="0" i="0" u="none" strike="noStrike" cap="none" dirty="0">
                <a:solidFill>
                  <a:srgbClr val="000000"/>
                </a:solidFill>
                <a:latin typeface="Poppins"/>
                <a:ea typeface="Poppins"/>
                <a:cs typeface="Poppins"/>
                <a:sym typeface="Poppins"/>
              </a:rPr>
              <a:t> α</a:t>
            </a:r>
            <a:r>
              <a:rPr lang="en-US" sz="2400" b="0" i="0" u="none" strike="noStrike" cap="none" dirty="0" err="1">
                <a:solidFill>
                  <a:srgbClr val="000000"/>
                </a:solidFill>
                <a:latin typeface="Poppins"/>
                <a:ea typeface="Poppins"/>
                <a:cs typeface="Poppins"/>
                <a:sym typeface="Poppins"/>
              </a:rPr>
              <a:t>υτής</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της</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ενότητ</a:t>
            </a:r>
            <a:r>
              <a:rPr lang="en-US" sz="2400" b="0" i="0" u="none" strike="noStrike" cap="none" dirty="0">
                <a:solidFill>
                  <a:srgbClr val="000000"/>
                </a:solidFill>
                <a:latin typeface="Poppins"/>
                <a:ea typeface="Poppins"/>
                <a:cs typeface="Poppins"/>
                <a:sym typeface="Poppins"/>
              </a:rPr>
              <a:t>ας, θα μάθετε να αναγνωρίζετε τα εμπόδια που αποκλείουν τους μαθητές, να εφαρμόζετε πρακτικές στρατηγικές για διαφοροποίηση και συμπεριληπτική διδασκαλία και να συνδέετε την πρακτική σας στην τάξη με τις ευρύτερες εγκάρσιες δεξιότητες που χρειάζονται οι μαθητές σας για να πετύχουν.</a:t>
            </a:r>
            <a:endParaRPr dirty="0"/>
          </a:p>
        </p:txBody>
      </p:sp>
      <p:sp>
        <p:nvSpPr>
          <p:cNvPr id="130" name="Google Shape;130;p2"/>
          <p:cNvSpPr txBox="1"/>
          <p:nvPr/>
        </p:nvSpPr>
        <p:spPr>
          <a:xfrm>
            <a:off x="8768077" y="232308"/>
            <a:ext cx="8729901" cy="487444"/>
          </a:xfrm>
          <a:prstGeom prst="rect">
            <a:avLst/>
          </a:prstGeom>
          <a:noFill/>
          <a:ln>
            <a:noFill/>
          </a:ln>
        </p:spPr>
        <p:txBody>
          <a:bodyPr spcFirstLastPara="1" wrap="square" lIns="0" tIns="0" rIns="0" bIns="0" anchor="t" anchorCtr="0">
            <a:spAutoFit/>
          </a:bodyPr>
          <a:lstStyle/>
          <a:p>
            <a:pPr marL="0" marR="0" lvl="0" indent="0" algn="just" rtl="0">
              <a:lnSpc>
                <a:spcPct val="135619"/>
              </a:lnSpc>
              <a:spcBef>
                <a:spcPts val="0"/>
              </a:spcBef>
              <a:spcAft>
                <a:spcPts val="0"/>
              </a:spcAft>
              <a:buNone/>
            </a:pPr>
            <a:r>
              <a:rPr lang="en-US" sz="2799" b="1" i="0" u="none" strike="noStrike" cap="none">
                <a:solidFill>
                  <a:srgbClr val="000000"/>
                </a:solidFill>
                <a:latin typeface="Poppins"/>
                <a:ea typeface="Poppins"/>
                <a:cs typeface="Poppins"/>
                <a:sym typeface="Poppins"/>
              </a:rPr>
              <a:t>Εισαγωγή &amp; Μαθησιακοί Στόχοι</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
          <p:cNvSpPr/>
          <p:nvPr/>
        </p:nvSpPr>
        <p:spPr>
          <a:xfrm>
            <a:off x="0" y="0"/>
            <a:ext cx="7315200" cy="10287000"/>
          </a:xfrm>
          <a:custGeom>
            <a:avLst/>
            <a:gdLst/>
            <a:ahLst/>
            <a:cxnLst/>
            <a:rect l="l" t="t" r="r" b="b"/>
            <a:pathLst>
              <a:path w="9753600" h="13716000" extrusionOk="0">
                <a:moveTo>
                  <a:pt x="0" y="0"/>
                </a:moveTo>
                <a:lnTo>
                  <a:pt x="9753600" y="0"/>
                </a:lnTo>
                <a:lnTo>
                  <a:pt x="9753600" y="13716000"/>
                </a:lnTo>
                <a:lnTo>
                  <a:pt x="0" y="13716000"/>
                </a:lnTo>
                <a:lnTo>
                  <a:pt x="0" y="0"/>
                </a:lnTo>
                <a:close/>
              </a:path>
            </a:pathLst>
          </a:custGeom>
          <a:blipFill rotWithShape="1">
            <a:blip r:embed="rId3">
              <a:alphaModFix/>
            </a:blip>
            <a:stretch>
              <a:fillRect b="420"/>
            </a:stretch>
          </a:blipFill>
          <a:ln>
            <a:noFill/>
          </a:ln>
        </p:spPr>
        <p:txBody>
          <a:bodyPr/>
          <a:lstStyle/>
          <a:p>
            <a:endParaRPr lang="en-BE"/>
          </a:p>
        </p:txBody>
      </p:sp>
      <p:sp>
        <p:nvSpPr>
          <p:cNvPr id="140" name="Google Shape;140;p3"/>
          <p:cNvSpPr/>
          <p:nvPr/>
        </p:nvSpPr>
        <p:spPr>
          <a:xfrm rot="4721280" flipH="1">
            <a:off x="-1236226" y="1896901"/>
            <a:ext cx="14314266" cy="4992052"/>
          </a:xfrm>
          <a:custGeom>
            <a:avLst/>
            <a:gdLst/>
            <a:ahLst/>
            <a:cxnLst/>
            <a:rect l="l" t="t" r="r" b="b"/>
            <a:pathLst>
              <a:path w="19085688" h="6656070" extrusionOk="0">
                <a:moveTo>
                  <a:pt x="0" y="6656070"/>
                </a:moveTo>
                <a:lnTo>
                  <a:pt x="19085688" y="6656070"/>
                </a:lnTo>
                <a:lnTo>
                  <a:pt x="19085688" y="0"/>
                </a:lnTo>
                <a:lnTo>
                  <a:pt x="0" y="0"/>
                </a:lnTo>
                <a:lnTo>
                  <a:pt x="0" y="6656070"/>
                </a:lnTo>
                <a:close/>
              </a:path>
            </a:pathLst>
          </a:custGeom>
          <a:blipFill rotWithShape="1">
            <a:blip r:embed="rId4">
              <a:alphaModFix/>
            </a:blip>
            <a:stretch>
              <a:fillRect t="-82" b="-82"/>
            </a:stretch>
          </a:blipFill>
          <a:ln>
            <a:noFill/>
          </a:ln>
        </p:spPr>
        <p:txBody>
          <a:bodyPr/>
          <a:lstStyle/>
          <a:p>
            <a:endParaRPr lang="en-BE"/>
          </a:p>
        </p:txBody>
      </p:sp>
      <p:sp>
        <p:nvSpPr>
          <p:cNvPr id="141" name="Google Shape;141;p3"/>
          <p:cNvSpPr/>
          <p:nvPr/>
        </p:nvSpPr>
        <p:spPr>
          <a:xfrm>
            <a:off x="5940771"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5">
              <a:alphaModFix/>
            </a:blip>
            <a:stretch>
              <a:fillRect/>
            </a:stretch>
          </a:blipFill>
          <a:ln>
            <a:noFill/>
          </a:ln>
        </p:spPr>
        <p:txBody>
          <a:bodyPr/>
          <a:lstStyle/>
          <a:p>
            <a:endParaRPr lang="en-BE"/>
          </a:p>
        </p:txBody>
      </p:sp>
      <p:sp>
        <p:nvSpPr>
          <p:cNvPr id="142" name="Google Shape;142;p3"/>
          <p:cNvSpPr/>
          <p:nvPr/>
        </p:nvSpPr>
        <p:spPr>
          <a:xfrm>
            <a:off x="6592862" y="2226097"/>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6">
              <a:alphaModFix/>
            </a:blip>
            <a:stretch>
              <a:fillRect/>
            </a:stretch>
          </a:blipFill>
          <a:ln>
            <a:noFill/>
          </a:ln>
        </p:spPr>
        <p:txBody>
          <a:bodyPr/>
          <a:lstStyle/>
          <a:p>
            <a:endParaRPr lang="en-BE"/>
          </a:p>
        </p:txBody>
      </p:sp>
      <p:sp>
        <p:nvSpPr>
          <p:cNvPr id="143" name="Google Shape;143;p3"/>
          <p:cNvSpPr/>
          <p:nvPr/>
        </p:nvSpPr>
        <p:spPr>
          <a:xfrm>
            <a:off x="5795315"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7">
              <a:alphaModFix/>
            </a:blip>
            <a:stretch>
              <a:fillRect/>
            </a:stretch>
          </a:blipFill>
          <a:ln>
            <a:noFill/>
          </a:ln>
        </p:spPr>
        <p:txBody>
          <a:bodyPr/>
          <a:lstStyle/>
          <a:p>
            <a:endParaRPr lang="en-BE"/>
          </a:p>
        </p:txBody>
      </p:sp>
      <p:sp>
        <p:nvSpPr>
          <p:cNvPr id="144" name="Google Shape;144;p3"/>
          <p:cNvSpPr/>
          <p:nvPr/>
        </p:nvSpPr>
        <p:spPr>
          <a:xfrm rot="2903700">
            <a:off x="-6099026" y="6299328"/>
            <a:ext cx="10909268" cy="3709130"/>
          </a:xfrm>
          <a:custGeom>
            <a:avLst/>
            <a:gdLst/>
            <a:ahLst/>
            <a:cxnLst/>
            <a:rect l="l" t="t" r="r" b="b"/>
            <a:pathLst>
              <a:path w="14545690" h="4945507" extrusionOk="0">
                <a:moveTo>
                  <a:pt x="0" y="0"/>
                </a:moveTo>
                <a:lnTo>
                  <a:pt x="14545690" y="0"/>
                </a:lnTo>
                <a:lnTo>
                  <a:pt x="14545690" y="4945507"/>
                </a:lnTo>
                <a:lnTo>
                  <a:pt x="0" y="4945507"/>
                </a:lnTo>
                <a:lnTo>
                  <a:pt x="0" y="0"/>
                </a:lnTo>
                <a:close/>
              </a:path>
            </a:pathLst>
          </a:custGeom>
          <a:blipFill rotWithShape="1">
            <a:blip r:embed="rId8">
              <a:alphaModFix amt="77000"/>
            </a:blip>
            <a:stretch>
              <a:fillRect t="-41" b="-42"/>
            </a:stretch>
          </a:blipFill>
          <a:ln>
            <a:noFill/>
          </a:ln>
        </p:spPr>
        <p:txBody>
          <a:bodyPr/>
          <a:lstStyle/>
          <a:p>
            <a:endParaRPr lang="en-BE"/>
          </a:p>
        </p:txBody>
      </p:sp>
      <p:sp>
        <p:nvSpPr>
          <p:cNvPr id="145" name="Google Shape;145;p3"/>
          <p:cNvSpPr/>
          <p:nvPr/>
        </p:nvSpPr>
        <p:spPr>
          <a:xfrm>
            <a:off x="16053273" y="86422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9">
              <a:alphaModFix/>
            </a:blip>
            <a:stretch>
              <a:fillRect l="-42" r="-39"/>
            </a:stretch>
          </a:blipFill>
          <a:ln>
            <a:noFill/>
          </a:ln>
        </p:spPr>
        <p:txBody>
          <a:bodyPr/>
          <a:lstStyle/>
          <a:p>
            <a:endParaRPr lang="en-BE"/>
          </a:p>
        </p:txBody>
      </p:sp>
      <p:sp>
        <p:nvSpPr>
          <p:cNvPr id="146" name="Google Shape;146;p3"/>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0">
              <a:alphaModFix/>
            </a:blip>
            <a:stretch>
              <a:fillRect t="-24" r="-1" b="-30"/>
            </a:stretch>
          </a:blipFill>
          <a:ln>
            <a:noFill/>
          </a:ln>
        </p:spPr>
        <p:txBody>
          <a:bodyPr/>
          <a:lstStyle/>
          <a:p>
            <a:endParaRPr lang="en-BE"/>
          </a:p>
        </p:txBody>
      </p:sp>
      <p:sp>
        <p:nvSpPr>
          <p:cNvPr id="147" name="Google Shape;147;p3"/>
          <p:cNvSpPr txBox="1"/>
          <p:nvPr/>
        </p:nvSpPr>
        <p:spPr>
          <a:xfrm>
            <a:off x="8768077" y="1828981"/>
            <a:ext cx="8491223" cy="5214713"/>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2400" b="0" i="0" u="none" strike="noStrike" cap="none">
                <a:solidFill>
                  <a:srgbClr val="000000"/>
                </a:solidFill>
                <a:latin typeface="Poppins"/>
                <a:ea typeface="Poppins"/>
                <a:cs typeface="Poppins"/>
                <a:sym typeface="Poppins"/>
              </a:rPr>
              <a:t>Ένταξη σημαίνει δημιουργία των συνθηκών υπό τις οποίες κάθε μαθητής μπορεί να συμμετέχει, να προοδεύσει και να επιτύχει, ανεξάρτητα από το υπόβαθρο, την ικανότητα ή το σημείο εκκίνησης.</a:t>
            </a:r>
            <a:endParaRPr/>
          </a:p>
          <a:p>
            <a:pPr marL="0" marR="0" lvl="0" indent="0" algn="just" rtl="0">
              <a:lnSpc>
                <a:spcPct val="91000"/>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400" b="0" i="0" u="none" strike="noStrike" cap="none">
                <a:solidFill>
                  <a:srgbClr val="000000"/>
                </a:solidFill>
                <a:latin typeface="Poppins"/>
                <a:ea typeface="Poppins"/>
                <a:cs typeface="Poppins"/>
                <a:sym typeface="Poppins"/>
              </a:rPr>
              <a:t>Ο αποκλεισμός στην ΕΕΚ σπάνια συμβαίνει μονομιάς. Σχηματίζεται μέσα από μικρά, συσσωρευμένα εμπόδια που επιδεινώνονται με την πάροδο του χρόνου.</a:t>
            </a:r>
            <a:endParaRPr/>
          </a:p>
          <a:p>
            <a:pPr marL="0" marR="0" lvl="0" indent="0" algn="just" rtl="0">
              <a:lnSpc>
                <a:spcPct val="91000"/>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400" b="0" i="0" u="none" strike="noStrike" cap="none">
                <a:solidFill>
                  <a:srgbClr val="000000"/>
                </a:solidFill>
                <a:latin typeface="Poppins"/>
                <a:ea typeface="Poppins"/>
                <a:cs typeface="Poppins"/>
                <a:sym typeface="Poppins"/>
              </a:rPr>
              <a:t>Η αναγνώριση αυτών των εμποδίων είναι το πρώτο βήμα. Η αντιμετώπισή τους απαιτεί σκόπιμη αλλαγή σε επίπεδο διδακτικής πρακτικής - όχι μόνο πολιτικής.</a:t>
            </a:r>
            <a:endParaRPr/>
          </a:p>
        </p:txBody>
      </p:sp>
      <p:sp>
        <p:nvSpPr>
          <p:cNvPr id="148" name="Google Shape;148;p3"/>
          <p:cNvSpPr txBox="1"/>
          <p:nvPr/>
        </p:nvSpPr>
        <p:spPr>
          <a:xfrm>
            <a:off x="8768077" y="1009402"/>
            <a:ext cx="8954700" cy="430800"/>
          </a:xfrm>
          <a:prstGeom prst="rect">
            <a:avLst/>
          </a:prstGeom>
          <a:noFill/>
          <a:ln>
            <a:noFill/>
          </a:ln>
        </p:spPr>
        <p:txBody>
          <a:bodyPr spcFirstLastPara="1" wrap="square" lIns="0" tIns="0" rIns="0" bIns="0" anchor="t" anchorCtr="0">
            <a:spAutoFit/>
          </a:bodyPr>
          <a:lstStyle/>
          <a:p>
            <a:pPr marL="0" marR="0" lvl="0" indent="0" algn="l" rtl="0">
              <a:lnSpc>
                <a:spcPct val="135619"/>
              </a:lnSpc>
              <a:spcBef>
                <a:spcPts val="0"/>
              </a:spcBef>
              <a:spcAft>
                <a:spcPts val="0"/>
              </a:spcAft>
              <a:buNone/>
            </a:pPr>
            <a:r>
              <a:rPr lang="en-US" sz="2799" b="1">
                <a:latin typeface="Poppins"/>
                <a:ea typeface="Poppins"/>
                <a:cs typeface="Poppins"/>
                <a:sym typeface="Poppins"/>
              </a:rPr>
              <a:t>Υποεν</a:t>
            </a:r>
            <a:r>
              <a:rPr lang="en-US" sz="2799" b="1" i="0" u="none" strike="noStrike" cap="none">
                <a:solidFill>
                  <a:srgbClr val="000000"/>
                </a:solidFill>
                <a:latin typeface="Poppins"/>
                <a:ea typeface="Poppins"/>
                <a:cs typeface="Poppins"/>
                <a:sym typeface="Poppins"/>
              </a:rPr>
              <a:t>ότητα 1: Κατανόηση της ένταξης στην ΕΕΚ</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3">
              <a:alphaModFix/>
            </a:blip>
            <a:stretch>
              <a:fillRect t="-123" b="-122"/>
            </a:stretch>
          </a:blipFill>
          <a:ln>
            <a:noFill/>
          </a:ln>
        </p:spPr>
        <p:txBody>
          <a:bodyPr/>
          <a:lstStyle/>
          <a:p>
            <a:endParaRPr lang="en-BE"/>
          </a:p>
        </p:txBody>
      </p:sp>
      <p:sp>
        <p:nvSpPr>
          <p:cNvPr id="158" name="Google Shape;158;p4"/>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4">
              <a:alphaModFix/>
            </a:blip>
            <a:stretch>
              <a:fillRect t="-6" b="-7"/>
            </a:stretch>
          </a:blipFill>
          <a:ln>
            <a:noFill/>
          </a:ln>
        </p:spPr>
        <p:txBody>
          <a:bodyPr/>
          <a:lstStyle/>
          <a:p>
            <a:endParaRPr lang="en-BE"/>
          </a:p>
        </p:txBody>
      </p:sp>
      <p:sp>
        <p:nvSpPr>
          <p:cNvPr id="159" name="Google Shape;159;p4"/>
          <p:cNvSpPr/>
          <p:nvPr/>
        </p:nvSpPr>
        <p:spPr>
          <a:xfrm>
            <a:off x="9918830" y="2345055"/>
            <a:ext cx="7340441" cy="6282213"/>
          </a:xfrm>
          <a:custGeom>
            <a:avLst/>
            <a:gdLst/>
            <a:ahLst/>
            <a:cxnLst/>
            <a:rect l="l" t="t" r="r" b="b"/>
            <a:pathLst>
              <a:path w="9787255" h="8376285" extrusionOk="0">
                <a:moveTo>
                  <a:pt x="0" y="0"/>
                </a:moveTo>
                <a:lnTo>
                  <a:pt x="9787255" y="0"/>
                </a:lnTo>
                <a:lnTo>
                  <a:pt x="9787255" y="8376285"/>
                </a:lnTo>
                <a:lnTo>
                  <a:pt x="0" y="8376285"/>
                </a:lnTo>
                <a:lnTo>
                  <a:pt x="0" y="0"/>
                </a:lnTo>
                <a:close/>
              </a:path>
            </a:pathLst>
          </a:custGeom>
          <a:blipFill rotWithShape="1">
            <a:blip r:embed="rId5">
              <a:alphaModFix/>
            </a:blip>
            <a:stretch>
              <a:fillRect l="-55" r="-55"/>
            </a:stretch>
          </a:blipFill>
          <a:ln>
            <a:noFill/>
          </a:ln>
        </p:spPr>
        <p:txBody>
          <a:bodyPr/>
          <a:lstStyle/>
          <a:p>
            <a:endParaRPr lang="en-BE"/>
          </a:p>
        </p:txBody>
      </p:sp>
      <p:sp>
        <p:nvSpPr>
          <p:cNvPr id="160" name="Google Shape;160;p4"/>
          <p:cNvSpPr/>
          <p:nvPr/>
        </p:nvSpPr>
        <p:spPr>
          <a:xfrm>
            <a:off x="-1342911" y="9913239"/>
            <a:ext cx="20973812" cy="837562"/>
          </a:xfrm>
          <a:custGeom>
            <a:avLst/>
            <a:gdLst/>
            <a:ahLst/>
            <a:cxnLst/>
            <a:rect l="l" t="t" r="r" b="b"/>
            <a:pathLst>
              <a:path w="20973812" h="837562" extrusionOk="0">
                <a:moveTo>
                  <a:pt x="0" y="0"/>
                </a:moveTo>
                <a:lnTo>
                  <a:pt x="20973812" y="0"/>
                </a:lnTo>
                <a:lnTo>
                  <a:pt x="20973812" y="837562"/>
                </a:lnTo>
                <a:lnTo>
                  <a:pt x="0" y="837562"/>
                </a:lnTo>
                <a:lnTo>
                  <a:pt x="0" y="0"/>
                </a:lnTo>
                <a:close/>
              </a:path>
            </a:pathLst>
          </a:custGeom>
          <a:blipFill rotWithShape="1">
            <a:blip r:embed="rId6">
              <a:alphaModFix/>
            </a:blip>
            <a:stretch>
              <a:fillRect/>
            </a:stretch>
          </a:blipFill>
          <a:ln>
            <a:noFill/>
          </a:ln>
        </p:spPr>
        <p:txBody>
          <a:bodyPr/>
          <a:lstStyle/>
          <a:p>
            <a:endParaRPr lang="en-BE"/>
          </a:p>
        </p:txBody>
      </p:sp>
      <p:sp>
        <p:nvSpPr>
          <p:cNvPr id="161" name="Google Shape;161;p4"/>
          <p:cNvSpPr/>
          <p:nvPr/>
        </p:nvSpPr>
        <p:spPr>
          <a:xfrm>
            <a:off x="2488625" y="9913239"/>
            <a:ext cx="13310749" cy="837562"/>
          </a:xfrm>
          <a:custGeom>
            <a:avLst/>
            <a:gdLst/>
            <a:ahLst/>
            <a:cxnLst/>
            <a:rect l="l" t="t" r="r" b="b"/>
            <a:pathLst>
              <a:path w="13310749" h="837562" extrusionOk="0">
                <a:moveTo>
                  <a:pt x="0" y="0"/>
                </a:moveTo>
                <a:lnTo>
                  <a:pt x="13310750" y="0"/>
                </a:lnTo>
                <a:lnTo>
                  <a:pt x="13310750" y="837562"/>
                </a:lnTo>
                <a:lnTo>
                  <a:pt x="0" y="837562"/>
                </a:lnTo>
                <a:lnTo>
                  <a:pt x="0" y="0"/>
                </a:lnTo>
                <a:close/>
              </a:path>
            </a:pathLst>
          </a:custGeom>
          <a:blipFill rotWithShape="1">
            <a:blip r:embed="rId7">
              <a:alphaModFix/>
            </a:blip>
            <a:stretch>
              <a:fillRect/>
            </a:stretch>
          </a:blipFill>
          <a:ln>
            <a:noFill/>
          </a:ln>
        </p:spPr>
        <p:txBody>
          <a:bodyPr/>
          <a:lstStyle/>
          <a:p>
            <a:endParaRPr lang="en-BE"/>
          </a:p>
        </p:txBody>
      </p:sp>
      <p:sp>
        <p:nvSpPr>
          <p:cNvPr id="162" name="Google Shape;162;p4"/>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8">
              <a:alphaModFix/>
            </a:blip>
            <a:stretch>
              <a:fillRect/>
            </a:stretch>
          </a:blipFill>
          <a:ln>
            <a:noFill/>
          </a:ln>
        </p:spPr>
        <p:txBody>
          <a:bodyPr/>
          <a:lstStyle/>
          <a:p>
            <a:endParaRPr lang="en-BE"/>
          </a:p>
        </p:txBody>
      </p:sp>
      <p:sp>
        <p:nvSpPr>
          <p:cNvPr id="163" name="Google Shape;163;p4"/>
          <p:cNvSpPr/>
          <p:nvPr/>
        </p:nvSpPr>
        <p:spPr>
          <a:xfrm>
            <a:off x="11801542" y="4811897"/>
            <a:ext cx="1221771" cy="1201959"/>
          </a:xfrm>
          <a:custGeom>
            <a:avLst/>
            <a:gdLst/>
            <a:ahLst/>
            <a:cxnLst/>
            <a:rect l="l" t="t" r="r" b="b"/>
            <a:pathLst>
              <a:path w="1629029" h="1602613" extrusionOk="0">
                <a:moveTo>
                  <a:pt x="0" y="0"/>
                </a:moveTo>
                <a:lnTo>
                  <a:pt x="1629029" y="0"/>
                </a:lnTo>
                <a:lnTo>
                  <a:pt x="1629029" y="1602613"/>
                </a:lnTo>
                <a:lnTo>
                  <a:pt x="0" y="1602613"/>
                </a:lnTo>
                <a:lnTo>
                  <a:pt x="0" y="0"/>
                </a:lnTo>
                <a:close/>
              </a:path>
            </a:pathLst>
          </a:custGeom>
          <a:blipFill rotWithShape="1">
            <a:blip r:embed="rId9">
              <a:alphaModFix/>
            </a:blip>
            <a:stretch>
              <a:fillRect t="-6" b="-3"/>
            </a:stretch>
          </a:blipFill>
          <a:ln>
            <a:noFill/>
          </a:ln>
        </p:spPr>
        <p:txBody>
          <a:bodyPr/>
          <a:lstStyle/>
          <a:p>
            <a:endParaRPr lang="en-BE"/>
          </a:p>
        </p:txBody>
      </p:sp>
      <p:sp>
        <p:nvSpPr>
          <p:cNvPr id="164" name="Google Shape;164;p4"/>
          <p:cNvSpPr txBox="1"/>
          <p:nvPr/>
        </p:nvSpPr>
        <p:spPr>
          <a:xfrm>
            <a:off x="5374681" y="952500"/>
            <a:ext cx="7538637" cy="487444"/>
          </a:xfrm>
          <a:prstGeom prst="rect">
            <a:avLst/>
          </a:prstGeom>
          <a:noFill/>
          <a:ln>
            <a:noFill/>
          </a:ln>
        </p:spPr>
        <p:txBody>
          <a:bodyPr spcFirstLastPara="1" wrap="square" lIns="0" tIns="0" rIns="0" bIns="0" anchor="t" anchorCtr="0">
            <a:spAutoFit/>
          </a:bodyPr>
          <a:lstStyle/>
          <a:p>
            <a:pPr marL="0" marR="0" lvl="0" indent="0" algn="ctr" rtl="0">
              <a:lnSpc>
                <a:spcPct val="135619"/>
              </a:lnSpc>
              <a:spcBef>
                <a:spcPts val="0"/>
              </a:spcBef>
              <a:spcAft>
                <a:spcPts val="0"/>
              </a:spcAft>
              <a:buNone/>
            </a:pPr>
            <a:r>
              <a:rPr lang="en-US" sz="2799" b="1" i="0" u="none" strike="noStrike" cap="none">
                <a:solidFill>
                  <a:srgbClr val="000000"/>
                </a:solidFill>
                <a:latin typeface="Poppins"/>
                <a:ea typeface="Poppins"/>
                <a:cs typeface="Poppins"/>
                <a:sym typeface="Poppins"/>
              </a:rPr>
              <a:t>5 Συνήθη Εμπόδια στην ένταξη στην ΕΕΚ</a:t>
            </a:r>
            <a:endParaRPr/>
          </a:p>
        </p:txBody>
      </p:sp>
      <p:sp>
        <p:nvSpPr>
          <p:cNvPr id="165" name="Google Shape;165;p4"/>
          <p:cNvSpPr txBox="1"/>
          <p:nvPr/>
        </p:nvSpPr>
        <p:spPr>
          <a:xfrm>
            <a:off x="12227185" y="2428189"/>
            <a:ext cx="2023186" cy="290934"/>
          </a:xfrm>
          <a:prstGeom prst="rect">
            <a:avLst/>
          </a:prstGeom>
          <a:noFill/>
          <a:ln>
            <a:noFill/>
          </a:ln>
        </p:spPr>
        <p:txBody>
          <a:bodyPr spcFirstLastPara="1" wrap="square" lIns="0" tIns="0" rIns="0" bIns="0" anchor="t" anchorCtr="0">
            <a:spAutoFit/>
          </a:bodyPr>
          <a:lstStyle/>
          <a:p>
            <a:pPr marL="0" marR="0" lvl="0" indent="0" algn="l" rtl="0">
              <a:lnSpc>
                <a:spcPct val="135516"/>
              </a:lnSpc>
              <a:spcBef>
                <a:spcPts val="0"/>
              </a:spcBef>
              <a:spcAft>
                <a:spcPts val="0"/>
              </a:spcAft>
              <a:buNone/>
            </a:pPr>
            <a:r>
              <a:rPr lang="en-US" sz="1664" b="1" i="0" u="none" strike="noStrike" cap="none">
                <a:solidFill>
                  <a:srgbClr val="000000"/>
                </a:solidFill>
                <a:latin typeface="Poppins"/>
                <a:ea typeface="Poppins"/>
                <a:cs typeface="Poppins"/>
                <a:sym typeface="Poppins"/>
              </a:rPr>
              <a:t>Οικονομικά</a:t>
            </a:r>
            <a:endParaRPr/>
          </a:p>
        </p:txBody>
      </p:sp>
      <p:sp>
        <p:nvSpPr>
          <p:cNvPr id="166" name="Google Shape;166;p4"/>
          <p:cNvSpPr txBox="1"/>
          <p:nvPr/>
        </p:nvSpPr>
        <p:spPr>
          <a:xfrm>
            <a:off x="12227185" y="7971301"/>
            <a:ext cx="2023186" cy="281820"/>
          </a:xfrm>
          <a:prstGeom prst="rect">
            <a:avLst/>
          </a:prstGeom>
          <a:noFill/>
          <a:ln>
            <a:noFill/>
          </a:ln>
        </p:spPr>
        <p:txBody>
          <a:bodyPr spcFirstLastPara="1" wrap="square" lIns="0" tIns="0" rIns="0" bIns="0" anchor="t" anchorCtr="0">
            <a:spAutoFit/>
          </a:bodyPr>
          <a:lstStyle/>
          <a:p>
            <a:pPr marL="0" marR="0" lvl="0" indent="0" algn="l" rtl="0">
              <a:lnSpc>
                <a:spcPct val="135544"/>
              </a:lnSpc>
              <a:spcBef>
                <a:spcPts val="0"/>
              </a:spcBef>
              <a:spcAft>
                <a:spcPts val="0"/>
              </a:spcAft>
              <a:buNone/>
            </a:pPr>
            <a:r>
              <a:rPr lang="en-US" sz="1643" b="1" i="0" u="none" strike="noStrike" cap="none">
                <a:solidFill>
                  <a:srgbClr val="000000"/>
                </a:solidFill>
                <a:latin typeface="Poppins"/>
                <a:ea typeface="Poppins"/>
                <a:cs typeface="Poppins"/>
                <a:sym typeface="Poppins"/>
              </a:rPr>
              <a:t>Φυσικά</a:t>
            </a:r>
            <a:endParaRPr/>
          </a:p>
        </p:txBody>
      </p:sp>
      <p:sp>
        <p:nvSpPr>
          <p:cNvPr id="167" name="Google Shape;167;p4"/>
          <p:cNvSpPr txBox="1"/>
          <p:nvPr/>
        </p:nvSpPr>
        <p:spPr>
          <a:xfrm>
            <a:off x="14959517" y="5274364"/>
            <a:ext cx="2023186" cy="290934"/>
          </a:xfrm>
          <a:prstGeom prst="rect">
            <a:avLst/>
          </a:prstGeom>
          <a:noFill/>
          <a:ln>
            <a:noFill/>
          </a:ln>
        </p:spPr>
        <p:txBody>
          <a:bodyPr spcFirstLastPara="1" wrap="square" lIns="0" tIns="0" rIns="0" bIns="0" anchor="t" anchorCtr="0">
            <a:spAutoFit/>
          </a:bodyPr>
          <a:lstStyle/>
          <a:p>
            <a:pPr marL="0" marR="0" lvl="0" indent="0" algn="l" rtl="0">
              <a:lnSpc>
                <a:spcPct val="135516"/>
              </a:lnSpc>
              <a:spcBef>
                <a:spcPts val="0"/>
              </a:spcBef>
              <a:spcAft>
                <a:spcPts val="0"/>
              </a:spcAft>
              <a:buNone/>
            </a:pPr>
            <a:r>
              <a:rPr lang="en-US" sz="1664" b="1" i="0" u="none" strike="noStrike" cap="none">
                <a:solidFill>
                  <a:srgbClr val="000000"/>
                </a:solidFill>
                <a:latin typeface="Poppins"/>
                <a:ea typeface="Poppins"/>
                <a:cs typeface="Poppins"/>
                <a:sym typeface="Poppins"/>
              </a:rPr>
              <a:t>Στάση</a:t>
            </a:r>
            <a:endParaRPr/>
          </a:p>
        </p:txBody>
      </p:sp>
      <p:sp>
        <p:nvSpPr>
          <p:cNvPr id="168" name="Google Shape;168;p4"/>
          <p:cNvSpPr txBox="1"/>
          <p:nvPr/>
        </p:nvSpPr>
        <p:spPr>
          <a:xfrm>
            <a:off x="14620304" y="3628711"/>
            <a:ext cx="2116045" cy="230963"/>
          </a:xfrm>
          <a:prstGeom prst="rect">
            <a:avLst/>
          </a:prstGeom>
          <a:noFill/>
          <a:ln>
            <a:noFill/>
          </a:ln>
        </p:spPr>
        <p:txBody>
          <a:bodyPr spcFirstLastPara="1" wrap="square" lIns="0" tIns="0" rIns="0" bIns="0" anchor="t" anchorCtr="0">
            <a:spAutoFit/>
          </a:bodyPr>
          <a:lstStyle/>
          <a:p>
            <a:pPr marL="0" marR="0" lvl="0" indent="0" algn="l" rtl="0">
              <a:lnSpc>
                <a:spcPct val="148825"/>
              </a:lnSpc>
              <a:spcBef>
                <a:spcPts val="0"/>
              </a:spcBef>
              <a:spcAft>
                <a:spcPts val="0"/>
              </a:spcAft>
              <a:buNone/>
            </a:pPr>
            <a:r>
              <a:rPr lang="en-US" sz="1235" b="1" i="0" u="none" strike="noStrike" cap="none">
                <a:solidFill>
                  <a:srgbClr val="FFFFFF"/>
                </a:solidFill>
                <a:latin typeface="Poppins"/>
                <a:ea typeface="Poppins"/>
                <a:cs typeface="Poppins"/>
                <a:sym typeface="Poppins"/>
              </a:rPr>
              <a:t>Θεσμικά</a:t>
            </a:r>
            <a:endParaRPr/>
          </a:p>
        </p:txBody>
      </p:sp>
      <p:sp>
        <p:nvSpPr>
          <p:cNvPr id="169" name="Google Shape;169;p4"/>
          <p:cNvSpPr txBox="1"/>
          <p:nvPr/>
        </p:nvSpPr>
        <p:spPr>
          <a:xfrm>
            <a:off x="14620304" y="6839960"/>
            <a:ext cx="2116045" cy="274170"/>
          </a:xfrm>
          <a:prstGeom prst="rect">
            <a:avLst/>
          </a:prstGeom>
          <a:noFill/>
          <a:ln>
            <a:noFill/>
          </a:ln>
        </p:spPr>
        <p:txBody>
          <a:bodyPr spcFirstLastPara="1" wrap="square" lIns="0" tIns="0" rIns="0" bIns="0" anchor="t" anchorCtr="0">
            <a:spAutoFit/>
          </a:bodyPr>
          <a:lstStyle/>
          <a:p>
            <a:pPr marL="0" marR="0" lvl="0" indent="0" algn="l" rtl="0">
              <a:lnSpc>
                <a:spcPct val="135548"/>
              </a:lnSpc>
              <a:spcBef>
                <a:spcPts val="0"/>
              </a:spcBef>
              <a:spcAft>
                <a:spcPts val="0"/>
              </a:spcAft>
              <a:buNone/>
            </a:pPr>
            <a:r>
              <a:rPr lang="en-US" sz="1550" b="1" i="0" u="none" strike="noStrike" cap="none">
                <a:solidFill>
                  <a:srgbClr val="FFFFFF"/>
                </a:solidFill>
                <a:latin typeface="Poppins"/>
                <a:ea typeface="Poppins"/>
                <a:cs typeface="Poppins"/>
                <a:sym typeface="Poppins"/>
              </a:rPr>
              <a:t>Πρόγραμμα σπουδών</a:t>
            </a:r>
            <a:endParaRPr/>
          </a:p>
        </p:txBody>
      </p:sp>
      <p:sp>
        <p:nvSpPr>
          <p:cNvPr id="170" name="Google Shape;170;p4"/>
          <p:cNvSpPr/>
          <p:nvPr/>
        </p:nvSpPr>
        <p:spPr>
          <a:xfrm>
            <a:off x="16053273" y="86422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0">
              <a:alphaModFix/>
            </a:blip>
            <a:stretch>
              <a:fillRect l="-42" r="-39"/>
            </a:stretch>
          </a:blipFill>
          <a:ln>
            <a:noFill/>
          </a:ln>
        </p:spPr>
        <p:txBody>
          <a:bodyPr/>
          <a:lstStyle/>
          <a:p>
            <a:endParaRPr lang="en-BE"/>
          </a:p>
        </p:txBody>
      </p:sp>
      <p:sp>
        <p:nvSpPr>
          <p:cNvPr id="171" name="Google Shape;171;p4"/>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1">
              <a:alphaModFix/>
            </a:blip>
            <a:stretch>
              <a:fillRect t="-24" r="-1" b="-30"/>
            </a:stretch>
          </a:blipFill>
          <a:ln>
            <a:noFill/>
          </a:ln>
        </p:spPr>
        <p:txBody>
          <a:bodyPr/>
          <a:lstStyle/>
          <a:p>
            <a:endParaRPr lang="en-BE"/>
          </a:p>
        </p:txBody>
      </p:sp>
      <p:sp>
        <p:nvSpPr>
          <p:cNvPr id="172" name="Google Shape;172;p4"/>
          <p:cNvSpPr txBox="1"/>
          <p:nvPr/>
        </p:nvSpPr>
        <p:spPr>
          <a:xfrm>
            <a:off x="457200" y="2023796"/>
            <a:ext cx="7340470" cy="6689598"/>
          </a:xfrm>
          <a:prstGeom prst="rect">
            <a:avLst/>
          </a:prstGeom>
          <a:noFill/>
          <a:ln>
            <a:noFill/>
          </a:ln>
        </p:spPr>
        <p:txBody>
          <a:bodyPr spcFirstLastPara="1" wrap="square" lIns="0" tIns="0" rIns="0" bIns="0" anchor="t" anchorCtr="0">
            <a:spAutoFit/>
          </a:bodyPr>
          <a:lstStyle/>
          <a:p>
            <a:pPr marL="0" marR="0" lvl="0" indent="0" algn="just" rtl="0">
              <a:lnSpc>
                <a:spcPct val="144000"/>
              </a:lnSpc>
              <a:spcBef>
                <a:spcPts val="0"/>
              </a:spcBef>
              <a:spcAft>
                <a:spcPts val="0"/>
              </a:spcAft>
              <a:buNone/>
            </a:pPr>
            <a:r>
              <a:rPr lang="en-US" sz="2400" b="1" i="0" u="none" strike="noStrike" cap="none">
                <a:solidFill>
                  <a:srgbClr val="10146E"/>
                </a:solidFill>
                <a:latin typeface="Poppins"/>
                <a:ea typeface="Poppins"/>
                <a:cs typeface="Poppins"/>
                <a:sym typeface="Poppins"/>
              </a:rPr>
              <a:t>Φυσικά— </a:t>
            </a:r>
            <a:r>
              <a:rPr lang="en-US" sz="2400" b="0" i="0" u="none" strike="noStrike" cap="none">
                <a:solidFill>
                  <a:srgbClr val="10146E"/>
                </a:solidFill>
                <a:latin typeface="Poppins"/>
                <a:ea typeface="Poppins"/>
                <a:cs typeface="Poppins"/>
                <a:sym typeface="Poppins"/>
              </a:rPr>
              <a:t>μη προσβάσιμες εγκαταστάσεις, εξοπλισμός ή περιβάλλοντα</a:t>
            </a:r>
            <a:endParaRPr/>
          </a:p>
          <a:p>
            <a:pPr marL="0" marR="0" lvl="0" indent="0" algn="just" rtl="0">
              <a:lnSpc>
                <a:spcPct val="84000"/>
              </a:lnSpc>
              <a:spcBef>
                <a:spcPts val="0"/>
              </a:spcBef>
              <a:spcAft>
                <a:spcPts val="0"/>
              </a:spcAft>
              <a:buNone/>
            </a:pPr>
            <a:endParaRPr sz="2400" b="0" i="0" u="none" strike="noStrike" cap="none">
              <a:solidFill>
                <a:srgbClr val="10146E"/>
              </a:solidFill>
              <a:latin typeface="Poppins"/>
              <a:ea typeface="Poppins"/>
              <a:cs typeface="Poppins"/>
              <a:sym typeface="Poppins"/>
            </a:endParaRPr>
          </a:p>
          <a:p>
            <a:pPr marL="0" marR="0" lvl="0" indent="0" algn="just" rtl="0">
              <a:lnSpc>
                <a:spcPct val="144000"/>
              </a:lnSpc>
              <a:spcBef>
                <a:spcPts val="0"/>
              </a:spcBef>
              <a:spcAft>
                <a:spcPts val="0"/>
              </a:spcAft>
              <a:buNone/>
            </a:pPr>
            <a:r>
              <a:rPr lang="en-US" sz="2400" b="1" i="0" u="none" strike="noStrike" cap="none">
                <a:solidFill>
                  <a:srgbClr val="10146E"/>
                </a:solidFill>
                <a:latin typeface="Poppins"/>
                <a:ea typeface="Poppins"/>
                <a:cs typeface="Poppins"/>
                <a:sym typeface="Poppins"/>
              </a:rPr>
              <a:t>Στάση — </a:t>
            </a:r>
            <a:r>
              <a:rPr lang="en-US" sz="2400" b="0" i="0" u="none" strike="noStrike" cap="none">
                <a:solidFill>
                  <a:srgbClr val="10146E"/>
                </a:solidFill>
                <a:latin typeface="Poppins"/>
                <a:ea typeface="Poppins"/>
                <a:cs typeface="Poppins"/>
                <a:sym typeface="Poppins"/>
              </a:rPr>
              <a:t>χαμηλές προσδοκίες, ασυνείδητη προκατάληψη ή ελλειμματική σκέψη</a:t>
            </a:r>
            <a:endParaRPr/>
          </a:p>
          <a:p>
            <a:pPr marL="0" marR="0" lvl="0" indent="0" algn="just" rtl="0">
              <a:lnSpc>
                <a:spcPct val="84000"/>
              </a:lnSpc>
              <a:spcBef>
                <a:spcPts val="0"/>
              </a:spcBef>
              <a:spcAft>
                <a:spcPts val="0"/>
              </a:spcAft>
              <a:buNone/>
            </a:pPr>
            <a:endParaRPr sz="2400" b="0" i="0" u="none" strike="noStrike" cap="none">
              <a:solidFill>
                <a:srgbClr val="10146E"/>
              </a:solidFill>
              <a:latin typeface="Poppins"/>
              <a:ea typeface="Poppins"/>
              <a:cs typeface="Poppins"/>
              <a:sym typeface="Poppins"/>
            </a:endParaRPr>
          </a:p>
          <a:p>
            <a:pPr marL="0" marR="0" lvl="0" indent="0" algn="just" rtl="0">
              <a:lnSpc>
                <a:spcPct val="144000"/>
              </a:lnSpc>
              <a:spcBef>
                <a:spcPts val="0"/>
              </a:spcBef>
              <a:spcAft>
                <a:spcPts val="0"/>
              </a:spcAft>
              <a:buNone/>
            </a:pPr>
            <a:r>
              <a:rPr lang="en-US" sz="2400" b="1" i="0" u="none" strike="noStrike" cap="none">
                <a:solidFill>
                  <a:srgbClr val="10146E"/>
                </a:solidFill>
                <a:latin typeface="Poppins"/>
                <a:ea typeface="Poppins"/>
                <a:cs typeface="Poppins"/>
                <a:sym typeface="Poppins"/>
              </a:rPr>
              <a:t>Θεσμικά — </a:t>
            </a:r>
            <a:r>
              <a:rPr lang="en-US" sz="2400" b="0" i="0" u="none" strike="noStrike" cap="none">
                <a:solidFill>
                  <a:srgbClr val="10146E"/>
                </a:solidFill>
                <a:latin typeface="Poppins"/>
                <a:ea typeface="Poppins"/>
                <a:cs typeface="Poppins"/>
                <a:sym typeface="Poppins"/>
              </a:rPr>
              <a:t>άκαμπτο χρονοδιάγραμμα, περιορισμένη υποστήριξη ή μορφές αξιολόγησης που μειονεκτούν στους μαθητές</a:t>
            </a:r>
            <a:endParaRPr/>
          </a:p>
          <a:p>
            <a:pPr marL="0" marR="0" lvl="0" indent="0" algn="just" rtl="0">
              <a:lnSpc>
                <a:spcPct val="84000"/>
              </a:lnSpc>
              <a:spcBef>
                <a:spcPts val="0"/>
              </a:spcBef>
              <a:spcAft>
                <a:spcPts val="0"/>
              </a:spcAft>
              <a:buNone/>
            </a:pPr>
            <a:endParaRPr sz="2400" b="0" i="0" u="none" strike="noStrike" cap="none">
              <a:solidFill>
                <a:srgbClr val="10146E"/>
              </a:solidFill>
              <a:latin typeface="Poppins"/>
              <a:ea typeface="Poppins"/>
              <a:cs typeface="Poppins"/>
              <a:sym typeface="Poppins"/>
            </a:endParaRPr>
          </a:p>
          <a:p>
            <a:pPr marL="0" marR="0" lvl="0" indent="0" algn="just" rtl="0">
              <a:lnSpc>
                <a:spcPct val="144000"/>
              </a:lnSpc>
              <a:spcBef>
                <a:spcPts val="0"/>
              </a:spcBef>
              <a:spcAft>
                <a:spcPts val="0"/>
              </a:spcAft>
              <a:buNone/>
            </a:pPr>
            <a:r>
              <a:rPr lang="en-US" sz="2400" b="1" i="0" u="none" strike="noStrike" cap="none">
                <a:solidFill>
                  <a:srgbClr val="10146E"/>
                </a:solidFill>
                <a:latin typeface="Poppins"/>
                <a:ea typeface="Poppins"/>
                <a:cs typeface="Poppins"/>
                <a:sym typeface="Poppins"/>
              </a:rPr>
              <a:t>Πρόγραμμα σπουδών — </a:t>
            </a:r>
            <a:r>
              <a:rPr lang="en-US" sz="2400" b="0" i="0" u="none" strike="noStrike" cap="none">
                <a:solidFill>
                  <a:srgbClr val="10146E"/>
                </a:solidFill>
                <a:latin typeface="Poppins"/>
                <a:ea typeface="Poppins"/>
                <a:cs typeface="Poppins"/>
                <a:sym typeface="Poppins"/>
              </a:rPr>
              <a:t>περιεχόμενο και παράδοση που προϋποθέτουν ένα ενιαίο προφίλ μαθητή</a:t>
            </a:r>
            <a:endParaRPr/>
          </a:p>
          <a:p>
            <a:pPr marL="0" marR="0" lvl="0" indent="0" algn="just" rtl="0">
              <a:lnSpc>
                <a:spcPct val="84000"/>
              </a:lnSpc>
              <a:spcBef>
                <a:spcPts val="0"/>
              </a:spcBef>
              <a:spcAft>
                <a:spcPts val="0"/>
              </a:spcAft>
              <a:buNone/>
            </a:pPr>
            <a:endParaRPr sz="2400" b="0" i="0" u="none" strike="noStrike" cap="none">
              <a:solidFill>
                <a:srgbClr val="10146E"/>
              </a:solidFill>
              <a:latin typeface="Poppins"/>
              <a:ea typeface="Poppins"/>
              <a:cs typeface="Poppins"/>
              <a:sym typeface="Poppins"/>
            </a:endParaRPr>
          </a:p>
          <a:p>
            <a:pPr marL="0" marR="0" lvl="0" indent="0" algn="just" rtl="0">
              <a:lnSpc>
                <a:spcPct val="144000"/>
              </a:lnSpc>
              <a:spcBef>
                <a:spcPts val="0"/>
              </a:spcBef>
              <a:spcAft>
                <a:spcPts val="0"/>
              </a:spcAft>
              <a:buNone/>
            </a:pPr>
            <a:r>
              <a:rPr lang="en-US" sz="2400" b="1" i="0" u="none" strike="noStrike" cap="none">
                <a:solidFill>
                  <a:srgbClr val="10146E"/>
                </a:solidFill>
                <a:latin typeface="Poppins"/>
                <a:ea typeface="Poppins"/>
                <a:cs typeface="Poppins"/>
                <a:sym typeface="Poppins"/>
              </a:rPr>
              <a:t>Οικονομικά — </a:t>
            </a:r>
            <a:r>
              <a:rPr lang="en-US" sz="2400" b="0" i="0" u="none" strike="noStrike" cap="none">
                <a:solidFill>
                  <a:srgbClr val="10146E"/>
                </a:solidFill>
                <a:latin typeface="Poppins"/>
                <a:ea typeface="Poppins"/>
                <a:cs typeface="Poppins"/>
                <a:sym typeface="Poppins"/>
              </a:rPr>
              <a:t>κόστος υλικών, μεταφοράς ή εξοπλισμού που ορισμένοι μαθητές δεν μπορούν να καλύψουν</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5"/>
          <p:cNvSpPr/>
          <p:nvPr/>
        </p:nvSpPr>
        <p:spPr>
          <a:xfrm>
            <a:off x="1028700" y="1749514"/>
            <a:ext cx="9866024" cy="15959719"/>
          </a:xfrm>
          <a:custGeom>
            <a:avLst/>
            <a:gdLst/>
            <a:ahLst/>
            <a:cxnLst/>
            <a:rect l="l" t="t" r="r" b="b"/>
            <a:pathLst>
              <a:path w="9866024" h="15959719" extrusionOk="0">
                <a:moveTo>
                  <a:pt x="0" y="0"/>
                </a:moveTo>
                <a:lnTo>
                  <a:pt x="9866024" y="0"/>
                </a:lnTo>
                <a:lnTo>
                  <a:pt x="9866024" y="15959718"/>
                </a:lnTo>
                <a:lnTo>
                  <a:pt x="0" y="15959718"/>
                </a:lnTo>
                <a:lnTo>
                  <a:pt x="0" y="0"/>
                </a:lnTo>
                <a:close/>
              </a:path>
            </a:pathLst>
          </a:custGeom>
          <a:blipFill rotWithShape="1">
            <a:blip r:embed="rId3">
              <a:alphaModFix/>
            </a:blip>
            <a:stretch>
              <a:fillRect/>
            </a:stretch>
          </a:blipFill>
          <a:ln>
            <a:noFill/>
          </a:ln>
        </p:spPr>
        <p:txBody>
          <a:bodyPr/>
          <a:lstStyle/>
          <a:p>
            <a:endParaRPr lang="en-BE"/>
          </a:p>
        </p:txBody>
      </p:sp>
      <p:sp>
        <p:nvSpPr>
          <p:cNvPr id="182" name="Google Shape;182;p5"/>
          <p:cNvSpPr/>
          <p:nvPr/>
        </p:nvSpPr>
        <p:spPr>
          <a:xfrm>
            <a:off x="9697317" y="1749514"/>
            <a:ext cx="9866024" cy="15959719"/>
          </a:xfrm>
          <a:custGeom>
            <a:avLst/>
            <a:gdLst/>
            <a:ahLst/>
            <a:cxnLst/>
            <a:rect l="l" t="t" r="r" b="b"/>
            <a:pathLst>
              <a:path w="9866024" h="15959719" extrusionOk="0">
                <a:moveTo>
                  <a:pt x="0" y="0"/>
                </a:moveTo>
                <a:lnTo>
                  <a:pt x="9866023" y="0"/>
                </a:lnTo>
                <a:lnTo>
                  <a:pt x="9866023" y="15959718"/>
                </a:lnTo>
                <a:lnTo>
                  <a:pt x="0" y="15959718"/>
                </a:lnTo>
                <a:lnTo>
                  <a:pt x="0" y="0"/>
                </a:lnTo>
                <a:close/>
              </a:path>
            </a:pathLst>
          </a:custGeom>
          <a:blipFill rotWithShape="1">
            <a:blip r:embed="rId3">
              <a:alphaModFix/>
            </a:blip>
            <a:stretch>
              <a:fillRect/>
            </a:stretch>
          </a:blipFill>
          <a:ln>
            <a:noFill/>
          </a:ln>
        </p:spPr>
        <p:txBody>
          <a:bodyPr/>
          <a:lstStyle/>
          <a:p>
            <a:endParaRPr lang="en-BE"/>
          </a:p>
        </p:txBody>
      </p:sp>
      <p:sp>
        <p:nvSpPr>
          <p:cNvPr id="183" name="Google Shape;183;p5"/>
          <p:cNvSpPr/>
          <p:nvPr/>
        </p:nvSpPr>
        <p:spPr>
          <a:xfrm>
            <a:off x="3673107" y="1990668"/>
            <a:ext cx="2599087" cy="2599087"/>
          </a:xfrm>
          <a:custGeom>
            <a:avLst/>
            <a:gdLst/>
            <a:ahLst/>
            <a:cxnLst/>
            <a:rect l="l" t="t" r="r" b="b"/>
            <a:pathLst>
              <a:path w="3465449" h="3465449" extrusionOk="0">
                <a:moveTo>
                  <a:pt x="0" y="0"/>
                </a:moveTo>
                <a:lnTo>
                  <a:pt x="3465449" y="0"/>
                </a:lnTo>
                <a:lnTo>
                  <a:pt x="3465449" y="3465449"/>
                </a:lnTo>
                <a:lnTo>
                  <a:pt x="0" y="3465449"/>
                </a:lnTo>
                <a:lnTo>
                  <a:pt x="0" y="0"/>
                </a:lnTo>
                <a:close/>
              </a:path>
            </a:pathLst>
          </a:custGeom>
          <a:blipFill rotWithShape="1">
            <a:blip r:embed="rId4">
              <a:alphaModFix/>
            </a:blip>
            <a:stretch>
              <a:fillRect r="1" b="1"/>
            </a:stretch>
          </a:blipFill>
          <a:ln>
            <a:noFill/>
          </a:ln>
        </p:spPr>
        <p:txBody>
          <a:bodyPr/>
          <a:lstStyle/>
          <a:p>
            <a:endParaRPr lang="en-BE"/>
          </a:p>
        </p:txBody>
      </p:sp>
      <p:sp>
        <p:nvSpPr>
          <p:cNvPr id="184" name="Google Shape;184;p5"/>
          <p:cNvSpPr/>
          <p:nvPr/>
        </p:nvSpPr>
        <p:spPr>
          <a:xfrm>
            <a:off x="3869122" y="2186673"/>
            <a:ext cx="2207038" cy="2207038"/>
          </a:xfrm>
          <a:custGeom>
            <a:avLst/>
            <a:gdLst/>
            <a:ahLst/>
            <a:cxnLst/>
            <a:rect l="l" t="t" r="r" b="b"/>
            <a:pathLst>
              <a:path w="2942717" h="2942717" extrusionOk="0">
                <a:moveTo>
                  <a:pt x="0" y="0"/>
                </a:moveTo>
                <a:lnTo>
                  <a:pt x="2942717" y="0"/>
                </a:lnTo>
                <a:lnTo>
                  <a:pt x="2942717" y="2942717"/>
                </a:lnTo>
                <a:lnTo>
                  <a:pt x="0" y="2942717"/>
                </a:lnTo>
                <a:lnTo>
                  <a:pt x="0" y="0"/>
                </a:lnTo>
                <a:close/>
              </a:path>
            </a:pathLst>
          </a:custGeom>
          <a:blipFill rotWithShape="1">
            <a:blip r:embed="rId5">
              <a:alphaModFix/>
            </a:blip>
            <a:stretch>
              <a:fillRect/>
            </a:stretch>
          </a:blipFill>
          <a:ln>
            <a:noFill/>
          </a:ln>
        </p:spPr>
        <p:txBody>
          <a:bodyPr/>
          <a:lstStyle/>
          <a:p>
            <a:endParaRPr lang="en-BE"/>
          </a:p>
        </p:txBody>
      </p:sp>
      <p:sp>
        <p:nvSpPr>
          <p:cNvPr id="185" name="Google Shape;185;p5"/>
          <p:cNvSpPr/>
          <p:nvPr/>
        </p:nvSpPr>
        <p:spPr>
          <a:xfrm>
            <a:off x="12229567" y="1990668"/>
            <a:ext cx="2599087" cy="2599087"/>
          </a:xfrm>
          <a:custGeom>
            <a:avLst/>
            <a:gdLst/>
            <a:ahLst/>
            <a:cxnLst/>
            <a:rect l="l" t="t" r="r" b="b"/>
            <a:pathLst>
              <a:path w="3465449" h="3465449" extrusionOk="0">
                <a:moveTo>
                  <a:pt x="0" y="0"/>
                </a:moveTo>
                <a:lnTo>
                  <a:pt x="3465449" y="0"/>
                </a:lnTo>
                <a:lnTo>
                  <a:pt x="3465449" y="3465449"/>
                </a:lnTo>
                <a:lnTo>
                  <a:pt x="0" y="3465449"/>
                </a:lnTo>
                <a:lnTo>
                  <a:pt x="0" y="0"/>
                </a:lnTo>
                <a:close/>
              </a:path>
            </a:pathLst>
          </a:custGeom>
          <a:blipFill rotWithShape="1">
            <a:blip r:embed="rId4">
              <a:alphaModFix/>
            </a:blip>
            <a:stretch>
              <a:fillRect r="1" b="1"/>
            </a:stretch>
          </a:blipFill>
          <a:ln>
            <a:noFill/>
          </a:ln>
        </p:spPr>
        <p:txBody>
          <a:bodyPr/>
          <a:lstStyle/>
          <a:p>
            <a:endParaRPr lang="en-BE"/>
          </a:p>
        </p:txBody>
      </p:sp>
      <p:sp>
        <p:nvSpPr>
          <p:cNvPr id="186" name="Google Shape;186;p5"/>
          <p:cNvSpPr/>
          <p:nvPr/>
        </p:nvSpPr>
        <p:spPr>
          <a:xfrm>
            <a:off x="12427849" y="2186673"/>
            <a:ext cx="2207038" cy="2207038"/>
          </a:xfrm>
          <a:custGeom>
            <a:avLst/>
            <a:gdLst/>
            <a:ahLst/>
            <a:cxnLst/>
            <a:rect l="l" t="t" r="r" b="b"/>
            <a:pathLst>
              <a:path w="2942717" h="2942717" extrusionOk="0">
                <a:moveTo>
                  <a:pt x="0" y="0"/>
                </a:moveTo>
                <a:lnTo>
                  <a:pt x="2942717" y="0"/>
                </a:lnTo>
                <a:lnTo>
                  <a:pt x="2942717" y="2942717"/>
                </a:lnTo>
                <a:lnTo>
                  <a:pt x="0" y="2942717"/>
                </a:lnTo>
                <a:lnTo>
                  <a:pt x="0" y="0"/>
                </a:lnTo>
                <a:close/>
              </a:path>
            </a:pathLst>
          </a:custGeom>
          <a:blipFill rotWithShape="1">
            <a:blip r:embed="rId5">
              <a:alphaModFix/>
            </a:blip>
            <a:stretch>
              <a:fillRect/>
            </a:stretch>
          </a:blipFill>
          <a:ln>
            <a:noFill/>
          </a:ln>
        </p:spPr>
        <p:txBody>
          <a:bodyPr/>
          <a:lstStyle/>
          <a:p>
            <a:endParaRPr lang="en-BE"/>
          </a:p>
        </p:txBody>
      </p:sp>
      <p:sp>
        <p:nvSpPr>
          <p:cNvPr id="187" name="Google Shape;187;p5"/>
          <p:cNvSpPr/>
          <p:nvPr/>
        </p:nvSpPr>
        <p:spPr>
          <a:xfrm>
            <a:off x="3983555" y="2301107"/>
            <a:ext cx="1978152" cy="1978152"/>
          </a:xfrm>
          <a:custGeom>
            <a:avLst/>
            <a:gdLst/>
            <a:ahLst/>
            <a:cxnLst/>
            <a:rect l="l" t="t" r="r" b="b"/>
            <a:pathLst>
              <a:path w="2637536" h="2637536" extrusionOk="0">
                <a:moveTo>
                  <a:pt x="0" y="0"/>
                </a:moveTo>
                <a:lnTo>
                  <a:pt x="2637536" y="0"/>
                </a:lnTo>
                <a:lnTo>
                  <a:pt x="2637536" y="2637536"/>
                </a:lnTo>
                <a:lnTo>
                  <a:pt x="0" y="2637536"/>
                </a:lnTo>
                <a:lnTo>
                  <a:pt x="0" y="0"/>
                </a:lnTo>
                <a:close/>
              </a:path>
            </a:pathLst>
          </a:custGeom>
          <a:blipFill rotWithShape="1">
            <a:blip r:embed="rId6">
              <a:alphaModFix/>
            </a:blip>
            <a:stretch>
              <a:fillRect/>
            </a:stretch>
          </a:blipFill>
          <a:ln>
            <a:noFill/>
          </a:ln>
        </p:spPr>
        <p:txBody>
          <a:bodyPr/>
          <a:lstStyle/>
          <a:p>
            <a:endParaRPr lang="en-BE"/>
          </a:p>
        </p:txBody>
      </p:sp>
      <p:sp>
        <p:nvSpPr>
          <p:cNvPr id="188" name="Google Shape;188;p5"/>
          <p:cNvSpPr/>
          <p:nvPr/>
        </p:nvSpPr>
        <p:spPr>
          <a:xfrm>
            <a:off x="12542291" y="2301107"/>
            <a:ext cx="1978152" cy="1978152"/>
          </a:xfrm>
          <a:custGeom>
            <a:avLst/>
            <a:gdLst/>
            <a:ahLst/>
            <a:cxnLst/>
            <a:rect l="l" t="t" r="r" b="b"/>
            <a:pathLst>
              <a:path w="2637536" h="2637536" extrusionOk="0">
                <a:moveTo>
                  <a:pt x="0" y="0"/>
                </a:moveTo>
                <a:lnTo>
                  <a:pt x="2637536" y="0"/>
                </a:lnTo>
                <a:lnTo>
                  <a:pt x="2637536" y="2637536"/>
                </a:lnTo>
                <a:lnTo>
                  <a:pt x="0" y="2637536"/>
                </a:lnTo>
                <a:lnTo>
                  <a:pt x="0" y="0"/>
                </a:lnTo>
                <a:close/>
              </a:path>
            </a:pathLst>
          </a:custGeom>
          <a:blipFill rotWithShape="1">
            <a:blip r:embed="rId6">
              <a:alphaModFix/>
            </a:blip>
            <a:stretch>
              <a:fillRect/>
            </a:stretch>
          </a:blipFill>
          <a:ln>
            <a:noFill/>
          </a:ln>
        </p:spPr>
        <p:txBody>
          <a:bodyPr/>
          <a:lstStyle/>
          <a:p>
            <a:endParaRPr lang="en-BE"/>
          </a:p>
        </p:txBody>
      </p:sp>
      <p:sp>
        <p:nvSpPr>
          <p:cNvPr id="189" name="Google Shape;189;p5"/>
          <p:cNvSpPr/>
          <p:nvPr/>
        </p:nvSpPr>
        <p:spPr>
          <a:xfrm>
            <a:off x="4345848" y="2798159"/>
            <a:ext cx="1253586" cy="984028"/>
          </a:xfrm>
          <a:custGeom>
            <a:avLst/>
            <a:gdLst/>
            <a:ahLst/>
            <a:cxnLst/>
            <a:rect l="l" t="t" r="r" b="b"/>
            <a:pathLst>
              <a:path w="1671447" h="1312037" extrusionOk="0">
                <a:moveTo>
                  <a:pt x="0" y="0"/>
                </a:moveTo>
                <a:lnTo>
                  <a:pt x="1671447" y="0"/>
                </a:lnTo>
                <a:lnTo>
                  <a:pt x="1671447" y="1312037"/>
                </a:lnTo>
                <a:lnTo>
                  <a:pt x="0" y="1312037"/>
                </a:lnTo>
                <a:lnTo>
                  <a:pt x="0" y="0"/>
                </a:lnTo>
                <a:close/>
              </a:path>
            </a:pathLst>
          </a:custGeom>
          <a:blipFill rotWithShape="1">
            <a:blip r:embed="rId7">
              <a:alphaModFix/>
            </a:blip>
            <a:stretch>
              <a:fillRect l="-220" r="-220" b="-2"/>
            </a:stretch>
          </a:blipFill>
          <a:ln>
            <a:noFill/>
          </a:ln>
        </p:spPr>
        <p:txBody>
          <a:bodyPr/>
          <a:lstStyle/>
          <a:p>
            <a:endParaRPr lang="en-BE"/>
          </a:p>
        </p:txBody>
      </p:sp>
      <p:sp>
        <p:nvSpPr>
          <p:cNvPr id="190" name="Google Shape;190;p5"/>
          <p:cNvSpPr/>
          <p:nvPr/>
        </p:nvSpPr>
        <p:spPr>
          <a:xfrm rot="10800000" flipH="1">
            <a:off x="12904565" y="2798187"/>
            <a:ext cx="1253586" cy="984028"/>
          </a:xfrm>
          <a:custGeom>
            <a:avLst/>
            <a:gdLst/>
            <a:ahLst/>
            <a:cxnLst/>
            <a:rect l="l" t="t" r="r" b="b"/>
            <a:pathLst>
              <a:path w="1671447" h="1312037" extrusionOk="0">
                <a:moveTo>
                  <a:pt x="0" y="1312037"/>
                </a:moveTo>
                <a:lnTo>
                  <a:pt x="1671447" y="1312037"/>
                </a:lnTo>
                <a:lnTo>
                  <a:pt x="1671447" y="0"/>
                </a:lnTo>
                <a:lnTo>
                  <a:pt x="0" y="0"/>
                </a:lnTo>
                <a:lnTo>
                  <a:pt x="0" y="1312037"/>
                </a:lnTo>
                <a:close/>
              </a:path>
            </a:pathLst>
          </a:custGeom>
          <a:blipFill rotWithShape="1">
            <a:blip r:embed="rId8">
              <a:alphaModFix/>
            </a:blip>
            <a:stretch>
              <a:fillRect l="-220" r="-220" b="-2"/>
            </a:stretch>
          </a:blipFill>
          <a:ln>
            <a:noFill/>
          </a:ln>
        </p:spPr>
        <p:txBody>
          <a:bodyPr/>
          <a:lstStyle/>
          <a:p>
            <a:endParaRPr lang="en-BE"/>
          </a:p>
        </p:txBody>
      </p:sp>
      <p:sp>
        <p:nvSpPr>
          <p:cNvPr id="191" name="Google Shape;191;p5"/>
          <p:cNvSpPr/>
          <p:nvPr/>
        </p:nvSpPr>
        <p:spPr>
          <a:xfrm rot="-10521000">
            <a:off x="12454976" y="-1230109"/>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9">
              <a:alphaModFix/>
            </a:blip>
            <a:stretch>
              <a:fillRect t="-123" b="-122"/>
            </a:stretch>
          </a:blipFill>
          <a:ln>
            <a:noFill/>
          </a:ln>
        </p:spPr>
        <p:txBody>
          <a:bodyPr/>
          <a:lstStyle/>
          <a:p>
            <a:endParaRPr lang="en-BE"/>
          </a:p>
        </p:txBody>
      </p:sp>
      <p:sp>
        <p:nvSpPr>
          <p:cNvPr id="192" name="Google Shape;192;p5"/>
          <p:cNvSpPr/>
          <p:nvPr/>
        </p:nvSpPr>
        <p:spPr>
          <a:xfrm rot="10598400" flipH="1">
            <a:off x="-1201911" y="-1735940"/>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10">
              <a:alphaModFix/>
            </a:blip>
            <a:stretch>
              <a:fillRect t="-6" b="-7"/>
            </a:stretch>
          </a:blipFill>
          <a:ln>
            <a:noFill/>
          </a:ln>
        </p:spPr>
        <p:txBody>
          <a:bodyPr/>
          <a:lstStyle/>
          <a:p>
            <a:endParaRPr lang="en-BE"/>
          </a:p>
        </p:txBody>
      </p:sp>
      <p:sp>
        <p:nvSpPr>
          <p:cNvPr id="193" name="Google Shape;193;p5"/>
          <p:cNvSpPr txBox="1"/>
          <p:nvPr/>
        </p:nvSpPr>
        <p:spPr>
          <a:xfrm>
            <a:off x="6501479" y="952500"/>
            <a:ext cx="5285051" cy="963694"/>
          </a:xfrm>
          <a:prstGeom prst="rect">
            <a:avLst/>
          </a:prstGeom>
          <a:noFill/>
          <a:ln>
            <a:noFill/>
          </a:ln>
        </p:spPr>
        <p:txBody>
          <a:bodyPr spcFirstLastPara="1" wrap="square" lIns="0" tIns="0" rIns="0" bIns="0" anchor="t" anchorCtr="0">
            <a:spAutoFit/>
          </a:bodyPr>
          <a:lstStyle/>
          <a:p>
            <a:pPr marL="0" marR="0" lvl="0" indent="0" algn="ctr" rtl="0">
              <a:lnSpc>
                <a:spcPct val="135619"/>
              </a:lnSpc>
              <a:spcBef>
                <a:spcPts val="0"/>
              </a:spcBef>
              <a:spcAft>
                <a:spcPts val="0"/>
              </a:spcAft>
              <a:buNone/>
            </a:pPr>
            <a:r>
              <a:rPr lang="en-US" sz="2799" b="1" i="0" u="none" strike="noStrike" cap="none">
                <a:solidFill>
                  <a:srgbClr val="000000"/>
                </a:solidFill>
                <a:latin typeface="Poppins"/>
                <a:ea typeface="Poppins"/>
                <a:cs typeface="Poppins"/>
                <a:sym typeface="Poppins"/>
              </a:rPr>
              <a:t>Αυτοαξιολόγηση ένταξης (Βαθμολογία 1–5)</a:t>
            </a:r>
            <a:endParaRPr/>
          </a:p>
        </p:txBody>
      </p:sp>
      <p:sp>
        <p:nvSpPr>
          <p:cNvPr id="194" name="Google Shape;194;p5"/>
          <p:cNvSpPr txBox="1"/>
          <p:nvPr/>
        </p:nvSpPr>
        <p:spPr>
          <a:xfrm>
            <a:off x="1580225" y="5982825"/>
            <a:ext cx="6911400" cy="3947400"/>
          </a:xfrm>
          <a:prstGeom prst="rect">
            <a:avLst/>
          </a:prstGeom>
          <a:noFill/>
          <a:ln>
            <a:noFill/>
          </a:ln>
        </p:spPr>
        <p:txBody>
          <a:bodyPr spcFirstLastPara="1" wrap="square" lIns="0" tIns="0" rIns="0" bIns="0" anchor="t" anchorCtr="0">
            <a:spAutoFit/>
          </a:bodyPr>
          <a:lstStyle/>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Βαθμολογία 1–5:</a:t>
            </a:r>
            <a:endParaRPr sz="2202" b="0" i="0" u="none" strike="noStrike" cap="none">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Γνωρίζω ποιοι μαθητές αντιμετωπίζουν τα μεγαλύτερα εμπόδια.</a:t>
            </a:r>
            <a:endParaRPr sz="2202" b="0" i="0" u="none" strike="noStrike" cap="none">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endParaRPr sz="500">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Σχεδιάζω εργασίες που μπορούν να αναληφθούν σε διαφορετικά επίπεδα χωρίς να υποβαθμίζονται τα πρότυπα. </a:t>
            </a:r>
            <a:endParaRPr sz="2202" b="0" i="0" u="none" strike="noStrike" cap="none">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endParaRPr sz="500">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Ελέγχω την κατανόηση με τρόπους που δεν ξεχωρίζουν τους μαθητές.</a:t>
            </a:r>
            <a:endParaRPr/>
          </a:p>
        </p:txBody>
      </p:sp>
      <p:sp>
        <p:nvSpPr>
          <p:cNvPr id="195" name="Google Shape;195;p5"/>
          <p:cNvSpPr txBox="1"/>
          <p:nvPr/>
        </p:nvSpPr>
        <p:spPr>
          <a:xfrm>
            <a:off x="10496007" y="6002791"/>
            <a:ext cx="6066300" cy="2345100"/>
          </a:xfrm>
          <a:prstGeom prst="rect">
            <a:avLst/>
          </a:prstGeom>
          <a:noFill/>
          <a:ln>
            <a:noFill/>
          </a:ln>
        </p:spPr>
        <p:txBody>
          <a:bodyPr spcFirstLastPara="1" wrap="square" lIns="0" tIns="0" rIns="0" bIns="0" anchor="t" anchorCtr="0">
            <a:spAutoFit/>
          </a:bodyPr>
          <a:lstStyle/>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Βαθμολογία 1–5:</a:t>
            </a:r>
            <a:endParaRPr sz="2202" b="0" i="0" u="none" strike="noStrike" cap="none">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Χρησιμοποιώ μια σειρά από μορφές και μεθόδους σε ένα πρόγραμμα, όχι μόνο μία προσέγγιση.</a:t>
            </a:r>
            <a:endParaRPr/>
          </a:p>
          <a:p>
            <a:pPr marL="0" marR="0" lvl="0" indent="0" algn="just" rtl="0">
              <a:lnSpc>
                <a:spcPct val="90735"/>
              </a:lnSpc>
              <a:spcBef>
                <a:spcPts val="0"/>
              </a:spcBef>
              <a:spcAft>
                <a:spcPts val="0"/>
              </a:spcAft>
              <a:buNone/>
            </a:pPr>
            <a:endParaRPr sz="500" b="0" i="0" u="none" strike="noStrike" cap="none">
              <a:solidFill>
                <a:srgbClr val="FFFFFF"/>
              </a:solidFill>
              <a:latin typeface="Poppins"/>
              <a:ea typeface="Poppins"/>
              <a:cs typeface="Poppins"/>
              <a:sym typeface="Poppins"/>
            </a:endParaRPr>
          </a:p>
          <a:p>
            <a:pPr marL="0" marR="0" lvl="0" indent="0" algn="just" rtl="0">
              <a:lnSpc>
                <a:spcPct val="142824"/>
              </a:lnSpc>
              <a:spcBef>
                <a:spcPts val="0"/>
              </a:spcBef>
              <a:spcAft>
                <a:spcPts val="0"/>
              </a:spcAft>
              <a:buNone/>
            </a:pPr>
            <a:r>
              <a:rPr lang="en-US" sz="2202" b="0" i="0" u="none" strike="noStrike" cap="none">
                <a:solidFill>
                  <a:srgbClr val="FFFFFF"/>
                </a:solidFill>
                <a:latin typeface="Poppins"/>
                <a:ea typeface="Poppins"/>
                <a:cs typeface="Poppins"/>
                <a:sym typeface="Poppins"/>
              </a:rPr>
              <a:t>Εξετάζω εάν οι αξιολογήσεις μου θέτουν σε μειονεκτική θέση κάποια ομάδα μαθητών.</a:t>
            </a:r>
            <a:endParaRPr/>
          </a:p>
        </p:txBody>
      </p:sp>
      <p:sp>
        <p:nvSpPr>
          <p:cNvPr id="196" name="Google Shape;196;p5"/>
          <p:cNvSpPr txBox="1"/>
          <p:nvPr/>
        </p:nvSpPr>
        <p:spPr>
          <a:xfrm>
            <a:off x="2086518" y="5289061"/>
            <a:ext cx="5440022" cy="437505"/>
          </a:xfrm>
          <a:prstGeom prst="rect">
            <a:avLst/>
          </a:prstGeom>
          <a:noFill/>
          <a:ln>
            <a:noFill/>
          </a:ln>
        </p:spPr>
        <p:txBody>
          <a:bodyPr spcFirstLastPara="1" wrap="square" lIns="0" tIns="0" rIns="0" bIns="0" anchor="t" anchorCtr="0">
            <a:spAutoFit/>
          </a:bodyPr>
          <a:lstStyle/>
          <a:p>
            <a:pPr marL="0" marR="0" lvl="0" indent="0" algn="ctr" rtl="0">
              <a:lnSpc>
                <a:spcPct val="135617"/>
              </a:lnSpc>
              <a:spcBef>
                <a:spcPts val="0"/>
              </a:spcBef>
              <a:spcAft>
                <a:spcPts val="0"/>
              </a:spcAft>
              <a:buNone/>
            </a:pPr>
            <a:r>
              <a:rPr lang="en-US" sz="2437" b="1" i="0" u="none" strike="noStrike" cap="none">
                <a:solidFill>
                  <a:srgbClr val="FFFFFF"/>
                </a:solidFill>
                <a:latin typeface="Poppins"/>
                <a:ea typeface="Poppins"/>
                <a:cs typeface="Poppins"/>
                <a:sym typeface="Poppins"/>
              </a:rPr>
              <a:t>Συμπεριληπτική Διδασκαλία (1–3)</a:t>
            </a:r>
            <a:endParaRPr/>
          </a:p>
        </p:txBody>
      </p:sp>
      <p:sp>
        <p:nvSpPr>
          <p:cNvPr id="197" name="Google Shape;197;p5"/>
          <p:cNvSpPr txBox="1"/>
          <p:nvPr/>
        </p:nvSpPr>
        <p:spPr>
          <a:xfrm>
            <a:off x="10662817" y="5289061"/>
            <a:ext cx="5732547" cy="437413"/>
          </a:xfrm>
          <a:prstGeom prst="rect">
            <a:avLst/>
          </a:prstGeom>
          <a:noFill/>
          <a:ln>
            <a:noFill/>
          </a:ln>
        </p:spPr>
        <p:txBody>
          <a:bodyPr spcFirstLastPara="1" wrap="square" lIns="0" tIns="0" rIns="0" bIns="0" anchor="t" anchorCtr="0">
            <a:spAutoFit/>
          </a:bodyPr>
          <a:lstStyle/>
          <a:p>
            <a:pPr marL="0" marR="0" lvl="0" indent="0" algn="ctr" rtl="0">
              <a:lnSpc>
                <a:spcPct val="135585"/>
              </a:lnSpc>
              <a:spcBef>
                <a:spcPts val="0"/>
              </a:spcBef>
              <a:spcAft>
                <a:spcPts val="0"/>
              </a:spcAft>
              <a:buNone/>
            </a:pPr>
            <a:r>
              <a:rPr lang="en-US" sz="2442" b="1" i="0" u="none" strike="noStrike" cap="none">
                <a:solidFill>
                  <a:srgbClr val="FFFFFF"/>
                </a:solidFill>
                <a:latin typeface="Poppins"/>
                <a:ea typeface="Poppins"/>
                <a:cs typeface="Poppins"/>
                <a:sym typeface="Poppins"/>
              </a:rPr>
              <a:t>Συνεκπαιδευτική Αξιολόγηση (4–5)</a:t>
            </a:r>
            <a:endParaRPr/>
          </a:p>
        </p:txBody>
      </p:sp>
      <p:sp>
        <p:nvSpPr>
          <p:cNvPr id="198" name="Google Shape;198;p5"/>
          <p:cNvSpPr/>
          <p:nvPr/>
        </p:nvSpPr>
        <p:spPr>
          <a:xfrm>
            <a:off x="3064631" y="4126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1">
              <a:alphaModFix/>
            </a:blip>
            <a:stretch>
              <a:fillRect l="-42" r="-39"/>
            </a:stretch>
          </a:blipFill>
          <a:ln>
            <a:noFill/>
          </a:ln>
        </p:spPr>
        <p:txBody>
          <a:bodyPr/>
          <a:lstStyle/>
          <a:p>
            <a:endParaRPr lang="en-BE"/>
          </a:p>
        </p:txBody>
      </p:sp>
      <p:sp>
        <p:nvSpPr>
          <p:cNvPr id="199" name="Google Shape;199;p5"/>
          <p:cNvSpPr/>
          <p:nvPr/>
        </p:nvSpPr>
        <p:spPr>
          <a:xfrm>
            <a:off x="528199" y="8576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2">
              <a:alphaModFix/>
            </a:blip>
            <a:stretch>
              <a:fillRect t="-24" r="-1" b="-30"/>
            </a:stretch>
          </a:blipFill>
          <a:ln>
            <a:noFill/>
          </a:ln>
        </p:spPr>
        <p:txBody>
          <a:bodyPr/>
          <a:lstStyle/>
          <a:p>
            <a:endParaRPr lang="en-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6"/>
          <p:cNvSpPr/>
          <p:nvPr/>
        </p:nvSpPr>
        <p:spPr>
          <a:xfrm>
            <a:off x="9144000" y="8872500"/>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3">
              <a:alphaModFix/>
            </a:blip>
            <a:stretch>
              <a:fillRect l="-42" r="-39"/>
            </a:stretch>
          </a:blipFill>
          <a:ln>
            <a:noFill/>
          </a:ln>
        </p:spPr>
        <p:txBody>
          <a:bodyPr/>
          <a:lstStyle/>
          <a:p>
            <a:endParaRPr lang="en-BE" dirty="0"/>
          </a:p>
        </p:txBody>
      </p:sp>
      <p:sp>
        <p:nvSpPr>
          <p:cNvPr id="209" name="Google Shape;209;p6"/>
          <p:cNvSpPr/>
          <p:nvPr/>
        </p:nvSpPr>
        <p:spPr>
          <a:xfrm rot="-4777608">
            <a:off x="7348307" y="3335727"/>
            <a:ext cx="12672571" cy="3615552"/>
          </a:xfrm>
          <a:custGeom>
            <a:avLst/>
            <a:gdLst/>
            <a:ahLst/>
            <a:cxnLst/>
            <a:rect l="l" t="t" r="r" b="b"/>
            <a:pathLst>
              <a:path w="16902303" h="4822317" extrusionOk="0">
                <a:moveTo>
                  <a:pt x="0" y="0"/>
                </a:moveTo>
                <a:lnTo>
                  <a:pt x="16902303" y="0"/>
                </a:lnTo>
                <a:lnTo>
                  <a:pt x="16902303" y="4822317"/>
                </a:lnTo>
                <a:lnTo>
                  <a:pt x="0" y="4822317"/>
                </a:lnTo>
                <a:lnTo>
                  <a:pt x="0" y="0"/>
                </a:lnTo>
                <a:close/>
              </a:path>
            </a:pathLst>
          </a:custGeom>
          <a:blipFill rotWithShape="1">
            <a:blip r:embed="rId4">
              <a:alphaModFix/>
            </a:blip>
            <a:stretch>
              <a:fillRect t="-11218" b="-11219"/>
            </a:stretch>
          </a:blipFill>
          <a:ln>
            <a:noFill/>
          </a:ln>
        </p:spPr>
        <p:txBody>
          <a:bodyPr/>
          <a:lstStyle/>
          <a:p>
            <a:endParaRPr lang="en-BE"/>
          </a:p>
        </p:txBody>
      </p:sp>
      <p:sp>
        <p:nvSpPr>
          <p:cNvPr id="210" name="Google Shape;210;p6"/>
          <p:cNvSpPr/>
          <p:nvPr/>
        </p:nvSpPr>
        <p:spPr>
          <a:xfrm>
            <a:off x="12566220" y="-179775"/>
            <a:ext cx="7172611" cy="10284333"/>
          </a:xfrm>
          <a:custGeom>
            <a:avLst/>
            <a:gdLst/>
            <a:ahLst/>
            <a:cxnLst/>
            <a:rect l="l" t="t" r="r" b="b"/>
            <a:pathLst>
              <a:path w="9563481" h="13712444" extrusionOk="0">
                <a:moveTo>
                  <a:pt x="4515485" y="0"/>
                </a:moveTo>
                <a:cubicBezTo>
                  <a:pt x="4532376" y="2525903"/>
                  <a:pt x="3920744" y="4471289"/>
                  <a:pt x="1937639" y="7543038"/>
                </a:cubicBezTo>
                <a:cubicBezTo>
                  <a:pt x="160020" y="10296652"/>
                  <a:pt x="635" y="12694412"/>
                  <a:pt x="0" y="13458698"/>
                </a:cubicBezTo>
                <a:lnTo>
                  <a:pt x="0" y="13467842"/>
                </a:lnTo>
                <a:cubicBezTo>
                  <a:pt x="127" y="13626846"/>
                  <a:pt x="7112" y="13712444"/>
                  <a:pt x="7112" y="13712444"/>
                </a:cubicBezTo>
                <a:lnTo>
                  <a:pt x="9563481" y="13712444"/>
                </a:lnTo>
                <a:lnTo>
                  <a:pt x="9563481" y="0"/>
                </a:lnTo>
                <a:close/>
              </a:path>
            </a:pathLst>
          </a:custGeom>
          <a:blipFill rotWithShape="1">
            <a:blip r:embed="rId5">
              <a:alphaModFix/>
            </a:blip>
            <a:stretch>
              <a:fillRect t="-15" b="-15"/>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rot="-2967180" flipH="1">
            <a:off x="13287988" y="6433677"/>
            <a:ext cx="10665524" cy="3626263"/>
          </a:xfrm>
          <a:custGeom>
            <a:avLst/>
            <a:gdLst/>
            <a:ahLst/>
            <a:cxnLst/>
            <a:rect l="l" t="t" r="r" b="b"/>
            <a:pathLst>
              <a:path w="14220698" h="4835017" extrusionOk="0">
                <a:moveTo>
                  <a:pt x="14220698" y="0"/>
                </a:moveTo>
                <a:lnTo>
                  <a:pt x="0" y="0"/>
                </a:lnTo>
                <a:lnTo>
                  <a:pt x="0" y="4835017"/>
                </a:lnTo>
                <a:lnTo>
                  <a:pt x="14220698" y="4835017"/>
                </a:lnTo>
                <a:lnTo>
                  <a:pt x="14220698" y="0"/>
                </a:lnTo>
                <a:close/>
              </a:path>
            </a:pathLst>
          </a:custGeom>
          <a:blipFill rotWithShape="1">
            <a:blip r:embed="rId6">
              <a:alphaModFix amt="77000"/>
            </a:blip>
            <a:stretch>
              <a:fillRect t="-41" b="-42"/>
            </a:stretch>
          </a:blipFill>
          <a:ln>
            <a:noFill/>
          </a:ln>
        </p:spPr>
        <p:txBody>
          <a:bodyPr/>
          <a:lstStyle/>
          <a:p>
            <a:endParaRPr lang="en-BE"/>
          </a:p>
        </p:txBody>
      </p:sp>
      <p:sp>
        <p:nvSpPr>
          <p:cNvPr id="212" name="Google Shape;212;p6"/>
          <p:cNvSpPr txBox="1"/>
          <p:nvPr/>
        </p:nvSpPr>
        <p:spPr>
          <a:xfrm>
            <a:off x="378725" y="1468500"/>
            <a:ext cx="12187500" cy="7380900"/>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2400" b="0" i="0" u="none" strike="noStrike" cap="none">
                <a:solidFill>
                  <a:srgbClr val="000000"/>
                </a:solidFill>
                <a:latin typeface="Poppins"/>
                <a:ea typeface="Poppins"/>
                <a:cs typeface="Poppins"/>
                <a:sym typeface="Poppins"/>
              </a:rPr>
              <a:t>Η διδασκαλία με επίκεντρο τον εκπαιδευόμενο μετατοπίζει την εστίαση από αυτό που προσφέρει ο εκπαιδευτής σε αυτό που βιώνει και επιτυγχάνει ο εκπαιδευόμενος. Σημαίνει την εύρεση της οδού προς τα επαγγελματικά πρότυπα που λειτουργούν για κάθε εκπαιδευόμενο.</a:t>
            </a:r>
            <a:endParaRPr/>
          </a:p>
          <a:p>
            <a:pPr marL="0" marR="0" lvl="0" indent="0" algn="just" rtl="0">
              <a:lnSpc>
                <a:spcPct val="91000"/>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0" marR="0" lvl="0" indent="0" algn="just" rtl="0">
              <a:lnSpc>
                <a:spcPct val="156000"/>
              </a:lnSpc>
              <a:spcBef>
                <a:spcPts val="0"/>
              </a:spcBef>
              <a:spcAft>
                <a:spcPts val="0"/>
              </a:spcAft>
              <a:buNone/>
            </a:pPr>
            <a:r>
              <a:rPr lang="en-US" sz="2400" b="1" i="0" u="none" strike="noStrike" cap="none">
                <a:solidFill>
                  <a:srgbClr val="000000"/>
                </a:solidFill>
                <a:latin typeface="Poppins"/>
                <a:ea typeface="Poppins"/>
                <a:cs typeface="Poppins"/>
                <a:sym typeface="Poppins"/>
              </a:rPr>
              <a:t>Βασικές προσεγγίσεις:</a:t>
            </a:r>
            <a:endParaRPr/>
          </a:p>
          <a:p>
            <a:pPr marL="289560" marR="0" lvl="1" indent="-152400" algn="just" rtl="0">
              <a:lnSpc>
                <a:spcPct val="156000"/>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χτίζω από προηγούμενη γνώση</a:t>
            </a:r>
            <a:endParaRPr/>
          </a:p>
          <a:p>
            <a:pPr marL="289560" marR="0" lvl="1" indent="-152400" algn="just" rtl="0">
              <a:lnSpc>
                <a:spcPct val="156000"/>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επιλογή προσφοράς</a:t>
            </a:r>
            <a:endParaRPr/>
          </a:p>
          <a:p>
            <a:pPr marL="289560" marR="0" lvl="1" indent="-152400" algn="just" rtl="0">
              <a:lnSpc>
                <a:spcPct val="156000"/>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εργασίες χωρίς να αφαιρεθεί η πρόκληση</a:t>
            </a:r>
            <a:endParaRPr/>
          </a:p>
          <a:p>
            <a:pPr marL="289560" marR="0" lvl="1" indent="-152400" algn="just" rtl="0">
              <a:lnSpc>
                <a:spcPct val="156000"/>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δώστε σχόλια σχετικά με την πρόοδο</a:t>
            </a:r>
            <a:endParaRPr/>
          </a:p>
          <a:p>
            <a:pPr marL="289560" marR="0" lvl="1" indent="-152400" algn="just" rtl="0">
              <a:lnSpc>
                <a:spcPct val="156000"/>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δημιουργήστε χώρο για αυτοκριτική</a:t>
            </a:r>
            <a:endParaRPr/>
          </a:p>
          <a:p>
            <a:pPr marL="0" marR="0" lvl="0" indent="0" algn="just" rtl="0">
              <a:lnSpc>
                <a:spcPct val="91000"/>
              </a:lnSpc>
              <a:spcBef>
                <a:spcPts val="0"/>
              </a:spcBef>
              <a:spcAft>
                <a:spcPts val="0"/>
              </a:spcAft>
              <a:buNone/>
            </a:pPr>
            <a:endParaRPr sz="2400" b="0" i="0" u="none" strike="noStrike" cap="none">
              <a:solidFill>
                <a:srgbClr val="000000"/>
              </a:solidFill>
              <a:latin typeface="Poppins"/>
              <a:ea typeface="Poppins"/>
              <a:cs typeface="Poppins"/>
              <a:sym typeface="Poppins"/>
            </a:endParaRPr>
          </a:p>
          <a:p>
            <a:pPr marL="289560" marR="0" lvl="1" indent="-144780" algn="just" rtl="0">
              <a:lnSpc>
                <a:spcPct val="156000"/>
              </a:lnSpc>
              <a:spcBef>
                <a:spcPts val="0"/>
              </a:spcBef>
              <a:spcAft>
                <a:spcPts val="0"/>
              </a:spcAft>
              <a:buNone/>
            </a:pPr>
            <a:r>
              <a:rPr lang="en-US" sz="2400" b="0" i="0" u="none" strike="noStrike" cap="none">
                <a:solidFill>
                  <a:srgbClr val="000000"/>
                </a:solidFill>
                <a:latin typeface="Poppins"/>
                <a:ea typeface="Poppins"/>
                <a:cs typeface="Poppins"/>
                <a:sym typeface="Poppins"/>
              </a:rPr>
              <a:t>Μια αξιολόγηση των αναγκών των μαθητών προσδιορίζει τα σημεία εκκίνησης, τα δυνατά σημεία και τα εμπόδια. Δεν απαιτεί ένα επίσημο εργαλείο — απαιτεί σκόπιμη προσοχή στα αρχικά στάδια ενός προγράμματος.</a:t>
            </a:r>
            <a:endParaRPr/>
          </a:p>
        </p:txBody>
      </p:sp>
      <p:sp>
        <p:nvSpPr>
          <p:cNvPr id="213" name="Google Shape;213;p6"/>
          <p:cNvSpPr txBox="1"/>
          <p:nvPr/>
        </p:nvSpPr>
        <p:spPr>
          <a:xfrm>
            <a:off x="353492" y="309434"/>
            <a:ext cx="7207500" cy="942900"/>
          </a:xfrm>
          <a:prstGeom prst="rect">
            <a:avLst/>
          </a:prstGeom>
          <a:noFill/>
          <a:ln>
            <a:noFill/>
          </a:ln>
        </p:spPr>
        <p:txBody>
          <a:bodyPr spcFirstLastPara="1" wrap="square" lIns="0" tIns="0" rIns="0" bIns="0" anchor="t" anchorCtr="0">
            <a:spAutoFit/>
          </a:bodyPr>
          <a:lstStyle/>
          <a:p>
            <a:pPr marL="0" marR="0" lvl="0" indent="0" algn="l" rtl="0">
              <a:lnSpc>
                <a:spcPct val="135576"/>
              </a:lnSpc>
              <a:spcBef>
                <a:spcPts val="0"/>
              </a:spcBef>
              <a:spcAft>
                <a:spcPts val="0"/>
              </a:spcAft>
              <a:buNone/>
            </a:pPr>
            <a:r>
              <a:rPr lang="en-US" sz="2600" b="1">
                <a:latin typeface="Poppins"/>
                <a:ea typeface="Poppins"/>
                <a:cs typeface="Poppins"/>
                <a:sym typeface="Poppins"/>
              </a:rPr>
              <a:t>Υποε</a:t>
            </a:r>
            <a:r>
              <a:rPr lang="en-US" sz="2600" b="1" i="0" u="none" strike="noStrike" cap="none">
                <a:solidFill>
                  <a:srgbClr val="000000"/>
                </a:solidFill>
                <a:latin typeface="Poppins"/>
                <a:ea typeface="Poppins"/>
                <a:cs typeface="Poppins"/>
                <a:sym typeface="Poppins"/>
              </a:rPr>
              <a:t>νότητα 2: Διδασκαλία με επίκεντρο τον μαθητή στην πράξη</a:t>
            </a:r>
            <a:endParaRPr/>
          </a:p>
        </p:txBody>
      </p:sp>
      <p:sp>
        <p:nvSpPr>
          <p:cNvPr id="214" name="Google Shape;214;p6"/>
          <p:cNvSpPr/>
          <p:nvPr/>
        </p:nvSpPr>
        <p:spPr>
          <a:xfrm>
            <a:off x="13776328" y="467019"/>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7">
              <a:alphaModFix/>
            </a:blip>
            <a:stretch>
              <a:fillRect/>
            </a:stretch>
          </a:blipFill>
          <a:ln>
            <a:noFill/>
          </a:ln>
        </p:spPr>
        <p:txBody>
          <a:bodyPr/>
          <a:lstStyle/>
          <a:p>
            <a:endParaRPr lang="en-BE"/>
          </a:p>
        </p:txBody>
      </p:sp>
      <p:sp>
        <p:nvSpPr>
          <p:cNvPr id="215" name="Google Shape;215;p6"/>
          <p:cNvSpPr/>
          <p:nvPr/>
        </p:nvSpPr>
        <p:spPr>
          <a:xfrm>
            <a:off x="13171766" y="1804272"/>
            <a:ext cx="604561" cy="604561"/>
          </a:xfrm>
          <a:custGeom>
            <a:avLst/>
            <a:gdLst/>
            <a:ahLst/>
            <a:cxnLst/>
            <a:rect l="l" t="t" r="r" b="b"/>
            <a:pathLst>
              <a:path w="604561" h="604561" extrusionOk="0">
                <a:moveTo>
                  <a:pt x="0" y="0"/>
                </a:moveTo>
                <a:lnTo>
                  <a:pt x="604561" y="0"/>
                </a:lnTo>
                <a:lnTo>
                  <a:pt x="604561" y="604562"/>
                </a:lnTo>
                <a:lnTo>
                  <a:pt x="0" y="604562"/>
                </a:lnTo>
                <a:lnTo>
                  <a:pt x="0" y="0"/>
                </a:lnTo>
                <a:close/>
              </a:path>
            </a:pathLst>
          </a:custGeom>
          <a:blipFill rotWithShape="1">
            <a:blip r:embed="rId8">
              <a:alphaModFix/>
            </a:blip>
            <a:stretch>
              <a:fillRect/>
            </a:stretch>
          </a:blipFill>
          <a:ln>
            <a:noFill/>
          </a:ln>
        </p:spPr>
        <p:txBody>
          <a:bodyPr/>
          <a:lstStyle/>
          <a:p>
            <a:endParaRPr lang="en-BE"/>
          </a:p>
        </p:txBody>
      </p:sp>
      <p:sp>
        <p:nvSpPr>
          <p:cNvPr id="216" name="Google Shape;216;p6"/>
          <p:cNvSpPr/>
          <p:nvPr/>
        </p:nvSpPr>
        <p:spPr>
          <a:xfrm>
            <a:off x="13957620" y="248999"/>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9">
              <a:alphaModFix/>
            </a:blip>
            <a:stretch>
              <a:fillRect/>
            </a:stretch>
          </a:blipFill>
          <a:ln>
            <a:noFill/>
          </a:ln>
        </p:spPr>
        <p:txBody>
          <a:bodyPr/>
          <a:lstStyle/>
          <a:p>
            <a:endParaRPr lang="en-BE"/>
          </a:p>
        </p:txBody>
      </p:sp>
      <p:sp>
        <p:nvSpPr>
          <p:cNvPr id="217" name="Google Shape;217;p6"/>
          <p:cNvSpPr/>
          <p:nvPr/>
        </p:nvSpPr>
        <p:spPr>
          <a:xfrm>
            <a:off x="353492" y="9649644"/>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0">
              <a:alphaModFix/>
            </a:blip>
            <a:stretch>
              <a:fillRect t="-24" r="-1" b="-30"/>
            </a:stretch>
          </a:blipFill>
          <a:ln>
            <a:noFill/>
          </a:ln>
        </p:spPr>
        <p:txBody>
          <a:bodyPr/>
          <a:lstStyle/>
          <a:p>
            <a:endParaRPr lang="en-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7"/>
          <p:cNvSpPr/>
          <p:nvPr/>
        </p:nvSpPr>
        <p:spPr>
          <a:xfrm>
            <a:off x="-12697" y="4584078"/>
            <a:ext cx="18288000" cy="6357175"/>
          </a:xfrm>
          <a:custGeom>
            <a:avLst/>
            <a:gdLst/>
            <a:ahLst/>
            <a:cxnLst/>
            <a:rect l="l" t="t" r="r" b="b"/>
            <a:pathLst>
              <a:path w="18288000" h="6357175" extrusionOk="0">
                <a:moveTo>
                  <a:pt x="0" y="0"/>
                </a:moveTo>
                <a:lnTo>
                  <a:pt x="18288000" y="0"/>
                </a:lnTo>
                <a:lnTo>
                  <a:pt x="18288000" y="6357175"/>
                </a:lnTo>
                <a:lnTo>
                  <a:pt x="0" y="6357175"/>
                </a:lnTo>
                <a:lnTo>
                  <a:pt x="0" y="0"/>
                </a:lnTo>
                <a:close/>
              </a:path>
            </a:pathLst>
          </a:custGeom>
          <a:blipFill rotWithShape="1">
            <a:blip r:embed="rId3">
              <a:alphaModFix/>
            </a:blip>
            <a:stretch>
              <a:fillRect/>
            </a:stretch>
          </a:blipFill>
          <a:ln>
            <a:noFill/>
          </a:ln>
        </p:spPr>
        <p:txBody>
          <a:bodyPr/>
          <a:lstStyle/>
          <a:p>
            <a:endParaRPr lang="en-BE"/>
          </a:p>
        </p:txBody>
      </p:sp>
      <p:sp>
        <p:nvSpPr>
          <p:cNvPr id="227" name="Google Shape;227;p7"/>
          <p:cNvSpPr/>
          <p:nvPr/>
        </p:nvSpPr>
        <p:spPr>
          <a:xfrm>
            <a:off x="159120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28" name="Google Shape;228;p7"/>
          <p:cNvSpPr/>
          <p:nvPr/>
        </p:nvSpPr>
        <p:spPr>
          <a:xfrm>
            <a:off x="178644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29" name="Google Shape;229;p7"/>
          <p:cNvSpPr/>
          <p:nvPr/>
        </p:nvSpPr>
        <p:spPr>
          <a:xfrm>
            <a:off x="190042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30" name="Google Shape;230;p7"/>
          <p:cNvSpPr/>
          <p:nvPr/>
        </p:nvSpPr>
        <p:spPr>
          <a:xfrm>
            <a:off x="576417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31" name="Google Shape;231;p7"/>
          <p:cNvSpPr/>
          <p:nvPr/>
        </p:nvSpPr>
        <p:spPr>
          <a:xfrm>
            <a:off x="595941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32" name="Google Shape;232;p7"/>
          <p:cNvSpPr/>
          <p:nvPr/>
        </p:nvSpPr>
        <p:spPr>
          <a:xfrm>
            <a:off x="607338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33" name="Google Shape;233;p7"/>
          <p:cNvSpPr/>
          <p:nvPr/>
        </p:nvSpPr>
        <p:spPr>
          <a:xfrm>
            <a:off x="9936089"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34" name="Google Shape;234;p7"/>
          <p:cNvSpPr/>
          <p:nvPr/>
        </p:nvSpPr>
        <p:spPr>
          <a:xfrm>
            <a:off x="10131323"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35" name="Google Shape;235;p7"/>
          <p:cNvSpPr/>
          <p:nvPr/>
        </p:nvSpPr>
        <p:spPr>
          <a:xfrm>
            <a:off x="10245309"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36" name="Google Shape;236;p7"/>
          <p:cNvSpPr/>
          <p:nvPr/>
        </p:nvSpPr>
        <p:spPr>
          <a:xfrm>
            <a:off x="14108011"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37" name="Google Shape;237;p7"/>
          <p:cNvSpPr/>
          <p:nvPr/>
        </p:nvSpPr>
        <p:spPr>
          <a:xfrm>
            <a:off x="14303245"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38" name="Google Shape;238;p7"/>
          <p:cNvSpPr/>
          <p:nvPr/>
        </p:nvSpPr>
        <p:spPr>
          <a:xfrm>
            <a:off x="14417230"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39" name="Google Shape;239;p7"/>
          <p:cNvSpPr/>
          <p:nvPr/>
        </p:nvSpPr>
        <p:spPr>
          <a:xfrm>
            <a:off x="231187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7">
              <a:alphaModFix/>
            </a:blip>
            <a:stretch>
              <a:fillRect r="3" b="3"/>
            </a:stretch>
          </a:blipFill>
          <a:ln>
            <a:noFill/>
          </a:ln>
        </p:spPr>
        <p:txBody>
          <a:bodyPr/>
          <a:lstStyle/>
          <a:p>
            <a:endParaRPr lang="en-BE"/>
          </a:p>
        </p:txBody>
      </p:sp>
      <p:sp>
        <p:nvSpPr>
          <p:cNvPr id="240" name="Google Shape;240;p7"/>
          <p:cNvSpPr/>
          <p:nvPr/>
        </p:nvSpPr>
        <p:spPr>
          <a:xfrm>
            <a:off x="648484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8">
              <a:alphaModFix/>
            </a:blip>
            <a:stretch>
              <a:fillRect r="3" b="3"/>
            </a:stretch>
          </a:blipFill>
          <a:ln>
            <a:noFill/>
          </a:ln>
        </p:spPr>
        <p:txBody>
          <a:bodyPr/>
          <a:lstStyle/>
          <a:p>
            <a:endParaRPr lang="en-BE"/>
          </a:p>
        </p:txBody>
      </p:sp>
      <p:sp>
        <p:nvSpPr>
          <p:cNvPr id="241" name="Google Shape;241;p7"/>
          <p:cNvSpPr/>
          <p:nvPr/>
        </p:nvSpPr>
        <p:spPr>
          <a:xfrm>
            <a:off x="10668924" y="3875418"/>
            <a:ext cx="1123093" cy="1123093"/>
          </a:xfrm>
          <a:custGeom>
            <a:avLst/>
            <a:gdLst/>
            <a:ahLst/>
            <a:cxnLst/>
            <a:rect l="l" t="t" r="r" b="b"/>
            <a:pathLst>
              <a:path w="1497457" h="1497457" extrusionOk="0">
                <a:moveTo>
                  <a:pt x="0" y="0"/>
                </a:moveTo>
                <a:lnTo>
                  <a:pt x="1497457" y="0"/>
                </a:lnTo>
                <a:lnTo>
                  <a:pt x="1497457" y="1497457"/>
                </a:lnTo>
                <a:lnTo>
                  <a:pt x="0" y="1497457"/>
                </a:lnTo>
                <a:lnTo>
                  <a:pt x="0" y="0"/>
                </a:lnTo>
                <a:close/>
              </a:path>
            </a:pathLst>
          </a:custGeom>
          <a:blipFill rotWithShape="1">
            <a:blip r:embed="rId9">
              <a:alphaModFix/>
            </a:blip>
            <a:stretch>
              <a:fillRect r="-2" b="-2"/>
            </a:stretch>
          </a:blipFill>
          <a:ln>
            <a:noFill/>
          </a:ln>
        </p:spPr>
        <p:txBody>
          <a:bodyPr/>
          <a:lstStyle/>
          <a:p>
            <a:endParaRPr lang="en-BE"/>
          </a:p>
        </p:txBody>
      </p:sp>
      <p:sp>
        <p:nvSpPr>
          <p:cNvPr id="242" name="Google Shape;242;p7"/>
          <p:cNvSpPr/>
          <p:nvPr/>
        </p:nvSpPr>
        <p:spPr>
          <a:xfrm>
            <a:off x="14828682"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10">
              <a:alphaModFix/>
            </a:blip>
            <a:stretch>
              <a:fillRect r="3" b="3"/>
            </a:stretch>
          </a:blipFill>
          <a:ln>
            <a:noFill/>
          </a:ln>
        </p:spPr>
        <p:txBody>
          <a:bodyPr/>
          <a:lstStyle/>
          <a:p>
            <a:endParaRPr lang="en-BE"/>
          </a:p>
        </p:txBody>
      </p:sp>
      <p:sp>
        <p:nvSpPr>
          <p:cNvPr id="243" name="Google Shape;243;p7"/>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11">
              <a:alphaModFix/>
            </a:blip>
            <a:stretch>
              <a:fillRect t="-123" b="-122"/>
            </a:stretch>
          </a:blipFill>
          <a:ln>
            <a:noFill/>
          </a:ln>
        </p:spPr>
        <p:txBody>
          <a:bodyPr/>
          <a:lstStyle/>
          <a:p>
            <a:endParaRPr lang="en-BE"/>
          </a:p>
        </p:txBody>
      </p:sp>
      <p:sp>
        <p:nvSpPr>
          <p:cNvPr id="244" name="Google Shape;244;p7"/>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12">
              <a:alphaModFix/>
            </a:blip>
            <a:stretch>
              <a:fillRect t="-6" b="-7"/>
            </a:stretch>
          </a:blipFill>
          <a:ln>
            <a:noFill/>
          </a:ln>
        </p:spPr>
        <p:txBody>
          <a:bodyPr/>
          <a:lstStyle/>
          <a:p>
            <a:endParaRPr lang="en-BE"/>
          </a:p>
        </p:txBody>
      </p:sp>
      <p:sp>
        <p:nvSpPr>
          <p:cNvPr id="245" name="Google Shape;245;p7"/>
          <p:cNvSpPr/>
          <p:nvPr/>
        </p:nvSpPr>
        <p:spPr>
          <a:xfrm>
            <a:off x="0" y="9913239"/>
            <a:ext cx="18288000" cy="837562"/>
          </a:xfrm>
          <a:custGeom>
            <a:avLst/>
            <a:gdLst/>
            <a:ahLst/>
            <a:cxnLst/>
            <a:rect l="l" t="t" r="r" b="b"/>
            <a:pathLst>
              <a:path w="18288000" h="837562" extrusionOk="0">
                <a:moveTo>
                  <a:pt x="0" y="0"/>
                </a:moveTo>
                <a:lnTo>
                  <a:pt x="18288000" y="0"/>
                </a:lnTo>
                <a:lnTo>
                  <a:pt x="18288000" y="837562"/>
                </a:lnTo>
                <a:lnTo>
                  <a:pt x="0" y="837562"/>
                </a:lnTo>
                <a:lnTo>
                  <a:pt x="0" y="0"/>
                </a:lnTo>
                <a:close/>
              </a:path>
            </a:pathLst>
          </a:custGeom>
          <a:blipFill rotWithShape="1">
            <a:blip r:embed="rId13">
              <a:alphaModFix/>
            </a:blip>
            <a:stretch>
              <a:fillRect/>
            </a:stretch>
          </a:blipFill>
          <a:ln>
            <a:noFill/>
          </a:ln>
        </p:spPr>
        <p:txBody>
          <a:bodyPr/>
          <a:lstStyle/>
          <a:p>
            <a:endParaRPr lang="en-BE"/>
          </a:p>
        </p:txBody>
      </p:sp>
      <p:sp>
        <p:nvSpPr>
          <p:cNvPr id="246" name="Google Shape;246;p7"/>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14">
              <a:alphaModFix/>
            </a:blip>
            <a:stretch>
              <a:fillRect/>
            </a:stretch>
          </a:blipFill>
          <a:ln>
            <a:noFill/>
          </a:ln>
        </p:spPr>
        <p:txBody>
          <a:bodyPr/>
          <a:lstStyle/>
          <a:p>
            <a:endParaRPr lang="en-BE"/>
          </a:p>
        </p:txBody>
      </p:sp>
      <p:sp>
        <p:nvSpPr>
          <p:cNvPr id="247" name="Google Shape;247;p7"/>
          <p:cNvSpPr txBox="1"/>
          <p:nvPr/>
        </p:nvSpPr>
        <p:spPr>
          <a:xfrm>
            <a:off x="5374681" y="904875"/>
            <a:ext cx="8533047" cy="1568204"/>
          </a:xfrm>
          <a:prstGeom prst="rect">
            <a:avLst/>
          </a:prstGeom>
          <a:noFill/>
          <a:ln>
            <a:noFill/>
          </a:ln>
        </p:spPr>
        <p:txBody>
          <a:bodyPr spcFirstLastPara="1" wrap="square" lIns="0" tIns="0" rIns="0" bIns="0" anchor="t" anchorCtr="0">
            <a:spAutoFit/>
          </a:bodyPr>
          <a:lstStyle/>
          <a:p>
            <a:pPr marL="0" marR="0" lvl="0" indent="0" algn="ctr" rtl="0">
              <a:lnSpc>
                <a:spcPct val="135585"/>
              </a:lnSpc>
              <a:spcBef>
                <a:spcPts val="0"/>
              </a:spcBef>
              <a:spcAft>
                <a:spcPts val="0"/>
              </a:spcAft>
              <a:buNone/>
            </a:pPr>
            <a:r>
              <a:rPr lang="en-US" sz="4499" b="1" i="0" u="none" strike="noStrike" cap="none">
                <a:solidFill>
                  <a:srgbClr val="000000"/>
                </a:solidFill>
                <a:latin typeface="Poppins"/>
                <a:ea typeface="Poppins"/>
                <a:cs typeface="Poppins"/>
                <a:sym typeface="Poppins"/>
              </a:rPr>
              <a:t>Διδασκαλία με επίκεντρο τον μαθητή: Βασικές προσεγγίσεις</a:t>
            </a:r>
            <a:endParaRPr/>
          </a:p>
        </p:txBody>
      </p:sp>
      <p:sp>
        <p:nvSpPr>
          <p:cNvPr id="248" name="Google Shape;248;p7"/>
          <p:cNvSpPr txBox="1"/>
          <p:nvPr/>
        </p:nvSpPr>
        <p:spPr>
          <a:xfrm>
            <a:off x="1028700" y="6918522"/>
            <a:ext cx="3713797" cy="2459893"/>
          </a:xfrm>
          <a:prstGeom prst="rect">
            <a:avLst/>
          </a:prstGeom>
          <a:noFill/>
          <a:ln>
            <a:noFill/>
          </a:ln>
        </p:spPr>
        <p:txBody>
          <a:bodyPr spcFirstLastPara="1" wrap="square" lIns="0" tIns="0" rIns="0" bIns="0" anchor="t" anchorCtr="0">
            <a:spAutoFit/>
          </a:bodyPr>
          <a:lstStyle/>
          <a:p>
            <a:pPr marL="0" marR="0" lvl="0" indent="0" algn="just" rtl="0">
              <a:lnSpc>
                <a:spcPct val="155989"/>
              </a:lnSpc>
              <a:spcBef>
                <a:spcPts val="0"/>
              </a:spcBef>
              <a:spcAft>
                <a:spcPts val="0"/>
              </a:spcAft>
              <a:buNone/>
            </a:pPr>
            <a:r>
              <a:rPr lang="en-US" sz="1820" b="0" i="0" u="none" strike="noStrike" cap="none">
                <a:solidFill>
                  <a:srgbClr val="FFFFFF"/>
                </a:solidFill>
                <a:latin typeface="Poppins"/>
                <a:ea typeface="Poppins"/>
                <a:cs typeface="Poppins"/>
                <a:sym typeface="Poppins"/>
              </a:rPr>
              <a:t>Ανακαλύψτε τι γνωρίζουν ήδη οι μαθητές και αξιοποιήστε το. Χρησιμοποιήστε πρώιμες εργασίες για να αποκαλύψετε σημεία εκκίνησης και να εμπλουτίσετε τον προγραμματισμό σας.</a:t>
            </a:r>
            <a:endParaRPr/>
          </a:p>
        </p:txBody>
      </p:sp>
      <p:sp>
        <p:nvSpPr>
          <p:cNvPr id="249" name="Google Shape;249;p7"/>
          <p:cNvSpPr txBox="1"/>
          <p:nvPr/>
        </p:nvSpPr>
        <p:spPr>
          <a:xfrm>
            <a:off x="1028700" y="5847434"/>
            <a:ext cx="3713798" cy="828690"/>
          </a:xfrm>
          <a:prstGeom prst="rect">
            <a:avLst/>
          </a:prstGeom>
          <a:noFill/>
          <a:ln>
            <a:noFill/>
          </a:ln>
        </p:spPr>
        <p:txBody>
          <a:bodyPr spcFirstLastPara="1" wrap="square" lIns="0" tIns="0" rIns="0" bIns="0" anchor="t" anchorCtr="0">
            <a:spAutoFit/>
          </a:bodyPr>
          <a:lstStyle/>
          <a:p>
            <a:pPr marL="0" marR="0" lvl="0" indent="0" algn="ctr" rtl="0">
              <a:lnSpc>
                <a:spcPct val="135583"/>
              </a:lnSpc>
              <a:spcBef>
                <a:spcPts val="0"/>
              </a:spcBef>
              <a:spcAft>
                <a:spcPts val="0"/>
              </a:spcAft>
              <a:buNone/>
            </a:pPr>
            <a:r>
              <a:rPr lang="en-US" sz="2400" b="1" i="0" u="none" strike="noStrike" cap="none">
                <a:solidFill>
                  <a:srgbClr val="FFFFFF"/>
                </a:solidFill>
                <a:latin typeface="Poppins"/>
                <a:ea typeface="Poppins"/>
                <a:cs typeface="Poppins"/>
                <a:sym typeface="Poppins"/>
              </a:rPr>
              <a:t>Βασιστείτε σε Προηγούμενη Γνώση</a:t>
            </a:r>
            <a:endParaRPr/>
          </a:p>
        </p:txBody>
      </p:sp>
      <p:sp>
        <p:nvSpPr>
          <p:cNvPr id="250" name="Google Shape;250;p7"/>
          <p:cNvSpPr txBox="1"/>
          <p:nvPr/>
        </p:nvSpPr>
        <p:spPr>
          <a:xfrm>
            <a:off x="5201669" y="6918522"/>
            <a:ext cx="3713797" cy="175481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Όπου είναι δυνατόν, προσφέρετε επιλογή στον τρόπο προσέγγισης ή επίδειξης των εργασιών. Αυτό σέβεται τους διαφορετικούς τρόπους μάθησης.</a:t>
            </a:r>
            <a:endParaRPr/>
          </a:p>
        </p:txBody>
      </p:sp>
      <p:sp>
        <p:nvSpPr>
          <p:cNvPr id="251" name="Google Shape;251;p7"/>
          <p:cNvSpPr txBox="1"/>
          <p:nvPr/>
        </p:nvSpPr>
        <p:spPr>
          <a:xfrm>
            <a:off x="5200745" y="6052221"/>
            <a:ext cx="3715645" cy="419115"/>
          </a:xfrm>
          <a:prstGeom prst="rect">
            <a:avLst/>
          </a:prstGeom>
          <a:noFill/>
          <a:ln>
            <a:noFill/>
          </a:ln>
        </p:spPr>
        <p:txBody>
          <a:bodyPr spcFirstLastPara="1" wrap="square" lIns="0" tIns="0" rIns="0" bIns="0" anchor="t" anchorCtr="0">
            <a:spAutoFit/>
          </a:bodyPr>
          <a:lstStyle/>
          <a:p>
            <a:pPr marL="0" marR="0" lvl="0" indent="0" algn="ctr" rtl="0">
              <a:lnSpc>
                <a:spcPct val="135583"/>
              </a:lnSpc>
              <a:spcBef>
                <a:spcPts val="0"/>
              </a:spcBef>
              <a:spcAft>
                <a:spcPts val="0"/>
              </a:spcAft>
              <a:buNone/>
            </a:pPr>
            <a:r>
              <a:rPr lang="en-US" sz="2400" b="1" i="0" u="none" strike="noStrike" cap="none">
                <a:solidFill>
                  <a:srgbClr val="FFFFFF"/>
                </a:solidFill>
                <a:latin typeface="Poppins"/>
                <a:ea typeface="Poppins"/>
                <a:cs typeface="Poppins"/>
                <a:sym typeface="Poppins"/>
              </a:rPr>
              <a:t>Επιλογή Προσφοράς</a:t>
            </a:r>
            <a:endParaRPr/>
          </a:p>
        </p:txBody>
      </p:sp>
      <p:sp>
        <p:nvSpPr>
          <p:cNvPr id="252" name="Google Shape;252;p7"/>
          <p:cNvSpPr txBox="1"/>
          <p:nvPr/>
        </p:nvSpPr>
        <p:spPr>
          <a:xfrm>
            <a:off x="9373581" y="6918522"/>
            <a:ext cx="3713797" cy="175481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Σχεδιάστε εργασίες με πολλαπλά σημεία εισόδου. Μειώστε την αδράνεια καθώς αναπτύσσονται οι ικανότητες. Διατηρήστε το ίδιο πρότυπο για όλους.</a:t>
            </a:r>
            <a:endParaRPr/>
          </a:p>
        </p:txBody>
      </p:sp>
      <p:sp>
        <p:nvSpPr>
          <p:cNvPr id="253" name="Google Shape;253;p7"/>
          <p:cNvSpPr txBox="1"/>
          <p:nvPr/>
        </p:nvSpPr>
        <p:spPr>
          <a:xfrm>
            <a:off x="9547650" y="5847434"/>
            <a:ext cx="3365668" cy="828690"/>
          </a:xfrm>
          <a:prstGeom prst="rect">
            <a:avLst/>
          </a:prstGeom>
          <a:noFill/>
          <a:ln>
            <a:noFill/>
          </a:ln>
        </p:spPr>
        <p:txBody>
          <a:bodyPr spcFirstLastPara="1" wrap="square" lIns="0" tIns="0" rIns="0" bIns="0" anchor="t" anchorCtr="0">
            <a:spAutoFit/>
          </a:bodyPr>
          <a:lstStyle/>
          <a:p>
            <a:pPr marL="0" marR="0" lvl="0" indent="0" algn="ctr" rtl="0">
              <a:lnSpc>
                <a:spcPct val="135583"/>
              </a:lnSpc>
              <a:spcBef>
                <a:spcPts val="0"/>
              </a:spcBef>
              <a:spcAft>
                <a:spcPts val="0"/>
              </a:spcAft>
              <a:buNone/>
            </a:pPr>
            <a:r>
              <a:rPr lang="en-US" sz="2400" b="1" i="0" u="none" strike="noStrike" cap="none">
                <a:solidFill>
                  <a:srgbClr val="FFFFFF"/>
                </a:solidFill>
                <a:latin typeface="Poppins"/>
                <a:ea typeface="Poppins"/>
                <a:cs typeface="Poppins"/>
                <a:sym typeface="Poppins"/>
              </a:rPr>
              <a:t>Υποστήριξη σκαλωσιάς</a:t>
            </a:r>
            <a:endParaRPr/>
          </a:p>
        </p:txBody>
      </p:sp>
      <p:sp>
        <p:nvSpPr>
          <p:cNvPr id="254" name="Google Shape;254;p7"/>
          <p:cNvSpPr txBox="1"/>
          <p:nvPr/>
        </p:nvSpPr>
        <p:spPr>
          <a:xfrm>
            <a:off x="13545502" y="6918522"/>
            <a:ext cx="3713797" cy="210723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Δώστε στους μαθητές ανατροφοδότηση που λέει πού βρίσκονται και τι να κάνουν στη συνέχεια. Δημιουργήστε χώρο για να αναλογιστούν την προσωπική τους ανάπτυξη.</a:t>
            </a:r>
            <a:endParaRPr/>
          </a:p>
        </p:txBody>
      </p:sp>
      <p:sp>
        <p:nvSpPr>
          <p:cNvPr id="255" name="Google Shape;255;p7"/>
          <p:cNvSpPr txBox="1"/>
          <p:nvPr/>
        </p:nvSpPr>
        <p:spPr>
          <a:xfrm>
            <a:off x="13545502" y="5847434"/>
            <a:ext cx="3713797" cy="828690"/>
          </a:xfrm>
          <a:prstGeom prst="rect">
            <a:avLst/>
          </a:prstGeom>
          <a:noFill/>
          <a:ln>
            <a:noFill/>
          </a:ln>
        </p:spPr>
        <p:txBody>
          <a:bodyPr spcFirstLastPara="1" wrap="square" lIns="0" tIns="0" rIns="0" bIns="0" anchor="t" anchorCtr="0">
            <a:spAutoFit/>
          </a:bodyPr>
          <a:lstStyle/>
          <a:p>
            <a:pPr marL="0" marR="0" lvl="0" indent="0" algn="ctr" rtl="0">
              <a:lnSpc>
                <a:spcPct val="135583"/>
              </a:lnSpc>
              <a:spcBef>
                <a:spcPts val="0"/>
              </a:spcBef>
              <a:spcAft>
                <a:spcPts val="0"/>
              </a:spcAft>
              <a:buNone/>
            </a:pPr>
            <a:r>
              <a:rPr lang="en-US" sz="2400" b="1" i="0" u="none" strike="noStrike" cap="none">
                <a:solidFill>
                  <a:srgbClr val="FFFFFF"/>
                </a:solidFill>
                <a:latin typeface="Poppins"/>
                <a:ea typeface="Poppins"/>
                <a:cs typeface="Poppins"/>
                <a:sym typeface="Poppins"/>
              </a:rPr>
              <a:t>Προβληματισμός &amp; Πρόοδος</a:t>
            </a:r>
            <a:endParaRPr/>
          </a:p>
        </p:txBody>
      </p:sp>
      <p:sp>
        <p:nvSpPr>
          <p:cNvPr id="256" name="Google Shape;256;p7"/>
          <p:cNvSpPr/>
          <p:nvPr/>
        </p:nvSpPr>
        <p:spPr>
          <a:xfrm>
            <a:off x="3059554" y="479022"/>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5">
              <a:alphaModFix/>
            </a:blip>
            <a:stretch>
              <a:fillRect l="-42" r="-39"/>
            </a:stretch>
          </a:blipFill>
          <a:ln>
            <a:noFill/>
          </a:ln>
        </p:spPr>
        <p:txBody>
          <a:bodyPr/>
          <a:lstStyle/>
          <a:p>
            <a:endParaRPr lang="en-BE"/>
          </a:p>
        </p:txBody>
      </p:sp>
      <p:sp>
        <p:nvSpPr>
          <p:cNvPr id="257" name="Google Shape;257;p7"/>
          <p:cNvSpPr/>
          <p:nvPr/>
        </p:nvSpPr>
        <p:spPr>
          <a:xfrm>
            <a:off x="523123" y="923992"/>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6">
              <a:alphaModFix/>
            </a:blip>
            <a:stretch>
              <a:fillRect t="-24" r="-1" b="-30"/>
            </a:stretch>
          </a:blipFill>
          <a:ln>
            <a:noFill/>
          </a:ln>
        </p:spPr>
        <p:txBody>
          <a:bodyPr/>
          <a:lstStyle/>
          <a:p>
            <a:endParaRPr lang="en-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8"/>
          <p:cNvSpPr/>
          <p:nvPr/>
        </p:nvSpPr>
        <p:spPr>
          <a:xfrm>
            <a:off x="-12697" y="4584078"/>
            <a:ext cx="18288000" cy="6357175"/>
          </a:xfrm>
          <a:custGeom>
            <a:avLst/>
            <a:gdLst/>
            <a:ahLst/>
            <a:cxnLst/>
            <a:rect l="l" t="t" r="r" b="b"/>
            <a:pathLst>
              <a:path w="18288000" h="6357175" extrusionOk="0">
                <a:moveTo>
                  <a:pt x="0" y="0"/>
                </a:moveTo>
                <a:lnTo>
                  <a:pt x="18288000" y="0"/>
                </a:lnTo>
                <a:lnTo>
                  <a:pt x="18288000" y="6357175"/>
                </a:lnTo>
                <a:lnTo>
                  <a:pt x="0" y="6357175"/>
                </a:lnTo>
                <a:lnTo>
                  <a:pt x="0" y="0"/>
                </a:lnTo>
                <a:close/>
              </a:path>
            </a:pathLst>
          </a:custGeom>
          <a:blipFill rotWithShape="1">
            <a:blip r:embed="rId3">
              <a:alphaModFix/>
            </a:blip>
            <a:stretch>
              <a:fillRect/>
            </a:stretch>
          </a:blipFill>
          <a:ln>
            <a:noFill/>
          </a:ln>
        </p:spPr>
        <p:txBody>
          <a:bodyPr/>
          <a:lstStyle/>
          <a:p>
            <a:endParaRPr lang="en-BE"/>
          </a:p>
        </p:txBody>
      </p:sp>
      <p:sp>
        <p:nvSpPr>
          <p:cNvPr id="267" name="Google Shape;267;p8"/>
          <p:cNvSpPr/>
          <p:nvPr/>
        </p:nvSpPr>
        <p:spPr>
          <a:xfrm>
            <a:off x="159120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68" name="Google Shape;268;p8"/>
          <p:cNvSpPr/>
          <p:nvPr/>
        </p:nvSpPr>
        <p:spPr>
          <a:xfrm>
            <a:off x="178644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69" name="Google Shape;269;p8"/>
          <p:cNvSpPr/>
          <p:nvPr/>
        </p:nvSpPr>
        <p:spPr>
          <a:xfrm>
            <a:off x="190042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70" name="Google Shape;270;p8"/>
          <p:cNvSpPr/>
          <p:nvPr/>
        </p:nvSpPr>
        <p:spPr>
          <a:xfrm>
            <a:off x="5764178"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71" name="Google Shape;271;p8"/>
          <p:cNvSpPr/>
          <p:nvPr/>
        </p:nvSpPr>
        <p:spPr>
          <a:xfrm>
            <a:off x="5959412"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72" name="Google Shape;272;p8"/>
          <p:cNvSpPr/>
          <p:nvPr/>
        </p:nvSpPr>
        <p:spPr>
          <a:xfrm>
            <a:off x="6073388"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73" name="Google Shape;273;p8"/>
          <p:cNvSpPr/>
          <p:nvPr/>
        </p:nvSpPr>
        <p:spPr>
          <a:xfrm>
            <a:off x="9936089"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74" name="Google Shape;274;p8"/>
          <p:cNvSpPr/>
          <p:nvPr/>
        </p:nvSpPr>
        <p:spPr>
          <a:xfrm>
            <a:off x="10131323"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75" name="Google Shape;275;p8"/>
          <p:cNvSpPr/>
          <p:nvPr/>
        </p:nvSpPr>
        <p:spPr>
          <a:xfrm>
            <a:off x="10245309"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76" name="Google Shape;276;p8"/>
          <p:cNvSpPr/>
          <p:nvPr/>
        </p:nvSpPr>
        <p:spPr>
          <a:xfrm>
            <a:off x="14108011" y="3225565"/>
            <a:ext cx="2588800" cy="2588800"/>
          </a:xfrm>
          <a:custGeom>
            <a:avLst/>
            <a:gdLst/>
            <a:ahLst/>
            <a:cxnLst/>
            <a:rect l="l" t="t" r="r" b="b"/>
            <a:pathLst>
              <a:path w="3451733" h="3451733" extrusionOk="0">
                <a:moveTo>
                  <a:pt x="0" y="0"/>
                </a:moveTo>
                <a:lnTo>
                  <a:pt x="3451733" y="0"/>
                </a:lnTo>
                <a:lnTo>
                  <a:pt x="3451733" y="3451733"/>
                </a:lnTo>
                <a:lnTo>
                  <a:pt x="0" y="3451733"/>
                </a:lnTo>
                <a:lnTo>
                  <a:pt x="0" y="0"/>
                </a:lnTo>
                <a:close/>
              </a:path>
            </a:pathLst>
          </a:custGeom>
          <a:blipFill rotWithShape="1">
            <a:blip r:embed="rId4">
              <a:alphaModFix/>
            </a:blip>
            <a:stretch>
              <a:fillRect/>
            </a:stretch>
          </a:blipFill>
          <a:ln>
            <a:noFill/>
          </a:ln>
        </p:spPr>
        <p:txBody>
          <a:bodyPr/>
          <a:lstStyle/>
          <a:p>
            <a:endParaRPr lang="en-BE"/>
          </a:p>
        </p:txBody>
      </p:sp>
      <p:sp>
        <p:nvSpPr>
          <p:cNvPr id="277" name="Google Shape;277;p8"/>
          <p:cNvSpPr/>
          <p:nvPr/>
        </p:nvSpPr>
        <p:spPr>
          <a:xfrm>
            <a:off x="14303245" y="3420799"/>
            <a:ext cx="2198275" cy="2198275"/>
          </a:xfrm>
          <a:custGeom>
            <a:avLst/>
            <a:gdLst/>
            <a:ahLst/>
            <a:cxnLst/>
            <a:rect l="l" t="t" r="r" b="b"/>
            <a:pathLst>
              <a:path w="2931033" h="2931033" extrusionOk="0">
                <a:moveTo>
                  <a:pt x="0" y="0"/>
                </a:moveTo>
                <a:lnTo>
                  <a:pt x="2931033" y="0"/>
                </a:lnTo>
                <a:lnTo>
                  <a:pt x="2931033" y="2931033"/>
                </a:lnTo>
                <a:lnTo>
                  <a:pt x="0" y="2931033"/>
                </a:lnTo>
                <a:lnTo>
                  <a:pt x="0" y="0"/>
                </a:lnTo>
                <a:close/>
              </a:path>
            </a:pathLst>
          </a:custGeom>
          <a:blipFill rotWithShape="1">
            <a:blip r:embed="rId5">
              <a:alphaModFix/>
            </a:blip>
            <a:stretch>
              <a:fillRect r="-1" b="-1"/>
            </a:stretch>
          </a:blipFill>
          <a:ln>
            <a:noFill/>
          </a:ln>
        </p:spPr>
        <p:txBody>
          <a:bodyPr/>
          <a:lstStyle/>
          <a:p>
            <a:endParaRPr lang="en-BE"/>
          </a:p>
        </p:txBody>
      </p:sp>
      <p:sp>
        <p:nvSpPr>
          <p:cNvPr id="278" name="Google Shape;278;p8"/>
          <p:cNvSpPr/>
          <p:nvPr/>
        </p:nvSpPr>
        <p:spPr>
          <a:xfrm>
            <a:off x="14417230" y="3534785"/>
            <a:ext cx="1970342" cy="1970342"/>
          </a:xfrm>
          <a:custGeom>
            <a:avLst/>
            <a:gdLst/>
            <a:ahLst/>
            <a:cxnLst/>
            <a:rect l="l" t="t" r="r" b="b"/>
            <a:pathLst>
              <a:path w="2627122" h="2627122" extrusionOk="0">
                <a:moveTo>
                  <a:pt x="0" y="0"/>
                </a:moveTo>
                <a:lnTo>
                  <a:pt x="2627122" y="0"/>
                </a:lnTo>
                <a:lnTo>
                  <a:pt x="2627122" y="2627122"/>
                </a:lnTo>
                <a:lnTo>
                  <a:pt x="0" y="2627122"/>
                </a:lnTo>
                <a:lnTo>
                  <a:pt x="0" y="0"/>
                </a:lnTo>
                <a:close/>
              </a:path>
            </a:pathLst>
          </a:custGeom>
          <a:blipFill rotWithShape="1">
            <a:blip r:embed="rId6">
              <a:alphaModFix/>
            </a:blip>
            <a:stretch>
              <a:fillRect/>
            </a:stretch>
          </a:blipFill>
          <a:ln>
            <a:noFill/>
          </a:ln>
        </p:spPr>
        <p:txBody>
          <a:bodyPr/>
          <a:lstStyle/>
          <a:p>
            <a:endParaRPr lang="en-BE"/>
          </a:p>
        </p:txBody>
      </p:sp>
      <p:sp>
        <p:nvSpPr>
          <p:cNvPr id="279" name="Google Shape;279;p8"/>
          <p:cNvSpPr/>
          <p:nvPr/>
        </p:nvSpPr>
        <p:spPr>
          <a:xfrm>
            <a:off x="231187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7">
              <a:alphaModFix/>
            </a:blip>
            <a:stretch>
              <a:fillRect r="3" b="3"/>
            </a:stretch>
          </a:blipFill>
          <a:ln>
            <a:noFill/>
          </a:ln>
        </p:spPr>
        <p:txBody>
          <a:bodyPr/>
          <a:lstStyle/>
          <a:p>
            <a:endParaRPr lang="en-BE"/>
          </a:p>
        </p:txBody>
      </p:sp>
      <p:sp>
        <p:nvSpPr>
          <p:cNvPr id="280" name="Google Shape;280;p8"/>
          <p:cNvSpPr/>
          <p:nvPr/>
        </p:nvSpPr>
        <p:spPr>
          <a:xfrm>
            <a:off x="6484849"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8">
              <a:alphaModFix/>
            </a:blip>
            <a:stretch>
              <a:fillRect r="3" b="3"/>
            </a:stretch>
          </a:blipFill>
          <a:ln>
            <a:noFill/>
          </a:ln>
        </p:spPr>
        <p:txBody>
          <a:bodyPr/>
          <a:lstStyle/>
          <a:p>
            <a:endParaRPr lang="en-BE"/>
          </a:p>
        </p:txBody>
      </p:sp>
      <p:sp>
        <p:nvSpPr>
          <p:cNvPr id="281" name="Google Shape;281;p8"/>
          <p:cNvSpPr/>
          <p:nvPr/>
        </p:nvSpPr>
        <p:spPr>
          <a:xfrm>
            <a:off x="10668924" y="3875418"/>
            <a:ext cx="1123093" cy="1123093"/>
          </a:xfrm>
          <a:custGeom>
            <a:avLst/>
            <a:gdLst/>
            <a:ahLst/>
            <a:cxnLst/>
            <a:rect l="l" t="t" r="r" b="b"/>
            <a:pathLst>
              <a:path w="1497457" h="1497457" extrusionOk="0">
                <a:moveTo>
                  <a:pt x="0" y="0"/>
                </a:moveTo>
                <a:lnTo>
                  <a:pt x="1497457" y="0"/>
                </a:lnTo>
                <a:lnTo>
                  <a:pt x="1497457" y="1497457"/>
                </a:lnTo>
                <a:lnTo>
                  <a:pt x="0" y="1497457"/>
                </a:lnTo>
                <a:lnTo>
                  <a:pt x="0" y="0"/>
                </a:lnTo>
                <a:close/>
              </a:path>
            </a:pathLst>
          </a:custGeom>
          <a:blipFill rotWithShape="1">
            <a:blip r:embed="rId9">
              <a:alphaModFix/>
            </a:blip>
            <a:stretch>
              <a:fillRect r="-2" b="-2"/>
            </a:stretch>
          </a:blipFill>
          <a:ln>
            <a:noFill/>
          </a:ln>
        </p:spPr>
        <p:txBody>
          <a:bodyPr/>
          <a:lstStyle/>
          <a:p>
            <a:endParaRPr lang="en-BE"/>
          </a:p>
        </p:txBody>
      </p:sp>
      <p:sp>
        <p:nvSpPr>
          <p:cNvPr id="282" name="Google Shape;282;p8"/>
          <p:cNvSpPr/>
          <p:nvPr/>
        </p:nvSpPr>
        <p:spPr>
          <a:xfrm>
            <a:off x="14828682" y="3946236"/>
            <a:ext cx="1147477" cy="1147477"/>
          </a:xfrm>
          <a:custGeom>
            <a:avLst/>
            <a:gdLst/>
            <a:ahLst/>
            <a:cxnLst/>
            <a:rect l="l" t="t" r="r" b="b"/>
            <a:pathLst>
              <a:path w="1529969" h="1529969" extrusionOk="0">
                <a:moveTo>
                  <a:pt x="0" y="0"/>
                </a:moveTo>
                <a:lnTo>
                  <a:pt x="1529969" y="0"/>
                </a:lnTo>
                <a:lnTo>
                  <a:pt x="1529969" y="1529969"/>
                </a:lnTo>
                <a:lnTo>
                  <a:pt x="0" y="1529969"/>
                </a:lnTo>
                <a:lnTo>
                  <a:pt x="0" y="0"/>
                </a:lnTo>
                <a:close/>
              </a:path>
            </a:pathLst>
          </a:custGeom>
          <a:blipFill rotWithShape="1">
            <a:blip r:embed="rId10">
              <a:alphaModFix/>
            </a:blip>
            <a:stretch>
              <a:fillRect r="3" b="3"/>
            </a:stretch>
          </a:blipFill>
          <a:ln>
            <a:noFill/>
          </a:ln>
        </p:spPr>
        <p:txBody>
          <a:bodyPr/>
          <a:lstStyle/>
          <a:p>
            <a:endParaRPr lang="en-BE"/>
          </a:p>
        </p:txBody>
      </p:sp>
      <p:sp>
        <p:nvSpPr>
          <p:cNvPr id="283" name="Google Shape;283;p8"/>
          <p:cNvSpPr/>
          <p:nvPr/>
        </p:nvSpPr>
        <p:spPr>
          <a:xfrm rot="-10602060">
            <a:off x="12387044" y="-1133867"/>
            <a:ext cx="6240779" cy="2176463"/>
          </a:xfrm>
          <a:custGeom>
            <a:avLst/>
            <a:gdLst/>
            <a:ahLst/>
            <a:cxnLst/>
            <a:rect l="l" t="t" r="r" b="b"/>
            <a:pathLst>
              <a:path w="8321040" h="2901950" extrusionOk="0">
                <a:moveTo>
                  <a:pt x="0" y="0"/>
                </a:moveTo>
                <a:lnTo>
                  <a:pt x="8321040" y="0"/>
                </a:lnTo>
                <a:lnTo>
                  <a:pt x="8321040" y="2901950"/>
                </a:lnTo>
                <a:lnTo>
                  <a:pt x="0" y="2901950"/>
                </a:lnTo>
                <a:lnTo>
                  <a:pt x="0" y="0"/>
                </a:lnTo>
                <a:close/>
              </a:path>
            </a:pathLst>
          </a:custGeom>
          <a:blipFill rotWithShape="1">
            <a:blip r:embed="rId11">
              <a:alphaModFix/>
            </a:blip>
            <a:stretch>
              <a:fillRect t="-123" b="-122"/>
            </a:stretch>
          </a:blipFill>
          <a:ln>
            <a:noFill/>
          </a:ln>
        </p:spPr>
        <p:txBody>
          <a:bodyPr/>
          <a:lstStyle/>
          <a:p>
            <a:endParaRPr lang="en-BE"/>
          </a:p>
        </p:txBody>
      </p:sp>
      <p:sp>
        <p:nvSpPr>
          <p:cNvPr id="284" name="Google Shape;284;p8"/>
          <p:cNvSpPr/>
          <p:nvPr/>
        </p:nvSpPr>
        <p:spPr>
          <a:xfrm rot="10598400" flipH="1">
            <a:off x="-440521" y="-1192415"/>
            <a:ext cx="6576822" cy="2293620"/>
          </a:xfrm>
          <a:custGeom>
            <a:avLst/>
            <a:gdLst/>
            <a:ahLst/>
            <a:cxnLst/>
            <a:rect l="l" t="t" r="r" b="b"/>
            <a:pathLst>
              <a:path w="8769096" h="3058160" extrusionOk="0">
                <a:moveTo>
                  <a:pt x="0" y="3058160"/>
                </a:moveTo>
                <a:lnTo>
                  <a:pt x="8769096" y="3058160"/>
                </a:lnTo>
                <a:lnTo>
                  <a:pt x="8769096" y="0"/>
                </a:lnTo>
                <a:lnTo>
                  <a:pt x="0" y="0"/>
                </a:lnTo>
                <a:lnTo>
                  <a:pt x="0" y="3058160"/>
                </a:lnTo>
                <a:close/>
              </a:path>
            </a:pathLst>
          </a:custGeom>
          <a:blipFill rotWithShape="1">
            <a:blip r:embed="rId12">
              <a:alphaModFix/>
            </a:blip>
            <a:stretch>
              <a:fillRect t="-6" b="-7"/>
            </a:stretch>
          </a:blipFill>
          <a:ln>
            <a:noFill/>
          </a:ln>
        </p:spPr>
        <p:txBody>
          <a:bodyPr/>
          <a:lstStyle/>
          <a:p>
            <a:endParaRPr lang="en-BE"/>
          </a:p>
        </p:txBody>
      </p:sp>
      <p:sp>
        <p:nvSpPr>
          <p:cNvPr id="285" name="Google Shape;285;p8"/>
          <p:cNvSpPr/>
          <p:nvPr/>
        </p:nvSpPr>
        <p:spPr>
          <a:xfrm>
            <a:off x="0" y="9913239"/>
            <a:ext cx="18288000" cy="837562"/>
          </a:xfrm>
          <a:custGeom>
            <a:avLst/>
            <a:gdLst/>
            <a:ahLst/>
            <a:cxnLst/>
            <a:rect l="l" t="t" r="r" b="b"/>
            <a:pathLst>
              <a:path w="18288000" h="837562" extrusionOk="0">
                <a:moveTo>
                  <a:pt x="0" y="0"/>
                </a:moveTo>
                <a:lnTo>
                  <a:pt x="18288000" y="0"/>
                </a:lnTo>
                <a:lnTo>
                  <a:pt x="18288000" y="837562"/>
                </a:lnTo>
                <a:lnTo>
                  <a:pt x="0" y="837562"/>
                </a:lnTo>
                <a:lnTo>
                  <a:pt x="0" y="0"/>
                </a:lnTo>
                <a:close/>
              </a:path>
            </a:pathLst>
          </a:custGeom>
          <a:blipFill rotWithShape="1">
            <a:blip r:embed="rId13">
              <a:alphaModFix/>
            </a:blip>
            <a:stretch>
              <a:fillRect/>
            </a:stretch>
          </a:blipFill>
          <a:ln>
            <a:noFill/>
          </a:ln>
        </p:spPr>
        <p:txBody>
          <a:bodyPr/>
          <a:lstStyle/>
          <a:p>
            <a:endParaRPr lang="en-BE"/>
          </a:p>
        </p:txBody>
      </p:sp>
      <p:sp>
        <p:nvSpPr>
          <p:cNvPr id="286" name="Google Shape;286;p8"/>
          <p:cNvSpPr/>
          <p:nvPr/>
        </p:nvSpPr>
        <p:spPr>
          <a:xfrm>
            <a:off x="4131383" y="9913239"/>
            <a:ext cx="10025234" cy="837562"/>
          </a:xfrm>
          <a:custGeom>
            <a:avLst/>
            <a:gdLst/>
            <a:ahLst/>
            <a:cxnLst/>
            <a:rect l="l" t="t" r="r" b="b"/>
            <a:pathLst>
              <a:path w="10025234" h="837562" extrusionOk="0">
                <a:moveTo>
                  <a:pt x="0" y="0"/>
                </a:moveTo>
                <a:lnTo>
                  <a:pt x="10025234" y="0"/>
                </a:lnTo>
                <a:lnTo>
                  <a:pt x="10025234" y="837562"/>
                </a:lnTo>
                <a:lnTo>
                  <a:pt x="0" y="837562"/>
                </a:lnTo>
                <a:lnTo>
                  <a:pt x="0" y="0"/>
                </a:lnTo>
                <a:close/>
              </a:path>
            </a:pathLst>
          </a:custGeom>
          <a:blipFill rotWithShape="1">
            <a:blip r:embed="rId14">
              <a:alphaModFix/>
            </a:blip>
            <a:stretch>
              <a:fillRect/>
            </a:stretch>
          </a:blipFill>
          <a:ln>
            <a:noFill/>
          </a:ln>
        </p:spPr>
        <p:txBody>
          <a:bodyPr/>
          <a:lstStyle/>
          <a:p>
            <a:endParaRPr lang="en-BE"/>
          </a:p>
        </p:txBody>
      </p:sp>
      <p:sp>
        <p:nvSpPr>
          <p:cNvPr id="287" name="Google Shape;287;p8"/>
          <p:cNvSpPr txBox="1"/>
          <p:nvPr/>
        </p:nvSpPr>
        <p:spPr>
          <a:xfrm>
            <a:off x="5374681" y="904875"/>
            <a:ext cx="7538637" cy="1568204"/>
          </a:xfrm>
          <a:prstGeom prst="rect">
            <a:avLst/>
          </a:prstGeom>
          <a:noFill/>
          <a:ln>
            <a:noFill/>
          </a:ln>
        </p:spPr>
        <p:txBody>
          <a:bodyPr spcFirstLastPara="1" wrap="square" lIns="0" tIns="0" rIns="0" bIns="0" anchor="t" anchorCtr="0">
            <a:spAutoFit/>
          </a:bodyPr>
          <a:lstStyle/>
          <a:p>
            <a:pPr marL="0" marR="0" lvl="0" indent="0" algn="ctr" rtl="0">
              <a:lnSpc>
                <a:spcPct val="135585"/>
              </a:lnSpc>
              <a:spcBef>
                <a:spcPts val="0"/>
              </a:spcBef>
              <a:spcAft>
                <a:spcPts val="0"/>
              </a:spcAft>
              <a:buNone/>
            </a:pPr>
            <a:r>
              <a:rPr lang="en-US" sz="4499" b="1" i="0" u="none" strike="noStrike" cap="none">
                <a:solidFill>
                  <a:srgbClr val="000000"/>
                </a:solidFill>
                <a:latin typeface="Poppins"/>
                <a:ea typeface="Poppins"/>
                <a:cs typeface="Poppins"/>
                <a:sym typeface="Poppins"/>
              </a:rPr>
              <a:t>Αξιολόγηση Αναγκών Μαθητή: Βασικές Ερωτήσεις</a:t>
            </a:r>
            <a:endParaRPr/>
          </a:p>
        </p:txBody>
      </p:sp>
      <p:sp>
        <p:nvSpPr>
          <p:cNvPr id="288" name="Google Shape;288;p8"/>
          <p:cNvSpPr txBox="1"/>
          <p:nvPr/>
        </p:nvSpPr>
        <p:spPr>
          <a:xfrm>
            <a:off x="1028700" y="6918522"/>
            <a:ext cx="3713797" cy="104996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Τι γνωρίζει ήδη ή τι μπορεί να κάνει αυτός ο μαθητής σε αυτόν τον τομέα;</a:t>
            </a:r>
            <a:endParaRPr/>
          </a:p>
        </p:txBody>
      </p:sp>
      <p:sp>
        <p:nvSpPr>
          <p:cNvPr id="289" name="Google Shape;289;p8"/>
          <p:cNvSpPr txBox="1"/>
          <p:nvPr/>
        </p:nvSpPr>
        <p:spPr>
          <a:xfrm>
            <a:off x="1297791" y="6090314"/>
            <a:ext cx="3175606"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Προηγούμενη Γνώση</a:t>
            </a:r>
            <a:endParaRPr/>
          </a:p>
        </p:txBody>
      </p:sp>
      <p:sp>
        <p:nvSpPr>
          <p:cNvPr id="290" name="Google Shape;290;p8"/>
          <p:cNvSpPr txBox="1"/>
          <p:nvPr/>
        </p:nvSpPr>
        <p:spPr>
          <a:xfrm>
            <a:off x="5201669" y="6918522"/>
            <a:ext cx="3713797" cy="140238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Ποιος είναι ο ισχυρότερος τρόπος μάθησής τους — παρατήρηση, πράξη, ανάγνωση ή συζήτηση;</a:t>
            </a:r>
            <a:endParaRPr/>
          </a:p>
        </p:txBody>
      </p:sp>
      <p:sp>
        <p:nvSpPr>
          <p:cNvPr id="291" name="Google Shape;291;p8"/>
          <p:cNvSpPr txBox="1"/>
          <p:nvPr/>
        </p:nvSpPr>
        <p:spPr>
          <a:xfrm>
            <a:off x="5229320" y="6090314"/>
            <a:ext cx="3715645"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Λειτουργία εκμάθησης</a:t>
            </a:r>
            <a:endParaRPr/>
          </a:p>
        </p:txBody>
      </p:sp>
      <p:sp>
        <p:nvSpPr>
          <p:cNvPr id="292" name="Google Shape;292;p8"/>
          <p:cNvSpPr txBox="1"/>
          <p:nvPr/>
        </p:nvSpPr>
        <p:spPr>
          <a:xfrm>
            <a:off x="9373581" y="6918522"/>
            <a:ext cx="3713797" cy="1402389"/>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Ποια εμπόδια θα μπορούσαν να επηρεάσουν τη συμμετοχή ή την πρόοδό τους σε αυτό το πρόγραμμα;</a:t>
            </a:r>
            <a:endParaRPr/>
          </a:p>
        </p:txBody>
      </p:sp>
      <p:sp>
        <p:nvSpPr>
          <p:cNvPr id="293" name="Google Shape;293;p8"/>
          <p:cNvSpPr txBox="1"/>
          <p:nvPr/>
        </p:nvSpPr>
        <p:spPr>
          <a:xfrm>
            <a:off x="9562400" y="6090314"/>
            <a:ext cx="3365668"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Εμπόδια</a:t>
            </a:r>
            <a:endParaRPr/>
          </a:p>
        </p:txBody>
      </p:sp>
      <p:sp>
        <p:nvSpPr>
          <p:cNvPr id="294" name="Google Shape;294;p8"/>
          <p:cNvSpPr txBox="1"/>
          <p:nvPr/>
        </p:nvSpPr>
        <p:spPr>
          <a:xfrm>
            <a:off x="13545502" y="6918522"/>
            <a:ext cx="3713797" cy="1049964"/>
          </a:xfrm>
          <a:prstGeom prst="rect">
            <a:avLst/>
          </a:prstGeom>
          <a:noFill/>
          <a:ln>
            <a:noFill/>
          </a:ln>
        </p:spPr>
        <p:txBody>
          <a:bodyPr spcFirstLastPara="1" wrap="square" lIns="0" tIns="0" rIns="0" bIns="0" anchor="t" anchorCtr="0">
            <a:spAutoFit/>
          </a:bodyPr>
          <a:lstStyle/>
          <a:p>
            <a:pPr marL="0" marR="0" lvl="0" indent="0" algn="just" rtl="0">
              <a:lnSpc>
                <a:spcPct val="156085"/>
              </a:lnSpc>
              <a:spcBef>
                <a:spcPts val="0"/>
              </a:spcBef>
              <a:spcAft>
                <a:spcPts val="0"/>
              </a:spcAft>
              <a:buNone/>
            </a:pPr>
            <a:r>
              <a:rPr lang="en-US" sz="1824" b="0" i="0" u="none" strike="noStrike" cap="none">
                <a:solidFill>
                  <a:srgbClr val="FFFFFF"/>
                </a:solidFill>
                <a:latin typeface="Poppins"/>
                <a:ea typeface="Poppins"/>
                <a:cs typeface="Poppins"/>
                <a:sym typeface="Poppins"/>
              </a:rPr>
              <a:t>Πώς θα έμοιαζε η επιτυχία αυτού του μαθητή στο τέλος του προγράμματος;</a:t>
            </a:r>
            <a:endParaRPr/>
          </a:p>
        </p:txBody>
      </p:sp>
      <p:sp>
        <p:nvSpPr>
          <p:cNvPr id="295" name="Google Shape;295;p8"/>
          <p:cNvSpPr txBox="1"/>
          <p:nvPr/>
        </p:nvSpPr>
        <p:spPr>
          <a:xfrm>
            <a:off x="13545502" y="6090314"/>
            <a:ext cx="3713797" cy="436400"/>
          </a:xfrm>
          <a:prstGeom prst="rect">
            <a:avLst/>
          </a:prstGeom>
          <a:noFill/>
          <a:ln>
            <a:noFill/>
          </a:ln>
        </p:spPr>
        <p:txBody>
          <a:bodyPr spcFirstLastPara="1" wrap="square" lIns="0" tIns="0" rIns="0" bIns="0" anchor="t" anchorCtr="0">
            <a:spAutoFit/>
          </a:bodyPr>
          <a:lstStyle/>
          <a:p>
            <a:pPr marL="0" marR="0" lvl="0" indent="0" algn="ctr" rtl="0">
              <a:lnSpc>
                <a:spcPct val="135596"/>
              </a:lnSpc>
              <a:spcBef>
                <a:spcPts val="0"/>
              </a:spcBef>
              <a:spcAft>
                <a:spcPts val="0"/>
              </a:spcAft>
              <a:buNone/>
            </a:pPr>
            <a:r>
              <a:rPr lang="en-US" sz="2489" b="1" i="0" u="none" strike="noStrike" cap="none">
                <a:solidFill>
                  <a:srgbClr val="FFFFFF"/>
                </a:solidFill>
                <a:latin typeface="Poppins"/>
                <a:ea typeface="Poppins"/>
                <a:cs typeface="Poppins"/>
                <a:sym typeface="Poppins"/>
              </a:rPr>
              <a:t>Κριτήρια επιτυχίας</a:t>
            </a:r>
            <a:endParaRPr/>
          </a:p>
        </p:txBody>
      </p:sp>
      <p:sp>
        <p:nvSpPr>
          <p:cNvPr id="296" name="Google Shape;296;p8"/>
          <p:cNvSpPr/>
          <p:nvPr/>
        </p:nvSpPr>
        <p:spPr>
          <a:xfrm>
            <a:off x="3059554" y="479022"/>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5">
              <a:alphaModFix/>
            </a:blip>
            <a:stretch>
              <a:fillRect l="-42" r="-39"/>
            </a:stretch>
          </a:blipFill>
          <a:ln>
            <a:noFill/>
          </a:ln>
        </p:spPr>
        <p:txBody>
          <a:bodyPr/>
          <a:lstStyle/>
          <a:p>
            <a:endParaRPr lang="en-BE"/>
          </a:p>
        </p:txBody>
      </p:sp>
      <p:sp>
        <p:nvSpPr>
          <p:cNvPr id="297" name="Google Shape;297;p8"/>
          <p:cNvSpPr/>
          <p:nvPr/>
        </p:nvSpPr>
        <p:spPr>
          <a:xfrm>
            <a:off x="523123" y="923992"/>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6">
              <a:alphaModFix/>
            </a:blip>
            <a:stretch>
              <a:fillRect t="-24" r="-1" b="-30"/>
            </a:stretch>
          </a:blipFill>
          <a:ln>
            <a:noFill/>
          </a:ln>
        </p:spPr>
        <p:txBody>
          <a:bodyPr/>
          <a:lstStyle/>
          <a:p>
            <a:endParaRPr lang="en-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9"/>
          <p:cNvSpPr/>
          <p:nvPr/>
        </p:nvSpPr>
        <p:spPr>
          <a:xfrm rot="4721880" flipH="1">
            <a:off x="35043" y="2973745"/>
            <a:ext cx="12676727" cy="4421029"/>
          </a:xfrm>
          <a:custGeom>
            <a:avLst/>
            <a:gdLst/>
            <a:ahLst/>
            <a:cxnLst/>
            <a:rect l="l" t="t" r="r" b="b"/>
            <a:pathLst>
              <a:path w="16902303" h="5894705" extrusionOk="0">
                <a:moveTo>
                  <a:pt x="0" y="5894705"/>
                </a:moveTo>
                <a:lnTo>
                  <a:pt x="16902303" y="5894705"/>
                </a:lnTo>
                <a:lnTo>
                  <a:pt x="16902303" y="0"/>
                </a:lnTo>
                <a:lnTo>
                  <a:pt x="0" y="0"/>
                </a:lnTo>
                <a:lnTo>
                  <a:pt x="0" y="5894705"/>
                </a:lnTo>
                <a:close/>
              </a:path>
            </a:pathLst>
          </a:custGeom>
          <a:blipFill rotWithShape="1">
            <a:blip r:embed="rId3">
              <a:alphaModFix/>
            </a:blip>
            <a:stretch>
              <a:fillRect t="-82" b="-81"/>
            </a:stretch>
          </a:blipFill>
          <a:ln>
            <a:noFill/>
          </a:ln>
        </p:spPr>
        <p:txBody>
          <a:bodyPr/>
          <a:lstStyle/>
          <a:p>
            <a:endParaRPr lang="en-BE"/>
          </a:p>
        </p:txBody>
      </p:sp>
      <p:sp>
        <p:nvSpPr>
          <p:cNvPr id="307" name="Google Shape;307;p9"/>
          <p:cNvSpPr/>
          <p:nvPr/>
        </p:nvSpPr>
        <p:spPr>
          <a:xfrm>
            <a:off x="6517567" y="946394"/>
            <a:ext cx="857869" cy="857869"/>
          </a:xfrm>
          <a:custGeom>
            <a:avLst/>
            <a:gdLst/>
            <a:ahLst/>
            <a:cxnLst/>
            <a:rect l="l" t="t" r="r" b="b"/>
            <a:pathLst>
              <a:path w="857869" h="857869" extrusionOk="0">
                <a:moveTo>
                  <a:pt x="0" y="0"/>
                </a:moveTo>
                <a:lnTo>
                  <a:pt x="857869" y="0"/>
                </a:lnTo>
                <a:lnTo>
                  <a:pt x="857869" y="857870"/>
                </a:lnTo>
                <a:lnTo>
                  <a:pt x="0" y="857870"/>
                </a:lnTo>
                <a:lnTo>
                  <a:pt x="0" y="0"/>
                </a:lnTo>
                <a:close/>
              </a:path>
            </a:pathLst>
          </a:custGeom>
          <a:blipFill rotWithShape="1">
            <a:blip r:embed="rId4">
              <a:alphaModFix/>
            </a:blip>
            <a:stretch>
              <a:fillRect/>
            </a:stretch>
          </a:blipFill>
          <a:ln>
            <a:noFill/>
          </a:ln>
        </p:spPr>
        <p:txBody>
          <a:bodyPr/>
          <a:lstStyle/>
          <a:p>
            <a:endParaRPr lang="en-BE"/>
          </a:p>
        </p:txBody>
      </p:sp>
      <p:sp>
        <p:nvSpPr>
          <p:cNvPr id="308" name="Google Shape;308;p9"/>
          <p:cNvSpPr/>
          <p:nvPr/>
        </p:nvSpPr>
        <p:spPr>
          <a:xfrm>
            <a:off x="7169648" y="2226097"/>
            <a:ext cx="604561" cy="604561"/>
          </a:xfrm>
          <a:custGeom>
            <a:avLst/>
            <a:gdLst/>
            <a:ahLst/>
            <a:cxnLst/>
            <a:rect l="l" t="t" r="r" b="b"/>
            <a:pathLst>
              <a:path w="604561" h="604561" extrusionOk="0">
                <a:moveTo>
                  <a:pt x="0" y="0"/>
                </a:moveTo>
                <a:lnTo>
                  <a:pt x="604562" y="0"/>
                </a:lnTo>
                <a:lnTo>
                  <a:pt x="604562" y="604562"/>
                </a:lnTo>
                <a:lnTo>
                  <a:pt x="0" y="604562"/>
                </a:lnTo>
                <a:lnTo>
                  <a:pt x="0" y="0"/>
                </a:lnTo>
                <a:close/>
              </a:path>
            </a:pathLst>
          </a:custGeom>
          <a:blipFill rotWithShape="1">
            <a:blip r:embed="rId5">
              <a:alphaModFix/>
            </a:blip>
            <a:stretch>
              <a:fillRect/>
            </a:stretch>
          </a:blipFill>
          <a:ln>
            <a:noFill/>
          </a:ln>
        </p:spPr>
        <p:txBody>
          <a:bodyPr/>
          <a:lstStyle/>
          <a:p>
            <a:endParaRPr lang="en-BE"/>
          </a:p>
        </p:txBody>
      </p:sp>
      <p:sp>
        <p:nvSpPr>
          <p:cNvPr id="309" name="Google Shape;309;p9"/>
          <p:cNvSpPr/>
          <p:nvPr/>
        </p:nvSpPr>
        <p:spPr>
          <a:xfrm>
            <a:off x="6372101" y="652024"/>
            <a:ext cx="697411" cy="697411"/>
          </a:xfrm>
          <a:custGeom>
            <a:avLst/>
            <a:gdLst/>
            <a:ahLst/>
            <a:cxnLst/>
            <a:rect l="l" t="t" r="r" b="b"/>
            <a:pathLst>
              <a:path w="697411" h="697411" extrusionOk="0">
                <a:moveTo>
                  <a:pt x="0" y="0"/>
                </a:moveTo>
                <a:lnTo>
                  <a:pt x="697411" y="0"/>
                </a:lnTo>
                <a:lnTo>
                  <a:pt x="697411" y="697411"/>
                </a:lnTo>
                <a:lnTo>
                  <a:pt x="0" y="697411"/>
                </a:lnTo>
                <a:lnTo>
                  <a:pt x="0" y="0"/>
                </a:lnTo>
                <a:close/>
              </a:path>
            </a:pathLst>
          </a:custGeom>
          <a:blipFill rotWithShape="1">
            <a:blip r:embed="rId6">
              <a:alphaModFix/>
            </a:blip>
            <a:stretch>
              <a:fillRect/>
            </a:stretch>
          </a:blipFill>
          <a:ln>
            <a:noFill/>
          </a:ln>
        </p:spPr>
        <p:txBody>
          <a:bodyPr/>
          <a:lstStyle/>
          <a:p>
            <a:endParaRPr lang="en-BE"/>
          </a:p>
        </p:txBody>
      </p:sp>
      <p:sp>
        <p:nvSpPr>
          <p:cNvPr id="310" name="Google Shape;310;p9"/>
          <p:cNvSpPr/>
          <p:nvPr/>
        </p:nvSpPr>
        <p:spPr>
          <a:xfrm>
            <a:off x="0" y="0"/>
            <a:ext cx="7172611" cy="10284333"/>
          </a:xfrm>
          <a:custGeom>
            <a:avLst/>
            <a:gdLst/>
            <a:ahLst/>
            <a:cxnLst/>
            <a:rect l="l" t="t" r="r" b="b"/>
            <a:pathLst>
              <a:path w="9563481" h="13712444" extrusionOk="0">
                <a:moveTo>
                  <a:pt x="0" y="0"/>
                </a:moveTo>
                <a:lnTo>
                  <a:pt x="0" y="13712444"/>
                </a:lnTo>
                <a:lnTo>
                  <a:pt x="9556369" y="13712444"/>
                </a:lnTo>
                <a:cubicBezTo>
                  <a:pt x="9556369" y="13712444"/>
                  <a:pt x="9563353" y="13626846"/>
                  <a:pt x="9563481" y="13467842"/>
                </a:cubicBezTo>
                <a:lnTo>
                  <a:pt x="9563481" y="13458825"/>
                </a:lnTo>
                <a:cubicBezTo>
                  <a:pt x="9562846" y="12694538"/>
                  <a:pt x="9403461" y="10296525"/>
                  <a:pt x="7625842" y="7543165"/>
                </a:cubicBezTo>
                <a:cubicBezTo>
                  <a:pt x="5642737" y="4471289"/>
                  <a:pt x="5031105" y="2525903"/>
                  <a:pt x="5047996" y="0"/>
                </a:cubicBezTo>
                <a:close/>
              </a:path>
            </a:pathLst>
          </a:custGeom>
          <a:blipFill rotWithShape="1">
            <a:blip r:embed="rId7">
              <a:alphaModFix/>
            </a:blip>
            <a:stretch>
              <a:fillRect t="-53" b="-53"/>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txBox="1"/>
          <p:nvPr/>
        </p:nvSpPr>
        <p:spPr>
          <a:xfrm>
            <a:off x="8046600" y="1067650"/>
            <a:ext cx="10001700" cy="1015200"/>
          </a:xfrm>
          <a:prstGeom prst="rect">
            <a:avLst/>
          </a:prstGeom>
          <a:noFill/>
          <a:ln>
            <a:noFill/>
          </a:ln>
        </p:spPr>
        <p:txBody>
          <a:bodyPr spcFirstLastPara="1" wrap="square" lIns="0" tIns="0" rIns="0" bIns="0" anchor="t" anchorCtr="0">
            <a:spAutoFit/>
          </a:bodyPr>
          <a:lstStyle/>
          <a:p>
            <a:pPr marL="0" marR="0" lvl="0" indent="0" algn="r" rtl="0">
              <a:lnSpc>
                <a:spcPct val="135619"/>
              </a:lnSpc>
              <a:spcBef>
                <a:spcPts val="0"/>
              </a:spcBef>
              <a:spcAft>
                <a:spcPts val="0"/>
              </a:spcAft>
              <a:buNone/>
            </a:pPr>
            <a:r>
              <a:rPr lang="en-US" sz="2799" b="1">
                <a:latin typeface="Poppins"/>
                <a:ea typeface="Poppins"/>
                <a:cs typeface="Poppins"/>
                <a:sym typeface="Poppins"/>
              </a:rPr>
              <a:t>Υποε</a:t>
            </a:r>
            <a:r>
              <a:rPr lang="en-US" sz="2799" b="1" i="0" u="none" strike="noStrike" cap="none">
                <a:solidFill>
                  <a:srgbClr val="000000"/>
                </a:solidFill>
                <a:latin typeface="Poppins"/>
                <a:ea typeface="Poppins"/>
                <a:cs typeface="Poppins"/>
                <a:sym typeface="Poppins"/>
              </a:rPr>
              <a:t>νότητα 3: Διαφοροποίηση χωρίς υποβάθμιση των προτύπων</a:t>
            </a:r>
            <a:endParaRPr/>
          </a:p>
        </p:txBody>
      </p:sp>
      <p:sp>
        <p:nvSpPr>
          <p:cNvPr id="312" name="Google Shape;312;p9"/>
          <p:cNvSpPr/>
          <p:nvPr/>
        </p:nvSpPr>
        <p:spPr>
          <a:xfrm>
            <a:off x="8450008" y="3010252"/>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8">
              <a:alphaModFix/>
            </a:blip>
            <a:stretch>
              <a:fillRect r="1" b="1"/>
            </a:stretch>
          </a:blipFill>
          <a:ln>
            <a:noFill/>
          </a:ln>
        </p:spPr>
        <p:txBody>
          <a:bodyPr/>
          <a:lstStyle/>
          <a:p>
            <a:endParaRPr lang="en-BE"/>
          </a:p>
        </p:txBody>
      </p:sp>
      <p:sp>
        <p:nvSpPr>
          <p:cNvPr id="313" name="Google Shape;313;p9"/>
          <p:cNvSpPr/>
          <p:nvPr/>
        </p:nvSpPr>
        <p:spPr>
          <a:xfrm>
            <a:off x="8463648" y="5027590"/>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8">
              <a:alphaModFix/>
            </a:blip>
            <a:stretch>
              <a:fillRect r="1" b="1"/>
            </a:stretch>
          </a:blipFill>
          <a:ln>
            <a:noFill/>
          </a:ln>
        </p:spPr>
        <p:txBody>
          <a:bodyPr/>
          <a:lstStyle/>
          <a:p>
            <a:endParaRPr lang="en-BE"/>
          </a:p>
        </p:txBody>
      </p:sp>
      <p:sp>
        <p:nvSpPr>
          <p:cNvPr id="314" name="Google Shape;314;p9"/>
          <p:cNvSpPr/>
          <p:nvPr/>
        </p:nvSpPr>
        <p:spPr>
          <a:xfrm>
            <a:off x="8552545" y="7035832"/>
            <a:ext cx="1178814" cy="1178814"/>
          </a:xfrm>
          <a:custGeom>
            <a:avLst/>
            <a:gdLst/>
            <a:ahLst/>
            <a:cxnLst/>
            <a:rect l="l" t="t" r="r" b="b"/>
            <a:pathLst>
              <a:path w="1571752" h="1571752" extrusionOk="0">
                <a:moveTo>
                  <a:pt x="0" y="0"/>
                </a:moveTo>
                <a:lnTo>
                  <a:pt x="1571752" y="0"/>
                </a:lnTo>
                <a:lnTo>
                  <a:pt x="1571752" y="1571752"/>
                </a:lnTo>
                <a:lnTo>
                  <a:pt x="0" y="1571752"/>
                </a:lnTo>
                <a:lnTo>
                  <a:pt x="0" y="0"/>
                </a:lnTo>
                <a:close/>
              </a:path>
            </a:pathLst>
          </a:custGeom>
          <a:blipFill rotWithShape="1">
            <a:blip r:embed="rId8">
              <a:alphaModFix/>
            </a:blip>
            <a:stretch>
              <a:fillRect r="1" b="1"/>
            </a:stretch>
          </a:blipFill>
          <a:ln>
            <a:noFill/>
          </a:ln>
        </p:spPr>
        <p:txBody>
          <a:bodyPr/>
          <a:lstStyle/>
          <a:p>
            <a:endParaRPr lang="en-BE"/>
          </a:p>
        </p:txBody>
      </p:sp>
      <p:sp>
        <p:nvSpPr>
          <p:cNvPr id="315" name="Google Shape;315;p9"/>
          <p:cNvSpPr/>
          <p:nvPr/>
        </p:nvSpPr>
        <p:spPr>
          <a:xfrm>
            <a:off x="8552545" y="3099149"/>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9">
              <a:alphaModFix/>
            </a:blip>
            <a:stretch>
              <a:fillRect r="-1" b="-1"/>
            </a:stretch>
          </a:blipFill>
          <a:ln>
            <a:noFill/>
          </a:ln>
        </p:spPr>
        <p:txBody>
          <a:bodyPr/>
          <a:lstStyle/>
          <a:p>
            <a:endParaRPr lang="en-BE"/>
          </a:p>
        </p:txBody>
      </p:sp>
      <p:sp>
        <p:nvSpPr>
          <p:cNvPr id="316" name="Google Shape;316;p9"/>
          <p:cNvSpPr/>
          <p:nvPr/>
        </p:nvSpPr>
        <p:spPr>
          <a:xfrm>
            <a:off x="8552545" y="5116487"/>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9">
              <a:alphaModFix/>
            </a:blip>
            <a:stretch>
              <a:fillRect r="-1" b="-1"/>
            </a:stretch>
          </a:blipFill>
          <a:ln>
            <a:noFill/>
          </a:ln>
        </p:spPr>
        <p:txBody>
          <a:bodyPr/>
          <a:lstStyle/>
          <a:p>
            <a:endParaRPr lang="en-BE"/>
          </a:p>
        </p:txBody>
      </p:sp>
      <p:sp>
        <p:nvSpPr>
          <p:cNvPr id="317" name="Google Shape;317;p9"/>
          <p:cNvSpPr/>
          <p:nvPr/>
        </p:nvSpPr>
        <p:spPr>
          <a:xfrm>
            <a:off x="8654177" y="7139759"/>
            <a:ext cx="1000982" cy="1000982"/>
          </a:xfrm>
          <a:custGeom>
            <a:avLst/>
            <a:gdLst/>
            <a:ahLst/>
            <a:cxnLst/>
            <a:rect l="l" t="t" r="r" b="b"/>
            <a:pathLst>
              <a:path w="1334643" h="1334643" extrusionOk="0">
                <a:moveTo>
                  <a:pt x="0" y="0"/>
                </a:moveTo>
                <a:lnTo>
                  <a:pt x="1334643" y="0"/>
                </a:lnTo>
                <a:lnTo>
                  <a:pt x="1334643" y="1334643"/>
                </a:lnTo>
                <a:lnTo>
                  <a:pt x="0" y="1334643"/>
                </a:lnTo>
                <a:lnTo>
                  <a:pt x="0" y="0"/>
                </a:lnTo>
                <a:close/>
              </a:path>
            </a:pathLst>
          </a:custGeom>
          <a:blipFill rotWithShape="1">
            <a:blip r:embed="rId9">
              <a:alphaModFix/>
            </a:blip>
            <a:stretch>
              <a:fillRect r="-1" b="-1"/>
            </a:stretch>
          </a:blipFill>
          <a:ln>
            <a:noFill/>
          </a:ln>
        </p:spPr>
        <p:txBody>
          <a:bodyPr/>
          <a:lstStyle/>
          <a:p>
            <a:endParaRPr lang="en-BE"/>
          </a:p>
        </p:txBody>
      </p:sp>
      <p:sp>
        <p:nvSpPr>
          <p:cNvPr id="318" name="Google Shape;318;p9"/>
          <p:cNvSpPr/>
          <p:nvPr/>
        </p:nvSpPr>
        <p:spPr>
          <a:xfrm>
            <a:off x="8604447" y="3151060"/>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0">
              <a:alphaModFix/>
            </a:blip>
            <a:stretch>
              <a:fillRect r="-4" b="-4"/>
            </a:stretch>
          </a:blipFill>
          <a:ln>
            <a:noFill/>
          </a:ln>
        </p:spPr>
        <p:txBody>
          <a:bodyPr/>
          <a:lstStyle/>
          <a:p>
            <a:endParaRPr lang="en-BE"/>
          </a:p>
        </p:txBody>
      </p:sp>
      <p:sp>
        <p:nvSpPr>
          <p:cNvPr id="319" name="Google Shape;319;p9"/>
          <p:cNvSpPr/>
          <p:nvPr/>
        </p:nvSpPr>
        <p:spPr>
          <a:xfrm>
            <a:off x="8604447" y="5168398"/>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0">
              <a:alphaModFix/>
            </a:blip>
            <a:stretch>
              <a:fillRect r="-4" b="-4"/>
            </a:stretch>
          </a:blipFill>
          <a:ln>
            <a:noFill/>
          </a:ln>
        </p:spPr>
        <p:txBody>
          <a:bodyPr/>
          <a:lstStyle/>
          <a:p>
            <a:endParaRPr lang="en-BE"/>
          </a:p>
        </p:txBody>
      </p:sp>
      <p:sp>
        <p:nvSpPr>
          <p:cNvPr id="320" name="Google Shape;320;p9"/>
          <p:cNvSpPr/>
          <p:nvPr/>
        </p:nvSpPr>
        <p:spPr>
          <a:xfrm>
            <a:off x="8695401" y="7176630"/>
            <a:ext cx="897160" cy="897160"/>
          </a:xfrm>
          <a:custGeom>
            <a:avLst/>
            <a:gdLst/>
            <a:ahLst/>
            <a:cxnLst/>
            <a:rect l="l" t="t" r="r" b="b"/>
            <a:pathLst>
              <a:path w="1196213" h="1196213" extrusionOk="0">
                <a:moveTo>
                  <a:pt x="0" y="0"/>
                </a:moveTo>
                <a:lnTo>
                  <a:pt x="1196213" y="0"/>
                </a:lnTo>
                <a:lnTo>
                  <a:pt x="1196213" y="1196213"/>
                </a:lnTo>
                <a:lnTo>
                  <a:pt x="0" y="1196213"/>
                </a:lnTo>
                <a:lnTo>
                  <a:pt x="0" y="0"/>
                </a:lnTo>
                <a:close/>
              </a:path>
            </a:pathLst>
          </a:custGeom>
          <a:blipFill rotWithShape="1">
            <a:blip r:embed="rId10">
              <a:alphaModFix/>
            </a:blip>
            <a:stretch>
              <a:fillRect r="-4" b="-4"/>
            </a:stretch>
          </a:blipFill>
          <a:ln>
            <a:noFill/>
          </a:ln>
        </p:spPr>
        <p:txBody>
          <a:bodyPr/>
          <a:lstStyle/>
          <a:p>
            <a:endParaRPr lang="en-BE"/>
          </a:p>
        </p:txBody>
      </p:sp>
      <p:sp>
        <p:nvSpPr>
          <p:cNvPr id="321" name="Google Shape;321;p9"/>
          <p:cNvSpPr txBox="1"/>
          <p:nvPr/>
        </p:nvSpPr>
        <p:spPr>
          <a:xfrm>
            <a:off x="9760715" y="3230270"/>
            <a:ext cx="7917513" cy="1060667"/>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Παρουσιάστε πληροφορίες σε περισσότερες από μία μορφές. Χρησιμοποιήστε επίδειξη παράλληλα με γραπτές οδηγίες. Χρησιμοποιήστε οπτικά μηνύματα παράλληλα με προφορικές εξηγήσεις.</a:t>
            </a:r>
            <a:endParaRPr/>
          </a:p>
        </p:txBody>
      </p:sp>
      <p:sp>
        <p:nvSpPr>
          <p:cNvPr id="322" name="Google Shape;322;p9"/>
          <p:cNvSpPr txBox="1"/>
          <p:nvPr/>
        </p:nvSpPr>
        <p:spPr>
          <a:xfrm>
            <a:off x="9783232" y="5098094"/>
            <a:ext cx="7894996" cy="1413092"/>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Σχεδιάστε εργασίες με πολλαπλά σημεία εισόδου. Ένας μαθητής που χρειάζεται περισσότερη υποστήριξη ξεκινά με μια καθοδηγούμενη έκδοση. Ένας μαθητής που είναι έτοιμος για επέκταση προχωρά σε μια πιο σύνθετη εφαρμογή.</a:t>
            </a:r>
            <a:endParaRPr/>
          </a:p>
        </p:txBody>
      </p:sp>
      <p:sp>
        <p:nvSpPr>
          <p:cNvPr id="323" name="Google Shape;323;p9"/>
          <p:cNvSpPr txBox="1"/>
          <p:nvPr/>
        </p:nvSpPr>
        <p:spPr>
          <a:xfrm>
            <a:off x="9783232" y="7351405"/>
            <a:ext cx="7894996" cy="1060667"/>
          </a:xfrm>
          <a:prstGeom prst="rect">
            <a:avLst/>
          </a:prstGeom>
          <a:noFill/>
          <a:ln>
            <a:noFill/>
          </a:ln>
        </p:spPr>
        <p:txBody>
          <a:bodyPr spcFirstLastPara="1" wrap="square" lIns="0" tIns="0" rIns="0" bIns="0" anchor="t" anchorCtr="0">
            <a:spAutoFit/>
          </a:bodyPr>
          <a:lstStyle/>
          <a:p>
            <a:pPr marL="0" marR="0" lvl="0" indent="0" algn="just" rtl="0">
              <a:lnSpc>
                <a:spcPct val="156000"/>
              </a:lnSpc>
              <a:spcBef>
                <a:spcPts val="0"/>
              </a:spcBef>
              <a:spcAft>
                <a:spcPts val="0"/>
              </a:spcAft>
              <a:buNone/>
            </a:pPr>
            <a:r>
              <a:rPr lang="en-US" sz="1800" b="0" i="0" u="none" strike="noStrike" cap="none">
                <a:solidFill>
                  <a:srgbClr val="000000"/>
                </a:solidFill>
                <a:latin typeface="Poppins"/>
                <a:ea typeface="Poppins"/>
                <a:cs typeface="Poppins"/>
                <a:sym typeface="Poppins"/>
              </a:rPr>
              <a:t>Διαφοροποιήστε την ποσότητα καθοδήγησης που είναι διαθέσιμη κατά τη διάρκεια μιας εργασίας. Η υποστήριξη θα πρέπει να μειώνεται με την πάροδο του χρόνου καθώς αναπτύσσεται η ικανότητα.</a:t>
            </a:r>
            <a:endParaRPr/>
          </a:p>
        </p:txBody>
      </p:sp>
      <p:sp>
        <p:nvSpPr>
          <p:cNvPr id="324" name="Google Shape;324;p9"/>
          <p:cNvSpPr txBox="1"/>
          <p:nvPr/>
        </p:nvSpPr>
        <p:spPr>
          <a:xfrm>
            <a:off x="9760715" y="2738971"/>
            <a:ext cx="7611770" cy="419330"/>
          </a:xfrm>
          <a:prstGeom prst="rect">
            <a:avLst/>
          </a:prstGeom>
          <a:noFill/>
          <a:ln>
            <a:noFill/>
          </a:ln>
        </p:spPr>
        <p:txBody>
          <a:bodyPr spcFirstLastPara="1" wrap="square" lIns="0" tIns="0" rIns="0" bIns="0" anchor="t" anchorCtr="0">
            <a:spAutoFit/>
          </a:bodyPr>
          <a:lstStyle/>
          <a:p>
            <a:pPr marL="0" marR="0" lvl="0" indent="0" algn="l" rtl="0">
              <a:lnSpc>
                <a:spcPct val="135591"/>
              </a:lnSpc>
              <a:spcBef>
                <a:spcPts val="0"/>
              </a:spcBef>
              <a:spcAft>
                <a:spcPts val="0"/>
              </a:spcAft>
              <a:buNone/>
            </a:pPr>
            <a:r>
              <a:rPr lang="en-US" sz="2391" b="1" i="0" u="none" strike="noStrike" cap="none">
                <a:solidFill>
                  <a:srgbClr val="000000"/>
                </a:solidFill>
                <a:latin typeface="Poppins"/>
                <a:ea typeface="Poppins"/>
                <a:cs typeface="Poppins"/>
                <a:sym typeface="Poppins"/>
              </a:rPr>
              <a:t>Διαφοροποιήστε την είσοδο</a:t>
            </a:r>
            <a:endParaRPr/>
          </a:p>
        </p:txBody>
      </p:sp>
      <p:sp>
        <p:nvSpPr>
          <p:cNvPr id="325" name="Google Shape;325;p9"/>
          <p:cNvSpPr txBox="1"/>
          <p:nvPr/>
        </p:nvSpPr>
        <p:spPr>
          <a:xfrm>
            <a:off x="9783232" y="4679328"/>
            <a:ext cx="6919912" cy="419330"/>
          </a:xfrm>
          <a:prstGeom prst="rect">
            <a:avLst/>
          </a:prstGeom>
          <a:noFill/>
          <a:ln>
            <a:noFill/>
          </a:ln>
        </p:spPr>
        <p:txBody>
          <a:bodyPr spcFirstLastPara="1" wrap="square" lIns="0" tIns="0" rIns="0" bIns="0" anchor="t" anchorCtr="0">
            <a:spAutoFit/>
          </a:bodyPr>
          <a:lstStyle/>
          <a:p>
            <a:pPr marL="0" marR="0" lvl="0" indent="0" algn="l" rtl="0">
              <a:lnSpc>
                <a:spcPct val="135591"/>
              </a:lnSpc>
              <a:spcBef>
                <a:spcPts val="0"/>
              </a:spcBef>
              <a:spcAft>
                <a:spcPts val="0"/>
              </a:spcAft>
              <a:buNone/>
            </a:pPr>
            <a:r>
              <a:rPr lang="en-US" sz="2391" b="1" i="0" u="none" strike="noStrike" cap="none">
                <a:solidFill>
                  <a:srgbClr val="000000"/>
                </a:solidFill>
                <a:latin typeface="Poppins"/>
                <a:ea typeface="Poppins"/>
                <a:cs typeface="Poppins"/>
                <a:sym typeface="Poppins"/>
              </a:rPr>
              <a:t>Διαφοροποιήστε την εργασία</a:t>
            </a:r>
            <a:endParaRPr/>
          </a:p>
        </p:txBody>
      </p:sp>
      <p:sp>
        <p:nvSpPr>
          <p:cNvPr id="326" name="Google Shape;326;p9"/>
          <p:cNvSpPr txBox="1"/>
          <p:nvPr/>
        </p:nvSpPr>
        <p:spPr>
          <a:xfrm>
            <a:off x="9783232" y="6899577"/>
            <a:ext cx="7194023" cy="419301"/>
          </a:xfrm>
          <a:prstGeom prst="rect">
            <a:avLst/>
          </a:prstGeom>
          <a:noFill/>
          <a:ln>
            <a:noFill/>
          </a:ln>
        </p:spPr>
        <p:txBody>
          <a:bodyPr spcFirstLastPara="1" wrap="square" lIns="0" tIns="0" rIns="0" bIns="0" anchor="t" anchorCtr="0">
            <a:spAutoFit/>
          </a:bodyPr>
          <a:lstStyle/>
          <a:p>
            <a:pPr marL="0" marR="0" lvl="0" indent="0" algn="l" rtl="0">
              <a:lnSpc>
                <a:spcPct val="135606"/>
              </a:lnSpc>
              <a:spcBef>
                <a:spcPts val="0"/>
              </a:spcBef>
              <a:spcAft>
                <a:spcPts val="0"/>
              </a:spcAft>
              <a:buNone/>
            </a:pPr>
            <a:r>
              <a:rPr lang="en-US" sz="2390" b="1" i="0" u="none" strike="noStrike" cap="none">
                <a:solidFill>
                  <a:srgbClr val="000000"/>
                </a:solidFill>
                <a:latin typeface="Poppins"/>
                <a:ea typeface="Poppins"/>
                <a:cs typeface="Poppins"/>
                <a:sym typeface="Poppins"/>
              </a:rPr>
              <a:t>Διαφοροποιήστε την υποστήριξη</a:t>
            </a:r>
            <a:endParaRPr/>
          </a:p>
        </p:txBody>
      </p:sp>
      <p:sp>
        <p:nvSpPr>
          <p:cNvPr id="327" name="Google Shape;327;p9"/>
          <p:cNvSpPr/>
          <p:nvPr/>
        </p:nvSpPr>
        <p:spPr>
          <a:xfrm>
            <a:off x="16053273" y="8642271"/>
            <a:ext cx="1413891" cy="1232058"/>
          </a:xfrm>
          <a:custGeom>
            <a:avLst/>
            <a:gdLst/>
            <a:ahLst/>
            <a:cxnLst/>
            <a:rect l="l" t="t" r="r" b="b"/>
            <a:pathLst>
              <a:path w="1885188" h="1642745" extrusionOk="0">
                <a:moveTo>
                  <a:pt x="0" y="0"/>
                </a:moveTo>
                <a:lnTo>
                  <a:pt x="1885188" y="0"/>
                </a:lnTo>
                <a:lnTo>
                  <a:pt x="1885188" y="1642745"/>
                </a:lnTo>
                <a:lnTo>
                  <a:pt x="0" y="1642745"/>
                </a:lnTo>
                <a:lnTo>
                  <a:pt x="0" y="0"/>
                </a:lnTo>
                <a:close/>
              </a:path>
            </a:pathLst>
          </a:custGeom>
          <a:blipFill rotWithShape="1">
            <a:blip r:embed="rId11">
              <a:alphaModFix/>
            </a:blip>
            <a:stretch>
              <a:fillRect l="-42" r="-39"/>
            </a:stretch>
          </a:blipFill>
          <a:ln>
            <a:noFill/>
          </a:ln>
        </p:spPr>
        <p:txBody>
          <a:bodyPr/>
          <a:lstStyle/>
          <a:p>
            <a:endParaRPr lang="en-BE"/>
          </a:p>
        </p:txBody>
      </p:sp>
      <p:sp>
        <p:nvSpPr>
          <p:cNvPr id="328" name="Google Shape;328;p9"/>
          <p:cNvSpPr/>
          <p:nvPr/>
        </p:nvSpPr>
        <p:spPr>
          <a:xfrm>
            <a:off x="13516832" y="9087241"/>
            <a:ext cx="2350675" cy="634651"/>
          </a:xfrm>
          <a:custGeom>
            <a:avLst/>
            <a:gdLst/>
            <a:ahLst/>
            <a:cxnLst/>
            <a:rect l="l" t="t" r="r" b="b"/>
            <a:pathLst>
              <a:path w="3134233" h="846201" extrusionOk="0">
                <a:moveTo>
                  <a:pt x="0" y="0"/>
                </a:moveTo>
                <a:lnTo>
                  <a:pt x="3134233" y="0"/>
                </a:lnTo>
                <a:lnTo>
                  <a:pt x="3134233" y="846201"/>
                </a:lnTo>
                <a:lnTo>
                  <a:pt x="0" y="846201"/>
                </a:lnTo>
                <a:lnTo>
                  <a:pt x="0" y="0"/>
                </a:lnTo>
                <a:close/>
              </a:path>
            </a:pathLst>
          </a:custGeom>
          <a:blipFill rotWithShape="1">
            <a:blip r:embed="rId12">
              <a:alphaModFix/>
            </a:blip>
            <a:stretch>
              <a:fillRect t="-24" r="-1" b="-30"/>
            </a:stretch>
          </a:blipFill>
          <a:ln>
            <a:noFill/>
          </a:ln>
        </p:spPr>
        <p:txBody>
          <a:bodyPr/>
          <a:lstStyle/>
          <a:p>
            <a:endParaRPr lang="en-BE"/>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1577</Words>
  <Application>Microsoft Office PowerPoint</Application>
  <PresentationFormat>Custom</PresentationFormat>
  <Paragraphs>171</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Poppins</vt:lpstr>
      <vt:lpstr>Arial</vt:lpstr>
      <vt:lpstr>Poppins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Beatrice Fredducci</cp:lastModifiedBy>
  <cp:revision>1</cp:revision>
  <dcterms:created xsi:type="dcterms:W3CDTF">2006-08-16T00:00:00Z</dcterms:created>
  <dcterms:modified xsi:type="dcterms:W3CDTF">2026-09-01T08:32:31Z</dcterms:modified>
</cp:coreProperties>
</file>