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Poppins" panose="00000500000000000000" pitchFamily="2" charset="0"/>
      <p:regular r:id="rId20"/>
      <p:bold r:id="rId21"/>
      <p:italic r:id="rId22"/>
      <p:boldItalic r:id="rId23"/>
    </p:embeddedFont>
    <p:embeddedFont>
      <p:font typeface="Poppins Medium" panose="00000600000000000000" pitchFamily="2" charset="0"/>
      <p:regular r:id="rId24"/>
      <p:bold r:id="rId25"/>
      <p:italic r:id="rId26"/>
      <p:boldItalic r:id="rId27"/>
    </p:embeddedFont>
    <p:embeddedFont>
      <p:font typeface="Poppins SemiBold" panose="000007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ik+JAxay0FX5DVIqpXq6osRQJgK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4" name="Google Shape;344;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6" name="Google Shape;38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8" name="Google Shape;39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8" name="Google Shape;45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7" name="Google Shape;47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8" name="Google Shape;498;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3" name="Google Shape;53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8.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www.youtube.com/watch?v=RCHETWoXD_E" TargetMode="External"/><Relationship Id="rId4" Type="http://schemas.openxmlformats.org/officeDocument/2006/relationships/image" Target="../media/image19.png"/><Relationship Id="rId9" Type="http://schemas.openxmlformats.org/officeDocument/2006/relationships/image" Target="../media/image43.jp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34.jp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44.jp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41330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87070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Module 1: Inclusive &amp; Learner-Centred Teaching</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25" y="8435725"/>
            <a:ext cx="4563000" cy="1015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3907596" y="7624804"/>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621272"/>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385947"/>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509804"/>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645897"/>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694633"/>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694632"/>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545525"/>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grpSp>
        <p:nvGrpSpPr>
          <p:cNvPr id="346" name="Google Shape;346;p5"/>
          <p:cNvGrpSpPr/>
          <p:nvPr/>
        </p:nvGrpSpPr>
        <p:grpSpPr>
          <a:xfrm>
            <a:off x="-1821361" y="4584074"/>
            <a:ext cx="21494542" cy="6357176"/>
            <a:chOff x="0" y="0"/>
            <a:chExt cx="5661114" cy="1674318"/>
          </a:xfrm>
        </p:grpSpPr>
        <p:sp>
          <p:nvSpPr>
            <p:cNvPr id="347" name="Google Shape;347;p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9" name="Google Shape;349;p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67" name="Google Shape;367;p5"/>
          <p:cNvGrpSpPr/>
          <p:nvPr/>
        </p:nvGrpSpPr>
        <p:grpSpPr>
          <a:xfrm>
            <a:off x="-1342907" y="9913239"/>
            <a:ext cx="20973813" cy="837562"/>
            <a:chOff x="0" y="-57150"/>
            <a:chExt cx="11607985" cy="463550"/>
          </a:xfrm>
        </p:grpSpPr>
        <p:sp>
          <p:nvSpPr>
            <p:cNvPr id="368" name="Google Shape;368;p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0" name="Google Shape;370;p5"/>
          <p:cNvGrpSpPr/>
          <p:nvPr/>
        </p:nvGrpSpPr>
        <p:grpSpPr>
          <a:xfrm>
            <a:off x="4131384" y="9913239"/>
            <a:ext cx="10025232" cy="837562"/>
            <a:chOff x="0" y="-57150"/>
            <a:chExt cx="5548478" cy="463550"/>
          </a:xfrm>
        </p:grpSpPr>
        <p:sp>
          <p:nvSpPr>
            <p:cNvPr id="371" name="Google Shape;371;p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3" name="Google Shape;373;p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Scenario Exercise: Differentiation in Action</a:t>
            </a:r>
            <a:endParaRPr sz="1400" b="0" i="0" u="none" strike="noStrike" cap="none">
              <a:solidFill>
                <a:srgbClr val="000000"/>
              </a:solidFill>
              <a:latin typeface="Arial"/>
              <a:ea typeface="Arial"/>
              <a:cs typeface="Arial"/>
              <a:sym typeface="Arial"/>
            </a:endParaRPr>
          </a:p>
        </p:txBody>
      </p:sp>
      <p:sp>
        <p:nvSpPr>
          <p:cNvPr id="374" name="Google Shape;374;p5"/>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Three are completing the practical task quickly and accurately. Prepare an extension challenge that adds complexity without changing the standard.</a:t>
            </a:r>
            <a:endParaRPr sz="1400" b="0" i="0" u="none" strike="noStrike" cap="none">
              <a:solidFill>
                <a:srgbClr val="000000"/>
              </a:solidFill>
              <a:latin typeface="Arial"/>
              <a:ea typeface="Arial"/>
              <a:cs typeface="Arial"/>
              <a:sym typeface="Arial"/>
            </a:endParaRPr>
          </a:p>
        </p:txBody>
      </p:sp>
      <p:sp>
        <p:nvSpPr>
          <p:cNvPr id="375" name="Google Shape;375;p5"/>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The Quick Finishers</a:t>
            </a:r>
            <a:endParaRPr sz="1400" b="0" i="0" u="none" strike="noStrike" cap="none">
              <a:solidFill>
                <a:srgbClr val="000000"/>
              </a:solidFill>
              <a:latin typeface="Arial"/>
              <a:ea typeface="Arial"/>
              <a:cs typeface="Arial"/>
              <a:sym typeface="Arial"/>
            </a:endParaRPr>
          </a:p>
        </p:txBody>
      </p:sp>
      <p:sp>
        <p:nvSpPr>
          <p:cNvPr id="376" name="Google Shape;376;p5"/>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Four learners are progressing at the expected pace. Maintain the current task flow and monitor for any signs of drift or confusion.</a:t>
            </a:r>
            <a:endParaRPr sz="1400" b="0" i="0" u="none" strike="noStrike" cap="none">
              <a:solidFill>
                <a:srgbClr val="000000"/>
              </a:solidFill>
              <a:latin typeface="Arial"/>
              <a:ea typeface="Arial"/>
              <a:cs typeface="Arial"/>
              <a:sym typeface="Arial"/>
            </a:endParaRPr>
          </a:p>
        </p:txBody>
      </p:sp>
      <p:sp>
        <p:nvSpPr>
          <p:cNvPr id="377" name="Google Shape;377;p5"/>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On Track Learners</a:t>
            </a:r>
            <a:endParaRPr sz="1400" b="0" i="0" u="none" strike="noStrike" cap="none">
              <a:solidFill>
                <a:srgbClr val="000000"/>
              </a:solidFill>
              <a:latin typeface="Arial"/>
              <a:ea typeface="Arial"/>
              <a:cs typeface="Arial"/>
              <a:sym typeface="Arial"/>
            </a:endParaRPr>
          </a:p>
        </p:txBody>
      </p:sp>
      <p:sp>
        <p:nvSpPr>
          <p:cNvPr id="378" name="Google Shape;378;p5"/>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Three are struggling with the sequence. Break the task into smaller steps. Offer a worked example or demonstration to reorient them.</a:t>
            </a:r>
            <a:endParaRPr sz="1400" b="0" i="0" u="none" strike="noStrike" cap="none">
              <a:solidFill>
                <a:srgbClr val="000000"/>
              </a:solidFill>
              <a:latin typeface="Arial"/>
              <a:ea typeface="Arial"/>
              <a:cs typeface="Arial"/>
              <a:sym typeface="Arial"/>
            </a:endParaRPr>
          </a:p>
        </p:txBody>
      </p:sp>
      <p:sp>
        <p:nvSpPr>
          <p:cNvPr id="379" name="Google Shape;379;p5"/>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Struggling Learners</a:t>
            </a:r>
            <a:endParaRPr sz="1400" b="0" i="0" u="none" strike="noStrike" cap="none">
              <a:solidFill>
                <a:srgbClr val="000000"/>
              </a:solidFill>
              <a:latin typeface="Arial"/>
              <a:ea typeface="Arial"/>
              <a:cs typeface="Arial"/>
              <a:sym typeface="Arial"/>
            </a:endParaRPr>
          </a:p>
        </p:txBody>
      </p:sp>
      <p:sp>
        <p:nvSpPr>
          <p:cNvPr id="380" name="Google Shape;380;p5"/>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Two have not started. Approach privately and one-to-one. Identify the barrier — is it confusion, confidence, or something else?</a:t>
            </a:r>
            <a:endParaRPr sz="1400" b="0" i="0" u="none" strike="noStrike" cap="none">
              <a:solidFill>
                <a:srgbClr val="000000"/>
              </a:solidFill>
              <a:latin typeface="Arial"/>
              <a:ea typeface="Arial"/>
              <a:cs typeface="Arial"/>
              <a:sym typeface="Arial"/>
            </a:endParaRPr>
          </a:p>
        </p:txBody>
      </p:sp>
      <p:sp>
        <p:nvSpPr>
          <p:cNvPr id="381" name="Google Shape;381;p5"/>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Not Started Yet</a:t>
            </a:r>
            <a:endParaRPr sz="1400" b="0" i="0" u="none" strike="noStrike" cap="none">
              <a:solidFill>
                <a:srgbClr val="000000"/>
              </a:solidFill>
              <a:latin typeface="Arial"/>
              <a:ea typeface="Arial"/>
              <a:cs typeface="Arial"/>
              <a:sym typeface="Arial"/>
            </a:endParaRPr>
          </a:p>
        </p:txBody>
      </p:sp>
      <p:sp>
        <p:nvSpPr>
          <p:cNvPr id="382" name="Google Shape;382;p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pic>
        <p:nvPicPr>
          <p:cNvPr id="388" name="Google Shape;388;p29"/>
          <p:cNvPicPr preferRelativeResize="0"/>
          <p:nvPr/>
        </p:nvPicPr>
        <p:blipFill rotWithShape="1">
          <a:blip r:embed="rId3">
            <a:alphaModFix/>
          </a:blip>
          <a:srcRect/>
          <a:stretch/>
        </p:blipFill>
        <p:spPr>
          <a:xfrm>
            <a:off x="-571500" y="8284434"/>
            <a:ext cx="20016788" cy="2116866"/>
          </a:xfrm>
          <a:prstGeom prst="rect">
            <a:avLst/>
          </a:prstGeom>
          <a:noFill/>
          <a:ln>
            <a:noFill/>
          </a:ln>
        </p:spPr>
      </p:pic>
      <p:pic>
        <p:nvPicPr>
          <p:cNvPr id="389" name="Google Shape;389;p29"/>
          <p:cNvPicPr preferRelativeResize="0"/>
          <p:nvPr/>
        </p:nvPicPr>
        <p:blipFill rotWithShape="1">
          <a:blip r:embed="rId4">
            <a:alphaModFix/>
          </a:blip>
          <a:srcRect/>
          <a:stretch/>
        </p:blipFill>
        <p:spPr>
          <a:xfrm>
            <a:off x="1714500" y="114300"/>
            <a:ext cx="1600200" cy="1167808"/>
          </a:xfrm>
          <a:prstGeom prst="rect">
            <a:avLst/>
          </a:prstGeom>
          <a:noFill/>
          <a:ln>
            <a:noFill/>
          </a:ln>
        </p:spPr>
      </p:pic>
      <p:sp>
        <p:nvSpPr>
          <p:cNvPr id="390" name="Google Shape;390;p29"/>
          <p:cNvSpPr txBox="1"/>
          <p:nvPr/>
        </p:nvSpPr>
        <p:spPr>
          <a:xfrm>
            <a:off x="341199" y="1545366"/>
            <a:ext cx="17761063" cy="815608"/>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17B8BB"/>
                </a:solidFill>
                <a:latin typeface="Poppins"/>
                <a:ea typeface="Poppins"/>
                <a:cs typeface="Poppins"/>
                <a:sym typeface="Poppins"/>
              </a:rPr>
              <a:t>SCENARIO  </a:t>
            </a:r>
            <a:r>
              <a:rPr lang="en-US" sz="1600" b="0" i="0" u="none" strike="noStrike" cap="none">
                <a:solidFill>
                  <a:srgbClr val="FFFFFF"/>
                </a:solidFill>
                <a:latin typeface="Poppins"/>
                <a:ea typeface="Poppins"/>
                <a:cs typeface="Poppins"/>
                <a:sym typeface="Poppins"/>
              </a:rPr>
              <a:t>A group of twelve learners is working on a practical task. Three are finishing quickly and accurately. Four are on track. Three are struggling with the sequence. Two have not started.</a:t>
            </a:r>
            <a:endParaRPr/>
          </a:p>
        </p:txBody>
      </p:sp>
      <p:sp>
        <p:nvSpPr>
          <p:cNvPr id="391" name="Google Shape;391;p29"/>
          <p:cNvSpPr txBox="1"/>
          <p:nvPr/>
        </p:nvSpPr>
        <p:spPr>
          <a:xfrm>
            <a:off x="4572000" y="44339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Scenario Exercise: Differentiation in Action</a:t>
            </a:r>
            <a:endParaRPr/>
          </a:p>
        </p:txBody>
      </p:sp>
      <p:sp>
        <p:nvSpPr>
          <p:cNvPr id="392" name="Google Shape;392;p29"/>
          <p:cNvSpPr txBox="1"/>
          <p:nvPr/>
        </p:nvSpPr>
        <p:spPr>
          <a:xfrm>
            <a:off x="5656850" y="2842293"/>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Reflect on your response as the trainer:</a:t>
            </a:r>
            <a:endParaRPr dirty="0"/>
          </a:p>
        </p:txBody>
      </p:sp>
      <p:sp>
        <p:nvSpPr>
          <p:cNvPr id="393" name="Google Shape;393;p29"/>
          <p:cNvSpPr txBox="1"/>
          <p:nvPr/>
        </p:nvSpPr>
        <p:spPr>
          <a:xfrm>
            <a:off x="746669" y="4325616"/>
            <a:ext cx="14159913" cy="815608"/>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 you do in the next five minutes for each group?</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support the two who have not started without drawing attention to them?</a:t>
            </a:r>
            <a:endParaRPr dirty="0"/>
          </a:p>
        </p:txBody>
      </p:sp>
      <p:sp>
        <p:nvSpPr>
          <p:cNvPr id="394" name="Google Shape;394;p29"/>
          <p:cNvSpPr txBox="1"/>
          <p:nvPr/>
        </p:nvSpPr>
        <p:spPr>
          <a:xfrm>
            <a:off x="622801" y="6157400"/>
            <a:ext cx="14407650" cy="815608"/>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does the task need to look like next session to address what you observed?</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maintain the same standard for everyone while taking different routes?</a:t>
            </a:r>
            <a:endParaRPr dirty="0"/>
          </a:p>
        </p:txBody>
      </p:sp>
      <p:sp>
        <p:nvSpPr>
          <p:cNvPr id="395" name="Google Shape;395;p29"/>
          <p:cNvSpPr txBox="1"/>
          <p:nvPr/>
        </p:nvSpPr>
        <p:spPr>
          <a:xfrm>
            <a:off x="341199" y="8798607"/>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Key principle:  </a:t>
            </a:r>
            <a:r>
              <a:rPr lang="en-US" sz="2400" b="0" i="1" u="none" strike="noStrike" cap="none">
                <a:solidFill>
                  <a:srgbClr val="FFFFFF"/>
                </a:solidFill>
                <a:latin typeface="Poppins"/>
                <a:ea typeface="Poppins"/>
                <a:cs typeface="Poppins"/>
                <a:sym typeface="Poppins"/>
              </a:rPr>
              <a:t>Differentiation becomes a skill when it is planned in advance, not improvised under pressure.</a:t>
            </a:r>
            <a:endParaRPr/>
          </a:p>
        </p:txBody>
      </p:sp>
      <p:pic>
        <p:nvPicPr>
          <p:cNvPr id="3" name="Picture 2">
            <a:extLst>
              <a:ext uri="{FF2B5EF4-FFF2-40B4-BE49-F238E27FC236}">
                <a16:creationId xmlns:a16="http://schemas.microsoft.com/office/drawing/2014/main" id="{7BA2BFA6-19A9-83D7-9788-2E0F33C307B5}"/>
              </a:ext>
            </a:extLst>
          </p:cNvPr>
          <p:cNvPicPr>
            <a:picLocks noChangeAspect="1"/>
          </p:cNvPicPr>
          <p:nvPr/>
        </p:nvPicPr>
        <p:blipFill>
          <a:blip r:embed="rId5"/>
          <a:stretch>
            <a:fillRect/>
          </a:stretch>
        </p:blipFill>
        <p:spPr>
          <a:xfrm>
            <a:off x="14220825" y="491015"/>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0"/>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0"/>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02" name="Google Shape;402;p30"/>
          <p:cNvGrpSpPr/>
          <p:nvPr/>
        </p:nvGrpSpPr>
        <p:grpSpPr>
          <a:xfrm>
            <a:off x="5940775" y="946396"/>
            <a:ext cx="857867" cy="857867"/>
            <a:chOff x="0" y="0"/>
            <a:chExt cx="812800" cy="812800"/>
          </a:xfrm>
        </p:grpSpPr>
        <p:sp>
          <p:nvSpPr>
            <p:cNvPr id="403" name="Google Shape;403;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5" name="Google Shape;405;p30"/>
          <p:cNvGrpSpPr/>
          <p:nvPr/>
        </p:nvGrpSpPr>
        <p:grpSpPr>
          <a:xfrm>
            <a:off x="6592862" y="2226096"/>
            <a:ext cx="604566" cy="604566"/>
            <a:chOff x="0" y="0"/>
            <a:chExt cx="812800" cy="812800"/>
          </a:xfrm>
        </p:grpSpPr>
        <p:sp>
          <p:nvSpPr>
            <p:cNvPr id="406" name="Google Shape;406;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30"/>
          <p:cNvGrpSpPr/>
          <p:nvPr/>
        </p:nvGrpSpPr>
        <p:grpSpPr>
          <a:xfrm>
            <a:off x="5825201" y="681913"/>
            <a:ext cx="637633" cy="637633"/>
            <a:chOff x="0" y="0"/>
            <a:chExt cx="812800" cy="812800"/>
          </a:xfrm>
        </p:grpSpPr>
        <p:sp>
          <p:nvSpPr>
            <p:cNvPr id="409" name="Google Shape;409;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1" name="Google Shape;411;p30"/>
          <p:cNvSpPr/>
          <p:nvPr/>
        </p:nvSpPr>
        <p:spPr>
          <a:xfrm>
            <a:off x="16124032" y="8595407"/>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412" name="Google Shape;412;p30"/>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Inclusive teaching does not happen in isolation. It is supported or undermined by the wider environment — the physical space, the institutional culture, and the relationships within a team. VET teachers can influence all three, even without institutional authority.</a:t>
            </a:r>
            <a:endParaRPr dirty="0"/>
          </a:p>
          <a:p>
            <a:pPr marL="0" marR="0" lvl="0" indent="0" algn="l" rtl="0">
              <a:lnSpc>
                <a:spcPct val="130009"/>
              </a:lnSpc>
              <a:spcBef>
                <a:spcPts val="150"/>
              </a:spcBef>
              <a:spcAft>
                <a:spcPts val="0"/>
              </a:spcAft>
              <a:buClr>
                <a:srgbClr val="000000"/>
              </a:buClr>
              <a:buSzPts val="2400"/>
              <a:buFont typeface="Arial"/>
              <a:buNone/>
            </a:pPr>
            <a:endParaRPr sz="2400" b="1"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dirty="0">
                <a:solidFill>
                  <a:srgbClr val="17B8BB"/>
                </a:solidFill>
                <a:latin typeface="Poppins"/>
                <a:ea typeface="Poppins"/>
                <a:cs typeface="Poppins"/>
                <a:sym typeface="Poppins"/>
              </a:rPr>
              <a:t>The Inclusive Classroom Environment</a:t>
            </a:r>
            <a:endParaRPr dirty="0"/>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A VET learning environment communicates expectations before a word is spoken. Learners read the space and decide whether they belong in it. Practical steps include: displaying work from a range of learner backgrounds; using language that assumes competence rather than deficit; setting group norms from the start; making support resources visible and accessible.</a:t>
            </a:r>
            <a:endParaRPr dirty="0"/>
          </a:p>
        </p:txBody>
      </p:sp>
      <p:sp>
        <p:nvSpPr>
          <p:cNvPr id="413" name="Google Shape;413;p30"/>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Building an Inclusive VET Environment</a:t>
            </a:r>
            <a:endParaRPr/>
          </a:p>
        </p:txBody>
      </p:sp>
      <p:pic>
        <p:nvPicPr>
          <p:cNvPr id="3" name="Picture 2">
            <a:extLst>
              <a:ext uri="{FF2B5EF4-FFF2-40B4-BE49-F238E27FC236}">
                <a16:creationId xmlns:a16="http://schemas.microsoft.com/office/drawing/2014/main" id="{F85F7D82-64B6-0B70-6E8B-3E3666DCFD68}"/>
              </a:ext>
            </a:extLst>
          </p:cNvPr>
          <p:cNvPicPr>
            <a:picLocks noChangeAspect="1"/>
          </p:cNvPicPr>
          <p:nvPr/>
        </p:nvPicPr>
        <p:blipFill>
          <a:blip r:embed="rId6"/>
          <a:stretch>
            <a:fillRect/>
          </a:stretch>
        </p:blipFill>
        <p:spPr>
          <a:xfrm>
            <a:off x="13106548" y="9118421"/>
            <a:ext cx="2352675" cy="638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grpSp>
        <p:nvGrpSpPr>
          <p:cNvPr id="418" name="Google Shape;418;p31"/>
          <p:cNvGrpSpPr/>
          <p:nvPr/>
        </p:nvGrpSpPr>
        <p:grpSpPr>
          <a:xfrm>
            <a:off x="-1821361" y="4584074"/>
            <a:ext cx="21494542" cy="6357176"/>
            <a:chOff x="0" y="0"/>
            <a:chExt cx="5661114" cy="1674318"/>
          </a:xfrm>
        </p:grpSpPr>
        <p:sp>
          <p:nvSpPr>
            <p:cNvPr id="419" name="Google Shape;419;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1" name="Google Shape;421;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5" name="Google Shape;425;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39" name="Google Shape;439;p31"/>
          <p:cNvGrpSpPr/>
          <p:nvPr/>
        </p:nvGrpSpPr>
        <p:grpSpPr>
          <a:xfrm>
            <a:off x="-1342907" y="9913239"/>
            <a:ext cx="20973813" cy="837562"/>
            <a:chOff x="0" y="-57150"/>
            <a:chExt cx="11607985" cy="463550"/>
          </a:xfrm>
        </p:grpSpPr>
        <p:sp>
          <p:nvSpPr>
            <p:cNvPr id="440" name="Google Shape;440;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2" name="Google Shape;442;p31"/>
          <p:cNvGrpSpPr/>
          <p:nvPr/>
        </p:nvGrpSpPr>
        <p:grpSpPr>
          <a:xfrm>
            <a:off x="4131384" y="9913239"/>
            <a:ext cx="10025232" cy="837562"/>
            <a:chOff x="0" y="-57150"/>
            <a:chExt cx="5548478" cy="463550"/>
          </a:xfrm>
        </p:grpSpPr>
        <p:sp>
          <p:nvSpPr>
            <p:cNvPr id="443" name="Google Shape;443;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45" name="Google Shape;445;p31"/>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Inclusion Matters: Transversal Skills</a:t>
            </a:r>
            <a:endParaRPr sz="1400" b="0" i="0" u="none" strike="noStrike" cap="none">
              <a:solidFill>
                <a:srgbClr val="000000"/>
              </a:solidFill>
              <a:latin typeface="Arial"/>
              <a:ea typeface="Arial"/>
              <a:cs typeface="Arial"/>
              <a:sym typeface="Arial"/>
            </a:endParaRPr>
          </a:p>
        </p:txBody>
      </p:sp>
      <p:sp>
        <p:nvSpPr>
          <p:cNvPr id="446" name="Google Shape;446;p31"/>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Develops when learners feel safe enough to participate without fear of judgement.</a:t>
            </a:r>
            <a:endParaRPr sz="1400" b="0" i="0" u="none" strike="noStrike" cap="none">
              <a:solidFill>
                <a:srgbClr val="000000"/>
              </a:solidFill>
              <a:latin typeface="Arial"/>
              <a:ea typeface="Arial"/>
              <a:cs typeface="Arial"/>
              <a:sym typeface="Arial"/>
            </a:endParaRPr>
          </a:p>
        </p:txBody>
      </p:sp>
      <p:sp>
        <p:nvSpPr>
          <p:cNvPr id="447" name="Google Shape;447;p31"/>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Confidence</a:t>
            </a:r>
            <a:endParaRPr sz="1400" b="0" i="0" u="none" strike="noStrike" cap="none">
              <a:solidFill>
                <a:srgbClr val="000000"/>
              </a:solidFill>
              <a:latin typeface="Arial"/>
              <a:ea typeface="Arial"/>
              <a:cs typeface="Arial"/>
              <a:sym typeface="Arial"/>
            </a:endParaRPr>
          </a:p>
        </p:txBody>
      </p:sp>
      <p:sp>
        <p:nvSpPr>
          <p:cNvPr id="448" name="Google Shape;448;p31"/>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Improves when all learners have genuine opportunities to contribute to tasks and discussion.</a:t>
            </a:r>
            <a:endParaRPr sz="1400" b="0" i="0" u="none" strike="noStrike" cap="none">
              <a:solidFill>
                <a:srgbClr val="000000"/>
              </a:solidFill>
              <a:latin typeface="Arial"/>
              <a:ea typeface="Arial"/>
              <a:cs typeface="Arial"/>
              <a:sym typeface="Arial"/>
            </a:endParaRPr>
          </a:p>
        </p:txBody>
      </p:sp>
      <p:sp>
        <p:nvSpPr>
          <p:cNvPr id="449" name="Google Shape;449;p31"/>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450" name="Google Shape;450;p31"/>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Strengthens when tasks are accessible and challenge is appropriately pitched for each learner.</a:t>
            </a:r>
            <a:endParaRPr sz="1400" b="0" i="0" u="none" strike="noStrike" cap="none">
              <a:solidFill>
                <a:srgbClr val="000000"/>
              </a:solidFill>
              <a:latin typeface="Arial"/>
              <a:ea typeface="Arial"/>
              <a:cs typeface="Arial"/>
              <a:sym typeface="Arial"/>
            </a:endParaRPr>
          </a:p>
        </p:txBody>
      </p:sp>
      <p:sp>
        <p:nvSpPr>
          <p:cNvPr id="451" name="Google Shape;451;p31"/>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Problem-Solving</a:t>
            </a:r>
            <a:endParaRPr sz="1400" b="0" i="0" u="none" strike="noStrike" cap="none">
              <a:solidFill>
                <a:srgbClr val="000000"/>
              </a:solidFill>
              <a:latin typeface="Arial"/>
              <a:ea typeface="Arial"/>
              <a:cs typeface="Arial"/>
              <a:sym typeface="Arial"/>
            </a:endParaRPr>
          </a:p>
        </p:txBody>
      </p:sp>
      <p:sp>
        <p:nvSpPr>
          <p:cNvPr id="452" name="Google Shape;452;p31"/>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Builds when learners experience difficulty in a supportive environment, not an excluding one.</a:t>
            </a:r>
            <a:endParaRPr sz="1400" b="0" i="0" u="none" strike="noStrike" cap="none">
              <a:solidFill>
                <a:srgbClr val="000000"/>
              </a:solidFill>
              <a:latin typeface="Arial"/>
              <a:ea typeface="Arial"/>
              <a:cs typeface="Arial"/>
              <a:sym typeface="Arial"/>
            </a:endParaRPr>
          </a:p>
        </p:txBody>
      </p:sp>
      <p:sp>
        <p:nvSpPr>
          <p:cNvPr id="453" name="Google Shape;453;p31"/>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Resilience</a:t>
            </a:r>
            <a:endParaRPr sz="1400" b="0" i="0" u="none" strike="noStrike" cap="none">
              <a:solidFill>
                <a:srgbClr val="000000"/>
              </a:solidFill>
              <a:latin typeface="Arial"/>
              <a:ea typeface="Arial"/>
              <a:cs typeface="Arial"/>
              <a:sym typeface="Arial"/>
            </a:endParaRPr>
          </a:p>
        </p:txBody>
      </p:sp>
      <p:sp>
        <p:nvSpPr>
          <p:cNvPr id="454" name="Google Shape;454;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461" name="Google Shape;461;p32"/>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62" name="Google Shape;462;p32"/>
          <p:cNvGrpSpPr/>
          <p:nvPr/>
        </p:nvGrpSpPr>
        <p:grpSpPr>
          <a:xfrm>
            <a:off x="5940775" y="946396"/>
            <a:ext cx="857867" cy="857867"/>
            <a:chOff x="0" y="0"/>
            <a:chExt cx="812800" cy="812800"/>
          </a:xfrm>
        </p:grpSpPr>
        <p:sp>
          <p:nvSpPr>
            <p:cNvPr id="463" name="Google Shape;463;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5" name="Google Shape;465;p32"/>
          <p:cNvGrpSpPr/>
          <p:nvPr/>
        </p:nvGrpSpPr>
        <p:grpSpPr>
          <a:xfrm>
            <a:off x="6592862" y="2226096"/>
            <a:ext cx="604566" cy="604566"/>
            <a:chOff x="0" y="0"/>
            <a:chExt cx="812800" cy="812800"/>
          </a:xfrm>
        </p:grpSpPr>
        <p:sp>
          <p:nvSpPr>
            <p:cNvPr id="466" name="Google Shape;466;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8" name="Google Shape;468;p32"/>
          <p:cNvGrpSpPr/>
          <p:nvPr/>
        </p:nvGrpSpPr>
        <p:grpSpPr>
          <a:xfrm>
            <a:off x="5825201" y="681913"/>
            <a:ext cx="637633" cy="637633"/>
            <a:chOff x="0" y="0"/>
            <a:chExt cx="812800" cy="812800"/>
          </a:xfrm>
        </p:grpSpPr>
        <p:sp>
          <p:nvSpPr>
            <p:cNvPr id="469" name="Google Shape;469;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1" name="Google Shape;471;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32"/>
          <p:cNvSpPr txBox="1"/>
          <p:nvPr/>
        </p:nvSpPr>
        <p:spPr>
          <a:xfrm>
            <a:off x="8768076" y="2200000"/>
            <a:ext cx="8491224" cy="650126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VET trainers can develop this skill by:</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Completing a learner needs assessment at the start of each new programme</a:t>
            </a:r>
            <a:endParaRPr sz="2400" b="0" i="0" u="none" strike="noStrike" cap="none">
              <a:solidFill>
                <a:srgbClr val="000000"/>
              </a:solidFill>
              <a:latin typeface="Poppins"/>
              <a:ea typeface="Poppins"/>
              <a:cs typeface="Poppins"/>
              <a:sym typeface="Poppins"/>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Reviewing one session per term and asking: who was least visible? What would have helped them?</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Working with colleagues to share differentiation approaches that have been effective</a:t>
            </a:r>
            <a:endParaRPr/>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Using the UNESCO-UNEVOC framework to audit their institution’s current inclusion strengths and gaps</a:t>
            </a:r>
            <a:endParaRPr/>
          </a:p>
          <a:p>
            <a:pPr marL="0" marR="0" lvl="0" indent="0" algn="l" rtl="0">
              <a:lnSpc>
                <a:spcPct val="130009"/>
              </a:lnSpc>
              <a:spcBef>
                <a:spcPts val="150"/>
              </a:spcBef>
              <a:spcAft>
                <a:spcPts val="0"/>
              </a:spcAft>
              <a:buNone/>
            </a:pPr>
            <a:endParaRPr sz="24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17B8BB"/>
                </a:solidFill>
                <a:latin typeface="Poppins"/>
                <a:ea typeface="Poppins"/>
                <a:cs typeface="Poppins"/>
                <a:sym typeface="Poppins"/>
              </a:rPr>
              <a:t>Inclusive teaching is not a separate task added to everything else. It is a way of doing everything else with greater awareness</a:t>
            </a:r>
            <a:endParaRPr/>
          </a:p>
        </p:txBody>
      </p:sp>
      <p:sp>
        <p:nvSpPr>
          <p:cNvPr id="474" name="Google Shape;474;p32"/>
          <p:cNvSpPr txBox="1"/>
          <p:nvPr/>
        </p:nvSpPr>
        <p:spPr>
          <a:xfrm>
            <a:off x="8686890" y="1375329"/>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Teacher Strategies to Strengthen Inclusive Practice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81" name="Google Shape;481;p6"/>
          <p:cNvGrpSpPr/>
          <p:nvPr/>
        </p:nvGrpSpPr>
        <p:grpSpPr>
          <a:xfrm>
            <a:off x="-1342907" y="9913239"/>
            <a:ext cx="20973813" cy="837562"/>
            <a:chOff x="0" y="-57150"/>
            <a:chExt cx="11607985" cy="463550"/>
          </a:xfrm>
        </p:grpSpPr>
        <p:sp>
          <p:nvSpPr>
            <p:cNvPr id="482" name="Google Shape;482;p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4" name="Google Shape;484;p6"/>
          <p:cNvGrpSpPr/>
          <p:nvPr/>
        </p:nvGrpSpPr>
        <p:grpSpPr>
          <a:xfrm>
            <a:off x="2488624" y="9913239"/>
            <a:ext cx="13310752" cy="837562"/>
            <a:chOff x="0" y="-57150"/>
            <a:chExt cx="7366854" cy="463550"/>
          </a:xfrm>
        </p:grpSpPr>
        <p:sp>
          <p:nvSpPr>
            <p:cNvPr id="485" name="Google Shape;485;p6"/>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6"/>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7" name="Google Shape;487;p6"/>
          <p:cNvGrpSpPr/>
          <p:nvPr/>
        </p:nvGrpSpPr>
        <p:grpSpPr>
          <a:xfrm>
            <a:off x="4131384" y="9913239"/>
            <a:ext cx="10025232" cy="837562"/>
            <a:chOff x="0" y="-57150"/>
            <a:chExt cx="5548478" cy="463550"/>
          </a:xfrm>
        </p:grpSpPr>
        <p:sp>
          <p:nvSpPr>
            <p:cNvPr id="488" name="Google Shape;488;p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0" name="Google Shape;490;p6"/>
          <p:cNvSpPr txBox="1"/>
          <p:nvPr/>
        </p:nvSpPr>
        <p:spPr>
          <a:xfrm>
            <a:off x="8957978" y="855274"/>
            <a:ext cx="2058506"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WATCH</a:t>
            </a:r>
            <a:endParaRPr sz="1400" b="0" i="0" u="none" strike="noStrike" cap="none">
              <a:solidFill>
                <a:srgbClr val="000000"/>
              </a:solidFill>
              <a:latin typeface="Arial"/>
              <a:ea typeface="Arial"/>
              <a:cs typeface="Arial"/>
              <a:sym typeface="Arial"/>
            </a:endParaRPr>
          </a:p>
        </p:txBody>
      </p:sp>
      <p:sp>
        <p:nvSpPr>
          <p:cNvPr id="491" name="Google Shape;491;p6"/>
          <p:cNvSpPr txBox="1"/>
          <p:nvPr/>
        </p:nvSpPr>
        <p:spPr>
          <a:xfrm>
            <a:off x="8957978" y="1603492"/>
            <a:ext cx="8555259" cy="3540008"/>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dirty="0">
                <a:solidFill>
                  <a:srgbClr val="000000"/>
                </a:solidFill>
                <a:latin typeface="Poppins"/>
                <a:ea typeface="Poppins"/>
                <a:cs typeface="Poppins"/>
                <a:sym typeface="Poppins"/>
              </a:rPr>
              <a:t>Check out the following YouTube video for a guide on how to make your classroom more inclusive using a universal design approach to learning.</a:t>
            </a:r>
            <a:endParaRPr dirty="0"/>
          </a:p>
          <a:p>
            <a:pPr marL="0" marR="0" lvl="0" indent="0" algn="just" rtl="0">
              <a:lnSpc>
                <a:spcPct val="130011"/>
              </a:lnSpc>
              <a:spcBef>
                <a:spcPts val="0"/>
              </a:spcBef>
              <a:spcAft>
                <a:spcPts val="0"/>
              </a:spcAft>
              <a:buClr>
                <a:srgbClr val="000000"/>
              </a:buClr>
              <a:buSzPts val="2499"/>
              <a:buFont typeface="Arial"/>
              <a:buNone/>
            </a:pPr>
            <a:endParaRPr sz="2499" b="0" i="0" u="none" strike="noStrike" cap="none" dirty="0">
              <a:solidFill>
                <a:srgbClr val="000000"/>
              </a:solidFill>
              <a:latin typeface="Poppins"/>
              <a:ea typeface="Poppins"/>
              <a:cs typeface="Poppins"/>
              <a:sym typeface="Poppins"/>
            </a:endParaRPr>
          </a:p>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dirty="0">
                <a:solidFill>
                  <a:srgbClr val="000000"/>
                </a:solidFill>
                <a:latin typeface="Poppins"/>
                <a:ea typeface="Poppins"/>
                <a:cs typeface="Poppins"/>
                <a:sym typeface="Poppins"/>
              </a:rPr>
              <a:t>Video can also be accessed at:</a:t>
            </a:r>
            <a:endParaRPr dirty="0"/>
          </a:p>
          <a:p>
            <a:pPr marL="0" marR="0" lvl="0" indent="0" algn="just" rtl="0">
              <a:lnSpc>
                <a:spcPct val="130011"/>
              </a:lnSpc>
              <a:spcBef>
                <a:spcPts val="0"/>
              </a:spcBef>
              <a:spcAft>
                <a:spcPts val="0"/>
              </a:spcAft>
              <a:buNone/>
            </a:pPr>
            <a:r>
              <a:rPr lang="en-US" sz="2400" b="0" i="0"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https://www.youtube.com/watch?v=RCHETWoXD_E</a:t>
            </a:r>
            <a:endParaRPr sz="2400" b="0" i="0" u="none" strike="noStrike" cap="none" dirty="0">
              <a:solidFill>
                <a:srgbClr val="000000"/>
              </a:solidFill>
              <a:latin typeface="Arial"/>
              <a:ea typeface="Arial"/>
              <a:cs typeface="Arial"/>
              <a:sym typeface="Arial"/>
            </a:endParaRPr>
          </a:p>
          <a:p>
            <a:pPr marL="0" marR="0" lvl="0" indent="0" algn="just" rtl="0">
              <a:lnSpc>
                <a:spcPct val="130011"/>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just" rtl="0">
              <a:lnSpc>
                <a:spcPct val="130011"/>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492" name="Google Shape;492;p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494" name="Google Shape;494;p6"/>
          <p:cNvPicPr preferRelativeResize="0"/>
          <p:nvPr/>
        </p:nvPicPr>
        <p:blipFill rotWithShape="1">
          <a:blip r:embed="rId8">
            <a:alphaModFix/>
          </a:blip>
          <a:srcRect/>
          <a:stretch/>
        </p:blipFill>
        <p:spPr>
          <a:xfrm flipH="1">
            <a:off x="36807" y="3510116"/>
            <a:ext cx="9918354" cy="7240685"/>
          </a:xfrm>
          <a:prstGeom prst="rect">
            <a:avLst/>
          </a:prstGeom>
          <a:noFill/>
          <a:ln>
            <a:noFill/>
          </a:ln>
        </p:spPr>
      </p:pic>
      <p:pic>
        <p:nvPicPr>
          <p:cNvPr id="495" name="Google Shape;495;p6" title="Introduction to Inclusive Teaching"/>
          <p:cNvPicPr preferRelativeResize="0"/>
          <p:nvPr/>
        </p:nvPicPr>
        <p:blipFill rotWithShape="1">
          <a:blip r:embed="rId9">
            <a:alphaModFix/>
          </a:blip>
          <a:srcRect/>
          <a:stretch/>
        </p:blipFill>
        <p:spPr>
          <a:xfrm>
            <a:off x="189510" y="4262626"/>
            <a:ext cx="8675607" cy="489810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animEffect transition="in" filter="fade">
                                      <p:cBhvr>
                                        <p:cTn id="7" dur="1"/>
                                        <p:tgtEl>
                                          <p:spTgt spid="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
          <p:cNvSpPr/>
          <p:nvPr/>
        </p:nvSpPr>
        <p:spPr>
          <a:xfrm rot="4721887" flipH="1">
            <a:off x="35054" y="2973748"/>
            <a:ext cx="12676724" cy="4421008"/>
          </a:xfrm>
          <a:custGeom>
            <a:avLst/>
            <a:gdLst/>
            <a:ahLst/>
            <a:cxnLst/>
            <a:rect l="l" t="t" r="r" b="b"/>
            <a:pathLst>
              <a:path w="12676724" h="4421008" extrusionOk="0">
                <a:moveTo>
                  <a:pt x="0" y="4421007"/>
                </a:moveTo>
                <a:lnTo>
                  <a:pt x="12676725" y="4421007"/>
                </a:lnTo>
                <a:lnTo>
                  <a:pt x="12676725" y="0"/>
                </a:lnTo>
                <a:lnTo>
                  <a:pt x="0" y="0"/>
                </a:lnTo>
                <a:lnTo>
                  <a:pt x="0" y="4421007"/>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01" name="Google Shape;501;p7"/>
          <p:cNvGrpSpPr/>
          <p:nvPr/>
        </p:nvGrpSpPr>
        <p:grpSpPr>
          <a:xfrm>
            <a:off x="6517566" y="946396"/>
            <a:ext cx="857867" cy="857867"/>
            <a:chOff x="0" y="0"/>
            <a:chExt cx="812800" cy="812800"/>
          </a:xfrm>
        </p:grpSpPr>
        <p:sp>
          <p:nvSpPr>
            <p:cNvPr id="502" name="Google Shape;502;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04" name="Google Shape;504;p7"/>
          <p:cNvGrpSpPr/>
          <p:nvPr/>
        </p:nvGrpSpPr>
        <p:grpSpPr>
          <a:xfrm>
            <a:off x="7169653" y="2226096"/>
            <a:ext cx="604566" cy="604566"/>
            <a:chOff x="0" y="0"/>
            <a:chExt cx="812800" cy="812800"/>
          </a:xfrm>
        </p:grpSpPr>
        <p:sp>
          <p:nvSpPr>
            <p:cNvPr id="505" name="Google Shape;50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07" name="Google Shape;507;p7"/>
          <p:cNvGrpSpPr/>
          <p:nvPr/>
        </p:nvGrpSpPr>
        <p:grpSpPr>
          <a:xfrm>
            <a:off x="6401992" y="681913"/>
            <a:ext cx="637633" cy="637633"/>
            <a:chOff x="0" y="0"/>
            <a:chExt cx="812800" cy="812800"/>
          </a:xfrm>
        </p:grpSpPr>
        <p:sp>
          <p:nvSpPr>
            <p:cNvPr id="508" name="Google Shape;508;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10" name="Google Shape;510;p7"/>
          <p:cNvSpPr/>
          <p:nvPr/>
        </p:nvSpPr>
        <p:spPr>
          <a:xfrm>
            <a:off x="0" y="0"/>
            <a:ext cx="7172607" cy="10284335"/>
          </a:xfrm>
          <a:custGeom>
            <a:avLst/>
            <a:gdLst/>
            <a:ahLst/>
            <a:cxnLst/>
            <a:rect l="l" t="t" r="r" b="b"/>
            <a:pathLst>
              <a:path w="20508340" h="29405579" extrusionOk="0">
                <a:moveTo>
                  <a:pt x="0" y="0"/>
                </a:moveTo>
                <a:lnTo>
                  <a:pt x="0" y="29405579"/>
                </a:lnTo>
                <a:lnTo>
                  <a:pt x="20493101" y="29405579"/>
                </a:lnTo>
                <a:cubicBezTo>
                  <a:pt x="20493101" y="29405579"/>
                  <a:pt x="20508088" y="29221937"/>
                  <a:pt x="20508340" y="28880941"/>
                </a:cubicBezTo>
                <a:lnTo>
                  <a:pt x="20508340" y="28861637"/>
                </a:lnTo>
                <a:cubicBezTo>
                  <a:pt x="20506944" y="27222701"/>
                  <a:pt x="20165059" y="22080345"/>
                  <a:pt x="16353154" y="16175734"/>
                </a:cubicBezTo>
                <a:cubicBezTo>
                  <a:pt x="12100560" y="9588373"/>
                  <a:pt x="10789031" y="5416550"/>
                  <a:pt x="10825226"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7"/>
          <p:cNvSpPr/>
          <p:nvPr/>
        </p:nvSpPr>
        <p:spPr>
          <a:xfrm rot="2903702">
            <a:off x="-5767044" y="6286174"/>
            <a:ext cx="10909314" cy="3709167"/>
          </a:xfrm>
          <a:custGeom>
            <a:avLst/>
            <a:gdLst/>
            <a:ahLst/>
            <a:cxnLst/>
            <a:rect l="l" t="t" r="r" b="b"/>
            <a:pathLst>
              <a:path w="10909314" h="3709167" extrusionOk="0">
                <a:moveTo>
                  <a:pt x="0" y="0"/>
                </a:moveTo>
                <a:lnTo>
                  <a:pt x="10909315" y="0"/>
                </a:lnTo>
                <a:lnTo>
                  <a:pt x="10909315" y="3709166"/>
                </a:lnTo>
                <a:lnTo>
                  <a:pt x="0" y="3709166"/>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7"/>
          <p:cNvSpPr txBox="1"/>
          <p:nvPr/>
        </p:nvSpPr>
        <p:spPr>
          <a:xfrm>
            <a:off x="8704041" y="2616125"/>
            <a:ext cx="8555259" cy="478790"/>
          </a:xfrm>
          <a:prstGeom prst="rect">
            <a:avLst/>
          </a:prstGeom>
          <a:noFill/>
          <a:ln>
            <a:noFill/>
          </a:ln>
        </p:spPr>
        <p:txBody>
          <a:bodyPr spcFirstLastPara="1" wrap="square" lIns="0" tIns="0" rIns="0" bIns="0" anchor="t" anchorCtr="0">
            <a:spAutoFit/>
          </a:bodyPr>
          <a:lstStyle/>
          <a:p>
            <a:pPr marL="0" marR="0" lvl="0" indent="0" algn="r" rtl="0">
              <a:lnSpc>
                <a:spcPct val="130009"/>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7"/>
          <p:cNvSpPr txBox="1"/>
          <p:nvPr/>
        </p:nvSpPr>
        <p:spPr>
          <a:xfrm>
            <a:off x="8704041" y="1019175"/>
            <a:ext cx="8555259" cy="687705"/>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Teacher Strategies to Strengthen Inclusive Practice</a:t>
            </a:r>
            <a:endParaRPr sz="1400" b="0" i="0" u="none" strike="noStrike" cap="none">
              <a:solidFill>
                <a:srgbClr val="000000"/>
              </a:solidFill>
              <a:latin typeface="Arial"/>
              <a:ea typeface="Arial"/>
              <a:cs typeface="Arial"/>
              <a:sym typeface="Arial"/>
            </a:endParaRPr>
          </a:p>
        </p:txBody>
      </p:sp>
      <p:sp>
        <p:nvSpPr>
          <p:cNvPr id="514" name="Google Shape;514;p7"/>
          <p:cNvSpPr/>
          <p:nvPr/>
        </p:nvSpPr>
        <p:spPr>
          <a:xfrm>
            <a:off x="16080502" y="4056940"/>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5" name="Google Shape;515;p7"/>
          <p:cNvSpPr/>
          <p:nvPr/>
        </p:nvSpPr>
        <p:spPr>
          <a:xfrm>
            <a:off x="16080502" y="5326431"/>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7"/>
          <p:cNvSpPr/>
          <p:nvPr/>
        </p:nvSpPr>
        <p:spPr>
          <a:xfrm>
            <a:off x="16080502" y="6595923"/>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7"/>
          <p:cNvSpPr/>
          <p:nvPr/>
        </p:nvSpPr>
        <p:spPr>
          <a:xfrm>
            <a:off x="16169402" y="4145840"/>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7"/>
          <p:cNvSpPr/>
          <p:nvPr/>
        </p:nvSpPr>
        <p:spPr>
          <a:xfrm>
            <a:off x="16169402" y="5415331"/>
            <a:ext cx="1000999" cy="1000999"/>
          </a:xfrm>
          <a:custGeom>
            <a:avLst/>
            <a:gdLst/>
            <a:ahLst/>
            <a:cxnLst/>
            <a:rect l="l" t="t" r="r" b="b"/>
            <a:pathLst>
              <a:path w="1000999" h="1000999" extrusionOk="0">
                <a:moveTo>
                  <a:pt x="0" y="0"/>
                </a:moveTo>
                <a:lnTo>
                  <a:pt x="1000998" y="0"/>
                </a:lnTo>
                <a:lnTo>
                  <a:pt x="1000998" y="1000999"/>
                </a:lnTo>
                <a:lnTo>
                  <a:pt x="0" y="100099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7"/>
          <p:cNvSpPr/>
          <p:nvPr/>
        </p:nvSpPr>
        <p:spPr>
          <a:xfrm>
            <a:off x="16169402" y="6684823"/>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7"/>
          <p:cNvSpPr/>
          <p:nvPr/>
        </p:nvSpPr>
        <p:spPr>
          <a:xfrm>
            <a:off x="16221304" y="4197742"/>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7"/>
          <p:cNvSpPr/>
          <p:nvPr/>
        </p:nvSpPr>
        <p:spPr>
          <a:xfrm>
            <a:off x="16221304" y="5467234"/>
            <a:ext cx="897194" cy="897194"/>
          </a:xfrm>
          <a:custGeom>
            <a:avLst/>
            <a:gdLst/>
            <a:ahLst/>
            <a:cxnLst/>
            <a:rect l="l" t="t" r="r" b="b"/>
            <a:pathLst>
              <a:path w="897194" h="897194" extrusionOk="0">
                <a:moveTo>
                  <a:pt x="0" y="0"/>
                </a:moveTo>
                <a:lnTo>
                  <a:pt x="897194" y="0"/>
                </a:lnTo>
                <a:lnTo>
                  <a:pt x="897194" y="897193"/>
                </a:lnTo>
                <a:lnTo>
                  <a:pt x="0" y="897193"/>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7"/>
          <p:cNvSpPr/>
          <p:nvPr/>
        </p:nvSpPr>
        <p:spPr>
          <a:xfrm>
            <a:off x="16221304" y="6736725"/>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3" name="Google Shape;523;p7"/>
          <p:cNvSpPr txBox="1"/>
          <p:nvPr/>
        </p:nvSpPr>
        <p:spPr>
          <a:xfrm>
            <a:off x="8978144" y="4653264"/>
            <a:ext cx="6919916" cy="246553"/>
          </a:xfrm>
          <a:prstGeom prst="rect">
            <a:avLst/>
          </a:prstGeom>
          <a:noFill/>
          <a:ln>
            <a:noFill/>
          </a:ln>
        </p:spPr>
        <p:txBody>
          <a:bodyPr spcFirstLastPara="1" wrap="square" lIns="0" tIns="0" rIns="0" bIns="0" anchor="t" anchorCtr="0">
            <a:spAutoFit/>
          </a:bodyPr>
          <a:lstStyle/>
          <a:p>
            <a:pPr marL="0" marR="0" lvl="0" indent="0" algn="r" rtl="0">
              <a:lnSpc>
                <a:spcPct val="130013"/>
              </a:lnSpc>
              <a:spcBef>
                <a:spcPts val="0"/>
              </a:spcBef>
              <a:spcAft>
                <a:spcPts val="0"/>
              </a:spcAft>
              <a:buClr>
                <a:srgbClr val="000000"/>
              </a:buClr>
              <a:buSzPts val="1536"/>
              <a:buFont typeface="Arial"/>
              <a:buNone/>
            </a:pPr>
            <a:r>
              <a:rPr lang="en-US" sz="1536" b="0" i="0" u="none" strike="noStrike" cap="none">
                <a:solidFill>
                  <a:srgbClr val="000000"/>
                </a:solidFill>
                <a:latin typeface="Poppins"/>
                <a:ea typeface="Poppins"/>
                <a:cs typeface="Poppins"/>
                <a:sym typeface="Poppins"/>
              </a:rPr>
              <a:t>Complete a learner needs assessment at the start of each new programme to map starting points, strengths, and potential barriers.</a:t>
            </a:r>
            <a:endParaRPr sz="1400" b="0" i="0" u="none" strike="noStrike" cap="none">
              <a:solidFill>
                <a:srgbClr val="000000"/>
              </a:solidFill>
              <a:latin typeface="Arial"/>
              <a:ea typeface="Arial"/>
              <a:cs typeface="Arial"/>
              <a:sym typeface="Arial"/>
            </a:endParaRPr>
          </a:p>
        </p:txBody>
      </p:sp>
      <p:sp>
        <p:nvSpPr>
          <p:cNvPr id="524" name="Google Shape;524;p7"/>
          <p:cNvSpPr txBox="1"/>
          <p:nvPr/>
        </p:nvSpPr>
        <p:spPr>
          <a:xfrm>
            <a:off x="8978144" y="5890084"/>
            <a:ext cx="6919916" cy="246553"/>
          </a:xfrm>
          <a:prstGeom prst="rect">
            <a:avLst/>
          </a:prstGeom>
          <a:noFill/>
          <a:ln>
            <a:noFill/>
          </a:ln>
        </p:spPr>
        <p:txBody>
          <a:bodyPr spcFirstLastPara="1" wrap="square" lIns="0" tIns="0" rIns="0" bIns="0" anchor="t" anchorCtr="0">
            <a:spAutoFit/>
          </a:bodyPr>
          <a:lstStyle/>
          <a:p>
            <a:pPr marL="0" marR="0" lvl="0" indent="0" algn="r" rtl="0">
              <a:lnSpc>
                <a:spcPct val="130013"/>
              </a:lnSpc>
              <a:spcBef>
                <a:spcPts val="0"/>
              </a:spcBef>
              <a:spcAft>
                <a:spcPts val="0"/>
              </a:spcAft>
              <a:buClr>
                <a:srgbClr val="000000"/>
              </a:buClr>
              <a:buSzPts val="1536"/>
              <a:buFont typeface="Arial"/>
              <a:buNone/>
            </a:pPr>
            <a:r>
              <a:rPr lang="en-US" sz="1536" b="0" i="0" u="none" strike="noStrike" cap="none">
                <a:solidFill>
                  <a:srgbClr val="000000"/>
                </a:solidFill>
                <a:latin typeface="Poppins"/>
                <a:ea typeface="Poppins"/>
                <a:cs typeface="Poppins"/>
                <a:sym typeface="Poppins"/>
              </a:rPr>
              <a:t>Review one session per term and ask: who was least visible? What would have helped them participate more fully?</a:t>
            </a:r>
            <a:endParaRPr sz="1400" b="0" i="0" u="none" strike="noStrike" cap="none">
              <a:solidFill>
                <a:srgbClr val="000000"/>
              </a:solidFill>
              <a:latin typeface="Arial"/>
              <a:ea typeface="Arial"/>
              <a:cs typeface="Arial"/>
              <a:sym typeface="Arial"/>
            </a:endParaRPr>
          </a:p>
        </p:txBody>
      </p:sp>
      <p:sp>
        <p:nvSpPr>
          <p:cNvPr id="525" name="Google Shape;525;p7"/>
          <p:cNvSpPr txBox="1"/>
          <p:nvPr/>
        </p:nvSpPr>
        <p:spPr>
          <a:xfrm>
            <a:off x="8947632" y="7166272"/>
            <a:ext cx="6919916" cy="246553"/>
          </a:xfrm>
          <a:prstGeom prst="rect">
            <a:avLst/>
          </a:prstGeom>
          <a:noFill/>
          <a:ln>
            <a:noFill/>
          </a:ln>
        </p:spPr>
        <p:txBody>
          <a:bodyPr spcFirstLastPara="1" wrap="square" lIns="0" tIns="0" rIns="0" bIns="0" anchor="t" anchorCtr="0">
            <a:spAutoFit/>
          </a:bodyPr>
          <a:lstStyle/>
          <a:p>
            <a:pPr marL="0" marR="0" lvl="0" indent="0" algn="r" rtl="0">
              <a:lnSpc>
                <a:spcPct val="130013"/>
              </a:lnSpc>
              <a:spcBef>
                <a:spcPts val="0"/>
              </a:spcBef>
              <a:spcAft>
                <a:spcPts val="0"/>
              </a:spcAft>
              <a:buClr>
                <a:srgbClr val="000000"/>
              </a:buClr>
              <a:buSzPts val="1536"/>
              <a:buFont typeface="Arial"/>
              <a:buNone/>
            </a:pPr>
            <a:r>
              <a:rPr lang="en-US" sz="1536" b="0" i="0" u="none" strike="noStrike" cap="none">
                <a:solidFill>
                  <a:srgbClr val="000000"/>
                </a:solidFill>
                <a:latin typeface="Poppins"/>
                <a:ea typeface="Poppins"/>
                <a:cs typeface="Poppins"/>
                <a:sym typeface="Poppins"/>
              </a:rPr>
              <a:t>Work with colleagues to share differentiation approaches. Use the UNESCO-UNEVOC framework to audit your institution’s inclusion strengths.</a:t>
            </a:r>
            <a:endParaRPr sz="1400" b="0" i="0" u="none" strike="noStrike" cap="none">
              <a:solidFill>
                <a:srgbClr val="000000"/>
              </a:solidFill>
              <a:latin typeface="Arial"/>
              <a:ea typeface="Arial"/>
              <a:cs typeface="Arial"/>
              <a:sym typeface="Arial"/>
            </a:endParaRPr>
          </a:p>
        </p:txBody>
      </p:sp>
      <p:sp>
        <p:nvSpPr>
          <p:cNvPr id="526" name="Google Shape;526;p7"/>
          <p:cNvSpPr txBox="1"/>
          <p:nvPr/>
        </p:nvSpPr>
        <p:spPr>
          <a:xfrm>
            <a:off x="8286291" y="4201658"/>
            <a:ext cx="7611769" cy="369295"/>
          </a:xfrm>
          <a:prstGeom prst="rect">
            <a:avLst/>
          </a:prstGeom>
          <a:noFill/>
          <a:ln>
            <a:noFill/>
          </a:ln>
        </p:spPr>
        <p:txBody>
          <a:bodyPr spcFirstLastPara="1" wrap="square" lIns="0" tIns="0" rIns="0" bIns="0" anchor="t" anchorCtr="0">
            <a:spAutoFit/>
          </a:bodyPr>
          <a:lstStyle/>
          <a:p>
            <a:pPr marL="0" marR="0" lvl="0" indent="0" algn="r" rtl="0">
              <a:lnSpc>
                <a:spcPct val="113007"/>
              </a:lnSpc>
              <a:spcBef>
                <a:spcPts val="0"/>
              </a:spcBef>
              <a:spcAft>
                <a:spcPts val="0"/>
              </a:spcAft>
              <a:buClr>
                <a:srgbClr val="000000"/>
              </a:buClr>
              <a:buSzPts val="2391"/>
              <a:buFont typeface="Arial"/>
              <a:buNone/>
            </a:pPr>
            <a:r>
              <a:rPr lang="en-US" sz="2391" b="1" i="0" u="none" strike="noStrike" cap="none">
                <a:solidFill>
                  <a:srgbClr val="000000"/>
                </a:solidFill>
                <a:latin typeface="Poppins"/>
                <a:ea typeface="Poppins"/>
                <a:cs typeface="Poppins"/>
                <a:sym typeface="Poppins"/>
              </a:rPr>
              <a:t>Learner Needs Assessment</a:t>
            </a:r>
            <a:endParaRPr sz="1400" b="0" i="0" u="none" strike="noStrike" cap="none">
              <a:solidFill>
                <a:srgbClr val="000000"/>
              </a:solidFill>
              <a:latin typeface="Arial"/>
              <a:ea typeface="Arial"/>
              <a:cs typeface="Arial"/>
              <a:sym typeface="Arial"/>
            </a:endParaRPr>
          </a:p>
        </p:txBody>
      </p:sp>
      <p:sp>
        <p:nvSpPr>
          <p:cNvPr id="527" name="Google Shape;527;p7"/>
          <p:cNvSpPr txBox="1"/>
          <p:nvPr/>
        </p:nvSpPr>
        <p:spPr>
          <a:xfrm>
            <a:off x="8978144" y="5438478"/>
            <a:ext cx="6919916" cy="369295"/>
          </a:xfrm>
          <a:prstGeom prst="rect">
            <a:avLst/>
          </a:prstGeom>
          <a:noFill/>
          <a:ln>
            <a:noFill/>
          </a:ln>
        </p:spPr>
        <p:txBody>
          <a:bodyPr spcFirstLastPara="1" wrap="square" lIns="0" tIns="0" rIns="0" bIns="0" anchor="t" anchorCtr="0">
            <a:spAutoFit/>
          </a:bodyPr>
          <a:lstStyle/>
          <a:p>
            <a:pPr marL="0" marR="0" lvl="0" indent="0" algn="r" rtl="0">
              <a:lnSpc>
                <a:spcPct val="113007"/>
              </a:lnSpc>
              <a:spcBef>
                <a:spcPts val="0"/>
              </a:spcBef>
              <a:spcAft>
                <a:spcPts val="0"/>
              </a:spcAft>
              <a:buClr>
                <a:srgbClr val="000000"/>
              </a:buClr>
              <a:buSzPts val="2391"/>
              <a:buFont typeface="Arial"/>
              <a:buNone/>
            </a:pPr>
            <a:r>
              <a:rPr lang="en-US" sz="2391" b="1" i="0" u="none" strike="noStrike" cap="none">
                <a:solidFill>
                  <a:srgbClr val="000000"/>
                </a:solidFill>
                <a:latin typeface="Poppins"/>
                <a:ea typeface="Poppins"/>
                <a:cs typeface="Poppins"/>
                <a:sym typeface="Poppins"/>
              </a:rPr>
              <a:t>Session Review</a:t>
            </a:r>
            <a:endParaRPr sz="1400" b="0" i="0" u="none" strike="noStrike" cap="none">
              <a:solidFill>
                <a:srgbClr val="000000"/>
              </a:solidFill>
              <a:latin typeface="Arial"/>
              <a:ea typeface="Arial"/>
              <a:cs typeface="Arial"/>
              <a:sym typeface="Arial"/>
            </a:endParaRPr>
          </a:p>
        </p:txBody>
      </p:sp>
      <p:sp>
        <p:nvSpPr>
          <p:cNvPr id="528" name="Google Shape;528;p7"/>
          <p:cNvSpPr txBox="1"/>
          <p:nvPr/>
        </p:nvSpPr>
        <p:spPr>
          <a:xfrm>
            <a:off x="8704041" y="6701520"/>
            <a:ext cx="7194019" cy="346708"/>
          </a:xfrm>
          <a:prstGeom prst="rect">
            <a:avLst/>
          </a:prstGeom>
          <a:noFill/>
          <a:ln>
            <a:noFill/>
          </a:ln>
        </p:spPr>
        <p:txBody>
          <a:bodyPr spcFirstLastPara="1" wrap="square" lIns="0" tIns="0" rIns="0" bIns="0" anchor="t" anchorCtr="0">
            <a:spAutoFit/>
          </a:bodyPr>
          <a:lstStyle/>
          <a:p>
            <a:pPr marL="0" marR="0" lvl="0" indent="0" algn="r" rtl="0">
              <a:lnSpc>
                <a:spcPct val="113020"/>
              </a:lnSpc>
              <a:spcBef>
                <a:spcPts val="0"/>
              </a:spcBef>
              <a:spcAft>
                <a:spcPts val="0"/>
              </a:spcAft>
              <a:buClr>
                <a:srgbClr val="000000"/>
              </a:buClr>
              <a:buSzPts val="2304"/>
              <a:buFont typeface="Arial"/>
              <a:buNone/>
            </a:pPr>
            <a:r>
              <a:rPr lang="en-US" sz="2304" b="1" i="0" u="none" strike="noStrike" cap="none">
                <a:solidFill>
                  <a:srgbClr val="000000"/>
                </a:solidFill>
                <a:latin typeface="Poppins"/>
                <a:ea typeface="Poppins"/>
                <a:cs typeface="Poppins"/>
                <a:sym typeface="Poppins"/>
              </a:rPr>
              <a:t>Peer Collaboration</a:t>
            </a:r>
            <a:endParaRPr sz="1400" b="0" i="0" u="none" strike="noStrike" cap="none">
              <a:solidFill>
                <a:srgbClr val="000000"/>
              </a:solidFill>
              <a:latin typeface="Arial"/>
              <a:ea typeface="Arial"/>
              <a:cs typeface="Arial"/>
              <a:sym typeface="Arial"/>
            </a:endParaRPr>
          </a:p>
        </p:txBody>
      </p:sp>
      <p:sp>
        <p:nvSpPr>
          <p:cNvPr id="529" name="Google Shape;529;p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9"/>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6" name="Google Shape;536;p9"/>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9"/>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38" name="Google Shape;538;p9"/>
          <p:cNvGrpSpPr/>
          <p:nvPr/>
        </p:nvGrpSpPr>
        <p:grpSpPr>
          <a:xfrm>
            <a:off x="10165433" y="946396"/>
            <a:ext cx="857867" cy="857867"/>
            <a:chOff x="0" y="0"/>
            <a:chExt cx="812800" cy="812800"/>
          </a:xfrm>
        </p:grpSpPr>
        <p:sp>
          <p:nvSpPr>
            <p:cNvPr id="539" name="Google Shape;539;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1" name="Google Shape;541;p9"/>
          <p:cNvGrpSpPr/>
          <p:nvPr/>
        </p:nvGrpSpPr>
        <p:grpSpPr>
          <a:xfrm>
            <a:off x="9651318" y="2226096"/>
            <a:ext cx="604566" cy="604566"/>
            <a:chOff x="0" y="0"/>
            <a:chExt cx="812800" cy="812800"/>
          </a:xfrm>
        </p:grpSpPr>
        <p:sp>
          <p:nvSpPr>
            <p:cNvPr id="542" name="Google Shape;542;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4" name="Google Shape;544;p9"/>
          <p:cNvGrpSpPr/>
          <p:nvPr/>
        </p:nvGrpSpPr>
        <p:grpSpPr>
          <a:xfrm>
            <a:off x="10476408" y="681913"/>
            <a:ext cx="637633" cy="637633"/>
            <a:chOff x="0" y="0"/>
            <a:chExt cx="812800" cy="812800"/>
          </a:xfrm>
        </p:grpSpPr>
        <p:sp>
          <p:nvSpPr>
            <p:cNvPr id="545" name="Google Shape;545;p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7" name="Google Shape;547;p9"/>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548" name="Google Shape;548;p9"/>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549" name="Google Shape;549;p9"/>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9"/>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1" name="Google Shape;551;p9"/>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552" name="Google Shape;552;p9"/>
          <p:cNvGrpSpPr/>
          <p:nvPr/>
        </p:nvGrpSpPr>
        <p:grpSpPr>
          <a:xfrm>
            <a:off x="555937" y="7970706"/>
            <a:ext cx="6239170" cy="761091"/>
            <a:chOff x="0" y="-57150"/>
            <a:chExt cx="3800029" cy="463550"/>
          </a:xfrm>
        </p:grpSpPr>
        <p:sp>
          <p:nvSpPr>
            <p:cNvPr id="553" name="Google Shape;553;p9"/>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9"/>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55" name="Google Shape;555;p9"/>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6" name="Google Shape;556;p9"/>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7" name="Google Shape;557;p9"/>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
          <p:cNvGrpSpPr/>
          <p:nvPr/>
        </p:nvGrpSpPr>
        <p:grpSpPr>
          <a:xfrm>
            <a:off x="5940775" y="946396"/>
            <a:ext cx="857867" cy="857867"/>
            <a:chOff x="0" y="0"/>
            <a:chExt cx="812800" cy="812800"/>
          </a:xfrm>
        </p:grpSpPr>
        <p:sp>
          <p:nvSpPr>
            <p:cNvPr id="117" name="Google Shape;117;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
          <p:cNvGrpSpPr/>
          <p:nvPr/>
        </p:nvGrpSpPr>
        <p:grpSpPr>
          <a:xfrm>
            <a:off x="6592862" y="2226096"/>
            <a:ext cx="604566" cy="604566"/>
            <a:chOff x="0" y="0"/>
            <a:chExt cx="812800" cy="812800"/>
          </a:xfrm>
        </p:grpSpPr>
        <p:sp>
          <p:nvSpPr>
            <p:cNvPr id="120" name="Google Shape;120;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
          <p:cNvGrpSpPr/>
          <p:nvPr/>
        </p:nvGrpSpPr>
        <p:grpSpPr>
          <a:xfrm>
            <a:off x="5825201" y="681913"/>
            <a:ext cx="637633" cy="637633"/>
            <a:chOff x="0" y="0"/>
            <a:chExt cx="812800" cy="812800"/>
          </a:xfrm>
        </p:grpSpPr>
        <p:sp>
          <p:nvSpPr>
            <p:cNvPr id="123" name="Google Shape;123;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Inclusive and learner-centred teaching is the ability to design and deliver vocational learning that responds to diverse learner needs while staying aligned to occupational standards.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Despite VET’s potential to empower traditionally excluded groups, many learners still face systemic barriers. Inclusion is an ongoing professional practice — not a fixed destination.</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By the end of this module, you will learn to recognise the barriers that exclude learners, apply practical strategies for differentiation and inclusive teaching, and connect your classroom practice to the broader transversal skills your learners need to succeed.</a:t>
            </a:r>
            <a:endParaRPr sz="2400" b="0" i="0" u="none" strike="noStrike" cap="none">
              <a:solidFill>
                <a:srgbClr val="000000"/>
              </a:solidFill>
              <a:latin typeface="Arial"/>
              <a:ea typeface="Arial"/>
              <a:cs typeface="Arial"/>
              <a:sym typeface="Arial"/>
            </a:endParaRPr>
          </a:p>
        </p:txBody>
      </p:sp>
      <p:sp>
        <p:nvSpPr>
          <p:cNvPr id="130" name="Google Shape;130;p2"/>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3"/>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3"/>
          <p:cNvGrpSpPr/>
          <p:nvPr/>
        </p:nvGrpSpPr>
        <p:grpSpPr>
          <a:xfrm>
            <a:off x="5940775" y="946396"/>
            <a:ext cx="857867" cy="857867"/>
            <a:chOff x="0" y="0"/>
            <a:chExt cx="812800" cy="812800"/>
          </a:xfrm>
        </p:grpSpPr>
        <p:sp>
          <p:nvSpPr>
            <p:cNvPr id="138" name="Google Shape;13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3"/>
          <p:cNvGrpSpPr/>
          <p:nvPr/>
        </p:nvGrpSpPr>
        <p:grpSpPr>
          <a:xfrm>
            <a:off x="6592862" y="2226096"/>
            <a:ext cx="604566" cy="604566"/>
            <a:chOff x="0" y="0"/>
            <a:chExt cx="812800" cy="812800"/>
          </a:xfrm>
        </p:grpSpPr>
        <p:sp>
          <p:nvSpPr>
            <p:cNvPr id="141" name="Google Shape;14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3"/>
          <p:cNvGrpSpPr/>
          <p:nvPr/>
        </p:nvGrpSpPr>
        <p:grpSpPr>
          <a:xfrm>
            <a:off x="5825201" y="681913"/>
            <a:ext cx="637633" cy="637633"/>
            <a:chOff x="0" y="0"/>
            <a:chExt cx="812800" cy="812800"/>
          </a:xfrm>
        </p:grpSpPr>
        <p:sp>
          <p:nvSpPr>
            <p:cNvPr id="144" name="Google Shape;14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3"/>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Inclusion means creating the conditions in which every learner can participate, progress, and succeed, regardless of background, ability, or starting point.</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Exclusion in VET rarely happens all at once. It builds through small, accumulated barriers that compound over time.</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Recognising these barriers is the first step. Addressing them requires deliberate change at the level of teaching practice- not just policy.</a:t>
            </a:r>
            <a:endParaRPr sz="2400" b="0" i="0" u="none" strike="noStrike" cap="none">
              <a:solidFill>
                <a:srgbClr val="000000"/>
              </a:solidFill>
              <a:latin typeface="Arial"/>
              <a:ea typeface="Arial"/>
              <a:cs typeface="Arial"/>
              <a:sym typeface="Arial"/>
            </a:endParaRPr>
          </a:p>
        </p:txBody>
      </p:sp>
      <p:sp>
        <p:nvSpPr>
          <p:cNvPr id="150" name="Google Shape;150;p23"/>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Inclusion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4"/>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4"/>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4"/>
          <p:cNvGrpSpPr/>
          <p:nvPr/>
        </p:nvGrpSpPr>
        <p:grpSpPr>
          <a:xfrm>
            <a:off x="-1342907" y="9913239"/>
            <a:ext cx="20973813" cy="837562"/>
            <a:chOff x="0" y="-57150"/>
            <a:chExt cx="11607985" cy="463550"/>
          </a:xfrm>
        </p:grpSpPr>
        <p:sp>
          <p:nvSpPr>
            <p:cNvPr id="159" name="Google Shape;159;p24"/>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4"/>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4"/>
          <p:cNvGrpSpPr/>
          <p:nvPr/>
        </p:nvGrpSpPr>
        <p:grpSpPr>
          <a:xfrm>
            <a:off x="2488624" y="9913239"/>
            <a:ext cx="13310752" cy="837562"/>
            <a:chOff x="0" y="-57150"/>
            <a:chExt cx="7366854" cy="463550"/>
          </a:xfrm>
        </p:grpSpPr>
        <p:sp>
          <p:nvSpPr>
            <p:cNvPr id="162" name="Google Shape;162;p24"/>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4"/>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4"/>
          <p:cNvGrpSpPr/>
          <p:nvPr/>
        </p:nvGrpSpPr>
        <p:grpSpPr>
          <a:xfrm>
            <a:off x="4131384" y="9913239"/>
            <a:ext cx="10025232" cy="837562"/>
            <a:chOff x="0" y="-57150"/>
            <a:chExt cx="5548478" cy="463550"/>
          </a:xfrm>
        </p:grpSpPr>
        <p:sp>
          <p:nvSpPr>
            <p:cNvPr id="165" name="Google Shape;165;p24"/>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4"/>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4"/>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4"/>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5 Common Barriers to Inclusion in VET</a:t>
            </a:r>
            <a:endParaRPr sz="1400" b="0" i="0" u="none" strike="noStrike" cap="none">
              <a:solidFill>
                <a:srgbClr val="000000"/>
              </a:solidFill>
              <a:latin typeface="Arial"/>
              <a:ea typeface="Arial"/>
              <a:cs typeface="Arial"/>
              <a:sym typeface="Arial"/>
            </a:endParaRPr>
          </a:p>
        </p:txBody>
      </p:sp>
      <p:sp>
        <p:nvSpPr>
          <p:cNvPr id="169" name="Google Shape;169;p24"/>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Barriers</a:t>
            </a:r>
            <a:endParaRPr sz="1400" b="0" i="0" u="none" strike="noStrike" cap="none">
              <a:solidFill>
                <a:srgbClr val="000000"/>
              </a:solidFill>
              <a:latin typeface="Arial"/>
              <a:ea typeface="Arial"/>
              <a:cs typeface="Arial"/>
              <a:sym typeface="Arial"/>
            </a:endParaRPr>
          </a:p>
        </p:txBody>
      </p:sp>
      <p:sp>
        <p:nvSpPr>
          <p:cNvPr id="170" name="Google Shape;170;p24"/>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Physical</a:t>
            </a:r>
            <a:endParaRPr sz="1400" b="0" i="0" u="none" strike="noStrike" cap="none">
              <a:solidFill>
                <a:srgbClr val="000000"/>
              </a:solidFill>
              <a:latin typeface="Arial"/>
              <a:ea typeface="Arial"/>
              <a:cs typeface="Arial"/>
              <a:sym typeface="Arial"/>
            </a:endParaRPr>
          </a:p>
        </p:txBody>
      </p:sp>
      <p:sp>
        <p:nvSpPr>
          <p:cNvPr id="171" name="Google Shape;171;p24"/>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Attitudinal</a:t>
            </a:r>
            <a:endParaRPr sz="1400" b="0" i="0" u="none" strike="noStrike" cap="none">
              <a:solidFill>
                <a:srgbClr val="000000"/>
              </a:solidFill>
              <a:latin typeface="Arial"/>
              <a:ea typeface="Arial"/>
              <a:cs typeface="Arial"/>
              <a:sym typeface="Arial"/>
            </a:endParaRPr>
          </a:p>
        </p:txBody>
      </p:sp>
      <p:sp>
        <p:nvSpPr>
          <p:cNvPr id="172" name="Google Shape;172;p24"/>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Institutional</a:t>
            </a:r>
            <a:endParaRPr sz="1400" b="0" i="0" u="none" strike="noStrike" cap="none">
              <a:solidFill>
                <a:srgbClr val="000000"/>
              </a:solidFill>
              <a:latin typeface="Arial"/>
              <a:ea typeface="Arial"/>
              <a:cs typeface="Arial"/>
              <a:sym typeface="Arial"/>
            </a:endParaRPr>
          </a:p>
        </p:txBody>
      </p:sp>
      <p:sp>
        <p:nvSpPr>
          <p:cNvPr id="173" name="Google Shape;173;p24"/>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Curriculum</a:t>
            </a:r>
            <a:endParaRPr sz="1400" b="0" i="0" u="none" strike="noStrike" cap="none">
              <a:solidFill>
                <a:srgbClr val="000000"/>
              </a:solidFill>
              <a:latin typeface="Arial"/>
              <a:ea typeface="Arial"/>
              <a:cs typeface="Arial"/>
              <a:sym typeface="Arial"/>
            </a:endParaRPr>
          </a:p>
        </p:txBody>
      </p:sp>
      <p:sp>
        <p:nvSpPr>
          <p:cNvPr id="174" name="Google Shape;174;p24"/>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4"/>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Physical — </a:t>
            </a:r>
            <a:r>
              <a:rPr lang="en-US" sz="2400" b="0" i="0" u="none" strike="noStrike" cap="none">
                <a:solidFill>
                  <a:srgbClr val="333333"/>
                </a:solidFill>
                <a:latin typeface="Poppins"/>
                <a:ea typeface="Poppins"/>
                <a:cs typeface="Poppins"/>
                <a:sym typeface="Poppins"/>
              </a:rPr>
              <a:t>inaccessible facilities, equipment or environments</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Attitudinal — </a:t>
            </a:r>
            <a:r>
              <a:rPr lang="en-US" sz="2400" b="0" i="0" u="none" strike="noStrike" cap="none">
                <a:solidFill>
                  <a:srgbClr val="333333"/>
                </a:solidFill>
                <a:latin typeface="Poppins"/>
                <a:ea typeface="Poppins"/>
                <a:cs typeface="Poppins"/>
                <a:sym typeface="Poppins"/>
              </a:rPr>
              <a:t>low expectations, unconscious bias or deficit thinking</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Institutional — </a:t>
            </a:r>
            <a:r>
              <a:rPr lang="en-US" sz="2400" b="0" i="0" u="none" strike="noStrike" cap="none">
                <a:solidFill>
                  <a:srgbClr val="333333"/>
                </a:solidFill>
                <a:latin typeface="Poppins"/>
                <a:ea typeface="Poppins"/>
                <a:cs typeface="Poppins"/>
                <a:sym typeface="Poppins"/>
              </a:rPr>
              <a:t>inflexible timetabling, limited support or assessment formats that disadvantage learners</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Curriculum — </a:t>
            </a:r>
            <a:r>
              <a:rPr lang="en-US" sz="2400" b="0" i="0" u="none" strike="noStrike" cap="none">
                <a:solidFill>
                  <a:srgbClr val="333333"/>
                </a:solidFill>
                <a:latin typeface="Poppins"/>
                <a:ea typeface="Poppins"/>
                <a:cs typeface="Poppins"/>
                <a:sym typeface="Poppins"/>
              </a:rPr>
              <a:t>content and delivery that assumes a single learner profile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Economic — </a:t>
            </a:r>
            <a:r>
              <a:rPr lang="en-US" sz="2400" b="0" i="0" u="none" strike="noStrike" cap="none">
                <a:solidFill>
                  <a:srgbClr val="333333"/>
                </a:solidFill>
                <a:latin typeface="Poppins"/>
                <a:ea typeface="Poppins"/>
                <a:cs typeface="Poppins"/>
                <a:sym typeface="Poppins"/>
              </a:rPr>
              <a:t>costs of materials, transport or equipment that some learners cannot meet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5"/>
          <p:cNvGrpSpPr/>
          <p:nvPr/>
        </p:nvGrpSpPr>
        <p:grpSpPr>
          <a:xfrm rot="-5400000">
            <a:off x="-2018150" y="5932743"/>
            <a:ext cx="13655680" cy="7561980"/>
            <a:chOff x="0" y="0"/>
            <a:chExt cx="733891" cy="406400"/>
          </a:xfrm>
        </p:grpSpPr>
        <p:sp>
          <p:nvSpPr>
            <p:cNvPr id="183" name="Google Shape;183;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5"/>
          <p:cNvGrpSpPr/>
          <p:nvPr/>
        </p:nvGrpSpPr>
        <p:grpSpPr>
          <a:xfrm rot="-5400000">
            <a:off x="6650470" y="5932743"/>
            <a:ext cx="13655680" cy="7561980"/>
            <a:chOff x="0" y="0"/>
            <a:chExt cx="733891" cy="406400"/>
          </a:xfrm>
        </p:grpSpPr>
        <p:sp>
          <p:nvSpPr>
            <p:cNvPr id="186" name="Google Shape;186;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5"/>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5"/>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5"/>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5"/>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5"/>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Inclusion Self-Assessment (Rate 1–5)</a:t>
            </a:r>
            <a:endParaRPr sz="1400" b="0" i="0" u="none" strike="noStrike" cap="none">
              <a:solidFill>
                <a:srgbClr val="000000"/>
              </a:solidFill>
              <a:latin typeface="Arial"/>
              <a:ea typeface="Arial"/>
              <a:cs typeface="Arial"/>
              <a:sym typeface="Arial"/>
            </a:endParaRPr>
          </a:p>
        </p:txBody>
      </p:sp>
      <p:sp>
        <p:nvSpPr>
          <p:cNvPr id="199" name="Google Shape;199;p25"/>
          <p:cNvSpPr txBox="1"/>
          <p:nvPr/>
        </p:nvSpPr>
        <p:spPr>
          <a:xfrm>
            <a:off x="1776607" y="5553355"/>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know which learners face the greatest barriers.</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design tasks that can be accessed at different levels without lowering standards.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check for understanding in ways that do not single learners out.</a:t>
            </a:r>
            <a:endParaRPr sz="1400" b="0" i="0" u="none" strike="noStrike" cap="none">
              <a:solidFill>
                <a:srgbClr val="000000"/>
              </a:solidFill>
              <a:latin typeface="Arial"/>
              <a:ea typeface="Arial"/>
              <a:cs typeface="Arial"/>
              <a:sym typeface="Arial"/>
            </a:endParaRPr>
          </a:p>
        </p:txBody>
      </p:sp>
      <p:sp>
        <p:nvSpPr>
          <p:cNvPr id="200" name="Google Shape;200;p25"/>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use a range of formats and methods across a programme, not just one approach.</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review whether my assessments disadvantage any learner group.</a:t>
            </a:r>
            <a:endParaRPr sz="1400" b="0" i="0" u="none" strike="noStrike" cap="none">
              <a:solidFill>
                <a:srgbClr val="000000"/>
              </a:solidFill>
              <a:latin typeface="Arial"/>
              <a:ea typeface="Arial"/>
              <a:cs typeface="Arial"/>
              <a:sym typeface="Arial"/>
            </a:endParaRPr>
          </a:p>
        </p:txBody>
      </p:sp>
      <p:sp>
        <p:nvSpPr>
          <p:cNvPr id="201" name="Google Shape;201;p25"/>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Inclusive Teaching (1–3)</a:t>
            </a:r>
            <a:endParaRPr sz="1400" b="0" i="0" u="none" strike="noStrike" cap="none">
              <a:solidFill>
                <a:srgbClr val="000000"/>
              </a:solidFill>
              <a:latin typeface="Arial"/>
              <a:ea typeface="Arial"/>
              <a:cs typeface="Arial"/>
              <a:sym typeface="Arial"/>
            </a:endParaRPr>
          </a:p>
        </p:txBody>
      </p:sp>
      <p:sp>
        <p:nvSpPr>
          <p:cNvPr id="202" name="Google Shape;202;p25"/>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Inclusive Assessment (4–5)</a:t>
            </a: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4"/>
          <p:cNvSpPr/>
          <p:nvPr/>
        </p:nvSpPr>
        <p:spPr>
          <a:xfrm rot="-4773720">
            <a:off x="5966443" y="3407960"/>
            <a:ext cx="12676724" cy="3616782"/>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4"/>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4"/>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Learner-centred teaching shifts focus from what the trainer delivers to what the learner experiences and achieves. It means finding the route to occupational standards that works for each learner.</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Key approaches: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build from prior knowledge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offer choice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Scaffold tasks without removing challenge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give feedback on progress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create space for self-reflection</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 learner needs assessment identifies starting points, strengths, and barriers. It does not require a formal tool — it requires deliberate attention early in a programme.</a:t>
            </a:r>
            <a:endParaRPr sz="2400" b="0" i="0" u="none" strike="noStrike" cap="none">
              <a:solidFill>
                <a:srgbClr val="000000"/>
              </a:solidFill>
              <a:latin typeface="Arial"/>
              <a:ea typeface="Arial"/>
              <a:cs typeface="Arial"/>
              <a:sym typeface="Arial"/>
            </a:endParaRPr>
          </a:p>
        </p:txBody>
      </p:sp>
      <p:sp>
        <p:nvSpPr>
          <p:cNvPr id="214" name="Google Shape;214;p4"/>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Learner-Centred Teaching in Practice</a:t>
            </a:r>
            <a:endParaRPr sz="1400" b="0" i="0" u="none" strike="noStrike" cap="none">
              <a:solidFill>
                <a:srgbClr val="000000"/>
              </a:solidFill>
              <a:latin typeface="Arial"/>
              <a:ea typeface="Arial"/>
              <a:cs typeface="Arial"/>
              <a:sym typeface="Arial"/>
            </a:endParaRPr>
          </a:p>
        </p:txBody>
      </p:sp>
      <p:grpSp>
        <p:nvGrpSpPr>
          <p:cNvPr id="215" name="Google Shape;215;p4"/>
          <p:cNvGrpSpPr/>
          <p:nvPr/>
        </p:nvGrpSpPr>
        <p:grpSpPr>
          <a:xfrm>
            <a:off x="11279555" y="946396"/>
            <a:ext cx="857867" cy="857867"/>
            <a:chOff x="0" y="0"/>
            <a:chExt cx="812800" cy="812800"/>
          </a:xfrm>
        </p:grpSpPr>
        <p:sp>
          <p:nvSpPr>
            <p:cNvPr id="216" name="Google Shape;216;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4"/>
          <p:cNvGrpSpPr/>
          <p:nvPr/>
        </p:nvGrpSpPr>
        <p:grpSpPr>
          <a:xfrm>
            <a:off x="10765440" y="2226096"/>
            <a:ext cx="604566" cy="604566"/>
            <a:chOff x="0" y="0"/>
            <a:chExt cx="812800" cy="812800"/>
          </a:xfrm>
        </p:grpSpPr>
        <p:sp>
          <p:nvSpPr>
            <p:cNvPr id="219" name="Google Shape;219;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4"/>
          <p:cNvGrpSpPr/>
          <p:nvPr/>
        </p:nvGrpSpPr>
        <p:grpSpPr>
          <a:xfrm>
            <a:off x="11590531" y="681913"/>
            <a:ext cx="637633" cy="637633"/>
            <a:chOff x="0" y="0"/>
            <a:chExt cx="812800" cy="812800"/>
          </a:xfrm>
        </p:grpSpPr>
        <p:sp>
          <p:nvSpPr>
            <p:cNvPr id="222" name="Google Shape;222;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6"/>
          <p:cNvGrpSpPr/>
          <p:nvPr/>
        </p:nvGrpSpPr>
        <p:grpSpPr>
          <a:xfrm>
            <a:off x="-1" y="4584074"/>
            <a:ext cx="18288001" cy="6357176"/>
            <a:chOff x="0" y="0"/>
            <a:chExt cx="5661114" cy="1674318"/>
          </a:xfrm>
        </p:grpSpPr>
        <p:sp>
          <p:nvSpPr>
            <p:cNvPr id="230" name="Google Shape;230;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0" name="Google Shape;250;p26"/>
          <p:cNvGrpSpPr/>
          <p:nvPr/>
        </p:nvGrpSpPr>
        <p:grpSpPr>
          <a:xfrm>
            <a:off x="0" y="9913239"/>
            <a:ext cx="18288000" cy="837562"/>
            <a:chOff x="0" y="-57150"/>
            <a:chExt cx="11607985" cy="463550"/>
          </a:xfrm>
        </p:grpSpPr>
        <p:sp>
          <p:nvSpPr>
            <p:cNvPr id="251" name="Google Shape;251;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6"/>
          <p:cNvGrpSpPr/>
          <p:nvPr/>
        </p:nvGrpSpPr>
        <p:grpSpPr>
          <a:xfrm>
            <a:off x="4131384" y="9913239"/>
            <a:ext cx="10025232" cy="837562"/>
            <a:chOff x="0" y="-57150"/>
            <a:chExt cx="5548478" cy="463550"/>
          </a:xfrm>
        </p:grpSpPr>
        <p:sp>
          <p:nvSpPr>
            <p:cNvPr id="254" name="Google Shape;254;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6"/>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Learner-Centred Teaching: Key Approaches</a:t>
            </a:r>
            <a:endParaRPr sz="1400" b="0" i="0" u="none" strike="noStrike" cap="none">
              <a:solidFill>
                <a:srgbClr val="000000"/>
              </a:solidFill>
              <a:latin typeface="Arial"/>
              <a:ea typeface="Arial"/>
              <a:cs typeface="Arial"/>
              <a:sym typeface="Arial"/>
            </a:endParaRPr>
          </a:p>
        </p:txBody>
      </p:sp>
      <p:sp>
        <p:nvSpPr>
          <p:cNvPr id="257" name="Google Shape;257;p26"/>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Find out what learners already know and build from there. Use early tasks to reveal starting points and inform your planning.</a:t>
            </a:r>
            <a:endParaRPr sz="1400" b="0" i="0" u="none" strike="noStrike" cap="none">
              <a:solidFill>
                <a:srgbClr val="000000"/>
              </a:solidFill>
              <a:latin typeface="Arial"/>
              <a:ea typeface="Arial"/>
              <a:cs typeface="Arial"/>
              <a:sym typeface="Arial"/>
            </a:endParaRPr>
          </a:p>
        </p:txBody>
      </p:sp>
      <p:sp>
        <p:nvSpPr>
          <p:cNvPr id="258" name="Google Shape;258;p26"/>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Build on Prior Knowledge</a:t>
            </a:r>
            <a:endParaRPr sz="1400" b="0" i="0" u="none" strike="noStrike" cap="none">
              <a:solidFill>
                <a:srgbClr val="000000"/>
              </a:solidFill>
              <a:latin typeface="Arial"/>
              <a:ea typeface="Arial"/>
              <a:cs typeface="Arial"/>
              <a:sym typeface="Arial"/>
            </a:endParaRPr>
          </a:p>
        </p:txBody>
      </p:sp>
      <p:sp>
        <p:nvSpPr>
          <p:cNvPr id="259" name="Google Shape;259;p26"/>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Where possible, offer choice in how tasks are approached or demonstrated. This respects different learning modes.</a:t>
            </a:r>
            <a:endParaRPr sz="1400" b="0" i="0" u="none" strike="noStrike" cap="none">
              <a:solidFill>
                <a:srgbClr val="000000"/>
              </a:solidFill>
              <a:latin typeface="Arial"/>
              <a:ea typeface="Arial"/>
              <a:cs typeface="Arial"/>
              <a:sym typeface="Arial"/>
            </a:endParaRPr>
          </a:p>
        </p:txBody>
      </p:sp>
      <p:sp>
        <p:nvSpPr>
          <p:cNvPr id="260" name="Google Shape;260;p26"/>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Offer Choice</a:t>
            </a:r>
            <a:endParaRPr sz="1400" b="0" i="0" u="none" strike="noStrike" cap="none">
              <a:solidFill>
                <a:srgbClr val="000000"/>
              </a:solidFill>
              <a:latin typeface="Arial"/>
              <a:ea typeface="Arial"/>
              <a:cs typeface="Arial"/>
              <a:sym typeface="Arial"/>
            </a:endParaRPr>
          </a:p>
        </p:txBody>
      </p:sp>
      <p:sp>
        <p:nvSpPr>
          <p:cNvPr id="261" name="Google Shape;261;p26"/>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Design tasks with multiple entry points. Reduce scaffolding as competence builds. Keep the standard the same for everyone.</a:t>
            </a:r>
            <a:endParaRPr sz="1400" b="0" i="0" u="none" strike="noStrike" cap="none">
              <a:solidFill>
                <a:srgbClr val="000000"/>
              </a:solidFill>
              <a:latin typeface="Arial"/>
              <a:ea typeface="Arial"/>
              <a:cs typeface="Arial"/>
              <a:sym typeface="Arial"/>
            </a:endParaRPr>
          </a:p>
        </p:txBody>
      </p:sp>
      <p:sp>
        <p:nvSpPr>
          <p:cNvPr id="262" name="Google Shape;262;p26"/>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Scaffold Support</a:t>
            </a:r>
            <a:endParaRPr sz="1400" b="0" i="0" u="none" strike="noStrike" cap="none">
              <a:solidFill>
                <a:srgbClr val="000000"/>
              </a:solidFill>
              <a:latin typeface="Arial"/>
              <a:ea typeface="Arial"/>
              <a:cs typeface="Arial"/>
              <a:sym typeface="Arial"/>
            </a:endParaRPr>
          </a:p>
        </p:txBody>
      </p:sp>
      <p:sp>
        <p:nvSpPr>
          <p:cNvPr id="263" name="Google Shape;263;p26"/>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Give feedback that tells learners where they are and what to do next. Create space for learners to reflect on their own growth.</a:t>
            </a:r>
            <a:endParaRPr sz="1400" b="0" i="0" u="none" strike="noStrike" cap="none">
              <a:solidFill>
                <a:srgbClr val="000000"/>
              </a:solidFill>
              <a:latin typeface="Arial"/>
              <a:ea typeface="Arial"/>
              <a:cs typeface="Arial"/>
              <a:sym typeface="Arial"/>
            </a:endParaRPr>
          </a:p>
        </p:txBody>
      </p:sp>
      <p:sp>
        <p:nvSpPr>
          <p:cNvPr id="264" name="Google Shape;264;p26"/>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Reflect &amp; Progress</a:t>
            </a: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grpSp>
        <p:nvGrpSpPr>
          <p:cNvPr id="271" name="Google Shape;271;p27"/>
          <p:cNvGrpSpPr/>
          <p:nvPr/>
        </p:nvGrpSpPr>
        <p:grpSpPr>
          <a:xfrm>
            <a:off x="-1" y="4584074"/>
            <a:ext cx="18288001" cy="6357176"/>
            <a:chOff x="0" y="0"/>
            <a:chExt cx="5661114" cy="1674318"/>
          </a:xfrm>
        </p:grpSpPr>
        <p:sp>
          <p:nvSpPr>
            <p:cNvPr id="272" name="Google Shape;272;p27"/>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7"/>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4" name="Google Shape;274;p27"/>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27"/>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27"/>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7"/>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7"/>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27"/>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27"/>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7"/>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27"/>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7"/>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7"/>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7"/>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27"/>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27"/>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27"/>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27"/>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27"/>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27"/>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2" name="Google Shape;292;p27"/>
          <p:cNvGrpSpPr/>
          <p:nvPr/>
        </p:nvGrpSpPr>
        <p:grpSpPr>
          <a:xfrm>
            <a:off x="0" y="9913239"/>
            <a:ext cx="18288000" cy="837562"/>
            <a:chOff x="0" y="-57150"/>
            <a:chExt cx="11607985" cy="463550"/>
          </a:xfrm>
        </p:grpSpPr>
        <p:sp>
          <p:nvSpPr>
            <p:cNvPr id="293" name="Google Shape;293;p27"/>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27"/>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5" name="Google Shape;295;p27"/>
          <p:cNvGrpSpPr/>
          <p:nvPr/>
        </p:nvGrpSpPr>
        <p:grpSpPr>
          <a:xfrm>
            <a:off x="4131384" y="9913239"/>
            <a:ext cx="10025232" cy="837562"/>
            <a:chOff x="0" y="-57150"/>
            <a:chExt cx="5548478" cy="463550"/>
          </a:xfrm>
        </p:grpSpPr>
        <p:sp>
          <p:nvSpPr>
            <p:cNvPr id="296" name="Google Shape;296;p27"/>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27"/>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8" name="Google Shape;298;p27"/>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Learner Needs Assessment: Key Questions</a:t>
            </a:r>
            <a:endParaRPr sz="1400" b="0" i="0" u="none" strike="noStrike" cap="none">
              <a:solidFill>
                <a:srgbClr val="000000"/>
              </a:solidFill>
              <a:latin typeface="Arial"/>
              <a:ea typeface="Arial"/>
              <a:cs typeface="Arial"/>
              <a:sym typeface="Arial"/>
            </a:endParaRPr>
          </a:p>
        </p:txBody>
      </p:sp>
      <p:sp>
        <p:nvSpPr>
          <p:cNvPr id="299" name="Google Shape;299;p27"/>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does this learner already know or can they already do in this area?</a:t>
            </a:r>
            <a:endParaRPr sz="1400" b="0" i="0" u="none" strike="noStrike" cap="none">
              <a:solidFill>
                <a:srgbClr val="000000"/>
              </a:solidFill>
              <a:latin typeface="Arial"/>
              <a:ea typeface="Arial"/>
              <a:cs typeface="Arial"/>
              <a:sym typeface="Arial"/>
            </a:endParaRPr>
          </a:p>
        </p:txBody>
      </p:sp>
      <p:sp>
        <p:nvSpPr>
          <p:cNvPr id="300" name="Google Shape;300;p27"/>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Prior Knowledge</a:t>
            </a:r>
            <a:endParaRPr sz="1400" b="0" i="0" u="none" strike="noStrike" cap="none">
              <a:solidFill>
                <a:srgbClr val="000000"/>
              </a:solidFill>
              <a:latin typeface="Arial"/>
              <a:ea typeface="Arial"/>
              <a:cs typeface="Arial"/>
              <a:sym typeface="Arial"/>
            </a:endParaRPr>
          </a:p>
        </p:txBody>
      </p:sp>
      <p:sp>
        <p:nvSpPr>
          <p:cNvPr id="301" name="Google Shape;301;p27"/>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is their strongest mode of learning — observing, doing, reading, or discussing?</a:t>
            </a:r>
            <a:endParaRPr sz="1400" b="0" i="0" u="none" strike="noStrike" cap="none">
              <a:solidFill>
                <a:srgbClr val="000000"/>
              </a:solidFill>
              <a:latin typeface="Arial"/>
              <a:ea typeface="Arial"/>
              <a:cs typeface="Arial"/>
              <a:sym typeface="Arial"/>
            </a:endParaRPr>
          </a:p>
        </p:txBody>
      </p:sp>
      <p:sp>
        <p:nvSpPr>
          <p:cNvPr id="302" name="Google Shape;302;p27"/>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Learning Mode</a:t>
            </a:r>
            <a:endParaRPr sz="1400" b="0" i="0" u="none" strike="noStrike" cap="none">
              <a:solidFill>
                <a:srgbClr val="000000"/>
              </a:solidFill>
              <a:latin typeface="Arial"/>
              <a:ea typeface="Arial"/>
              <a:cs typeface="Arial"/>
              <a:sym typeface="Arial"/>
            </a:endParaRPr>
          </a:p>
        </p:txBody>
      </p:sp>
      <p:sp>
        <p:nvSpPr>
          <p:cNvPr id="303" name="Google Shape;303;p27"/>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barriers might affect their participation or progress in this programme?</a:t>
            </a:r>
            <a:endParaRPr sz="1400" b="0" i="0" u="none" strike="noStrike" cap="none">
              <a:solidFill>
                <a:srgbClr val="000000"/>
              </a:solidFill>
              <a:latin typeface="Arial"/>
              <a:ea typeface="Arial"/>
              <a:cs typeface="Arial"/>
              <a:sym typeface="Arial"/>
            </a:endParaRPr>
          </a:p>
        </p:txBody>
      </p:sp>
      <p:sp>
        <p:nvSpPr>
          <p:cNvPr id="304" name="Google Shape;304;p27"/>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Barriers</a:t>
            </a:r>
            <a:endParaRPr sz="1400" b="0" i="0" u="none" strike="noStrike" cap="none">
              <a:solidFill>
                <a:srgbClr val="000000"/>
              </a:solidFill>
              <a:latin typeface="Arial"/>
              <a:ea typeface="Arial"/>
              <a:cs typeface="Arial"/>
              <a:sym typeface="Arial"/>
            </a:endParaRPr>
          </a:p>
        </p:txBody>
      </p:sp>
      <p:sp>
        <p:nvSpPr>
          <p:cNvPr id="305" name="Google Shape;305;p27"/>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What would success look like for this learner at the end of the programme?</a:t>
            </a:r>
            <a:endParaRPr sz="1400" b="0" i="0" u="none" strike="noStrike" cap="none">
              <a:solidFill>
                <a:srgbClr val="000000"/>
              </a:solidFill>
              <a:latin typeface="Arial"/>
              <a:ea typeface="Arial"/>
              <a:cs typeface="Arial"/>
              <a:sym typeface="Arial"/>
            </a:endParaRPr>
          </a:p>
        </p:txBody>
      </p:sp>
      <p:sp>
        <p:nvSpPr>
          <p:cNvPr id="306" name="Google Shape;306;p27"/>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Success Criteria</a:t>
            </a:r>
            <a:endParaRPr sz="1400" b="0" i="0" u="none" strike="noStrike" cap="none">
              <a:solidFill>
                <a:srgbClr val="000000"/>
              </a:solidFill>
              <a:latin typeface="Arial"/>
              <a:ea typeface="Arial"/>
              <a:cs typeface="Arial"/>
              <a:sym typeface="Arial"/>
            </a:endParaRPr>
          </a:p>
        </p:txBody>
      </p:sp>
      <p:sp>
        <p:nvSpPr>
          <p:cNvPr id="307" name="Google Shape;307;p27"/>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7"/>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8"/>
          <p:cNvSpPr/>
          <p:nvPr/>
        </p:nvSpPr>
        <p:spPr>
          <a:xfrm rot="4721887" flipH="1">
            <a:off x="35054" y="2973748"/>
            <a:ext cx="12676724" cy="4421008"/>
          </a:xfrm>
          <a:custGeom>
            <a:avLst/>
            <a:gdLst/>
            <a:ahLst/>
            <a:cxnLst/>
            <a:rect l="l" t="t" r="r" b="b"/>
            <a:pathLst>
              <a:path w="12676724" h="4421008" extrusionOk="0">
                <a:moveTo>
                  <a:pt x="0" y="4421007"/>
                </a:moveTo>
                <a:lnTo>
                  <a:pt x="12676725" y="4421007"/>
                </a:lnTo>
                <a:lnTo>
                  <a:pt x="12676725" y="0"/>
                </a:lnTo>
                <a:lnTo>
                  <a:pt x="0" y="0"/>
                </a:lnTo>
                <a:lnTo>
                  <a:pt x="0" y="4421007"/>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14" name="Google Shape;314;p28"/>
          <p:cNvGrpSpPr/>
          <p:nvPr/>
        </p:nvGrpSpPr>
        <p:grpSpPr>
          <a:xfrm>
            <a:off x="6517566" y="946396"/>
            <a:ext cx="857867" cy="857867"/>
            <a:chOff x="0" y="0"/>
            <a:chExt cx="812800" cy="812800"/>
          </a:xfrm>
        </p:grpSpPr>
        <p:sp>
          <p:nvSpPr>
            <p:cNvPr id="315" name="Google Shape;31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28"/>
          <p:cNvGrpSpPr/>
          <p:nvPr/>
        </p:nvGrpSpPr>
        <p:grpSpPr>
          <a:xfrm>
            <a:off x="7169653" y="2226096"/>
            <a:ext cx="604566" cy="604566"/>
            <a:chOff x="0" y="0"/>
            <a:chExt cx="812800" cy="812800"/>
          </a:xfrm>
        </p:grpSpPr>
        <p:sp>
          <p:nvSpPr>
            <p:cNvPr id="318" name="Google Shape;31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0" name="Google Shape;320;p28"/>
          <p:cNvGrpSpPr/>
          <p:nvPr/>
        </p:nvGrpSpPr>
        <p:grpSpPr>
          <a:xfrm>
            <a:off x="6401992" y="681913"/>
            <a:ext cx="637633" cy="637633"/>
            <a:chOff x="0" y="0"/>
            <a:chExt cx="812800" cy="812800"/>
          </a:xfrm>
        </p:grpSpPr>
        <p:sp>
          <p:nvSpPr>
            <p:cNvPr id="321" name="Google Shape;321;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3" name="Google Shape;323;p28"/>
          <p:cNvSpPr/>
          <p:nvPr/>
        </p:nvSpPr>
        <p:spPr>
          <a:xfrm>
            <a:off x="0" y="0"/>
            <a:ext cx="7172607" cy="10284335"/>
          </a:xfrm>
          <a:custGeom>
            <a:avLst/>
            <a:gdLst/>
            <a:ahLst/>
            <a:cxnLst/>
            <a:rect l="l" t="t" r="r" b="b"/>
            <a:pathLst>
              <a:path w="20508340" h="29405579" extrusionOk="0">
                <a:moveTo>
                  <a:pt x="0" y="0"/>
                </a:moveTo>
                <a:lnTo>
                  <a:pt x="0" y="29405579"/>
                </a:lnTo>
                <a:lnTo>
                  <a:pt x="20493101" y="29405579"/>
                </a:lnTo>
                <a:cubicBezTo>
                  <a:pt x="20493101" y="29405579"/>
                  <a:pt x="20508088" y="29221937"/>
                  <a:pt x="20508340" y="28880941"/>
                </a:cubicBezTo>
                <a:lnTo>
                  <a:pt x="20508340" y="28861637"/>
                </a:lnTo>
                <a:cubicBezTo>
                  <a:pt x="20506944" y="27222701"/>
                  <a:pt x="20165059" y="22080345"/>
                  <a:pt x="16353154" y="16175734"/>
                </a:cubicBezTo>
                <a:cubicBezTo>
                  <a:pt x="12100560" y="9588373"/>
                  <a:pt x="10789031" y="5416550"/>
                  <a:pt x="10825226"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28"/>
          <p:cNvSpPr txBox="1"/>
          <p:nvPr/>
        </p:nvSpPr>
        <p:spPr>
          <a:xfrm>
            <a:off x="8286291" y="1180603"/>
            <a:ext cx="986877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Differentiation Without Lowering Standards</a:t>
            </a:r>
            <a:endParaRPr sz="2800" b="0" i="0" u="none" strike="noStrike" cap="none">
              <a:solidFill>
                <a:srgbClr val="000000"/>
              </a:solidFill>
              <a:latin typeface="Arial"/>
              <a:ea typeface="Arial"/>
              <a:cs typeface="Arial"/>
              <a:sym typeface="Arial"/>
            </a:endParaRPr>
          </a:p>
        </p:txBody>
      </p:sp>
      <p:sp>
        <p:nvSpPr>
          <p:cNvPr id="325" name="Google Shape;325;p28"/>
          <p:cNvSpPr/>
          <p:nvPr/>
        </p:nvSpPr>
        <p:spPr>
          <a:xfrm>
            <a:off x="8450007" y="3010254"/>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28"/>
          <p:cNvSpPr/>
          <p:nvPr/>
        </p:nvSpPr>
        <p:spPr>
          <a:xfrm>
            <a:off x="8463645" y="5317742"/>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28"/>
          <p:cNvSpPr/>
          <p:nvPr/>
        </p:nvSpPr>
        <p:spPr>
          <a:xfrm>
            <a:off x="8552545" y="7035831"/>
            <a:ext cx="1178798" cy="1178798"/>
          </a:xfrm>
          <a:custGeom>
            <a:avLst/>
            <a:gdLst/>
            <a:ahLst/>
            <a:cxnLst/>
            <a:rect l="l" t="t" r="r" b="b"/>
            <a:pathLst>
              <a:path w="1178798" h="1178798" extrusionOk="0">
                <a:moveTo>
                  <a:pt x="0" y="0"/>
                </a:moveTo>
                <a:lnTo>
                  <a:pt x="1178798" y="0"/>
                </a:lnTo>
                <a:lnTo>
                  <a:pt x="1178798" y="1178798"/>
                </a:lnTo>
                <a:lnTo>
                  <a:pt x="0" y="117879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28"/>
          <p:cNvSpPr/>
          <p:nvPr/>
        </p:nvSpPr>
        <p:spPr>
          <a:xfrm>
            <a:off x="8552545" y="3099154"/>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28"/>
          <p:cNvSpPr/>
          <p:nvPr/>
        </p:nvSpPr>
        <p:spPr>
          <a:xfrm>
            <a:off x="8552545" y="5406642"/>
            <a:ext cx="1000999" cy="1000999"/>
          </a:xfrm>
          <a:custGeom>
            <a:avLst/>
            <a:gdLst/>
            <a:ahLst/>
            <a:cxnLst/>
            <a:rect l="l" t="t" r="r" b="b"/>
            <a:pathLst>
              <a:path w="1000999" h="1000999" extrusionOk="0">
                <a:moveTo>
                  <a:pt x="0" y="0"/>
                </a:moveTo>
                <a:lnTo>
                  <a:pt x="1000998" y="0"/>
                </a:lnTo>
                <a:lnTo>
                  <a:pt x="1000998" y="1000999"/>
                </a:lnTo>
                <a:lnTo>
                  <a:pt x="0" y="100099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28"/>
          <p:cNvSpPr/>
          <p:nvPr/>
        </p:nvSpPr>
        <p:spPr>
          <a:xfrm>
            <a:off x="8654181" y="7139758"/>
            <a:ext cx="1000999" cy="1000999"/>
          </a:xfrm>
          <a:custGeom>
            <a:avLst/>
            <a:gdLst/>
            <a:ahLst/>
            <a:cxnLst/>
            <a:rect l="l" t="t" r="r" b="b"/>
            <a:pathLst>
              <a:path w="1000999" h="1000999" extrusionOk="0">
                <a:moveTo>
                  <a:pt x="0" y="0"/>
                </a:moveTo>
                <a:lnTo>
                  <a:pt x="1000998" y="0"/>
                </a:lnTo>
                <a:lnTo>
                  <a:pt x="1000998" y="1000998"/>
                </a:lnTo>
                <a:lnTo>
                  <a:pt x="0" y="100099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28"/>
          <p:cNvSpPr/>
          <p:nvPr/>
        </p:nvSpPr>
        <p:spPr>
          <a:xfrm>
            <a:off x="8604447" y="3151056"/>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28"/>
          <p:cNvSpPr/>
          <p:nvPr/>
        </p:nvSpPr>
        <p:spPr>
          <a:xfrm>
            <a:off x="8604447" y="5458545"/>
            <a:ext cx="897194" cy="897194"/>
          </a:xfrm>
          <a:custGeom>
            <a:avLst/>
            <a:gdLst/>
            <a:ahLst/>
            <a:cxnLst/>
            <a:rect l="l" t="t" r="r" b="b"/>
            <a:pathLst>
              <a:path w="897194" h="897194" extrusionOk="0">
                <a:moveTo>
                  <a:pt x="0" y="0"/>
                </a:moveTo>
                <a:lnTo>
                  <a:pt x="897194" y="0"/>
                </a:lnTo>
                <a:lnTo>
                  <a:pt x="897194" y="897193"/>
                </a:lnTo>
                <a:lnTo>
                  <a:pt x="0" y="8971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28"/>
          <p:cNvSpPr/>
          <p:nvPr/>
        </p:nvSpPr>
        <p:spPr>
          <a:xfrm>
            <a:off x="8695403" y="7176633"/>
            <a:ext cx="897194" cy="897194"/>
          </a:xfrm>
          <a:custGeom>
            <a:avLst/>
            <a:gdLst/>
            <a:ahLst/>
            <a:cxnLst/>
            <a:rect l="l" t="t" r="r" b="b"/>
            <a:pathLst>
              <a:path w="897194" h="897194" extrusionOk="0">
                <a:moveTo>
                  <a:pt x="0" y="0"/>
                </a:moveTo>
                <a:lnTo>
                  <a:pt x="897194" y="0"/>
                </a:lnTo>
                <a:lnTo>
                  <a:pt x="897194" y="897194"/>
                </a:lnTo>
                <a:lnTo>
                  <a:pt x="0" y="89719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8"/>
          <p:cNvSpPr txBox="1"/>
          <p:nvPr/>
        </p:nvSpPr>
        <p:spPr>
          <a:xfrm>
            <a:off x="9760719" y="3315992"/>
            <a:ext cx="6919916" cy="1080296"/>
          </a:xfrm>
          <a:prstGeom prst="rect">
            <a:avLst/>
          </a:prstGeom>
          <a:noFill/>
          <a:ln>
            <a:noFill/>
          </a:ln>
        </p:spPr>
        <p:txBody>
          <a:bodyPr spcFirstLastPara="1" wrap="square" lIns="0" tIns="0" rIns="0" bIns="0" anchor="t" anchorCtr="0">
            <a:spAutoFit/>
          </a:bodyPr>
          <a:lstStyle/>
          <a:p>
            <a:pPr marL="0" marR="0" lvl="0" indent="0" algn="l" rtl="0">
              <a:lnSpc>
                <a:spcPct val="130013"/>
              </a:lnSpc>
              <a:spcBef>
                <a:spcPts val="0"/>
              </a:spcBef>
              <a:spcAft>
                <a:spcPts val="0"/>
              </a:spcAft>
              <a:buClr>
                <a:srgbClr val="000000"/>
              </a:buClr>
              <a:buSzPts val="1800"/>
              <a:buFont typeface="Arial"/>
              <a:buNone/>
            </a:pPr>
            <a:r>
              <a:rPr lang="en-US" sz="1800" b="0" i="0" u="none" strike="noStrike" cap="none">
                <a:solidFill>
                  <a:srgbClr val="000000"/>
                </a:solidFill>
                <a:latin typeface="Poppins"/>
                <a:ea typeface="Poppins"/>
                <a:cs typeface="Poppins"/>
                <a:sym typeface="Poppins"/>
              </a:rPr>
              <a:t>Present information in more than one format. Use demonstration alongside written instructions. Use visual prompts alongside verbal explanation.</a:t>
            </a:r>
            <a:endParaRPr sz="1800" b="0" i="0" u="none" strike="noStrike" cap="none">
              <a:solidFill>
                <a:srgbClr val="000000"/>
              </a:solidFill>
              <a:latin typeface="Arial"/>
              <a:ea typeface="Arial"/>
              <a:cs typeface="Arial"/>
              <a:sym typeface="Arial"/>
            </a:endParaRPr>
          </a:p>
        </p:txBody>
      </p:sp>
      <p:sp>
        <p:nvSpPr>
          <p:cNvPr id="335" name="Google Shape;335;p28"/>
          <p:cNvSpPr txBox="1"/>
          <p:nvPr/>
        </p:nvSpPr>
        <p:spPr>
          <a:xfrm>
            <a:off x="9783237" y="5473971"/>
            <a:ext cx="6919916" cy="1080296"/>
          </a:xfrm>
          <a:prstGeom prst="rect">
            <a:avLst/>
          </a:prstGeom>
          <a:noFill/>
          <a:ln>
            <a:noFill/>
          </a:ln>
        </p:spPr>
        <p:txBody>
          <a:bodyPr spcFirstLastPara="1" wrap="square" lIns="0" tIns="0" rIns="0" bIns="0" anchor="t" anchorCtr="0">
            <a:spAutoFit/>
          </a:bodyPr>
          <a:lstStyle/>
          <a:p>
            <a:pPr marL="0" marR="0" lvl="0" indent="0" algn="l" rtl="0">
              <a:lnSpc>
                <a:spcPct val="130013"/>
              </a:lnSpc>
              <a:spcBef>
                <a:spcPts val="0"/>
              </a:spcBef>
              <a:spcAft>
                <a:spcPts val="0"/>
              </a:spcAft>
              <a:buClr>
                <a:srgbClr val="000000"/>
              </a:buClr>
              <a:buSzPts val="1800"/>
              <a:buFont typeface="Arial"/>
              <a:buNone/>
            </a:pPr>
            <a:r>
              <a:rPr lang="en-US" sz="1800" b="0" i="0" u="none" strike="noStrike" cap="none">
                <a:solidFill>
                  <a:srgbClr val="000000"/>
                </a:solidFill>
                <a:latin typeface="Poppins"/>
                <a:ea typeface="Poppins"/>
                <a:cs typeface="Poppins"/>
                <a:sym typeface="Poppins"/>
              </a:rPr>
              <a:t>Design tasks with multiple entry points. A learner who needs more support starts with a guided version. A learner ready for extension moves to a more complex application.</a:t>
            </a:r>
            <a:endParaRPr sz="1800" b="0" i="0" u="none" strike="noStrike" cap="none">
              <a:solidFill>
                <a:srgbClr val="000000"/>
              </a:solidFill>
              <a:latin typeface="Arial"/>
              <a:ea typeface="Arial"/>
              <a:cs typeface="Arial"/>
              <a:sym typeface="Arial"/>
            </a:endParaRPr>
          </a:p>
        </p:txBody>
      </p:sp>
      <p:sp>
        <p:nvSpPr>
          <p:cNvPr id="336" name="Google Shape;336;p28"/>
          <p:cNvSpPr txBox="1"/>
          <p:nvPr/>
        </p:nvSpPr>
        <p:spPr>
          <a:xfrm>
            <a:off x="9783237" y="7437134"/>
            <a:ext cx="6919916" cy="1080296"/>
          </a:xfrm>
          <a:prstGeom prst="rect">
            <a:avLst/>
          </a:prstGeom>
          <a:noFill/>
          <a:ln>
            <a:noFill/>
          </a:ln>
        </p:spPr>
        <p:txBody>
          <a:bodyPr spcFirstLastPara="1" wrap="square" lIns="0" tIns="0" rIns="0" bIns="0" anchor="t" anchorCtr="0">
            <a:spAutoFit/>
          </a:bodyPr>
          <a:lstStyle/>
          <a:p>
            <a:pPr marL="0" marR="0" lvl="0" indent="0" algn="l" rtl="0">
              <a:lnSpc>
                <a:spcPct val="130013"/>
              </a:lnSpc>
              <a:spcBef>
                <a:spcPts val="0"/>
              </a:spcBef>
              <a:spcAft>
                <a:spcPts val="0"/>
              </a:spcAft>
              <a:buClr>
                <a:srgbClr val="000000"/>
              </a:buClr>
              <a:buSzPts val="1800"/>
              <a:buFont typeface="Arial"/>
              <a:buNone/>
            </a:pPr>
            <a:r>
              <a:rPr lang="en-US" sz="1800" b="0" i="0" u="none" strike="noStrike" cap="none">
                <a:solidFill>
                  <a:srgbClr val="000000"/>
                </a:solidFill>
                <a:latin typeface="Poppins"/>
                <a:ea typeface="Poppins"/>
                <a:cs typeface="Poppins"/>
                <a:sym typeface="Poppins"/>
              </a:rPr>
              <a:t>Vary how much guidance is available during a task. Scaffolding should decrease over time as competence builds.</a:t>
            </a:r>
            <a:endParaRPr sz="1800" b="0" i="0" u="none" strike="noStrike" cap="none">
              <a:solidFill>
                <a:srgbClr val="000000"/>
              </a:solidFill>
              <a:latin typeface="Arial"/>
              <a:ea typeface="Arial"/>
              <a:cs typeface="Arial"/>
              <a:sym typeface="Arial"/>
            </a:endParaRPr>
          </a:p>
        </p:txBody>
      </p:sp>
      <p:sp>
        <p:nvSpPr>
          <p:cNvPr id="337" name="Google Shape;337;p28"/>
          <p:cNvSpPr txBox="1"/>
          <p:nvPr/>
        </p:nvSpPr>
        <p:spPr>
          <a:xfrm>
            <a:off x="9760719" y="2796121"/>
            <a:ext cx="7611769" cy="415755"/>
          </a:xfrm>
          <a:prstGeom prst="rect">
            <a:avLst/>
          </a:prstGeom>
          <a:noFill/>
          <a:ln>
            <a:noFill/>
          </a:ln>
        </p:spPr>
        <p:txBody>
          <a:bodyPr spcFirstLastPara="1" wrap="square" lIns="0" tIns="0" rIns="0" bIns="0" anchor="t" anchorCtr="0">
            <a:spAutoFit/>
          </a:bodyPr>
          <a:lstStyle/>
          <a:p>
            <a:pPr marL="0" marR="0" lvl="0" indent="0" algn="l" rtl="0">
              <a:lnSpc>
                <a:spcPct val="113007"/>
              </a:lnSpc>
              <a:spcBef>
                <a:spcPts val="0"/>
              </a:spcBef>
              <a:spcAft>
                <a:spcPts val="0"/>
              </a:spcAft>
              <a:buClr>
                <a:srgbClr val="000000"/>
              </a:buClr>
              <a:buSzPts val="2391"/>
              <a:buFont typeface="Arial"/>
              <a:buNone/>
            </a:pPr>
            <a:r>
              <a:rPr lang="en-US" sz="2391" b="1" i="0" u="none" strike="noStrike" cap="none">
                <a:solidFill>
                  <a:srgbClr val="000000"/>
                </a:solidFill>
                <a:latin typeface="Poppins"/>
                <a:ea typeface="Poppins"/>
                <a:cs typeface="Poppins"/>
                <a:sym typeface="Poppins"/>
              </a:rPr>
              <a:t>Differentiate the Input</a:t>
            </a:r>
            <a:endParaRPr sz="1400" b="0" i="0" u="none" strike="noStrike" cap="none">
              <a:solidFill>
                <a:srgbClr val="000000"/>
              </a:solidFill>
              <a:latin typeface="Arial"/>
              <a:ea typeface="Arial"/>
              <a:cs typeface="Arial"/>
              <a:sym typeface="Arial"/>
            </a:endParaRPr>
          </a:p>
        </p:txBody>
      </p:sp>
      <p:sp>
        <p:nvSpPr>
          <p:cNvPr id="338" name="Google Shape;338;p28"/>
          <p:cNvSpPr txBox="1"/>
          <p:nvPr/>
        </p:nvSpPr>
        <p:spPr>
          <a:xfrm>
            <a:off x="9783237" y="5026624"/>
            <a:ext cx="6919916" cy="415755"/>
          </a:xfrm>
          <a:prstGeom prst="rect">
            <a:avLst/>
          </a:prstGeom>
          <a:noFill/>
          <a:ln>
            <a:noFill/>
          </a:ln>
        </p:spPr>
        <p:txBody>
          <a:bodyPr spcFirstLastPara="1" wrap="square" lIns="0" tIns="0" rIns="0" bIns="0" anchor="t" anchorCtr="0">
            <a:spAutoFit/>
          </a:bodyPr>
          <a:lstStyle/>
          <a:p>
            <a:pPr marL="0" marR="0" lvl="0" indent="0" algn="l" rtl="0">
              <a:lnSpc>
                <a:spcPct val="113007"/>
              </a:lnSpc>
              <a:spcBef>
                <a:spcPts val="0"/>
              </a:spcBef>
              <a:spcAft>
                <a:spcPts val="0"/>
              </a:spcAft>
              <a:buClr>
                <a:srgbClr val="000000"/>
              </a:buClr>
              <a:buSzPts val="2391"/>
              <a:buFont typeface="Arial"/>
              <a:buNone/>
            </a:pPr>
            <a:r>
              <a:rPr lang="en-US" sz="2391" b="1" i="0" u="none" strike="noStrike" cap="none">
                <a:solidFill>
                  <a:srgbClr val="000000"/>
                </a:solidFill>
                <a:latin typeface="Poppins"/>
                <a:ea typeface="Poppins"/>
                <a:cs typeface="Poppins"/>
                <a:sym typeface="Poppins"/>
              </a:rPr>
              <a:t>Differentiate the Task</a:t>
            </a:r>
            <a:endParaRPr sz="1400" b="0" i="0" u="none" strike="noStrike" cap="none">
              <a:solidFill>
                <a:srgbClr val="000000"/>
              </a:solidFill>
              <a:latin typeface="Arial"/>
              <a:ea typeface="Arial"/>
              <a:cs typeface="Arial"/>
              <a:sym typeface="Arial"/>
            </a:endParaRPr>
          </a:p>
        </p:txBody>
      </p:sp>
      <p:sp>
        <p:nvSpPr>
          <p:cNvPr id="339" name="Google Shape;339;p28"/>
          <p:cNvSpPr txBox="1"/>
          <p:nvPr/>
        </p:nvSpPr>
        <p:spPr>
          <a:xfrm>
            <a:off x="9783237" y="6956725"/>
            <a:ext cx="7194019" cy="400687"/>
          </a:xfrm>
          <a:prstGeom prst="rect">
            <a:avLst/>
          </a:prstGeom>
          <a:noFill/>
          <a:ln>
            <a:noFill/>
          </a:ln>
        </p:spPr>
        <p:txBody>
          <a:bodyPr spcFirstLastPara="1" wrap="square" lIns="0" tIns="0" rIns="0" bIns="0" anchor="t" anchorCtr="0">
            <a:spAutoFit/>
          </a:bodyPr>
          <a:lstStyle/>
          <a:p>
            <a:pPr marL="0" marR="0" lvl="0" indent="0" algn="l" rtl="0">
              <a:lnSpc>
                <a:spcPct val="113020"/>
              </a:lnSpc>
              <a:spcBef>
                <a:spcPts val="0"/>
              </a:spcBef>
              <a:spcAft>
                <a:spcPts val="0"/>
              </a:spcAft>
              <a:buClr>
                <a:srgbClr val="000000"/>
              </a:buClr>
              <a:buSzPts val="2304"/>
              <a:buFont typeface="Arial"/>
              <a:buNone/>
            </a:pPr>
            <a:r>
              <a:rPr lang="en-US" sz="2304" b="1" i="0" u="none" strike="noStrike" cap="none">
                <a:solidFill>
                  <a:srgbClr val="000000"/>
                </a:solidFill>
                <a:latin typeface="Poppins"/>
                <a:ea typeface="Poppins"/>
                <a:cs typeface="Poppins"/>
                <a:sym typeface="Poppins"/>
              </a:rPr>
              <a:t>Differentiate the Support</a:t>
            </a:r>
            <a:endParaRPr sz="1400" b="0" i="0" u="none" strike="noStrike" cap="none">
              <a:solidFill>
                <a:srgbClr val="000000"/>
              </a:solidFill>
              <a:latin typeface="Arial"/>
              <a:ea typeface="Arial"/>
              <a:cs typeface="Arial"/>
              <a:sym typeface="Arial"/>
            </a:endParaRPr>
          </a:p>
        </p:txBody>
      </p:sp>
      <p:sp>
        <p:nvSpPr>
          <p:cNvPr id="340" name="Google Shape;340;p28"/>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8"/>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1431</Words>
  <Application>Microsoft Office PowerPoint</Application>
  <PresentationFormat>Custom</PresentationFormat>
  <Paragraphs>140</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Poppins SemiBold</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2026-09-01T08:29:16Z</dcterms:modified>
</cp:coreProperties>
</file>