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Poppins" panose="00000500000000000000" pitchFamily="2" charset="0"/>
      <p:regular r:id="rId20"/>
      <p:bold r:id="rId21"/>
      <p:italic r:id="rId22"/>
      <p:boldItalic r:id="rId23"/>
    </p:embeddedFont>
    <p:embeddedFont>
      <p:font typeface="Poppins Medium" panose="00000600000000000000" pitchFamily="2" charset="0"/>
      <p:regular r:id="rId24"/>
      <p:bold r:id="rId25"/>
      <p:italic r:id="rId26"/>
      <p:boldItalic r:id="rId27"/>
    </p:embeddedFont>
    <p:embeddedFont>
      <p:font typeface="Poppins SemiBold" panose="000007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jYiyU1bWo1qOU/925G4ZDpBaHp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4" name="Google Shape;3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6" name="Google Shape;38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8" name="Google Shape;3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6" name="Google Shape;41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8" name="Google Shape;45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7" name="Google Shape;4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8" name="Google Shape;4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3" name="Google Shape;5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1" name="Google Shape;31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hyperlink" Target="https://www.youtube.com/watch?v=RCHETWoXD_E" TargetMode="External"/><Relationship Id="rId4" Type="http://schemas.openxmlformats.org/officeDocument/2006/relationships/image" Target="../media/image19.png"/><Relationship Id="rId9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34.jpg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44.jp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6.png"/><Relationship Id="rId5" Type="http://schemas.openxmlformats.org/officeDocument/2006/relationships/image" Target="../media/image24.png"/><Relationship Id="rId10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 rot="-4721612">
            <a:off x="4127164" y="2493372"/>
            <a:ext cx="14314219" cy="3994628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2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2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2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88" name="Google Shape;88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22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91" name="Google Shape;91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22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94" name="Google Shape;94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22"/>
          <p:cNvSpPr/>
          <p:nvPr/>
        </p:nvSpPr>
        <p:spPr>
          <a:xfrm>
            <a:off x="505150" y="343760"/>
            <a:ext cx="2213194" cy="1832016"/>
          </a:xfrm>
          <a:custGeom>
            <a:avLst/>
            <a:gdLst/>
            <a:ahLst/>
            <a:cxnLst/>
            <a:rect l="l" t="t" r="r" b="b"/>
            <a:pathLst>
              <a:path w="2240781" h="1952681" extrusionOk="0">
                <a:moveTo>
                  <a:pt x="0" y="0"/>
                </a:moveTo>
                <a:lnTo>
                  <a:pt x="2240781" y="0"/>
                </a:lnTo>
                <a:lnTo>
                  <a:pt x="2240781" y="1952681"/>
                </a:lnTo>
                <a:lnTo>
                  <a:pt x="0" y="19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"/>
          <p:cNvSpPr txBox="1"/>
          <p:nvPr/>
        </p:nvSpPr>
        <p:spPr>
          <a:xfrm>
            <a:off x="505150" y="2438046"/>
            <a:ext cx="831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VETCOMPASS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2"/>
          <p:cNvSpPr txBox="1"/>
          <p:nvPr/>
        </p:nvSpPr>
        <p:spPr>
          <a:xfrm>
            <a:off x="505150" y="3428997"/>
            <a:ext cx="7177200" cy="10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VET Teachers' Transversal Skills </a:t>
            </a:r>
            <a:endParaRPr sz="3200" b="1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Competence Assessment System</a:t>
            </a:r>
            <a:endParaRPr sz="3200" b="1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9" name="Google Shape;99;p22"/>
          <p:cNvSpPr txBox="1"/>
          <p:nvPr/>
        </p:nvSpPr>
        <p:spPr>
          <a:xfrm>
            <a:off x="412350" y="4653608"/>
            <a:ext cx="8319300" cy="12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Modulo 1: Didattica inclusiva e incentrata sullo studente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/>
          <p:cNvSpPr/>
          <p:nvPr/>
        </p:nvSpPr>
        <p:spPr>
          <a:xfrm>
            <a:off x="166946" y="8383035"/>
            <a:ext cx="3671865" cy="991404"/>
          </a:xfrm>
          <a:custGeom>
            <a:avLst/>
            <a:gdLst/>
            <a:ahLst/>
            <a:cxnLst/>
            <a:rect l="l" t="t" r="r" b="b"/>
            <a:pathLst>
              <a:path w="3671865" h="991404" extrusionOk="0">
                <a:moveTo>
                  <a:pt x="0" y="0"/>
                </a:moveTo>
                <a:lnTo>
                  <a:pt x="3671865" y="0"/>
                </a:lnTo>
                <a:lnTo>
                  <a:pt x="3671865" y="991404"/>
                </a:lnTo>
                <a:lnTo>
                  <a:pt x="0" y="991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2"/>
          <p:cNvSpPr txBox="1"/>
          <p:nvPr/>
        </p:nvSpPr>
        <p:spPr>
          <a:xfrm>
            <a:off x="3916525" y="8435725"/>
            <a:ext cx="4563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Finanziato dall'Unione europea. Le opinioni espresse appartengono, tuttavia, al solo o ai soli autori e non riflettono necessariamente le opinioni dell'Unione europea o dell’Agenzia esecutiva europea per l’istruzione e la cultura (EACEA). Né l'Unione europea né l'EACEA possono esserne ritenute responsabili.</a:t>
            </a:r>
            <a:endParaRPr sz="1100" b="0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2"/>
          <p:cNvSpPr txBox="1"/>
          <p:nvPr/>
        </p:nvSpPr>
        <p:spPr>
          <a:xfrm>
            <a:off x="315867" y="9722206"/>
            <a:ext cx="1162172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Materiale disponibile sotto licenza Creative Commons CC BY 4.0 (</a:t>
            </a:r>
            <a:r>
              <a:rPr lang="en-US" sz="1100" b="0" i="0" u="sng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</a:t>
            </a: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3907596" y="7526279"/>
            <a:ext cx="1522251" cy="673677"/>
          </a:xfrm>
          <a:custGeom>
            <a:avLst/>
            <a:gdLst/>
            <a:ahLst/>
            <a:cxnLst/>
            <a:rect l="l" t="t" r="r" b="b"/>
            <a:pathLst>
              <a:path w="1522251" h="673677" extrusionOk="0">
                <a:moveTo>
                  <a:pt x="0" y="0"/>
                </a:moveTo>
                <a:lnTo>
                  <a:pt x="1522251" y="0"/>
                </a:lnTo>
                <a:lnTo>
                  <a:pt x="1522251" y="673677"/>
                </a:lnTo>
                <a:lnTo>
                  <a:pt x="0" y="673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2"/>
          <p:cNvSpPr/>
          <p:nvPr/>
        </p:nvSpPr>
        <p:spPr>
          <a:xfrm>
            <a:off x="505161" y="6522747"/>
            <a:ext cx="1855138" cy="593644"/>
          </a:xfrm>
          <a:custGeom>
            <a:avLst/>
            <a:gdLst/>
            <a:ahLst/>
            <a:cxnLst/>
            <a:rect l="l" t="t" r="r" b="b"/>
            <a:pathLst>
              <a:path w="1855138" h="593644" extrusionOk="0">
                <a:moveTo>
                  <a:pt x="0" y="0"/>
                </a:moveTo>
                <a:lnTo>
                  <a:pt x="1855138" y="0"/>
                </a:lnTo>
                <a:lnTo>
                  <a:pt x="1855138" y="593644"/>
                </a:lnTo>
                <a:lnTo>
                  <a:pt x="0" y="593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2"/>
          <p:cNvSpPr/>
          <p:nvPr/>
        </p:nvSpPr>
        <p:spPr>
          <a:xfrm>
            <a:off x="4931578" y="6287422"/>
            <a:ext cx="1064292" cy="1064292"/>
          </a:xfrm>
          <a:custGeom>
            <a:avLst/>
            <a:gdLst/>
            <a:ahLst/>
            <a:cxnLst/>
            <a:rect l="l" t="t" r="r" b="b"/>
            <a:pathLst>
              <a:path w="1064292" h="1064292" extrusionOk="0">
                <a:moveTo>
                  <a:pt x="0" y="0"/>
                </a:moveTo>
                <a:lnTo>
                  <a:pt x="1064292" y="0"/>
                </a:lnTo>
                <a:lnTo>
                  <a:pt x="1064292" y="1064293"/>
                </a:lnTo>
                <a:lnTo>
                  <a:pt x="0" y="1064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2"/>
          <p:cNvSpPr/>
          <p:nvPr/>
        </p:nvSpPr>
        <p:spPr>
          <a:xfrm>
            <a:off x="5995870" y="6411279"/>
            <a:ext cx="1001936" cy="816577"/>
          </a:xfrm>
          <a:custGeom>
            <a:avLst/>
            <a:gdLst/>
            <a:ahLst/>
            <a:cxnLst/>
            <a:rect l="l" t="t" r="r" b="b"/>
            <a:pathLst>
              <a:path w="1001936" h="816577" extrusionOk="0">
                <a:moveTo>
                  <a:pt x="0" y="0"/>
                </a:moveTo>
                <a:lnTo>
                  <a:pt x="1001936" y="0"/>
                </a:lnTo>
                <a:lnTo>
                  <a:pt x="1001936" y="816577"/>
                </a:lnTo>
                <a:lnTo>
                  <a:pt x="0" y="816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2"/>
          <p:cNvSpPr/>
          <p:nvPr/>
        </p:nvSpPr>
        <p:spPr>
          <a:xfrm>
            <a:off x="533736" y="7547372"/>
            <a:ext cx="1184797" cy="631491"/>
          </a:xfrm>
          <a:custGeom>
            <a:avLst/>
            <a:gdLst/>
            <a:ahLst/>
            <a:cxnLst/>
            <a:rect l="l" t="t" r="r" b="b"/>
            <a:pathLst>
              <a:path w="1184797" h="631491" extrusionOk="0">
                <a:moveTo>
                  <a:pt x="0" y="0"/>
                </a:moveTo>
                <a:lnTo>
                  <a:pt x="1184798" y="0"/>
                </a:lnTo>
                <a:lnTo>
                  <a:pt x="1184798" y="631491"/>
                </a:lnTo>
                <a:lnTo>
                  <a:pt x="0" y="63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/>
          <p:nvPr/>
        </p:nvSpPr>
        <p:spPr>
          <a:xfrm>
            <a:off x="2005633" y="7596108"/>
            <a:ext cx="1668812" cy="534020"/>
          </a:xfrm>
          <a:custGeom>
            <a:avLst/>
            <a:gdLst/>
            <a:ahLst/>
            <a:cxnLst/>
            <a:rect l="l" t="t" r="r" b="b"/>
            <a:pathLst>
              <a:path w="1668812" h="534020" extrusionOk="0">
                <a:moveTo>
                  <a:pt x="0" y="0"/>
                </a:moveTo>
                <a:lnTo>
                  <a:pt x="1668811" y="0"/>
                </a:lnTo>
                <a:lnTo>
                  <a:pt x="1668811" y="534019"/>
                </a:lnTo>
                <a:lnTo>
                  <a:pt x="0" y="534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/>
          <p:cNvSpPr/>
          <p:nvPr/>
        </p:nvSpPr>
        <p:spPr>
          <a:xfrm>
            <a:off x="5715597" y="7596107"/>
            <a:ext cx="1310784" cy="480349"/>
          </a:xfrm>
          <a:custGeom>
            <a:avLst/>
            <a:gdLst/>
            <a:ahLst/>
            <a:cxnLst/>
            <a:rect l="l" t="t" r="r" b="b"/>
            <a:pathLst>
              <a:path w="1310784" h="480349" extrusionOk="0">
                <a:moveTo>
                  <a:pt x="0" y="0"/>
                </a:moveTo>
                <a:lnTo>
                  <a:pt x="1310784" y="0"/>
                </a:lnTo>
                <a:lnTo>
                  <a:pt x="1310784" y="480349"/>
                </a:lnTo>
                <a:lnTo>
                  <a:pt x="0" y="480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2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718363" y="6447000"/>
            <a:ext cx="1855150" cy="70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5"/>
          <p:cNvGrpSpPr/>
          <p:nvPr/>
        </p:nvGrpSpPr>
        <p:grpSpPr>
          <a:xfrm>
            <a:off x="-1821361" y="4584074"/>
            <a:ext cx="21494542" cy="6357176"/>
            <a:chOff x="0" y="0"/>
            <a:chExt cx="5661114" cy="1674318"/>
          </a:xfrm>
        </p:grpSpPr>
        <p:sp>
          <p:nvSpPr>
            <p:cNvPr id="347" name="Google Shape;347;p5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5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9" name="Google Shape;349;p5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5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5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5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5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5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5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5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7" name="Google Shape;367;p5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368" name="Google Shape;368;p5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5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5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371" name="Google Shape;371;p5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5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3" name="Google Shape;373;p5"/>
          <p:cNvSpPr txBox="1"/>
          <p:nvPr/>
        </p:nvSpPr>
        <p:spPr>
          <a:xfrm>
            <a:off x="5374682" y="1019175"/>
            <a:ext cx="753863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Esercizio di simulazione: la differenziazione in 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"/>
          <p:cNvSpPr txBox="1"/>
          <p:nvPr/>
        </p:nvSpPr>
        <p:spPr>
          <a:xfrm>
            <a:off x="1028700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Tre studenti stanno completando l’attività pratica in modo rapido e accurato. Preparate una sfida di approfondimento che aumenti la complessità senza modificare gli standard.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5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Gli allievi più veloci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5"/>
          <p:cNvSpPr txBox="1"/>
          <p:nvPr/>
        </p:nvSpPr>
        <p:spPr>
          <a:xfrm>
            <a:off x="5201666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Quattro studenti stanno procedendo al ritmo previsto. Mantenete l’attuale flusso di attività e monitorate eventuali segni di distrazione o confusione.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5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Allievi in linea con il programma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5"/>
          <p:cNvSpPr txBox="1"/>
          <p:nvPr/>
        </p:nvSpPr>
        <p:spPr>
          <a:xfrm>
            <a:off x="9373585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Tre studenti stanno incontrando difficoltà con la sequenza. Suddividete l’attività in passaggi più piccoli. Offrite un esempio risolto o una dimostrazione per aiutarli a ritrovare l’orientamento.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5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Allievi in difficoltà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5"/>
          <p:cNvSpPr txBox="1"/>
          <p:nvPr/>
        </p:nvSpPr>
        <p:spPr>
          <a:xfrm>
            <a:off x="13545504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Due non hanno ancora iniziato. Avvicinateli in privato e individualmente. Identificate l’ostacolo: si tratta di confusione, mancanza di fiducia o qualcos’altro?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Non hanno ancora iniziato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7437" y="7045881"/>
            <a:ext cx="19561288" cy="3391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4500" y="114300"/>
            <a:ext cx="1600200" cy="1223734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9"/>
          <p:cNvSpPr txBox="1"/>
          <p:nvPr/>
        </p:nvSpPr>
        <p:spPr>
          <a:xfrm>
            <a:off x="341200" y="1545374"/>
            <a:ext cx="16246588" cy="831300"/>
          </a:xfrm>
          <a:prstGeom prst="rect">
            <a:avLst/>
          </a:prstGeom>
          <a:solidFill>
            <a:srgbClr val="10146E"/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SCENARIO </a:t>
            </a: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Un gruppo di dodici studenti sta svolgendo un’attività pratica. Tre stanno finendo in fretta e con precisione. Quattro sono in linea con i tempi previsti. Tre hanno difficoltà con la sequenza. Due non hanno ancora iniziato.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9"/>
          <p:cNvSpPr txBox="1"/>
          <p:nvPr/>
        </p:nvSpPr>
        <p:spPr>
          <a:xfrm>
            <a:off x="4129087" y="457897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Esercizio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sullo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scenario: la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differenziazione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in azione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9"/>
          <p:cNvSpPr txBox="1"/>
          <p:nvPr/>
        </p:nvSpPr>
        <p:spPr>
          <a:xfrm>
            <a:off x="5486400" y="2857392"/>
            <a:ext cx="11430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Rifletti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sulla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tua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risposta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qualità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formatore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9"/>
          <p:cNvSpPr txBox="1"/>
          <p:nvPr/>
        </p:nvSpPr>
        <p:spPr>
          <a:xfrm>
            <a:off x="456200" y="3681011"/>
            <a:ext cx="16460200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875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Cosa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faresti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nei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prossimi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cinque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minuti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per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ciascun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gruppo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sosterresti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due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che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non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hanno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ancora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iniziato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senza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attirare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l’attenzione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su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di loro?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9"/>
          <p:cNvSpPr txBox="1"/>
          <p:nvPr/>
        </p:nvSpPr>
        <p:spPr>
          <a:xfrm>
            <a:off x="208463" y="5584096"/>
            <a:ext cx="15422062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dovrebbe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essere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strutturato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il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compito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nella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prossima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sessione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per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tenere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conto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ciò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che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hai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osservato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fai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mantenere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lo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stesso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standard per tutti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pur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seguendo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percorsi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diversi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9"/>
          <p:cNvSpPr txBox="1"/>
          <p:nvPr/>
        </p:nvSpPr>
        <p:spPr>
          <a:xfrm>
            <a:off x="308475" y="8117666"/>
            <a:ext cx="17465100" cy="831300"/>
          </a:xfrm>
          <a:prstGeom prst="rect">
            <a:avLst/>
          </a:prstGeom>
          <a:solidFill>
            <a:srgbClr val="17B8BB"/>
          </a:solidFill>
          <a:ln>
            <a:noFill/>
          </a:ln>
        </p:spPr>
        <p:txBody>
          <a:bodyPr spcFirstLastPara="1" wrap="square" lIns="228600" tIns="91425" rIns="2286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Principio </a:t>
            </a: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chiave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differenziazione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diventa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competenza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quando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viene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pianificata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anticipo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non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improvvisata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sotto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pressione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7654FD-53D5-F4C8-3731-EB5835535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1262" y="436424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0"/>
          <p:cNvSpPr/>
          <p:nvPr/>
        </p:nvSpPr>
        <p:spPr>
          <a:xfrm>
            <a:off x="-38494" y="-2262"/>
            <a:ext cx="871370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0"/>
          <p:cNvSpPr/>
          <p:nvPr/>
        </p:nvSpPr>
        <p:spPr>
          <a:xfrm rot="4721273" flipH="1">
            <a:off x="-1013092" y="2000104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" name="Google Shape;402;p30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403" name="Google Shape;403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5" name="Google Shape;405;p30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406" name="Google Shape;406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8" name="Google Shape;408;p30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409" name="Google Shape;409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1" name="Google Shape;411;p30"/>
          <p:cNvSpPr/>
          <p:nvPr/>
        </p:nvSpPr>
        <p:spPr>
          <a:xfrm>
            <a:off x="16418760" y="8705110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0"/>
          <p:cNvSpPr txBox="1"/>
          <p:nvPr/>
        </p:nvSpPr>
        <p:spPr>
          <a:xfrm>
            <a:off x="8817600" y="1569700"/>
            <a:ext cx="8165700" cy="7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L’insegnamento inclusivo non avviene in modo isolato. È sostenuto o ostacolato dal contesto più ampio: lo spazio fisico, la cultura istituzionale e le relazioni all’interno di un team. Gli insegnanti della formazione professionale possono influenzare tutti e tre questi aspetti, anche senza autorità istituzionale.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1" i="0" u="none" strike="noStrike" cap="none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L’ambiente inclusivo in classe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ambiente di apprendimento della formazione professionale comunica le aspettative prima ancora che venga pronunciata una parola. Gli studenti interpretano lo spazio e decidono se vi si sentono a proprio agio. Tra le misure concrete figurano: esporre lavori realizzati da studenti provenienti da contesti diversi; utilizzare un linguaggio che presupponga la competenza piuttosto che la carenza; stabilire fin dall’inizio le norme di gruppo; rendere visibili e accessibili le risorse di supporto.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30"/>
          <p:cNvSpPr txBox="1"/>
          <p:nvPr/>
        </p:nvSpPr>
        <p:spPr>
          <a:xfrm>
            <a:off x="8177974" y="401558"/>
            <a:ext cx="98811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4: Costruire un ambiente di istruzione e formazione professionale inclusivo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D31D71-8ADB-6B18-8B71-02565FCA24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42752" y="9299004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Google Shape;418;p31"/>
          <p:cNvGrpSpPr/>
          <p:nvPr/>
        </p:nvGrpSpPr>
        <p:grpSpPr>
          <a:xfrm>
            <a:off x="-1821361" y="4584074"/>
            <a:ext cx="21494542" cy="6357176"/>
            <a:chOff x="0" y="0"/>
            <a:chExt cx="5661114" cy="1674318"/>
          </a:xfrm>
        </p:grpSpPr>
        <p:sp>
          <p:nvSpPr>
            <p:cNvPr id="419" name="Google Shape;419;p31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1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1" name="Google Shape;421;p31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1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31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1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1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1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31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31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1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1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31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31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31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1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31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31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31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1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9" name="Google Shape;439;p31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440" name="Google Shape;440;p31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1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" name="Google Shape;442;p31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443" name="Google Shape;443;p31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1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5" name="Google Shape;445;p31"/>
          <p:cNvSpPr txBox="1"/>
          <p:nvPr/>
        </p:nvSpPr>
        <p:spPr>
          <a:xfrm>
            <a:off x="5374682" y="1019175"/>
            <a:ext cx="753863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l’inclusione è importante: competenze trasversali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1"/>
          <p:cNvSpPr txBox="1"/>
          <p:nvPr/>
        </p:nvSpPr>
        <p:spPr>
          <a:xfrm>
            <a:off x="1028700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sviluppano quando gli studenti si sentono abbastanza al sicuro da partecipare senza timore di essere giudicati.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1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Fiducia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1"/>
          <p:cNvSpPr txBox="1"/>
          <p:nvPr/>
        </p:nvSpPr>
        <p:spPr>
          <a:xfrm>
            <a:off x="5201666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Migliora quando tutti gli studenti hanno reali opportunità di contribuire alle attività e alla discussione.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1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Comunicazione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31"/>
          <p:cNvSpPr txBox="1"/>
          <p:nvPr/>
        </p:nvSpPr>
        <p:spPr>
          <a:xfrm>
            <a:off x="9373585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rafforza quando le attività sono accessibili e la difficoltà è adeguata alle capacità di ogni studente.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1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Risoluzione dei problemi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1"/>
          <p:cNvSpPr txBox="1"/>
          <p:nvPr/>
        </p:nvSpPr>
        <p:spPr>
          <a:xfrm>
            <a:off x="13545504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 quando gli studenti affrontano delle difficoltà in un ambiente che li sostiene, anziché in uno che li esclude.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1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Resilienza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1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31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3210" y="0"/>
            <a:ext cx="4911214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2"/>
          <p:cNvSpPr/>
          <p:nvPr/>
        </p:nvSpPr>
        <p:spPr>
          <a:xfrm rot="4721273" flipH="1">
            <a:off x="-1013093" y="1896866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2" name="Google Shape;462;p32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463" name="Google Shape;463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5" name="Google Shape;465;p32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466" name="Google Shape;466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32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469" name="Google Shape;469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1" name="Google Shape;471;p32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2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2"/>
          <p:cNvSpPr txBox="1"/>
          <p:nvPr/>
        </p:nvSpPr>
        <p:spPr>
          <a:xfrm>
            <a:off x="9203051" y="1894550"/>
            <a:ext cx="8491200" cy="6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 formatori della formazione professionale possono sviluppare questa competenza: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effettuando una valutazione delle esigenze dei discenti all’inizio di ogni nuovo programma</a:t>
            </a:r>
            <a:endParaRPr sz="2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marR="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Riflettendo su una sessione ogni trimestre e chiedendosi: chi è stato meno visibile? Cosa avrebbe potuto aiutarlo?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Collaborando con i colleghi per condividere approcci di differenziazione che si sono dimostrati efficaci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Utilizzando il quadro di riferimento UNESCO-UNEVOC per valutare i punti di forza e le lacune attuali della propria istituzione in materia di inclusione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L’insegnamento inclusivo non è un compito a sé stante che si aggiunge a tutto il resto. È un modo di svolgere ogni altra attività con maggiore consapevolezza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2"/>
          <p:cNvSpPr txBox="1"/>
          <p:nvPr/>
        </p:nvSpPr>
        <p:spPr>
          <a:xfrm>
            <a:off x="8768065" y="401554"/>
            <a:ext cx="98811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 degli insegnanti per rafforzare la pratica inclusiva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6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" name="Google Shape;481;p6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482" name="Google Shape;482;p6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4" name="Google Shape;484;p6"/>
          <p:cNvGrpSpPr/>
          <p:nvPr/>
        </p:nvGrpSpPr>
        <p:grpSpPr>
          <a:xfrm>
            <a:off x="2488624" y="9913239"/>
            <a:ext cx="13310752" cy="837562"/>
            <a:chOff x="0" y="-57150"/>
            <a:chExt cx="7366854" cy="463550"/>
          </a:xfrm>
        </p:grpSpPr>
        <p:sp>
          <p:nvSpPr>
            <p:cNvPr id="485" name="Google Shape;485;p6"/>
            <p:cNvSpPr/>
            <p:nvPr/>
          </p:nvSpPr>
          <p:spPr>
            <a:xfrm>
              <a:off x="0" y="0"/>
              <a:ext cx="7366853" cy="406400"/>
            </a:xfrm>
            <a:custGeom>
              <a:avLst/>
              <a:gdLst/>
              <a:ahLst/>
              <a:cxnLst/>
              <a:rect l="l" t="t" r="r" b="b"/>
              <a:pathLst>
                <a:path w="7366853" h="406400" extrusionOk="0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 txBox="1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6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488" name="Google Shape;488;p6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0" name="Google Shape;490;p6"/>
          <p:cNvSpPr txBox="1"/>
          <p:nvPr/>
        </p:nvSpPr>
        <p:spPr>
          <a:xfrm>
            <a:off x="8957978" y="855274"/>
            <a:ext cx="2058506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GUARDA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6"/>
          <p:cNvSpPr txBox="1"/>
          <p:nvPr/>
        </p:nvSpPr>
        <p:spPr>
          <a:xfrm>
            <a:off x="8957978" y="1603492"/>
            <a:ext cx="8555259" cy="3540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Guarda il seguente video su YouTube per una guida su come rendere la tua classe più inclusiva utilizzando un approccio di progettazione universale all'apprendimento.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endParaRPr sz="2499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video è disponibile anche all'indirizzo: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https://www.youtube.com/watch?v=RCHETWoXD_E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6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6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4" name="Google Shape;494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36807" y="3510116"/>
            <a:ext cx="9918354" cy="7240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6" title="Introduction to Inclusive Teachi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89510" y="4262626"/>
            <a:ext cx="8675607" cy="4898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7"/>
          <p:cNvSpPr/>
          <p:nvPr/>
        </p:nvSpPr>
        <p:spPr>
          <a:xfrm rot="4721887" flipH="1">
            <a:off x="35054" y="2973748"/>
            <a:ext cx="12676724" cy="4421008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4421007"/>
                </a:moveTo>
                <a:lnTo>
                  <a:pt x="12676725" y="4421007"/>
                </a:lnTo>
                <a:lnTo>
                  <a:pt x="12676725" y="0"/>
                </a:lnTo>
                <a:lnTo>
                  <a:pt x="0" y="0"/>
                </a:lnTo>
                <a:lnTo>
                  <a:pt x="0" y="4421007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p7"/>
          <p:cNvGrpSpPr/>
          <p:nvPr/>
        </p:nvGrpSpPr>
        <p:grpSpPr>
          <a:xfrm>
            <a:off x="6517566" y="946396"/>
            <a:ext cx="857867" cy="857867"/>
            <a:chOff x="0" y="0"/>
            <a:chExt cx="812800" cy="812800"/>
          </a:xfrm>
        </p:grpSpPr>
        <p:sp>
          <p:nvSpPr>
            <p:cNvPr id="502" name="Google Shape;502;p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" name="Google Shape;504;p7"/>
          <p:cNvGrpSpPr/>
          <p:nvPr/>
        </p:nvGrpSpPr>
        <p:grpSpPr>
          <a:xfrm>
            <a:off x="7169653" y="2226096"/>
            <a:ext cx="604566" cy="604566"/>
            <a:chOff x="0" y="0"/>
            <a:chExt cx="812800" cy="812800"/>
          </a:xfrm>
        </p:grpSpPr>
        <p:sp>
          <p:nvSpPr>
            <p:cNvPr id="505" name="Google Shape;505;p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7" name="Google Shape;507;p7"/>
          <p:cNvGrpSpPr/>
          <p:nvPr/>
        </p:nvGrpSpPr>
        <p:grpSpPr>
          <a:xfrm>
            <a:off x="6401992" y="681913"/>
            <a:ext cx="637633" cy="637633"/>
            <a:chOff x="0" y="0"/>
            <a:chExt cx="812800" cy="812800"/>
          </a:xfrm>
        </p:grpSpPr>
        <p:sp>
          <p:nvSpPr>
            <p:cNvPr id="508" name="Google Shape;508;p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0" name="Google Shape;510;p7"/>
          <p:cNvSpPr/>
          <p:nvPr/>
        </p:nvSpPr>
        <p:spPr>
          <a:xfrm>
            <a:off x="0" y="0"/>
            <a:ext cx="7172607" cy="10284335"/>
          </a:xfrm>
          <a:custGeom>
            <a:avLst/>
            <a:gdLst/>
            <a:ahLst/>
            <a:cxnLst/>
            <a:rect l="l" t="t" r="r" b="b"/>
            <a:pathLst>
              <a:path w="20508340" h="29405579" extrusionOk="0">
                <a:moveTo>
                  <a:pt x="0" y="0"/>
                </a:moveTo>
                <a:lnTo>
                  <a:pt x="0" y="29405579"/>
                </a:lnTo>
                <a:lnTo>
                  <a:pt x="20493101" y="29405579"/>
                </a:lnTo>
                <a:cubicBezTo>
                  <a:pt x="20493101" y="29405579"/>
                  <a:pt x="20508088" y="29221937"/>
                  <a:pt x="20508340" y="28880941"/>
                </a:cubicBezTo>
                <a:lnTo>
                  <a:pt x="20508340" y="28861637"/>
                </a:lnTo>
                <a:cubicBezTo>
                  <a:pt x="20506944" y="27222701"/>
                  <a:pt x="20165059" y="22080345"/>
                  <a:pt x="16353154" y="16175734"/>
                </a:cubicBezTo>
                <a:cubicBezTo>
                  <a:pt x="12100560" y="9588373"/>
                  <a:pt x="10789031" y="5416550"/>
                  <a:pt x="10825226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7"/>
          <p:cNvSpPr/>
          <p:nvPr/>
        </p:nvSpPr>
        <p:spPr>
          <a:xfrm rot="2903702">
            <a:off x="-5767044" y="6286174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5" y="0"/>
                </a:lnTo>
                <a:lnTo>
                  <a:pt x="10909315" y="3709166"/>
                </a:lnTo>
                <a:lnTo>
                  <a:pt x="0" y="37091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7"/>
          <p:cNvSpPr txBox="1"/>
          <p:nvPr/>
        </p:nvSpPr>
        <p:spPr>
          <a:xfrm>
            <a:off x="8704041" y="2616125"/>
            <a:ext cx="8555259" cy="478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7"/>
          <p:cNvSpPr txBox="1"/>
          <p:nvPr/>
        </p:nvSpPr>
        <p:spPr>
          <a:xfrm>
            <a:off x="8704041" y="1019175"/>
            <a:ext cx="8555259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 per gli insegnanti volte a rafforzare le pratiche inclusive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7"/>
          <p:cNvSpPr/>
          <p:nvPr/>
        </p:nvSpPr>
        <p:spPr>
          <a:xfrm>
            <a:off x="16080502" y="4056940"/>
            <a:ext cx="1178798" cy="1178798"/>
          </a:xfrm>
          <a:custGeom>
            <a:avLst/>
            <a:gdLst/>
            <a:ahLst/>
            <a:cxnLst/>
            <a:rect l="l" t="t" r="r" b="b"/>
            <a:pathLst>
              <a:path w="1178798" h="1178798" extrusionOk="0">
                <a:moveTo>
                  <a:pt x="0" y="0"/>
                </a:moveTo>
                <a:lnTo>
                  <a:pt x="1178798" y="0"/>
                </a:lnTo>
                <a:lnTo>
                  <a:pt x="1178798" y="1178798"/>
                </a:lnTo>
                <a:lnTo>
                  <a:pt x="0" y="1178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7"/>
          <p:cNvSpPr/>
          <p:nvPr/>
        </p:nvSpPr>
        <p:spPr>
          <a:xfrm>
            <a:off x="16080502" y="5326431"/>
            <a:ext cx="1178798" cy="1178798"/>
          </a:xfrm>
          <a:custGeom>
            <a:avLst/>
            <a:gdLst/>
            <a:ahLst/>
            <a:cxnLst/>
            <a:rect l="l" t="t" r="r" b="b"/>
            <a:pathLst>
              <a:path w="1178798" h="1178798" extrusionOk="0">
                <a:moveTo>
                  <a:pt x="0" y="0"/>
                </a:moveTo>
                <a:lnTo>
                  <a:pt x="1178798" y="0"/>
                </a:lnTo>
                <a:lnTo>
                  <a:pt x="1178798" y="1178798"/>
                </a:lnTo>
                <a:lnTo>
                  <a:pt x="0" y="1178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7"/>
          <p:cNvSpPr/>
          <p:nvPr/>
        </p:nvSpPr>
        <p:spPr>
          <a:xfrm>
            <a:off x="16080502" y="6595923"/>
            <a:ext cx="1178798" cy="1178798"/>
          </a:xfrm>
          <a:custGeom>
            <a:avLst/>
            <a:gdLst/>
            <a:ahLst/>
            <a:cxnLst/>
            <a:rect l="l" t="t" r="r" b="b"/>
            <a:pathLst>
              <a:path w="1178798" h="1178798" extrusionOk="0">
                <a:moveTo>
                  <a:pt x="0" y="0"/>
                </a:moveTo>
                <a:lnTo>
                  <a:pt x="1178798" y="0"/>
                </a:lnTo>
                <a:lnTo>
                  <a:pt x="1178798" y="1178798"/>
                </a:lnTo>
                <a:lnTo>
                  <a:pt x="0" y="1178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7"/>
          <p:cNvSpPr/>
          <p:nvPr/>
        </p:nvSpPr>
        <p:spPr>
          <a:xfrm>
            <a:off x="16169402" y="4145840"/>
            <a:ext cx="1000999" cy="1000999"/>
          </a:xfrm>
          <a:custGeom>
            <a:avLst/>
            <a:gdLst/>
            <a:ahLst/>
            <a:cxnLst/>
            <a:rect l="l" t="t" r="r" b="b"/>
            <a:pathLst>
              <a:path w="1000999" h="1000999" extrusionOk="0">
                <a:moveTo>
                  <a:pt x="0" y="0"/>
                </a:moveTo>
                <a:lnTo>
                  <a:pt x="1000998" y="0"/>
                </a:lnTo>
                <a:lnTo>
                  <a:pt x="1000998" y="1000998"/>
                </a:lnTo>
                <a:lnTo>
                  <a:pt x="0" y="1000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7"/>
          <p:cNvSpPr/>
          <p:nvPr/>
        </p:nvSpPr>
        <p:spPr>
          <a:xfrm>
            <a:off x="16169402" y="5415331"/>
            <a:ext cx="1000999" cy="1000999"/>
          </a:xfrm>
          <a:custGeom>
            <a:avLst/>
            <a:gdLst/>
            <a:ahLst/>
            <a:cxnLst/>
            <a:rect l="l" t="t" r="r" b="b"/>
            <a:pathLst>
              <a:path w="1000999" h="1000999" extrusionOk="0">
                <a:moveTo>
                  <a:pt x="0" y="0"/>
                </a:moveTo>
                <a:lnTo>
                  <a:pt x="1000998" y="0"/>
                </a:lnTo>
                <a:lnTo>
                  <a:pt x="1000998" y="1000999"/>
                </a:lnTo>
                <a:lnTo>
                  <a:pt x="0" y="1000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7"/>
          <p:cNvSpPr/>
          <p:nvPr/>
        </p:nvSpPr>
        <p:spPr>
          <a:xfrm>
            <a:off x="16169402" y="6684823"/>
            <a:ext cx="1000999" cy="1000999"/>
          </a:xfrm>
          <a:custGeom>
            <a:avLst/>
            <a:gdLst/>
            <a:ahLst/>
            <a:cxnLst/>
            <a:rect l="l" t="t" r="r" b="b"/>
            <a:pathLst>
              <a:path w="1000999" h="1000999" extrusionOk="0">
                <a:moveTo>
                  <a:pt x="0" y="0"/>
                </a:moveTo>
                <a:lnTo>
                  <a:pt x="1000998" y="0"/>
                </a:lnTo>
                <a:lnTo>
                  <a:pt x="1000998" y="1000998"/>
                </a:lnTo>
                <a:lnTo>
                  <a:pt x="0" y="1000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7"/>
          <p:cNvSpPr/>
          <p:nvPr/>
        </p:nvSpPr>
        <p:spPr>
          <a:xfrm>
            <a:off x="16221304" y="4197742"/>
            <a:ext cx="897194" cy="897194"/>
          </a:xfrm>
          <a:custGeom>
            <a:avLst/>
            <a:gdLst/>
            <a:ahLst/>
            <a:cxnLst/>
            <a:rect l="l" t="t" r="r" b="b"/>
            <a:pathLst>
              <a:path w="897194" h="897194" extrusionOk="0">
                <a:moveTo>
                  <a:pt x="0" y="0"/>
                </a:moveTo>
                <a:lnTo>
                  <a:pt x="897194" y="0"/>
                </a:lnTo>
                <a:lnTo>
                  <a:pt x="897194" y="897194"/>
                </a:lnTo>
                <a:lnTo>
                  <a:pt x="0" y="897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7"/>
          <p:cNvSpPr/>
          <p:nvPr/>
        </p:nvSpPr>
        <p:spPr>
          <a:xfrm>
            <a:off x="16221304" y="5467234"/>
            <a:ext cx="897194" cy="897194"/>
          </a:xfrm>
          <a:custGeom>
            <a:avLst/>
            <a:gdLst/>
            <a:ahLst/>
            <a:cxnLst/>
            <a:rect l="l" t="t" r="r" b="b"/>
            <a:pathLst>
              <a:path w="897194" h="897194" extrusionOk="0">
                <a:moveTo>
                  <a:pt x="0" y="0"/>
                </a:moveTo>
                <a:lnTo>
                  <a:pt x="897194" y="0"/>
                </a:lnTo>
                <a:lnTo>
                  <a:pt x="897194" y="897193"/>
                </a:lnTo>
                <a:lnTo>
                  <a:pt x="0" y="8971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7"/>
          <p:cNvSpPr/>
          <p:nvPr/>
        </p:nvSpPr>
        <p:spPr>
          <a:xfrm>
            <a:off x="16221304" y="6736725"/>
            <a:ext cx="897194" cy="897194"/>
          </a:xfrm>
          <a:custGeom>
            <a:avLst/>
            <a:gdLst/>
            <a:ahLst/>
            <a:cxnLst/>
            <a:rect l="l" t="t" r="r" b="b"/>
            <a:pathLst>
              <a:path w="897194" h="897194" extrusionOk="0">
                <a:moveTo>
                  <a:pt x="0" y="0"/>
                </a:moveTo>
                <a:lnTo>
                  <a:pt x="897194" y="0"/>
                </a:lnTo>
                <a:lnTo>
                  <a:pt x="897194" y="897194"/>
                </a:lnTo>
                <a:lnTo>
                  <a:pt x="0" y="897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7"/>
          <p:cNvSpPr txBox="1"/>
          <p:nvPr/>
        </p:nvSpPr>
        <p:spPr>
          <a:xfrm>
            <a:off x="8978144" y="4653264"/>
            <a:ext cx="6919916" cy="246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6"/>
              <a:buFont typeface="Arial"/>
              <a:buNone/>
            </a:pPr>
            <a:r>
              <a:rPr lang="en-US" sz="1536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Effettuare una valutazione delle esigenze degli studenti all’inizio di ogni nuovo programma per individuare i punti di partenza, i punti di forza e le potenziali barriere.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7"/>
          <p:cNvSpPr txBox="1"/>
          <p:nvPr/>
        </p:nvSpPr>
        <p:spPr>
          <a:xfrm>
            <a:off x="8978144" y="5890084"/>
            <a:ext cx="6919916" cy="246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6"/>
              <a:buFont typeface="Arial"/>
              <a:buNone/>
            </a:pPr>
            <a:r>
              <a:rPr lang="en-US" sz="1536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Rivedere una sessione per semestre e chiedersi: chi era meno visibile? Cosa avrebbe potuto aiutarlo a partecipare in modo più attivo?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7"/>
          <p:cNvSpPr txBox="1"/>
          <p:nvPr/>
        </p:nvSpPr>
        <p:spPr>
          <a:xfrm>
            <a:off x="8947632" y="7166272"/>
            <a:ext cx="6919916" cy="246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6"/>
              <a:buFont typeface="Arial"/>
              <a:buNone/>
            </a:pPr>
            <a:r>
              <a:rPr lang="en-US" sz="1536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Collaborare con i colleghi per condividere approcci di differenziazione didattica. Utilizzare il quadro di riferimento UNESCO-UNEVOC per valutare i punti di forza della propria istituzione in materia di inclusione.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7"/>
          <p:cNvSpPr txBox="1"/>
          <p:nvPr/>
        </p:nvSpPr>
        <p:spPr>
          <a:xfrm>
            <a:off x="8286291" y="4201658"/>
            <a:ext cx="7611769" cy="369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1"/>
              <a:buFont typeface="Arial"/>
              <a:buNone/>
            </a:pPr>
            <a:r>
              <a:rPr lang="en-US" sz="2391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Valutazione delle esigenze degli 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7"/>
          <p:cNvSpPr txBox="1"/>
          <p:nvPr/>
        </p:nvSpPr>
        <p:spPr>
          <a:xfrm>
            <a:off x="8978144" y="5438478"/>
            <a:ext cx="6919916" cy="369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1"/>
              <a:buFont typeface="Arial"/>
              <a:buNone/>
            </a:pPr>
            <a:r>
              <a:rPr lang="en-US" sz="2391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Revisione della sessione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7"/>
          <p:cNvSpPr txBox="1"/>
          <p:nvPr/>
        </p:nvSpPr>
        <p:spPr>
          <a:xfrm>
            <a:off x="8704041" y="6701520"/>
            <a:ext cx="7194019" cy="34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4"/>
              <a:buFont typeface="Arial"/>
              <a:buNone/>
            </a:pPr>
            <a:r>
              <a:rPr lang="en-US" sz="230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Collaborazione tra pari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9"/>
          <p:cNvSpPr/>
          <p:nvPr/>
        </p:nvSpPr>
        <p:spPr>
          <a:xfrm rot="-4721612">
            <a:off x="363811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9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9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" name="Google Shape;538;p9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539" name="Google Shape;539;p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1" name="Google Shape;541;p9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542" name="Google Shape;542;p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4" name="Google Shape;544;p9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545" name="Google Shape;545;p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7" name="Google Shape;547;p9"/>
          <p:cNvSpPr txBox="1"/>
          <p:nvPr/>
        </p:nvSpPr>
        <p:spPr>
          <a:xfrm>
            <a:off x="1041071" y="5394958"/>
            <a:ext cx="76143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6"/>
              <a:buFont typeface="Arial"/>
              <a:buNone/>
            </a:pPr>
            <a:r>
              <a:rPr lang="en-US" sz="3606">
                <a:latin typeface="Poppins SemiBold"/>
                <a:ea typeface="Poppins SemiBold"/>
                <a:cs typeface="Poppins SemiBold"/>
                <a:sym typeface="Poppins SemiBold"/>
              </a:rPr>
              <a:t>della</a:t>
            </a:r>
            <a:r>
              <a:rPr lang="en-US" sz="3606" b="0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vostra attenzione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9"/>
          <p:cNvSpPr txBox="1"/>
          <p:nvPr/>
        </p:nvSpPr>
        <p:spPr>
          <a:xfrm>
            <a:off x="851629" y="3897265"/>
            <a:ext cx="7538100" cy="16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8"/>
              <a:buFont typeface="Arial"/>
              <a:buNone/>
            </a:pPr>
            <a:r>
              <a:rPr lang="en-US" sz="10518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Grazie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9"/>
          <p:cNvSpPr/>
          <p:nvPr/>
        </p:nvSpPr>
        <p:spPr>
          <a:xfrm>
            <a:off x="3577505" y="68191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9"/>
          <p:cNvSpPr/>
          <p:nvPr/>
        </p:nvSpPr>
        <p:spPr>
          <a:xfrm>
            <a:off x="1041071" y="112688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9"/>
          <p:cNvSpPr txBox="1"/>
          <p:nvPr/>
        </p:nvSpPr>
        <p:spPr>
          <a:xfrm>
            <a:off x="397770" y="6823285"/>
            <a:ext cx="33525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Contattaci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2" name="Google Shape;552;p9"/>
          <p:cNvGrpSpPr/>
          <p:nvPr/>
        </p:nvGrpSpPr>
        <p:grpSpPr>
          <a:xfrm>
            <a:off x="555937" y="7970705"/>
            <a:ext cx="6239268" cy="761103"/>
            <a:chOff x="0" y="-57150"/>
            <a:chExt cx="3800029" cy="463550"/>
          </a:xfrm>
        </p:grpSpPr>
        <p:sp>
          <p:nvSpPr>
            <p:cNvPr id="553" name="Google Shape;553;p9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 extrusionOk="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9"/>
            <p:cNvSpPr txBox="1"/>
            <p:nvPr/>
          </p:nvSpPr>
          <p:spPr>
            <a:xfrm>
              <a:off x="0" y="-57150"/>
              <a:ext cx="3800029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5" name="Google Shape;555;p9"/>
          <p:cNvSpPr/>
          <p:nvPr/>
        </p:nvSpPr>
        <p:spPr>
          <a:xfrm>
            <a:off x="79280" y="7898495"/>
            <a:ext cx="953315" cy="953315"/>
          </a:xfrm>
          <a:custGeom>
            <a:avLst/>
            <a:gdLst/>
            <a:ahLst/>
            <a:cxnLst/>
            <a:rect l="l" t="t" r="r" b="b"/>
            <a:pathLst>
              <a:path w="953315" h="953315" extrusionOk="0">
                <a:moveTo>
                  <a:pt x="0" y="0"/>
                </a:moveTo>
                <a:lnTo>
                  <a:pt x="953315" y="0"/>
                </a:lnTo>
                <a:lnTo>
                  <a:pt x="953315" y="953315"/>
                </a:lnTo>
                <a:lnTo>
                  <a:pt x="0" y="953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9"/>
          <p:cNvSpPr/>
          <p:nvPr/>
        </p:nvSpPr>
        <p:spPr>
          <a:xfrm>
            <a:off x="260238" y="8092651"/>
            <a:ext cx="591399" cy="591399"/>
          </a:xfrm>
          <a:custGeom>
            <a:avLst/>
            <a:gdLst/>
            <a:ahLst/>
            <a:cxnLst/>
            <a:rect l="l" t="t" r="r" b="b"/>
            <a:pathLst>
              <a:path w="591399" h="591399" extrusionOk="0">
                <a:moveTo>
                  <a:pt x="0" y="0"/>
                </a:moveTo>
                <a:lnTo>
                  <a:pt x="591399" y="0"/>
                </a:lnTo>
                <a:lnTo>
                  <a:pt x="591399" y="591399"/>
                </a:lnTo>
                <a:lnTo>
                  <a:pt x="0" y="591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9"/>
          <p:cNvSpPr txBox="1"/>
          <p:nvPr/>
        </p:nvSpPr>
        <p:spPr>
          <a:xfrm>
            <a:off x="1297363" y="8084713"/>
            <a:ext cx="46893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33"/>
              <a:buFont typeface="Arial"/>
              <a:buNone/>
            </a:pPr>
            <a:r>
              <a:rPr lang="en-US" sz="2733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www.vetcompass.eu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/>
          <p:nvPr/>
        </p:nvSpPr>
        <p:spPr>
          <a:xfrm rot="4721273" flipH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2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17" name="Google Shape;117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20" name="Google Shape;120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23" name="Google Shape;123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2"/>
          <p:cNvSpPr/>
          <p:nvPr/>
        </p:nvSpPr>
        <p:spPr>
          <a:xfrm>
            <a:off x="-1972873" y="5"/>
            <a:ext cx="871370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8683175" y="1256550"/>
            <a:ext cx="8958600" cy="73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L’insegnamento inclusivo e incentrato sullo studente consiste nella capacità di progettare e erogare percorsi di formazione professionale che rispondano alle diverse esigenze degli studenti, pur rimanendo in linea con gli standard professionali.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Nonostante il potenziale della formazione professionale di emancipare i gruppi tradizionalmente esclusi, molti discenti continuano a trovarsi di fronte a barriere sistemiche. L’inclusione è una pratica professionale continua, non una meta fissa.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 termine di questo modulo, imparerete a riconoscere le barriere che escludono gli studenti, ad applicare strategie pratiche per la differenziazione e la didattica inclusiva e a collegare la vostra pratica didattica alle competenze trasversali più ampie di cui i vostri studenti hanno bisogno per avere successo.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"/>
          <p:cNvSpPr txBox="1"/>
          <p:nvPr/>
        </p:nvSpPr>
        <p:spPr>
          <a:xfrm>
            <a:off x="8683176" y="377450"/>
            <a:ext cx="759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Introduzione e obiettivi di apprendimento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3"/>
          <p:cNvPicPr preferRelativeResize="0"/>
          <p:nvPr/>
        </p:nvPicPr>
        <p:blipFill rotWithShape="1">
          <a:blip r:embed="rId3">
            <a:alphaModFix/>
          </a:blip>
          <a:srcRect b="-439"/>
          <a:stretch/>
        </p:blipFill>
        <p:spPr>
          <a:xfrm>
            <a:off x="0" y="0"/>
            <a:ext cx="73152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/>
          <p:nvPr/>
        </p:nvSpPr>
        <p:spPr>
          <a:xfrm rot="4721273" flipH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23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38" name="Google Shape;138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23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41" name="Google Shape;141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23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44" name="Google Shape;144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23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3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8768076" y="1933756"/>
            <a:ext cx="8491224" cy="5281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L’inclusione significa creare le condizioni affinché ogni discente possa partecipare, progredire e raggiungere il successo, indipendentemente dal proprio background, dalle proprie capacità o dal proprio punto di partenza.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L’esclusione nella formazione professionale raramente si verifica in modo improvviso. Si sviluppa attraverso piccole barriere che, accumulate nel tempo, si aggravano progressivamente.</a:t>
            </a:r>
            <a:endParaRPr sz="2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queste barriere è il primo passo. Affrontarle richiede un cambiamento consapevole a livello di prassi didattica, non solo a livello di politiche.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8768076" y="459482"/>
            <a:ext cx="89547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1: Comprendere l’inclusione nell’istruzione e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4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4"/>
          <p:cNvSpPr/>
          <p:nvPr/>
        </p:nvSpPr>
        <p:spPr>
          <a:xfrm>
            <a:off x="9918829" y="2345055"/>
            <a:ext cx="7340471" cy="6282219"/>
          </a:xfrm>
          <a:custGeom>
            <a:avLst/>
            <a:gdLst/>
            <a:ahLst/>
            <a:cxnLst/>
            <a:rect l="l" t="t" r="r" b="b"/>
            <a:pathLst>
              <a:path w="7340471" h="6282219" extrusionOk="0">
                <a:moveTo>
                  <a:pt x="0" y="0"/>
                </a:moveTo>
                <a:lnTo>
                  <a:pt x="7340471" y="0"/>
                </a:lnTo>
                <a:lnTo>
                  <a:pt x="7340471" y="6282219"/>
                </a:lnTo>
                <a:lnTo>
                  <a:pt x="0" y="62822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Google Shape;158;p24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159" name="Google Shape;159;p24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4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24"/>
          <p:cNvGrpSpPr/>
          <p:nvPr/>
        </p:nvGrpSpPr>
        <p:grpSpPr>
          <a:xfrm>
            <a:off x="2488624" y="9913239"/>
            <a:ext cx="13310752" cy="837562"/>
            <a:chOff x="0" y="-57150"/>
            <a:chExt cx="7366854" cy="463550"/>
          </a:xfrm>
        </p:grpSpPr>
        <p:sp>
          <p:nvSpPr>
            <p:cNvPr id="162" name="Google Shape;162;p24"/>
            <p:cNvSpPr/>
            <p:nvPr/>
          </p:nvSpPr>
          <p:spPr>
            <a:xfrm>
              <a:off x="0" y="0"/>
              <a:ext cx="7366853" cy="406400"/>
            </a:xfrm>
            <a:custGeom>
              <a:avLst/>
              <a:gdLst/>
              <a:ahLst/>
              <a:cxnLst/>
              <a:rect l="l" t="t" r="r" b="b"/>
              <a:pathLst>
                <a:path w="7366853" h="406400" extrusionOk="0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4"/>
            <p:cNvSpPr txBox="1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24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165" name="Google Shape;165;p24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4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" name="Google Shape;167;p24"/>
          <p:cNvSpPr/>
          <p:nvPr/>
        </p:nvSpPr>
        <p:spPr>
          <a:xfrm>
            <a:off x="11801545" y="4811896"/>
            <a:ext cx="1221784" cy="1201930"/>
          </a:xfrm>
          <a:custGeom>
            <a:avLst/>
            <a:gdLst/>
            <a:ahLst/>
            <a:cxnLst/>
            <a:rect l="l" t="t" r="r" b="b"/>
            <a:pathLst>
              <a:path w="1221784" h="1201930" extrusionOk="0">
                <a:moveTo>
                  <a:pt x="0" y="0"/>
                </a:moveTo>
                <a:lnTo>
                  <a:pt x="1221784" y="0"/>
                </a:lnTo>
                <a:lnTo>
                  <a:pt x="1221784" y="1201930"/>
                </a:lnTo>
                <a:lnTo>
                  <a:pt x="0" y="1201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"/>
          <p:cNvSpPr txBox="1"/>
          <p:nvPr/>
        </p:nvSpPr>
        <p:spPr>
          <a:xfrm>
            <a:off x="5374682" y="1019175"/>
            <a:ext cx="753863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 ostacoli comuni all’inclusione nella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12227182" y="2466287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Ostacoli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227182" y="8009399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Fisici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14959514" y="5312467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Attitudinali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14620299" y="3676333"/>
            <a:ext cx="2116041" cy="20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40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rPr lang="en-US" sz="1235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Istituzionali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4"/>
          <p:cNvSpPr txBox="1"/>
          <p:nvPr/>
        </p:nvSpPr>
        <p:spPr>
          <a:xfrm>
            <a:off x="14620299" y="6878064"/>
            <a:ext cx="2116041" cy="235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-US" sz="15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Curriculari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1028700" y="2906679"/>
            <a:ext cx="8555259" cy="42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4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4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4"/>
          <p:cNvSpPr txBox="1"/>
          <p:nvPr/>
        </p:nvSpPr>
        <p:spPr>
          <a:xfrm>
            <a:off x="457200" y="2100000"/>
            <a:ext cx="7340470" cy="700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Fisiche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strutture, attrezzature o ambienti inaccessibili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Attitudinali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aspettative basse, pregiudizi inconsci o mentalità negativa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Istituzionali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orari rigidi, supporto limitato o modalità di valutazione che mettono in una posizione di svantaggio gli 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Curriculum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contenuti e modalità di insegnamento che presuppongono un unico profilo dello studente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Economici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costi di materiali, trasporti o attrezzature che alcuni studenti non sono in grado di sostenere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5"/>
          <p:cNvGrpSpPr/>
          <p:nvPr/>
        </p:nvGrpSpPr>
        <p:grpSpPr>
          <a:xfrm rot="-5400000">
            <a:off x="1230937" y="2683693"/>
            <a:ext cx="7157492" cy="7561966"/>
            <a:chOff x="0" y="0"/>
            <a:chExt cx="733891" cy="406400"/>
          </a:xfrm>
        </p:grpSpPr>
        <p:sp>
          <p:nvSpPr>
            <p:cNvPr id="183" name="Google Shape;183;p25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5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25"/>
          <p:cNvGrpSpPr/>
          <p:nvPr/>
        </p:nvGrpSpPr>
        <p:grpSpPr>
          <a:xfrm rot="-5400000">
            <a:off x="9899562" y="2683693"/>
            <a:ext cx="7157492" cy="7561966"/>
            <a:chOff x="0" y="0"/>
            <a:chExt cx="733891" cy="406400"/>
          </a:xfrm>
        </p:grpSpPr>
        <p:sp>
          <p:nvSpPr>
            <p:cNvPr id="186" name="Google Shape;186;p25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5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" name="Google Shape;188;p25"/>
          <p:cNvSpPr/>
          <p:nvPr/>
        </p:nvSpPr>
        <p:spPr>
          <a:xfrm>
            <a:off x="351016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5"/>
          <p:cNvSpPr/>
          <p:nvPr/>
        </p:nvSpPr>
        <p:spPr>
          <a:xfrm>
            <a:off x="3706174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2" y="0"/>
                </a:lnTo>
                <a:lnTo>
                  <a:pt x="2207032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5"/>
          <p:cNvSpPr/>
          <p:nvPr/>
        </p:nvSpPr>
        <p:spPr>
          <a:xfrm>
            <a:off x="1217878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5"/>
          <p:cNvSpPr/>
          <p:nvPr/>
        </p:nvSpPr>
        <p:spPr>
          <a:xfrm>
            <a:off x="12377073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3" y="0"/>
                </a:lnTo>
                <a:lnTo>
                  <a:pt x="2207033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5"/>
          <p:cNvSpPr/>
          <p:nvPr/>
        </p:nvSpPr>
        <p:spPr>
          <a:xfrm>
            <a:off x="38206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5"/>
          <p:cNvSpPr/>
          <p:nvPr/>
        </p:nvSpPr>
        <p:spPr>
          <a:xfrm>
            <a:off x="124915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5"/>
          <p:cNvSpPr/>
          <p:nvPr/>
        </p:nvSpPr>
        <p:spPr>
          <a:xfrm>
            <a:off x="41829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0"/>
                </a:moveTo>
                <a:lnTo>
                  <a:pt x="1253580" y="0"/>
                </a:lnTo>
                <a:lnTo>
                  <a:pt x="1253580" y="984060"/>
                </a:lnTo>
                <a:lnTo>
                  <a:pt x="0" y="984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5"/>
          <p:cNvSpPr/>
          <p:nvPr/>
        </p:nvSpPr>
        <p:spPr>
          <a:xfrm rot="10800000" flipH="1">
            <a:off x="128538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984060"/>
                </a:moveTo>
                <a:lnTo>
                  <a:pt x="1253580" y="984060"/>
                </a:lnTo>
                <a:lnTo>
                  <a:pt x="1253580" y="0"/>
                </a:lnTo>
                <a:lnTo>
                  <a:pt x="0" y="0"/>
                </a:lnTo>
                <a:lnTo>
                  <a:pt x="0" y="98406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5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5"/>
          <p:cNvSpPr/>
          <p:nvPr/>
        </p:nvSpPr>
        <p:spPr>
          <a:xfrm rot="10598374" flipH="1">
            <a:off x="-1201877" y="-1735978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4"/>
                </a:moveTo>
                <a:lnTo>
                  <a:pt x="6576787" y="2293654"/>
                </a:lnTo>
                <a:lnTo>
                  <a:pt x="6576787" y="0"/>
                </a:lnTo>
                <a:lnTo>
                  <a:pt x="0" y="0"/>
                </a:lnTo>
                <a:lnTo>
                  <a:pt x="0" y="2293654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5"/>
          <p:cNvSpPr txBox="1"/>
          <p:nvPr/>
        </p:nvSpPr>
        <p:spPr>
          <a:xfrm>
            <a:off x="6501477" y="1019175"/>
            <a:ext cx="528504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Autovalutazione sull'inclusione (Vota da 1 a 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5"/>
          <p:cNvSpPr txBox="1"/>
          <p:nvPr/>
        </p:nvSpPr>
        <p:spPr>
          <a:xfrm>
            <a:off x="1776569" y="5111880"/>
            <a:ext cx="6066300" cy="39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 quali studenti incontrano le maggiori difficoltà.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Progetto attività accessibili a diversi livelli senza abbassare gli standard. </a:t>
            </a: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Verifico la comprensione in modi che non mettano in evidenza i singoli studenti.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10447502" y="5484355"/>
            <a:ext cx="6066300" cy="3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Utilizzo una varietà di formati e metodi nell’ambito di un programma, non mi limito a un unico approccio.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Verifico se le mie valutazioni mettono in una posizione di svantaggio qualche gruppo di studenti.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5"/>
          <p:cNvSpPr txBox="1"/>
          <p:nvPr/>
        </p:nvSpPr>
        <p:spPr>
          <a:xfrm>
            <a:off x="2309072" y="4374210"/>
            <a:ext cx="5001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Didattica inclusiva (1–3)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5"/>
          <p:cNvSpPr txBox="1"/>
          <p:nvPr/>
        </p:nvSpPr>
        <p:spPr>
          <a:xfrm>
            <a:off x="11108192" y="4374210"/>
            <a:ext cx="50013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Valutazione inclusiva (4–5)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5"/>
          <p:cNvSpPr/>
          <p:nvPr/>
        </p:nvSpPr>
        <p:spPr>
          <a:xfrm>
            <a:off x="3064632" y="4126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5"/>
          <p:cNvSpPr/>
          <p:nvPr/>
        </p:nvSpPr>
        <p:spPr>
          <a:xfrm>
            <a:off x="528198" y="8576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"/>
          <p:cNvSpPr/>
          <p:nvPr/>
        </p:nvSpPr>
        <p:spPr>
          <a:xfrm>
            <a:off x="2997456" y="905493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"/>
          <p:cNvSpPr/>
          <p:nvPr/>
        </p:nvSpPr>
        <p:spPr>
          <a:xfrm rot="-4773720">
            <a:off x="5966443" y="3407960"/>
            <a:ext cx="12676724" cy="3616782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"/>
          <p:cNvSpPr/>
          <p:nvPr/>
        </p:nvSpPr>
        <p:spPr>
          <a:xfrm>
            <a:off x="11115371" y="0"/>
            <a:ext cx="7172607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4"/>
          <p:cNvSpPr/>
          <p:nvPr/>
        </p:nvSpPr>
        <p:spPr>
          <a:xfrm rot="-2967198" flipH="1">
            <a:off x="13287997" y="6433664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6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"/>
          <p:cNvSpPr txBox="1"/>
          <p:nvPr/>
        </p:nvSpPr>
        <p:spPr>
          <a:xfrm>
            <a:off x="378734" y="1973930"/>
            <a:ext cx="9472500" cy="69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L’insegnamento incentrato sul discente sposta l’attenzione da ciò che il formatore trasmette a ciò che il discente vive e raggiunge. Significa individuare il percorso verso gli standard professionali più adatto a ciascun discente.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Approcci chiave: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partire dalle conoscenze pregresse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offrire possibilità di scelta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strutturare le attività senza eliminare la sfida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fornire un feedback sui progressi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spazio per l’autoriflessione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valutazione delle esigenze dello studente identifica i punti di partenza, i punti di forza e gli ostacoli. Non richiede uno strumento formale, ma un'attenzione mirata sin dalle prime fasi del programma.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"/>
          <p:cNvSpPr txBox="1"/>
          <p:nvPr/>
        </p:nvSpPr>
        <p:spPr>
          <a:xfrm>
            <a:off x="353491" y="767245"/>
            <a:ext cx="7207401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2: L’insegnamento incentrato sullo studente nella pratica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4"/>
          <p:cNvGrpSpPr/>
          <p:nvPr/>
        </p:nvGrpSpPr>
        <p:grpSpPr>
          <a:xfrm>
            <a:off x="11279555" y="946396"/>
            <a:ext cx="857867" cy="857867"/>
            <a:chOff x="0" y="0"/>
            <a:chExt cx="812800" cy="812800"/>
          </a:xfrm>
        </p:grpSpPr>
        <p:sp>
          <p:nvSpPr>
            <p:cNvPr id="216" name="Google Shape;216;p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218;p4"/>
          <p:cNvGrpSpPr/>
          <p:nvPr/>
        </p:nvGrpSpPr>
        <p:grpSpPr>
          <a:xfrm>
            <a:off x="10765440" y="2226096"/>
            <a:ext cx="604566" cy="604566"/>
            <a:chOff x="0" y="0"/>
            <a:chExt cx="812800" cy="812800"/>
          </a:xfrm>
        </p:grpSpPr>
        <p:sp>
          <p:nvSpPr>
            <p:cNvPr id="219" name="Google Shape;219;p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4"/>
          <p:cNvGrpSpPr/>
          <p:nvPr/>
        </p:nvGrpSpPr>
        <p:grpSpPr>
          <a:xfrm>
            <a:off x="11590531" y="681913"/>
            <a:ext cx="637633" cy="637633"/>
            <a:chOff x="0" y="0"/>
            <a:chExt cx="812800" cy="812800"/>
          </a:xfrm>
        </p:grpSpPr>
        <p:sp>
          <p:nvSpPr>
            <p:cNvPr id="222" name="Google Shape;222;p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4"/>
          <p:cNvSpPr/>
          <p:nvPr/>
        </p:nvSpPr>
        <p:spPr>
          <a:xfrm>
            <a:off x="353491" y="964964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6"/>
          <p:cNvGrpSpPr/>
          <p:nvPr/>
        </p:nvGrpSpPr>
        <p:grpSpPr>
          <a:xfrm>
            <a:off x="-1" y="4584074"/>
            <a:ext cx="18288001" cy="6357176"/>
            <a:chOff x="0" y="0"/>
            <a:chExt cx="5661114" cy="1674318"/>
          </a:xfrm>
        </p:grpSpPr>
        <p:sp>
          <p:nvSpPr>
            <p:cNvPr id="230" name="Google Shape;230;p26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6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26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6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6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6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6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6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6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6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6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6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6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6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6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6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6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6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6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6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0" name="Google Shape;250;p26"/>
          <p:cNvGrpSpPr/>
          <p:nvPr/>
        </p:nvGrpSpPr>
        <p:grpSpPr>
          <a:xfrm>
            <a:off x="0" y="9913239"/>
            <a:ext cx="18288000" cy="837562"/>
            <a:chOff x="0" y="-57150"/>
            <a:chExt cx="11607985" cy="463550"/>
          </a:xfrm>
        </p:grpSpPr>
        <p:sp>
          <p:nvSpPr>
            <p:cNvPr id="251" name="Google Shape;251;p26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6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" name="Google Shape;253;p26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254" name="Google Shape;254;p26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6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26"/>
          <p:cNvSpPr txBox="1"/>
          <p:nvPr/>
        </p:nvSpPr>
        <p:spPr>
          <a:xfrm>
            <a:off x="5374682" y="1019175"/>
            <a:ext cx="8533047" cy="156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Didattica incentrata sullo studente: approcci chiave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6"/>
          <p:cNvSpPr txBox="1"/>
          <p:nvPr/>
        </p:nvSpPr>
        <p:spPr>
          <a:xfrm>
            <a:off x="1028700" y="6994725"/>
            <a:ext cx="3713700" cy="21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endParaRPr sz="182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Scoprite cosa sanno già gli studenti e partite da lì. Utilizzate le prime attività per individuare i punti di partenza e orientare la vostra pianificazione.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6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Parti dalle conoscenze pregresse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6"/>
          <p:cNvSpPr txBox="1"/>
          <p:nvPr/>
        </p:nvSpPr>
        <p:spPr>
          <a:xfrm>
            <a:off x="5201666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Ove possibile, offrite la possibilità di scegliere come affrontare o dimostrare le attività. In questo modo si rispettano i diversi stili di apprendimento.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6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Offri possibilità di scelta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6"/>
          <p:cNvSpPr txBox="1"/>
          <p:nvPr/>
        </p:nvSpPr>
        <p:spPr>
          <a:xfrm>
            <a:off x="9373585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Progetta attività con più punti di accesso. Riduci il sostegno man mano che la competenza cresce. Mantieni lo stesso standard per tutti.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6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Fornisci supporto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6"/>
          <p:cNvSpPr txBox="1"/>
          <p:nvPr/>
        </p:nvSpPr>
        <p:spPr>
          <a:xfrm>
            <a:off x="13545504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Fornire un feedback che indichi agli studenti a che punto si trovano e cosa fare in seguito. Creare uno spazio in cui gli studenti possano riflettere sulla propria crescita.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Riflessione e progressi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6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6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27"/>
          <p:cNvGrpSpPr/>
          <p:nvPr/>
        </p:nvGrpSpPr>
        <p:grpSpPr>
          <a:xfrm>
            <a:off x="-1" y="4584074"/>
            <a:ext cx="18288001" cy="6357176"/>
            <a:chOff x="0" y="0"/>
            <a:chExt cx="5661114" cy="1674318"/>
          </a:xfrm>
        </p:grpSpPr>
        <p:sp>
          <p:nvSpPr>
            <p:cNvPr id="272" name="Google Shape;272;p27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7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27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7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7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7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7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7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7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7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7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7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7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7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7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7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7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7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7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7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2" name="Google Shape;292;p27"/>
          <p:cNvGrpSpPr/>
          <p:nvPr/>
        </p:nvGrpSpPr>
        <p:grpSpPr>
          <a:xfrm>
            <a:off x="0" y="9913239"/>
            <a:ext cx="18288000" cy="837562"/>
            <a:chOff x="0" y="-57150"/>
            <a:chExt cx="11607985" cy="463550"/>
          </a:xfrm>
        </p:grpSpPr>
        <p:sp>
          <p:nvSpPr>
            <p:cNvPr id="293" name="Google Shape;293;p27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7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p27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296" name="Google Shape;296;p27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7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27"/>
          <p:cNvSpPr txBox="1"/>
          <p:nvPr/>
        </p:nvSpPr>
        <p:spPr>
          <a:xfrm>
            <a:off x="5374682" y="1019175"/>
            <a:ext cx="753863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Valutazione delle esigenze dello studente: domande chiave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7"/>
          <p:cNvSpPr txBox="1"/>
          <p:nvPr/>
        </p:nvSpPr>
        <p:spPr>
          <a:xfrm>
            <a:off x="1028700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Cosa sa già questo discente o cosa è già in grado di fare in questo ambito?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7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Conoscenze pregresse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7"/>
          <p:cNvSpPr txBox="1"/>
          <p:nvPr/>
        </p:nvSpPr>
        <p:spPr>
          <a:xfrm>
            <a:off x="5201666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Qual è il suo stile di apprendimento più efficace: osservare, fare, leggere o discutere?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7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Modalità di apprendimento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7"/>
          <p:cNvSpPr txBox="1"/>
          <p:nvPr/>
        </p:nvSpPr>
        <p:spPr>
          <a:xfrm>
            <a:off x="9373585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Quali ostacoli potrebbero influire sulla sua partecipazione o sui suoi progressi in questo programma?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7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Ostacoli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7"/>
          <p:cNvSpPr txBox="1"/>
          <p:nvPr/>
        </p:nvSpPr>
        <p:spPr>
          <a:xfrm>
            <a:off x="13545504" y="6994725"/>
            <a:ext cx="3713796" cy="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Come si configurerebbe il successo per questo studente al termine del programma?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7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Criteri di successo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7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7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8"/>
          <p:cNvSpPr/>
          <p:nvPr/>
        </p:nvSpPr>
        <p:spPr>
          <a:xfrm rot="4721887" flipH="1">
            <a:off x="35054" y="2973748"/>
            <a:ext cx="12676724" cy="4421008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4421007"/>
                </a:moveTo>
                <a:lnTo>
                  <a:pt x="12676725" y="4421007"/>
                </a:lnTo>
                <a:lnTo>
                  <a:pt x="12676725" y="0"/>
                </a:lnTo>
                <a:lnTo>
                  <a:pt x="0" y="0"/>
                </a:lnTo>
                <a:lnTo>
                  <a:pt x="0" y="4421007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28"/>
          <p:cNvGrpSpPr/>
          <p:nvPr/>
        </p:nvGrpSpPr>
        <p:grpSpPr>
          <a:xfrm>
            <a:off x="6517566" y="946396"/>
            <a:ext cx="857867" cy="857867"/>
            <a:chOff x="0" y="0"/>
            <a:chExt cx="812800" cy="812800"/>
          </a:xfrm>
        </p:grpSpPr>
        <p:sp>
          <p:nvSpPr>
            <p:cNvPr id="315" name="Google Shape;315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28"/>
          <p:cNvGrpSpPr/>
          <p:nvPr/>
        </p:nvGrpSpPr>
        <p:grpSpPr>
          <a:xfrm>
            <a:off x="7169653" y="2226096"/>
            <a:ext cx="604566" cy="604566"/>
            <a:chOff x="0" y="0"/>
            <a:chExt cx="812800" cy="812800"/>
          </a:xfrm>
        </p:grpSpPr>
        <p:sp>
          <p:nvSpPr>
            <p:cNvPr id="318" name="Google Shape;318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28"/>
          <p:cNvGrpSpPr/>
          <p:nvPr/>
        </p:nvGrpSpPr>
        <p:grpSpPr>
          <a:xfrm>
            <a:off x="6401992" y="681913"/>
            <a:ext cx="637633" cy="637633"/>
            <a:chOff x="0" y="0"/>
            <a:chExt cx="812800" cy="812800"/>
          </a:xfrm>
        </p:grpSpPr>
        <p:sp>
          <p:nvSpPr>
            <p:cNvPr id="321" name="Google Shape;321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3" name="Google Shape;323;p28"/>
          <p:cNvSpPr/>
          <p:nvPr/>
        </p:nvSpPr>
        <p:spPr>
          <a:xfrm>
            <a:off x="0" y="0"/>
            <a:ext cx="7172607" cy="10284335"/>
          </a:xfrm>
          <a:custGeom>
            <a:avLst/>
            <a:gdLst/>
            <a:ahLst/>
            <a:cxnLst/>
            <a:rect l="l" t="t" r="r" b="b"/>
            <a:pathLst>
              <a:path w="20508340" h="29405579" extrusionOk="0">
                <a:moveTo>
                  <a:pt x="0" y="0"/>
                </a:moveTo>
                <a:lnTo>
                  <a:pt x="0" y="29405579"/>
                </a:lnTo>
                <a:lnTo>
                  <a:pt x="20493101" y="29405579"/>
                </a:lnTo>
                <a:cubicBezTo>
                  <a:pt x="20493101" y="29405579"/>
                  <a:pt x="20508088" y="29221937"/>
                  <a:pt x="20508340" y="28880941"/>
                </a:cubicBezTo>
                <a:lnTo>
                  <a:pt x="20508340" y="28861637"/>
                </a:lnTo>
                <a:cubicBezTo>
                  <a:pt x="20506944" y="27222701"/>
                  <a:pt x="20165059" y="22080345"/>
                  <a:pt x="16353154" y="16175734"/>
                </a:cubicBezTo>
                <a:cubicBezTo>
                  <a:pt x="12100560" y="9588373"/>
                  <a:pt x="10789031" y="5416550"/>
                  <a:pt x="10825226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8"/>
          <p:cNvSpPr txBox="1"/>
          <p:nvPr/>
        </p:nvSpPr>
        <p:spPr>
          <a:xfrm>
            <a:off x="8286291" y="1180603"/>
            <a:ext cx="9868772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3: Differenziazione senza abbassare gli standard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8"/>
          <p:cNvSpPr/>
          <p:nvPr/>
        </p:nvSpPr>
        <p:spPr>
          <a:xfrm>
            <a:off x="8450007" y="3010254"/>
            <a:ext cx="1178798" cy="1178798"/>
          </a:xfrm>
          <a:custGeom>
            <a:avLst/>
            <a:gdLst/>
            <a:ahLst/>
            <a:cxnLst/>
            <a:rect l="l" t="t" r="r" b="b"/>
            <a:pathLst>
              <a:path w="1178798" h="1178798" extrusionOk="0">
                <a:moveTo>
                  <a:pt x="0" y="0"/>
                </a:moveTo>
                <a:lnTo>
                  <a:pt x="1178798" y="0"/>
                </a:lnTo>
                <a:lnTo>
                  <a:pt x="1178798" y="1178798"/>
                </a:lnTo>
                <a:lnTo>
                  <a:pt x="0" y="1178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8"/>
          <p:cNvSpPr/>
          <p:nvPr/>
        </p:nvSpPr>
        <p:spPr>
          <a:xfrm>
            <a:off x="8463645" y="5317742"/>
            <a:ext cx="1178798" cy="1178798"/>
          </a:xfrm>
          <a:custGeom>
            <a:avLst/>
            <a:gdLst/>
            <a:ahLst/>
            <a:cxnLst/>
            <a:rect l="l" t="t" r="r" b="b"/>
            <a:pathLst>
              <a:path w="1178798" h="1178798" extrusionOk="0">
                <a:moveTo>
                  <a:pt x="0" y="0"/>
                </a:moveTo>
                <a:lnTo>
                  <a:pt x="1178798" y="0"/>
                </a:lnTo>
                <a:lnTo>
                  <a:pt x="1178798" y="1178798"/>
                </a:lnTo>
                <a:lnTo>
                  <a:pt x="0" y="1178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8"/>
          <p:cNvSpPr/>
          <p:nvPr/>
        </p:nvSpPr>
        <p:spPr>
          <a:xfrm>
            <a:off x="8552545" y="7035831"/>
            <a:ext cx="1178798" cy="1178798"/>
          </a:xfrm>
          <a:custGeom>
            <a:avLst/>
            <a:gdLst/>
            <a:ahLst/>
            <a:cxnLst/>
            <a:rect l="l" t="t" r="r" b="b"/>
            <a:pathLst>
              <a:path w="1178798" h="1178798" extrusionOk="0">
                <a:moveTo>
                  <a:pt x="0" y="0"/>
                </a:moveTo>
                <a:lnTo>
                  <a:pt x="1178798" y="0"/>
                </a:lnTo>
                <a:lnTo>
                  <a:pt x="1178798" y="1178798"/>
                </a:lnTo>
                <a:lnTo>
                  <a:pt x="0" y="1178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8"/>
          <p:cNvSpPr/>
          <p:nvPr/>
        </p:nvSpPr>
        <p:spPr>
          <a:xfrm>
            <a:off x="8552545" y="3099154"/>
            <a:ext cx="1000999" cy="1000999"/>
          </a:xfrm>
          <a:custGeom>
            <a:avLst/>
            <a:gdLst/>
            <a:ahLst/>
            <a:cxnLst/>
            <a:rect l="l" t="t" r="r" b="b"/>
            <a:pathLst>
              <a:path w="1000999" h="1000999" extrusionOk="0">
                <a:moveTo>
                  <a:pt x="0" y="0"/>
                </a:moveTo>
                <a:lnTo>
                  <a:pt x="1000998" y="0"/>
                </a:lnTo>
                <a:lnTo>
                  <a:pt x="1000998" y="1000998"/>
                </a:lnTo>
                <a:lnTo>
                  <a:pt x="0" y="1000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8"/>
          <p:cNvSpPr/>
          <p:nvPr/>
        </p:nvSpPr>
        <p:spPr>
          <a:xfrm>
            <a:off x="8552545" y="5406642"/>
            <a:ext cx="1000999" cy="1000999"/>
          </a:xfrm>
          <a:custGeom>
            <a:avLst/>
            <a:gdLst/>
            <a:ahLst/>
            <a:cxnLst/>
            <a:rect l="l" t="t" r="r" b="b"/>
            <a:pathLst>
              <a:path w="1000999" h="1000999" extrusionOk="0">
                <a:moveTo>
                  <a:pt x="0" y="0"/>
                </a:moveTo>
                <a:lnTo>
                  <a:pt x="1000998" y="0"/>
                </a:lnTo>
                <a:lnTo>
                  <a:pt x="1000998" y="1000999"/>
                </a:lnTo>
                <a:lnTo>
                  <a:pt x="0" y="1000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8"/>
          <p:cNvSpPr/>
          <p:nvPr/>
        </p:nvSpPr>
        <p:spPr>
          <a:xfrm>
            <a:off x="8654181" y="7139758"/>
            <a:ext cx="1000999" cy="1000999"/>
          </a:xfrm>
          <a:custGeom>
            <a:avLst/>
            <a:gdLst/>
            <a:ahLst/>
            <a:cxnLst/>
            <a:rect l="l" t="t" r="r" b="b"/>
            <a:pathLst>
              <a:path w="1000999" h="1000999" extrusionOk="0">
                <a:moveTo>
                  <a:pt x="0" y="0"/>
                </a:moveTo>
                <a:lnTo>
                  <a:pt x="1000998" y="0"/>
                </a:lnTo>
                <a:lnTo>
                  <a:pt x="1000998" y="1000998"/>
                </a:lnTo>
                <a:lnTo>
                  <a:pt x="0" y="1000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8"/>
          <p:cNvSpPr/>
          <p:nvPr/>
        </p:nvSpPr>
        <p:spPr>
          <a:xfrm>
            <a:off x="8604447" y="3151056"/>
            <a:ext cx="897194" cy="897194"/>
          </a:xfrm>
          <a:custGeom>
            <a:avLst/>
            <a:gdLst/>
            <a:ahLst/>
            <a:cxnLst/>
            <a:rect l="l" t="t" r="r" b="b"/>
            <a:pathLst>
              <a:path w="897194" h="897194" extrusionOk="0">
                <a:moveTo>
                  <a:pt x="0" y="0"/>
                </a:moveTo>
                <a:lnTo>
                  <a:pt x="897194" y="0"/>
                </a:lnTo>
                <a:lnTo>
                  <a:pt x="897194" y="897194"/>
                </a:lnTo>
                <a:lnTo>
                  <a:pt x="0" y="897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8"/>
          <p:cNvSpPr/>
          <p:nvPr/>
        </p:nvSpPr>
        <p:spPr>
          <a:xfrm>
            <a:off x="8604447" y="5458545"/>
            <a:ext cx="897194" cy="897194"/>
          </a:xfrm>
          <a:custGeom>
            <a:avLst/>
            <a:gdLst/>
            <a:ahLst/>
            <a:cxnLst/>
            <a:rect l="l" t="t" r="r" b="b"/>
            <a:pathLst>
              <a:path w="897194" h="897194" extrusionOk="0">
                <a:moveTo>
                  <a:pt x="0" y="0"/>
                </a:moveTo>
                <a:lnTo>
                  <a:pt x="897194" y="0"/>
                </a:lnTo>
                <a:lnTo>
                  <a:pt x="897194" y="897193"/>
                </a:lnTo>
                <a:lnTo>
                  <a:pt x="0" y="8971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8"/>
          <p:cNvSpPr/>
          <p:nvPr/>
        </p:nvSpPr>
        <p:spPr>
          <a:xfrm>
            <a:off x="8695403" y="7176633"/>
            <a:ext cx="897194" cy="897194"/>
          </a:xfrm>
          <a:custGeom>
            <a:avLst/>
            <a:gdLst/>
            <a:ahLst/>
            <a:cxnLst/>
            <a:rect l="l" t="t" r="r" b="b"/>
            <a:pathLst>
              <a:path w="897194" h="897194" extrusionOk="0">
                <a:moveTo>
                  <a:pt x="0" y="0"/>
                </a:moveTo>
                <a:lnTo>
                  <a:pt x="897194" y="0"/>
                </a:lnTo>
                <a:lnTo>
                  <a:pt x="897194" y="897194"/>
                </a:lnTo>
                <a:lnTo>
                  <a:pt x="0" y="897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8"/>
          <p:cNvSpPr txBox="1"/>
          <p:nvPr/>
        </p:nvSpPr>
        <p:spPr>
          <a:xfrm>
            <a:off x="9760719" y="3315992"/>
            <a:ext cx="6919916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Presentare le informazioni in più di un formato. Affiancare la dimostrazione alle istruzioni scritte. Affiancare spunti visivi alla spiegazione verbale.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8"/>
          <p:cNvSpPr txBox="1"/>
          <p:nvPr/>
        </p:nvSpPr>
        <p:spPr>
          <a:xfrm>
            <a:off x="9783237" y="5473971"/>
            <a:ext cx="6919916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Progettare attività con più punti di accesso. Uno studente che necessita di maggiore supporto inizia con una versione guidata. Uno studente pronto per un approfondimento passa a un’applicazione più complessa.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8"/>
          <p:cNvSpPr txBox="1"/>
          <p:nvPr/>
        </p:nvSpPr>
        <p:spPr>
          <a:xfrm>
            <a:off x="9783237" y="7437134"/>
            <a:ext cx="6919916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Variare il livello di guida disponibile durante un compito. Il sostegno dovrebbe diminuire nel tempo man mano che la competenza aumenta.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8"/>
          <p:cNvSpPr txBox="1"/>
          <p:nvPr/>
        </p:nvSpPr>
        <p:spPr>
          <a:xfrm>
            <a:off x="9760719" y="2796121"/>
            <a:ext cx="7611769" cy="41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1"/>
              <a:buFont typeface="Arial"/>
              <a:buNone/>
            </a:pPr>
            <a:r>
              <a:rPr lang="en-US" sz="2391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Differenziare gli stimoli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9783237" y="5026624"/>
            <a:ext cx="6919916" cy="41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1"/>
              <a:buFont typeface="Arial"/>
              <a:buNone/>
            </a:pPr>
            <a:r>
              <a:rPr lang="en-US" sz="2391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Differenziare l’attività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8"/>
          <p:cNvSpPr txBox="1"/>
          <p:nvPr/>
        </p:nvSpPr>
        <p:spPr>
          <a:xfrm>
            <a:off x="9783237" y="6956725"/>
            <a:ext cx="7194019" cy="400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4"/>
              <a:buFont typeface="Arial"/>
              <a:buNone/>
            </a:pPr>
            <a:r>
              <a:rPr lang="en-US" sz="230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Differenziare il supporto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8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8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1671</Words>
  <Application>Microsoft Office PowerPoint</Application>
  <PresentationFormat>Custom</PresentationFormat>
  <Paragraphs>141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Poppins Medium</vt:lpstr>
      <vt:lpstr>Arial</vt:lpstr>
      <vt:lpstr>Poppins SemiBold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Laurence Cole</dc:creator>
  <cp:lastModifiedBy>Beatrice Fredducci</cp:lastModifiedBy>
  <cp:revision>1</cp:revision>
  <dcterms:created xsi:type="dcterms:W3CDTF">2006-08-16T00:00:00Z</dcterms:created>
  <dcterms:modified xsi:type="dcterms:W3CDTF">2026-09-01T08:30:48Z</dcterms:modified>
</cp:coreProperties>
</file>