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Poppins" panose="00000500000000000000" pitchFamily="2" charset="0"/>
      <p:regular r:id="rId16"/>
      <p:bold r:id="rId17"/>
      <p:italic r:id="rId18"/>
      <p:boldItalic r:id="rId19"/>
    </p:embeddedFont>
    <p:embeddedFont>
      <p:font typeface="Poppins Medium" panose="00000600000000000000" pitchFamily="2"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g0GJ5lch4sbF8pS2pAsskI+TToK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131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1" name="Google Shape;33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1" name="Google Shape;35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0" name="Google Shape;37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0" name="Google Shape;390;p2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7" name="Google Shape;227;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9" name="Google Shape;269;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9" name="Google Shape;289;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29.jpg"/></Relationships>
</file>

<file path=ppt/slides/_rels/slide1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pn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png"/><Relationship Id="rId4" Type="http://schemas.openxmlformats.org/officeDocument/2006/relationships/image" Target="../media/image33.jpg"/><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5.png"/><Relationship Id="rId4" Type="http://schemas.openxmlformats.org/officeDocument/2006/relationships/image" Target="../media/image20.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24.jp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9.png"/><Relationship Id="rId7" Type="http://schemas.openxmlformats.org/officeDocument/2006/relationships/image" Target="../media/image26.png"/><Relationship Id="rId12"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5.png"/><Relationship Id="rId5" Type="http://schemas.openxmlformats.org/officeDocument/2006/relationships/image" Target="../media/image21.png"/><Relationship Id="rId10" Type="http://schemas.openxmlformats.org/officeDocument/2006/relationships/image" Target="../media/image1.png"/><Relationship Id="rId4" Type="http://schemas.openxmlformats.org/officeDocument/2006/relationships/image" Target="../media/image20.pn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9.png"/><Relationship Id="rId7" Type="http://schemas.openxmlformats.org/officeDocument/2006/relationships/image" Target="../media/image26.png"/><Relationship Id="rId12"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5.png"/><Relationship Id="rId5" Type="http://schemas.openxmlformats.org/officeDocument/2006/relationships/image" Target="../media/image21.png"/><Relationship Id="rId10" Type="http://schemas.openxmlformats.org/officeDocument/2006/relationships/image" Target="../media/image1.png"/><Relationship Id="rId4" Type="http://schemas.openxmlformats.org/officeDocument/2006/relationships/image" Target="../media/image20.pn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361452"/>
            <a:ext cx="7177200" cy="1054200"/>
          </a:xfrm>
          <a:prstGeom prst="rect">
            <a:avLst/>
          </a:prstGeom>
          <a:noFill/>
          <a:ln>
            <a:noFill/>
          </a:ln>
        </p:spPr>
        <p:txBody>
          <a:bodyPr spcFirstLastPara="1" wrap="square" lIns="0" tIns="0" rIns="0" bIns="0" anchor="t" anchorCtr="0">
            <a:spAutoFit/>
          </a:bodyPr>
          <a:lstStyle/>
          <a:p>
            <a:pPr marL="0" lvl="0" indent="0" algn="l" rtl="0">
              <a:lnSpc>
                <a:spcPct val="114000"/>
              </a:lnSpc>
              <a:spcBef>
                <a:spcPts val="0"/>
              </a:spcBef>
              <a:spcAft>
                <a:spcPts val="0"/>
              </a:spcAft>
              <a:buClr>
                <a:schemeClr val="dk1"/>
              </a:buClr>
              <a:buFont typeface="Arial"/>
              <a:buNone/>
            </a:pPr>
            <a:r>
              <a:rPr lang="en-US" sz="3200" b="1">
                <a:solidFill>
                  <a:srgbClr val="17B8BB"/>
                </a:solidFill>
                <a:latin typeface="Poppins"/>
                <a:ea typeface="Poppins"/>
                <a:cs typeface="Poppins"/>
                <a:sym typeface="Poppins"/>
              </a:rPr>
              <a:t>VET Teachers' Transversal Skills </a:t>
            </a:r>
            <a:endParaRPr>
              <a:solidFill>
                <a:schemeClr val="dk1"/>
              </a:solidFill>
            </a:endParaRPr>
          </a:p>
          <a:p>
            <a:pPr marL="0" lvl="0" indent="0" algn="l" rtl="0">
              <a:lnSpc>
                <a:spcPct val="114000"/>
              </a:lnSpc>
              <a:spcBef>
                <a:spcPts val="0"/>
              </a:spcBef>
              <a:spcAft>
                <a:spcPts val="0"/>
              </a:spcAft>
              <a:buClr>
                <a:schemeClr val="dk1"/>
              </a:buClr>
              <a:buFont typeface="Arial"/>
              <a:buNone/>
            </a:pPr>
            <a:r>
              <a:rPr lang="en-US" sz="3200" b="1">
                <a:solidFill>
                  <a:srgbClr val="17B8BB"/>
                </a:solidFill>
                <a:latin typeface="Poppins"/>
                <a:ea typeface="Poppins"/>
                <a:cs typeface="Poppins"/>
                <a:sym typeface="Poppins"/>
              </a:rPr>
              <a:t>Competence Assessment System</a:t>
            </a:r>
            <a:endParaRPr sz="3200" b="1">
              <a:solidFill>
                <a:srgbClr val="17B8BB"/>
              </a:solidFill>
              <a:latin typeface="Poppins"/>
              <a:ea typeface="Poppins"/>
              <a:cs typeface="Poppins"/>
              <a:sym typeface="Poppins"/>
            </a:endParaRPr>
          </a:p>
        </p:txBody>
      </p:sp>
      <p:sp>
        <p:nvSpPr>
          <p:cNvPr id="99" name="Google Shape;99;p22"/>
          <p:cNvSpPr txBox="1"/>
          <p:nvPr/>
        </p:nvSpPr>
        <p:spPr>
          <a:xfrm>
            <a:off x="505150" y="4612746"/>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3800"/>
              <a:buFont typeface="Arial"/>
              <a:buNone/>
            </a:pPr>
            <a:r>
              <a:rPr lang="en-US" sz="3800" b="1" i="0" u="none" strike="noStrike" cap="none">
                <a:solidFill>
                  <a:srgbClr val="10146E"/>
                </a:solidFill>
                <a:latin typeface="Poppins"/>
                <a:ea typeface="Poppins"/>
                <a:cs typeface="Poppins"/>
                <a:sym typeface="Poppins"/>
              </a:rPr>
              <a:t>Modul 2: Individuelle Beratung und Betreuung</a:t>
            </a:r>
            <a:endParaRPr sz="900" b="0" i="0" u="none" strike="noStrike" cap="none">
              <a:solidFill>
                <a:srgbClr val="000000"/>
              </a:solidFill>
              <a:latin typeface="Arial"/>
              <a:ea typeface="Arial"/>
              <a:cs typeface="Arial"/>
              <a:sym typeface="Arial"/>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25" y="8435725"/>
            <a:ext cx="4615200" cy="13698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1200"/>
              <a:buFont typeface="Arial"/>
              <a:buNone/>
            </a:pPr>
            <a:r>
              <a:rPr lang="en-US" sz="1200" i="1">
                <a:solidFill>
                  <a:schemeClr val="dk1"/>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sz="1100" b="0" i="0" u="none" strike="noStrike" cap="none">
              <a:solidFill>
                <a:srgbClr val="262626"/>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100"/>
              <a:buFont typeface="Arial"/>
              <a:buNone/>
            </a:pPr>
            <a:endParaRPr sz="1100" b="0" i="0" u="none" strike="noStrike" cap="none">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153D"/>
                </a:solidFill>
                <a:latin typeface="Arial"/>
                <a:ea typeface="Arial"/>
                <a:cs typeface="Arial"/>
                <a:sym typeface="Arial"/>
              </a:rPr>
              <a:t>Das Material steht unter der Creative-Commons-Lizenz CC BY 4.0 (</a:t>
            </a:r>
            <a:r>
              <a:rPr lang="en-US" sz="1100" b="0" i="0" u="sng" strike="noStrike" cap="none">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 zur Verfügung.</a:t>
            </a: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3907596" y="752627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52274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28742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41127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54737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59610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59610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2718363" y="644700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5"/>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34" name="Google Shape;334;p5"/>
          <p:cNvGrpSpPr/>
          <p:nvPr/>
        </p:nvGrpSpPr>
        <p:grpSpPr>
          <a:xfrm>
            <a:off x="5940775" y="946396"/>
            <a:ext cx="857867" cy="857867"/>
            <a:chOff x="0" y="0"/>
            <a:chExt cx="812800" cy="812800"/>
          </a:xfrm>
        </p:grpSpPr>
        <p:sp>
          <p:nvSpPr>
            <p:cNvPr id="335" name="Google Shape;335;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37" name="Google Shape;337;p5"/>
          <p:cNvGrpSpPr/>
          <p:nvPr/>
        </p:nvGrpSpPr>
        <p:grpSpPr>
          <a:xfrm>
            <a:off x="6592862" y="2226096"/>
            <a:ext cx="604566" cy="604566"/>
            <a:chOff x="0" y="0"/>
            <a:chExt cx="812800" cy="812800"/>
          </a:xfrm>
        </p:grpSpPr>
        <p:sp>
          <p:nvSpPr>
            <p:cNvPr id="338" name="Google Shape;338;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0" name="Google Shape;340;p5"/>
          <p:cNvGrpSpPr/>
          <p:nvPr/>
        </p:nvGrpSpPr>
        <p:grpSpPr>
          <a:xfrm>
            <a:off x="5825201" y="681913"/>
            <a:ext cx="637633" cy="637633"/>
            <a:chOff x="0" y="0"/>
            <a:chExt cx="812800" cy="812800"/>
          </a:xfrm>
        </p:grpSpPr>
        <p:sp>
          <p:nvSpPr>
            <p:cNvPr id="341" name="Google Shape;341;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5"/>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3" name="Google Shape;343;p5"/>
          <p:cNvSpPr/>
          <p:nvPr/>
        </p:nvSpPr>
        <p:spPr>
          <a:xfrm>
            <a:off x="-1972872" y="5"/>
            <a:ext cx="7650034"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l="-61998" r="-14896"/>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5"/>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5"/>
          <p:cNvSpPr/>
          <p:nvPr/>
        </p:nvSpPr>
        <p:spPr>
          <a:xfrm>
            <a:off x="16080902" y="8955632"/>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5"/>
          <p:cNvSpPr/>
          <p:nvPr/>
        </p:nvSpPr>
        <p:spPr>
          <a:xfrm>
            <a:off x="7664433" y="9553000"/>
            <a:ext cx="8221615" cy="604544"/>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5"/>
          <p:cNvSpPr txBox="1"/>
          <p:nvPr/>
        </p:nvSpPr>
        <p:spPr>
          <a:xfrm>
            <a:off x="8671650" y="1376325"/>
            <a:ext cx="9420300" cy="75366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Ein Praktikant vertraut dir unter vier Augen an, dass die Situation zu Hause sehr schwierig geworden ist und er darüber nachdenkt, sein Studium abzubrechen. Er bittet dich, niemandem davon zu erzählen.</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200"/>
              <a:buFont typeface="Arial"/>
              <a:buNone/>
            </a:pPr>
            <a:r>
              <a:rPr lang="en-US" sz="2200" b="1" i="0" u="none" strike="noStrike" cap="none">
                <a:solidFill>
                  <a:srgbClr val="17B8BB"/>
                </a:solidFill>
                <a:latin typeface="Poppins"/>
                <a:ea typeface="Poppins"/>
                <a:cs typeface="Poppins"/>
                <a:sym typeface="Poppins"/>
              </a:rPr>
              <a:t>Als Ausbilder:</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Wie würdest du in diesem Moment reagieren, ohne Versprechen zu machen, die du nicht einhalten kannst?</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Was solltest du wissen, bevor du entscheidest, ob du diesen Auszubildenden an eine andere Stelle weitervermittelst?</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Wie kannst du das Vertrauen des Praktikanten wahren und gleichzeitig deinen beruflichen Verpflichtungen nachkommen?</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An wen würdest du dich innerhalb deiner Einrichtung wenden und was würdest du sagen?</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17B8BB"/>
                </a:solidFill>
                <a:latin typeface="Poppins"/>
                <a:ea typeface="Poppins"/>
                <a:cs typeface="Poppins"/>
                <a:sym typeface="Poppins"/>
              </a:rPr>
              <a:t>Schutz und Unterstützung sind am wirksamsten, wenn Ausbilder das Verfahren kennen, bevor sie es anwenden müssen.</a:t>
            </a:r>
            <a:endParaRPr sz="1400" b="0" i="0" u="none" strike="noStrike" cap="none">
              <a:solidFill>
                <a:srgbClr val="000000"/>
              </a:solidFill>
              <a:latin typeface="Arial"/>
              <a:ea typeface="Arial"/>
              <a:cs typeface="Arial"/>
              <a:sym typeface="Arial"/>
            </a:endParaRPr>
          </a:p>
        </p:txBody>
      </p:sp>
      <p:sp>
        <p:nvSpPr>
          <p:cNvPr id="348" name="Google Shape;348;p5"/>
          <p:cNvSpPr txBox="1"/>
          <p:nvPr/>
        </p:nvSpPr>
        <p:spPr>
          <a:xfrm>
            <a:off x="8573550" y="681926"/>
            <a:ext cx="9616500" cy="4311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Simulationsübung: Ein Schüler in einer Notlage</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DFCD281E-577E-B174-BEB1-1D5411A85D75}"/>
              </a:ext>
            </a:extLst>
          </p:cNvPr>
          <p:cNvPicPr>
            <a:picLocks noChangeAspect="1"/>
          </p:cNvPicPr>
          <p:nvPr/>
        </p:nvPicPr>
        <p:blipFill>
          <a:blip r:embed="rId7"/>
          <a:stretch>
            <a:fillRect/>
          </a:stretch>
        </p:blipFill>
        <p:spPr>
          <a:xfrm>
            <a:off x="6462834" y="81168"/>
            <a:ext cx="2163047" cy="58673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pic>
        <p:nvPicPr>
          <p:cNvPr id="353" name="Google Shape;353;p6"/>
          <p:cNvPicPr preferRelativeResize="0"/>
          <p:nvPr/>
        </p:nvPicPr>
        <p:blipFill rotWithShape="1">
          <a:blip r:embed="rId3">
            <a:alphaModFix/>
          </a:blip>
          <a:srcRect l="21255" r="33084"/>
          <a:stretch/>
        </p:blipFill>
        <p:spPr>
          <a:xfrm>
            <a:off x="-11504" y="0"/>
            <a:ext cx="7046485" cy="10287000"/>
          </a:xfrm>
          <a:prstGeom prst="rect">
            <a:avLst/>
          </a:prstGeom>
          <a:noFill/>
          <a:ln>
            <a:noFill/>
          </a:ln>
        </p:spPr>
      </p:pic>
      <p:sp>
        <p:nvSpPr>
          <p:cNvPr id="354" name="Google Shape;354;p6"/>
          <p:cNvSpPr/>
          <p:nvPr/>
        </p:nvSpPr>
        <p:spPr>
          <a:xfrm rot="4721273" flipH="1">
            <a:off x="-1720401" y="2487486"/>
            <a:ext cx="14314219" cy="4004549"/>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55" name="Google Shape;355;p6"/>
          <p:cNvGrpSpPr/>
          <p:nvPr/>
        </p:nvGrpSpPr>
        <p:grpSpPr>
          <a:xfrm>
            <a:off x="5940775" y="946396"/>
            <a:ext cx="857867" cy="857867"/>
            <a:chOff x="0" y="0"/>
            <a:chExt cx="812800" cy="812800"/>
          </a:xfrm>
        </p:grpSpPr>
        <p:sp>
          <p:nvSpPr>
            <p:cNvPr id="356" name="Google Shape;356;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58" name="Google Shape;358;p6"/>
          <p:cNvGrpSpPr/>
          <p:nvPr/>
        </p:nvGrpSpPr>
        <p:grpSpPr>
          <a:xfrm>
            <a:off x="6592862" y="2226096"/>
            <a:ext cx="604566" cy="604566"/>
            <a:chOff x="0" y="0"/>
            <a:chExt cx="812800" cy="812800"/>
          </a:xfrm>
        </p:grpSpPr>
        <p:sp>
          <p:nvSpPr>
            <p:cNvPr id="359" name="Google Shape;359;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1" name="Google Shape;361;p6"/>
          <p:cNvGrpSpPr/>
          <p:nvPr/>
        </p:nvGrpSpPr>
        <p:grpSpPr>
          <a:xfrm>
            <a:off x="5825201" y="681913"/>
            <a:ext cx="637633" cy="637633"/>
            <a:chOff x="0" y="0"/>
            <a:chExt cx="812800" cy="812800"/>
          </a:xfrm>
        </p:grpSpPr>
        <p:sp>
          <p:nvSpPr>
            <p:cNvPr id="362" name="Google Shape;362;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64" name="Google Shape;364;p6"/>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6"/>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6"/>
          <p:cNvSpPr txBox="1"/>
          <p:nvPr/>
        </p:nvSpPr>
        <p:spPr>
          <a:xfrm>
            <a:off x="7839850" y="1774850"/>
            <a:ext cx="10448100" cy="68571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000"/>
              <a:buFont typeface="Arial"/>
              <a:buNone/>
            </a:pPr>
            <a:r>
              <a:rPr lang="en-US" sz="1800" b="0" i="0" u="none" strike="noStrike" cap="none">
                <a:solidFill>
                  <a:srgbClr val="000000"/>
                </a:solidFill>
                <a:latin typeface="Poppins"/>
                <a:ea typeface="Poppins"/>
                <a:cs typeface="Poppins"/>
                <a:sym typeface="Poppins"/>
              </a:rPr>
              <a:t>Einer der wichtigsten Momente im Werdegang eines Auszubildenden in der beruflichen Bildung ist der Übergang vom Lernen in die Arbeitswelt. Die Auszubildenden wechseln zwischen der Ausbildungseinrichtung und dem Arbeitgeber hin und her. Die Auszubildenden beginnen ihre Praktika. Die Ausbildungsprogramme enden und die Bewerbungen um Arbeitsstellen beginnen. Jeder Übergang birgt das Risiko des Abbruchs, des Desinteresses oder falscher Entscheidungen.</a:t>
            </a:r>
            <a:endParaRPr sz="18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000"/>
              <a:buFont typeface="Arial"/>
              <a:buNone/>
            </a:pPr>
            <a:r>
              <a:rPr lang="en-US" sz="1800" b="1" i="0" u="none" strike="noStrike" cap="none">
                <a:solidFill>
                  <a:srgbClr val="17B8BB"/>
                </a:solidFill>
                <a:latin typeface="Poppins"/>
                <a:ea typeface="Poppins"/>
                <a:cs typeface="Poppins"/>
                <a:sym typeface="Poppins"/>
              </a:rPr>
              <a:t>Unterstützung beim Übergang in die Arbeitswelt</a:t>
            </a:r>
            <a:endParaRPr sz="18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000"/>
              <a:buFont typeface="Arial"/>
              <a:buNone/>
            </a:pPr>
            <a:r>
              <a:rPr lang="en-US" sz="1800" b="0" i="0" u="none" strike="noStrike" cap="none">
                <a:solidFill>
                  <a:srgbClr val="000000"/>
                </a:solidFill>
                <a:latin typeface="Poppins"/>
                <a:ea typeface="Poppins"/>
                <a:cs typeface="Poppins"/>
                <a:sym typeface="Poppins"/>
              </a:rPr>
              <a:t>Eine maßgeschneiderte Beratung in Übergangsphasen verbessert die Ergebnisse erheblich. Das erfordert nicht viel Zeit. Es erfordert das richtige Gespräch zum richtigen Zeitpunkt.</a:t>
            </a:r>
            <a:endParaRPr sz="18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000"/>
              <a:buFont typeface="Arial"/>
              <a:buNone/>
            </a:pPr>
            <a:r>
              <a:rPr lang="en-US" sz="1800" b="1" i="0" u="none" strike="noStrike" cap="none">
                <a:solidFill>
                  <a:srgbClr val="17B8BB"/>
                </a:solidFill>
                <a:latin typeface="Poppins"/>
                <a:ea typeface="Poppins"/>
                <a:cs typeface="Poppins"/>
                <a:sym typeface="Poppins"/>
              </a:rPr>
              <a:t>Warum dies für überfachliche Kompetenzen wichtig ist</a:t>
            </a:r>
            <a:endParaRPr sz="18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000"/>
              <a:buFont typeface="Arial"/>
              <a:buNone/>
            </a:pPr>
            <a:r>
              <a:rPr lang="en-US" sz="1800" b="0" i="0" u="none" strike="noStrike" cap="none">
                <a:solidFill>
                  <a:srgbClr val="000000"/>
                </a:solidFill>
                <a:latin typeface="Poppins"/>
                <a:ea typeface="Poppins"/>
                <a:cs typeface="Poppins"/>
                <a:sym typeface="Poppins"/>
              </a:rPr>
              <a:t>Entscheidungsfähigkeit entwickelt sich, wenn Lernende bei realen Entscheidungen angeleitet werden, anstatt Anweisungen zu erhalten, was zu tun ist. Resilienz wird gestärkt, wenn Lernende sich in schwierigen Situationen unterstützt fühlen. Selbstbewusstsein wächst, wenn Coaching-Fragen zum Nachdenken anregen. Das berufliche Selbstvertrauen wird gestärkt, wenn Lernende Übergänge dank strukturierter Unterstützung erfolgreich meistern.</a:t>
            </a:r>
            <a:endParaRPr sz="1800" b="0" i="0" u="none" strike="noStrike" cap="none">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000"/>
              <a:buFont typeface="Arial"/>
              <a:buNone/>
            </a:pPr>
            <a:r>
              <a:rPr lang="en-US" sz="1800" b="0" i="0" u="none" strike="noStrike" cap="none">
                <a:solidFill>
                  <a:srgbClr val="17B8BB"/>
                </a:solidFill>
                <a:latin typeface="Poppins"/>
                <a:ea typeface="Poppins"/>
                <a:cs typeface="Poppins"/>
                <a:sym typeface="Poppins"/>
              </a:rPr>
              <a:t>Schüler, die während ihrer beruflichen Ausbildung von einem guten Mentoring profitieren, sind besser auf die begleitenden Beziehungen vorbereitet, denen sie im Laufe ihrer Karriere begegnen werden.</a:t>
            </a:r>
            <a:endParaRPr sz="1800" b="0" i="0" u="none" strike="noStrike" cap="none">
              <a:solidFill>
                <a:srgbClr val="000000"/>
              </a:solidFill>
              <a:latin typeface="Arial"/>
              <a:ea typeface="Arial"/>
              <a:cs typeface="Arial"/>
              <a:sym typeface="Arial"/>
            </a:endParaRPr>
          </a:p>
        </p:txBody>
      </p:sp>
      <p:sp>
        <p:nvSpPr>
          <p:cNvPr id="367" name="Google Shape;367;p6"/>
          <p:cNvSpPr txBox="1"/>
          <p:nvPr/>
        </p:nvSpPr>
        <p:spPr>
          <a:xfrm>
            <a:off x="7839850" y="401550"/>
            <a:ext cx="99180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4: Unterstützung beim Übergang in die Arbeitswelt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pic>
        <p:nvPicPr>
          <p:cNvPr id="372" name="Google Shape;372;p7"/>
          <p:cNvPicPr preferRelativeResize="0"/>
          <p:nvPr/>
        </p:nvPicPr>
        <p:blipFill rotWithShape="1">
          <a:blip r:embed="rId3">
            <a:alphaModFix/>
          </a:blip>
          <a:srcRect l="25077" r="27818"/>
          <a:stretch/>
        </p:blipFill>
        <p:spPr>
          <a:xfrm>
            <a:off x="0" y="0"/>
            <a:ext cx="4549922" cy="10287000"/>
          </a:xfrm>
          <a:prstGeom prst="rect">
            <a:avLst/>
          </a:prstGeom>
          <a:noFill/>
          <a:ln>
            <a:noFill/>
          </a:ln>
        </p:spPr>
      </p:pic>
      <p:sp>
        <p:nvSpPr>
          <p:cNvPr id="373" name="Google Shape;373;p7"/>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74" name="Google Shape;374;p7"/>
          <p:cNvGrpSpPr/>
          <p:nvPr/>
        </p:nvGrpSpPr>
        <p:grpSpPr>
          <a:xfrm>
            <a:off x="5940775" y="946396"/>
            <a:ext cx="857867" cy="857867"/>
            <a:chOff x="0" y="0"/>
            <a:chExt cx="812800" cy="812800"/>
          </a:xfrm>
        </p:grpSpPr>
        <p:sp>
          <p:nvSpPr>
            <p:cNvPr id="375" name="Google Shape;375;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7" name="Google Shape;377;p7"/>
          <p:cNvGrpSpPr/>
          <p:nvPr/>
        </p:nvGrpSpPr>
        <p:grpSpPr>
          <a:xfrm>
            <a:off x="6592862" y="2226096"/>
            <a:ext cx="604566" cy="604566"/>
            <a:chOff x="0" y="0"/>
            <a:chExt cx="812800" cy="812800"/>
          </a:xfrm>
        </p:grpSpPr>
        <p:sp>
          <p:nvSpPr>
            <p:cNvPr id="378" name="Google Shape;378;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0" name="Google Shape;380;p7"/>
          <p:cNvGrpSpPr/>
          <p:nvPr/>
        </p:nvGrpSpPr>
        <p:grpSpPr>
          <a:xfrm>
            <a:off x="5825201" y="681913"/>
            <a:ext cx="637633" cy="637633"/>
            <a:chOff x="0" y="0"/>
            <a:chExt cx="812800" cy="812800"/>
          </a:xfrm>
        </p:grpSpPr>
        <p:sp>
          <p:nvSpPr>
            <p:cNvPr id="381" name="Google Shape;381;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83" name="Google Shape;383;p7"/>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7"/>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7"/>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7"/>
          <p:cNvSpPr txBox="1"/>
          <p:nvPr/>
        </p:nvSpPr>
        <p:spPr>
          <a:xfrm>
            <a:off x="8543050" y="1852363"/>
            <a:ext cx="9584400" cy="70578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200"/>
              <a:buFont typeface="Arial"/>
              <a:buNone/>
            </a:pPr>
            <a:r>
              <a:rPr lang="en-US" sz="2200" b="1" i="0" u="none" strike="noStrike" cap="none">
                <a:solidFill>
                  <a:srgbClr val="17B8BB"/>
                </a:solidFill>
                <a:latin typeface="Poppins"/>
                <a:ea typeface="Poppins"/>
                <a:cs typeface="Poppins"/>
                <a:sym typeface="Poppins"/>
              </a:rPr>
              <a:t>Ausbilder in der beruflichen Bildung können diese Kompetenz fördern:</a:t>
            </a:r>
            <a:endParaRPr sz="1400" b="0" i="0" u="none" strike="noStrike" cap="none">
              <a:solidFill>
                <a:srgbClr val="000000"/>
              </a:solidFill>
              <a:latin typeface="Arial"/>
              <a:ea typeface="Arial"/>
              <a:cs typeface="Arial"/>
              <a:sym typeface="Arial"/>
            </a:endParaRPr>
          </a:p>
          <a:p>
            <a:pPr marL="342900" marR="0" lvl="0" indent="-203200" algn="l" rtl="0">
              <a:lnSpc>
                <a:spcPct val="130009"/>
              </a:lnSpc>
              <a:spcBef>
                <a:spcPts val="150"/>
              </a:spcBef>
              <a:spcAft>
                <a:spcPts val="0"/>
              </a:spcAft>
              <a:buClr>
                <a:srgbClr val="000000"/>
              </a:buClr>
              <a:buSzPts val="2200"/>
              <a:buFont typeface="Arial"/>
              <a:buNone/>
            </a:pPr>
            <a:endParaRPr sz="2200" b="0" i="0" u="none" strike="noStrike" cap="none">
              <a:solidFill>
                <a:srgbClr val="000000"/>
              </a:solidFill>
              <a:latin typeface="Poppins"/>
              <a:ea typeface="Poppins"/>
              <a:cs typeface="Poppins"/>
              <a:sym typeface="Poppins"/>
            </a:endParaRPr>
          </a:p>
          <a:p>
            <a:pPr marL="342900" marR="0" lvl="0" indent="-342900" algn="l"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Kurze Einzelgespräche zu entscheidenden Zeitpunkten des Programms einplanen, nicht nur, wenn Probleme auftreten</a:t>
            </a:r>
            <a:endParaRPr sz="14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Indem sie zu Beginn des Praktikums ein einfaches Blatt zur Zieldefinition verwenden und dieses nach der Rückkehr überarbeiten</a:t>
            </a:r>
            <a:endParaRPr sz="14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Die in der eigenen Einrichtung verfügbaren Referenzpfade zu erfassen, um vorbereitet zu sein, bevor der Bedarf entsteht</a:t>
            </a:r>
            <a:endParaRPr sz="14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Indem sie Coaching-Fragen gemeinsam mit einem Kollegen einüben, bevor sie diese bei den Auszubildenden anwenden</a:t>
            </a:r>
            <a:endParaRPr sz="2200" b="0" i="0" u="none" strike="noStrike" cap="none">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200"/>
              <a:buFont typeface="Arial"/>
              <a:buNone/>
            </a:pPr>
            <a:r>
              <a:rPr lang="en-US" sz="2200" b="0" i="0" u="none" strike="noStrike" cap="none">
                <a:solidFill>
                  <a:srgbClr val="17B8BB"/>
                </a:solidFill>
                <a:latin typeface="Poppins"/>
                <a:ea typeface="Poppins"/>
                <a:cs typeface="Poppins"/>
                <a:sym typeface="Poppins"/>
              </a:rPr>
              <a:t>Individuelle Beratung ist am effektivsten, wenn sie systematisch und nicht reaktiv erfolgt. Regelmäßige kurze Gespräche über einen längeren Zeitraum hinweg führen zu besseren Ergebnissen als eine einmalige Intervention in einer Krisensituation.</a:t>
            </a:r>
            <a:endParaRPr sz="1400" b="0" i="0" u="none" strike="noStrike" cap="none">
              <a:solidFill>
                <a:srgbClr val="000000"/>
              </a:solidFill>
              <a:latin typeface="Arial"/>
              <a:ea typeface="Arial"/>
              <a:cs typeface="Arial"/>
              <a:sym typeface="Arial"/>
            </a:endParaRPr>
          </a:p>
        </p:txBody>
      </p:sp>
      <p:sp>
        <p:nvSpPr>
          <p:cNvPr id="387" name="Google Shape;387;p7"/>
          <p:cNvSpPr txBox="1"/>
          <p:nvPr/>
        </p:nvSpPr>
        <p:spPr>
          <a:xfrm>
            <a:off x="7449939" y="757275"/>
            <a:ext cx="9584400" cy="918000"/>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Strategien für Lehrkräfte zur Stärkung der Beratungspraxis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29"/>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29"/>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29"/>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95" name="Google Shape;395;p29"/>
          <p:cNvGrpSpPr/>
          <p:nvPr/>
        </p:nvGrpSpPr>
        <p:grpSpPr>
          <a:xfrm>
            <a:off x="10165433" y="946396"/>
            <a:ext cx="857867" cy="857867"/>
            <a:chOff x="0" y="0"/>
            <a:chExt cx="812800" cy="812800"/>
          </a:xfrm>
        </p:grpSpPr>
        <p:sp>
          <p:nvSpPr>
            <p:cNvPr id="396" name="Google Shape;396;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8" name="Google Shape;398;p29"/>
          <p:cNvGrpSpPr/>
          <p:nvPr/>
        </p:nvGrpSpPr>
        <p:grpSpPr>
          <a:xfrm>
            <a:off x="9651318" y="2226096"/>
            <a:ext cx="604566" cy="604566"/>
            <a:chOff x="0" y="0"/>
            <a:chExt cx="812800" cy="812800"/>
          </a:xfrm>
        </p:grpSpPr>
        <p:sp>
          <p:nvSpPr>
            <p:cNvPr id="399" name="Google Shape;399;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1" name="Google Shape;401;p29"/>
          <p:cNvGrpSpPr/>
          <p:nvPr/>
        </p:nvGrpSpPr>
        <p:grpSpPr>
          <a:xfrm>
            <a:off x="10476408" y="681913"/>
            <a:ext cx="637633" cy="637633"/>
            <a:chOff x="0" y="0"/>
            <a:chExt cx="812800" cy="812800"/>
          </a:xfrm>
        </p:grpSpPr>
        <p:sp>
          <p:nvSpPr>
            <p:cNvPr id="402" name="Google Shape;402;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4" name="Google Shape;404;p29"/>
          <p:cNvSpPr txBox="1"/>
          <p:nvPr/>
        </p:nvSpPr>
        <p:spPr>
          <a:xfrm>
            <a:off x="1041071" y="5394958"/>
            <a:ext cx="7614300" cy="2154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endParaRPr sz="1400" b="0" i="0" u="none" strike="noStrike" cap="none">
              <a:solidFill>
                <a:srgbClr val="000000"/>
              </a:solidFill>
              <a:latin typeface="Arial"/>
              <a:ea typeface="Arial"/>
              <a:cs typeface="Arial"/>
              <a:sym typeface="Arial"/>
            </a:endParaRPr>
          </a:p>
        </p:txBody>
      </p:sp>
      <p:sp>
        <p:nvSpPr>
          <p:cNvPr id="405" name="Google Shape;405;p29"/>
          <p:cNvSpPr txBox="1"/>
          <p:nvPr/>
        </p:nvSpPr>
        <p:spPr>
          <a:xfrm>
            <a:off x="802942" y="2560065"/>
            <a:ext cx="7538100" cy="34647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a:solidFill>
                  <a:srgbClr val="17B8BB"/>
                </a:solidFill>
                <a:latin typeface="Poppins"/>
                <a:ea typeface="Poppins"/>
                <a:cs typeface="Poppins"/>
                <a:sym typeface="Poppins"/>
              </a:rPr>
              <a:t>Vielen Dank!</a:t>
            </a:r>
            <a:endParaRPr sz="1400" b="0" i="0" u="none" strike="noStrike" cap="none">
              <a:solidFill>
                <a:srgbClr val="000000"/>
              </a:solidFill>
              <a:latin typeface="Arial"/>
              <a:ea typeface="Arial"/>
              <a:cs typeface="Arial"/>
              <a:sym typeface="Arial"/>
            </a:endParaRPr>
          </a:p>
        </p:txBody>
      </p:sp>
      <p:sp>
        <p:nvSpPr>
          <p:cNvPr id="406" name="Google Shape;406;p29"/>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29"/>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29"/>
          <p:cNvSpPr txBox="1"/>
          <p:nvPr/>
        </p:nvSpPr>
        <p:spPr>
          <a:xfrm>
            <a:off x="397770" y="6823285"/>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Kontakt</a:t>
            </a:r>
            <a:endParaRPr sz="1400" b="0" i="0" u="none" strike="noStrike" cap="none">
              <a:solidFill>
                <a:srgbClr val="000000"/>
              </a:solidFill>
              <a:latin typeface="Arial"/>
              <a:ea typeface="Arial"/>
              <a:cs typeface="Arial"/>
              <a:sym typeface="Arial"/>
            </a:endParaRPr>
          </a:p>
        </p:txBody>
      </p:sp>
      <p:grpSp>
        <p:nvGrpSpPr>
          <p:cNvPr id="409" name="Google Shape;409;p29"/>
          <p:cNvGrpSpPr/>
          <p:nvPr/>
        </p:nvGrpSpPr>
        <p:grpSpPr>
          <a:xfrm>
            <a:off x="555937" y="7970706"/>
            <a:ext cx="6239170" cy="761091"/>
            <a:chOff x="0" y="-57150"/>
            <a:chExt cx="3800029" cy="463550"/>
          </a:xfrm>
        </p:grpSpPr>
        <p:sp>
          <p:nvSpPr>
            <p:cNvPr id="410" name="Google Shape;410;p29"/>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29"/>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12" name="Google Shape;412;p29"/>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29"/>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29"/>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6" name="Google Shape;116;p2"/>
          <p:cNvGrpSpPr/>
          <p:nvPr/>
        </p:nvGrpSpPr>
        <p:grpSpPr>
          <a:xfrm>
            <a:off x="5940775" y="946396"/>
            <a:ext cx="857867" cy="857867"/>
            <a:chOff x="0" y="0"/>
            <a:chExt cx="812800" cy="812800"/>
          </a:xfrm>
        </p:grpSpPr>
        <p:sp>
          <p:nvSpPr>
            <p:cNvPr id="117" name="Google Shape;117;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
          <p:cNvGrpSpPr/>
          <p:nvPr/>
        </p:nvGrpSpPr>
        <p:grpSpPr>
          <a:xfrm>
            <a:off x="6592862" y="2226096"/>
            <a:ext cx="604566" cy="604566"/>
            <a:chOff x="0" y="0"/>
            <a:chExt cx="812800" cy="812800"/>
          </a:xfrm>
        </p:grpSpPr>
        <p:sp>
          <p:nvSpPr>
            <p:cNvPr id="120" name="Google Shape;120;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
          <p:cNvGrpSpPr/>
          <p:nvPr/>
        </p:nvGrpSpPr>
        <p:grpSpPr>
          <a:xfrm>
            <a:off x="5825201" y="681913"/>
            <a:ext cx="637633" cy="637633"/>
            <a:chOff x="0" y="0"/>
            <a:chExt cx="812800" cy="812800"/>
          </a:xfrm>
        </p:grpSpPr>
        <p:sp>
          <p:nvSpPr>
            <p:cNvPr id="123" name="Google Shape;123;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
          <p:cNvSpPr/>
          <p:nvPr/>
        </p:nvSpPr>
        <p:spPr>
          <a:xfrm>
            <a:off x="-2011475" y="-263275"/>
            <a:ext cx="9994948" cy="12733914"/>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l="-61998" r="-14896"/>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
          <p:cNvSpPr/>
          <p:nvPr/>
        </p:nvSpPr>
        <p:spPr>
          <a:xfrm>
            <a:off x="15892544" y="9016204"/>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
          <p:cNvSpPr/>
          <p:nvPr/>
        </p:nvSpPr>
        <p:spPr>
          <a:xfrm>
            <a:off x="12809610" y="93859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
          <p:cNvSpPr txBox="1"/>
          <p:nvPr/>
        </p:nvSpPr>
        <p:spPr>
          <a:xfrm>
            <a:off x="8768075" y="752988"/>
            <a:ext cx="9520200" cy="82632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Individuelle Beratung und Betreuung bestehen in der Fähigkeit, die Lernenden bei der Bewältigung beruflicher Wege, beim Übergang in die Arbeitswelt und bei persönlichen Lernhindernissen individuell zu unterstützen. In der beruflichen Bildung (IFP) steht dies oft in direktem Zusammenhang mit Lehrstellen, Praktika und arbeitsmarktbezogenen Entscheidungen.</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Berufsberatung und Betreuung in der beruflichen Bildung sind nicht gleichbedeutend mit psychologischer Beratung oder sozialer Unterstützung. Es handelt sich um eine strukturierte berufliche Praxis. Bei korrekter Durchführung verbessern sie den Verbleib im Ausbildungsgang, den Lernfortschritt und den Erfolg bei der Eingliederung in den Arbeitsmarkt. Werden sie unzureichend durchgeführt oder fehlen sie gänzlich, müssen die Lernenden kritische Übergänge alleine bewältigen.</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Dieses Mikromodul, das im eigenen Tempo absolviert werden kann (60–90 Minuten), umfasst kurze Einführungsvideos, Denkanstöße, herunterladbare Arbeitsblätter und szenariobasierte Übungen.</a:t>
            </a:r>
            <a:endParaRPr sz="2200" b="0" i="0" u="none" strike="noStrike" cap="none">
              <a:solidFill>
                <a:srgbClr val="000000"/>
              </a:solidFill>
              <a:latin typeface="Arial"/>
              <a:ea typeface="Arial"/>
              <a:cs typeface="Arial"/>
              <a:sym typeface="Arial"/>
            </a:endParaRPr>
          </a:p>
        </p:txBody>
      </p:sp>
      <p:sp>
        <p:nvSpPr>
          <p:cNvPr id="130" name="Google Shape;130;p2"/>
          <p:cNvSpPr txBox="1"/>
          <p:nvPr/>
        </p:nvSpPr>
        <p:spPr>
          <a:xfrm>
            <a:off x="8768081" y="250826"/>
            <a:ext cx="7487400" cy="4311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Einführung und Lernziele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3"/>
          <p:cNvPicPr preferRelativeResize="0"/>
          <p:nvPr/>
        </p:nvPicPr>
        <p:blipFill rotWithShape="1">
          <a:blip r:embed="rId3">
            <a:alphaModFix/>
          </a:blip>
          <a:srcRect l="31778" t="-77" r="416" b="77"/>
          <a:stretch/>
        </p:blipFill>
        <p:spPr>
          <a:xfrm>
            <a:off x="0" y="0"/>
            <a:ext cx="4650139" cy="10287000"/>
          </a:xfrm>
          <a:prstGeom prst="rect">
            <a:avLst/>
          </a:prstGeom>
          <a:noFill/>
          <a:ln>
            <a:noFill/>
          </a:ln>
        </p:spPr>
      </p:pic>
      <p:sp>
        <p:nvSpPr>
          <p:cNvPr id="136" name="Google Shape;136;p23"/>
          <p:cNvSpPr/>
          <p:nvPr/>
        </p:nvSpPr>
        <p:spPr>
          <a:xfrm rot="4724778" flipH="1">
            <a:off x="-1220900" y="1739305"/>
            <a:ext cx="14302942" cy="4988151"/>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 name="Google Shape;137;p23"/>
          <p:cNvGrpSpPr/>
          <p:nvPr/>
        </p:nvGrpSpPr>
        <p:grpSpPr>
          <a:xfrm>
            <a:off x="5940775" y="946396"/>
            <a:ext cx="857867" cy="857867"/>
            <a:chOff x="0" y="0"/>
            <a:chExt cx="812800" cy="812800"/>
          </a:xfrm>
        </p:grpSpPr>
        <p:sp>
          <p:nvSpPr>
            <p:cNvPr id="138" name="Google Shape;138;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3"/>
          <p:cNvGrpSpPr/>
          <p:nvPr/>
        </p:nvGrpSpPr>
        <p:grpSpPr>
          <a:xfrm>
            <a:off x="6592862" y="2226096"/>
            <a:ext cx="604566" cy="604566"/>
            <a:chOff x="0" y="0"/>
            <a:chExt cx="812800" cy="812800"/>
          </a:xfrm>
        </p:grpSpPr>
        <p:sp>
          <p:nvSpPr>
            <p:cNvPr id="141" name="Google Shape;141;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3"/>
          <p:cNvGrpSpPr/>
          <p:nvPr/>
        </p:nvGrpSpPr>
        <p:grpSpPr>
          <a:xfrm>
            <a:off x="5825201" y="681913"/>
            <a:ext cx="637633" cy="637633"/>
            <a:chOff x="0" y="0"/>
            <a:chExt cx="812800" cy="812800"/>
          </a:xfrm>
        </p:grpSpPr>
        <p:sp>
          <p:nvSpPr>
            <p:cNvPr id="144" name="Google Shape;144;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3"/>
          <p:cNvSpPr txBox="1"/>
          <p:nvPr/>
        </p:nvSpPr>
        <p:spPr>
          <a:xfrm>
            <a:off x="8696700" y="1565888"/>
            <a:ext cx="9591300" cy="69423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Schüler in der beruflichen Bildung stehen vor Entscheidungen und Übergängen, mit denen Schüler im akademischen Bildungsweg oft nicht konfrontiert sind: die Wahl zwischen einer Ausbildung und einem Vollzeitstudium, die Bewältigung des Übergangs von der Ausbildungsstätte zu einem Praktikum im Unternehmen, der Umgang mit einem Arbeitgeber, der andere Erwartungen hat, oder die Entscheidung, den Bildungsweg fortzusetzen oder abzubrechen.</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Eine maßgeschneiderte Beratung begleitet die Lernenden in diesen entscheidenden Momenten. Sie schreibt ihnen nicht vor, was sie tun sollen, sondern bietet ihnen den nötigen Rahmen und die Unterstützung, um eine Lösung zu finden.</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Beratung und Mentoring in der beruflichen Bildung umfassen vier Bereiche: Gespräche im Coaching-Stil, konstruktives Feedback, Grenzen und Schutz sowie Orientierungswege.</a:t>
            </a:r>
            <a:endParaRPr sz="2200" b="0" i="0" u="none" strike="noStrike" cap="none">
              <a:solidFill>
                <a:srgbClr val="000000"/>
              </a:solidFill>
              <a:latin typeface="Arial"/>
              <a:ea typeface="Arial"/>
              <a:cs typeface="Arial"/>
              <a:sym typeface="Arial"/>
            </a:endParaRPr>
          </a:p>
        </p:txBody>
      </p:sp>
      <p:sp>
        <p:nvSpPr>
          <p:cNvPr id="150" name="Google Shape;150;p23"/>
          <p:cNvSpPr txBox="1"/>
          <p:nvPr/>
        </p:nvSpPr>
        <p:spPr>
          <a:xfrm>
            <a:off x="8696704" y="513831"/>
            <a:ext cx="88302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1: Beratung und Mentoring in der beruflichen Bildung verstehen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4"/>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4"/>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24"/>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8" name="Google Shape;158;p24"/>
          <p:cNvGrpSpPr/>
          <p:nvPr/>
        </p:nvGrpSpPr>
        <p:grpSpPr>
          <a:xfrm>
            <a:off x="-1342907" y="9913239"/>
            <a:ext cx="20973813" cy="837562"/>
            <a:chOff x="0" y="-57150"/>
            <a:chExt cx="11607985" cy="463550"/>
          </a:xfrm>
        </p:grpSpPr>
        <p:sp>
          <p:nvSpPr>
            <p:cNvPr id="159" name="Google Shape;159;p24"/>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4"/>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4"/>
          <p:cNvGrpSpPr/>
          <p:nvPr/>
        </p:nvGrpSpPr>
        <p:grpSpPr>
          <a:xfrm>
            <a:off x="2488624" y="9913239"/>
            <a:ext cx="13310752" cy="837562"/>
            <a:chOff x="0" y="-57150"/>
            <a:chExt cx="7366854" cy="463550"/>
          </a:xfrm>
        </p:grpSpPr>
        <p:sp>
          <p:nvSpPr>
            <p:cNvPr id="162" name="Google Shape;162;p24"/>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4"/>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4"/>
          <p:cNvGrpSpPr/>
          <p:nvPr/>
        </p:nvGrpSpPr>
        <p:grpSpPr>
          <a:xfrm>
            <a:off x="4131384" y="9913239"/>
            <a:ext cx="10025232" cy="837562"/>
            <a:chOff x="0" y="-57150"/>
            <a:chExt cx="5548478" cy="463550"/>
          </a:xfrm>
        </p:grpSpPr>
        <p:sp>
          <p:nvSpPr>
            <p:cNvPr id="165" name="Google Shape;165;p24"/>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4"/>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4"/>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4"/>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Vier Bereiche der Beratung und Betreuung in der beruflichen Bildung</a:t>
            </a:r>
            <a:endParaRPr sz="1400" b="0" i="0" u="none" strike="noStrike" cap="none">
              <a:solidFill>
                <a:srgbClr val="000000"/>
              </a:solidFill>
              <a:latin typeface="Arial"/>
              <a:ea typeface="Arial"/>
              <a:cs typeface="Arial"/>
              <a:sym typeface="Arial"/>
            </a:endParaRPr>
          </a:p>
        </p:txBody>
      </p:sp>
      <p:sp>
        <p:nvSpPr>
          <p:cNvPr id="169" name="Google Shape;169;p24"/>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Berufsberatung</a:t>
            </a:r>
            <a:endParaRPr sz="1400" b="0" i="0" u="none" strike="noStrike" cap="none">
              <a:solidFill>
                <a:srgbClr val="000000"/>
              </a:solidFill>
              <a:latin typeface="Arial"/>
              <a:ea typeface="Arial"/>
              <a:cs typeface="Arial"/>
              <a:sym typeface="Arial"/>
            </a:endParaRPr>
          </a:p>
        </p:txBody>
      </p:sp>
      <p:sp>
        <p:nvSpPr>
          <p:cNvPr id="170" name="Google Shape;170;p24"/>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Coaching</a:t>
            </a:r>
            <a:endParaRPr sz="1400" b="0" i="0" u="none" strike="noStrike" cap="none">
              <a:solidFill>
                <a:srgbClr val="000000"/>
              </a:solidFill>
              <a:latin typeface="Arial"/>
              <a:ea typeface="Arial"/>
              <a:cs typeface="Arial"/>
              <a:sym typeface="Arial"/>
            </a:endParaRPr>
          </a:p>
        </p:txBody>
      </p:sp>
      <p:sp>
        <p:nvSpPr>
          <p:cNvPr id="171" name="Google Shape;171;p24"/>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Feedback</a:t>
            </a:r>
            <a:endParaRPr sz="1400" b="0" i="0" u="none" strike="noStrike" cap="none">
              <a:solidFill>
                <a:srgbClr val="000000"/>
              </a:solidFill>
              <a:latin typeface="Arial"/>
              <a:ea typeface="Arial"/>
              <a:cs typeface="Arial"/>
              <a:sym typeface="Arial"/>
            </a:endParaRPr>
          </a:p>
        </p:txBody>
      </p:sp>
      <p:sp>
        <p:nvSpPr>
          <p:cNvPr id="172" name="Google Shape;172;p24"/>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Grenzen</a:t>
            </a:r>
            <a:endParaRPr sz="1400" b="0" i="0" u="none" strike="noStrike" cap="none">
              <a:solidFill>
                <a:srgbClr val="000000"/>
              </a:solidFill>
              <a:latin typeface="Arial"/>
              <a:ea typeface="Arial"/>
              <a:cs typeface="Arial"/>
              <a:sym typeface="Arial"/>
            </a:endParaRPr>
          </a:p>
        </p:txBody>
      </p:sp>
      <p:sp>
        <p:nvSpPr>
          <p:cNvPr id="173" name="Google Shape;173;p24"/>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Wegeweisung</a:t>
            </a:r>
            <a:endParaRPr sz="1400" b="0" i="0" u="none" strike="noStrike" cap="none">
              <a:solidFill>
                <a:srgbClr val="000000"/>
              </a:solidFill>
              <a:latin typeface="Arial"/>
              <a:ea typeface="Arial"/>
              <a:cs typeface="Arial"/>
              <a:sym typeface="Arial"/>
            </a:endParaRPr>
          </a:p>
        </p:txBody>
      </p:sp>
      <p:sp>
        <p:nvSpPr>
          <p:cNvPr id="174" name="Google Shape;174;p24"/>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4"/>
          <p:cNvSpPr txBox="1"/>
          <p:nvPr/>
        </p:nvSpPr>
        <p:spPr>
          <a:xfrm>
            <a:off x="559053" y="2159513"/>
            <a:ext cx="8025900" cy="73011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Gespräche im Coaching-Stil – </a:t>
            </a:r>
            <a:r>
              <a:rPr lang="en-US" sz="2400" b="0" i="0" u="none" strike="noStrike" cap="none">
                <a:solidFill>
                  <a:srgbClr val="333333"/>
                </a:solidFill>
                <a:latin typeface="Poppins"/>
                <a:ea typeface="Poppins"/>
                <a:cs typeface="Poppins"/>
                <a:sym typeface="Poppins"/>
              </a:rPr>
              <a:t>strukturierte Dialoge, die den Lernenden helfen, Ziele, Hindernisse und nächste Schritte zu identifizieren</a:t>
            </a: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2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Konstruktives Feedback – </a:t>
            </a:r>
            <a:r>
              <a:rPr lang="en-US" sz="2400" b="0" i="0" u="none" strike="noStrike" cap="none">
                <a:solidFill>
                  <a:srgbClr val="333333"/>
                </a:solidFill>
                <a:latin typeface="Poppins"/>
                <a:ea typeface="Poppins"/>
                <a:cs typeface="Poppins"/>
                <a:sym typeface="Poppins"/>
              </a:rPr>
              <a:t>ehrliche und konkrete Rückmeldungen zur Leistung der Lernenden, die motivieren statt demotivieren</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Grenzen und Schutz — </a:t>
            </a:r>
            <a:r>
              <a:rPr lang="en-US" sz="2400" b="0" i="0" u="none" strike="noStrike" cap="none">
                <a:solidFill>
                  <a:srgbClr val="333333"/>
                </a:solidFill>
                <a:latin typeface="Poppins"/>
                <a:ea typeface="Poppins"/>
                <a:cs typeface="Poppins"/>
                <a:sym typeface="Poppins"/>
              </a:rPr>
              <a:t>Aufrechterhaltung einer professionellen Beziehung bei gleichzeitiger Erkennung, wenn ein Lernender mehr Unterstützung benötigt, als ein Ausbilder leisten kann</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Orientierungshilfen — </a:t>
            </a:r>
            <a:r>
              <a:rPr lang="en-US" sz="2400" b="0" i="0" u="none" strike="noStrike" cap="none">
                <a:solidFill>
                  <a:srgbClr val="333333"/>
                </a:solidFill>
                <a:latin typeface="Poppins"/>
                <a:ea typeface="Poppins"/>
                <a:cs typeface="Poppins"/>
                <a:sym typeface="Poppins"/>
              </a:rPr>
              <a:t>Wissen, welche Dienste und Fachkräfte zur Verfügung stehen und wie man die Lernenden mit ihnen in Kontakt bringen kann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5"/>
          <p:cNvGrpSpPr/>
          <p:nvPr/>
        </p:nvGrpSpPr>
        <p:grpSpPr>
          <a:xfrm rot="-5400000">
            <a:off x="-2018150" y="5932743"/>
            <a:ext cx="13655680" cy="7561980"/>
            <a:chOff x="0" y="0"/>
            <a:chExt cx="733891" cy="406400"/>
          </a:xfrm>
        </p:grpSpPr>
        <p:sp>
          <p:nvSpPr>
            <p:cNvPr id="183" name="Google Shape;183;p25"/>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5"/>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5"/>
          <p:cNvGrpSpPr/>
          <p:nvPr/>
        </p:nvGrpSpPr>
        <p:grpSpPr>
          <a:xfrm rot="-5400000">
            <a:off x="6650470" y="5932743"/>
            <a:ext cx="13655680" cy="7561980"/>
            <a:chOff x="0" y="0"/>
            <a:chExt cx="733891" cy="406400"/>
          </a:xfrm>
        </p:grpSpPr>
        <p:sp>
          <p:nvSpPr>
            <p:cNvPr id="186" name="Google Shape;186;p25"/>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5"/>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5"/>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25"/>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5"/>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5"/>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5"/>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5"/>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5"/>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5"/>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5"/>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5"/>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5"/>
          <p:cNvSpPr txBox="1"/>
          <p:nvPr/>
        </p:nvSpPr>
        <p:spPr>
          <a:xfrm>
            <a:off x="6501477" y="1019175"/>
            <a:ext cx="528504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Selbstbewertung zum Mentoring (Bewertung von 1 bis 5)</a:t>
            </a:r>
            <a:endParaRPr sz="1400" b="0" i="0" u="none" strike="noStrike" cap="none">
              <a:solidFill>
                <a:srgbClr val="000000"/>
              </a:solidFill>
              <a:latin typeface="Arial"/>
              <a:ea typeface="Arial"/>
              <a:cs typeface="Arial"/>
              <a:sym typeface="Arial"/>
            </a:endParaRPr>
          </a:p>
        </p:txBody>
      </p:sp>
      <p:sp>
        <p:nvSpPr>
          <p:cNvPr id="199" name="Google Shape;199;p25"/>
          <p:cNvSpPr txBox="1"/>
          <p:nvPr/>
        </p:nvSpPr>
        <p:spPr>
          <a:xfrm>
            <a:off x="1905207" y="4948055"/>
            <a:ext cx="6066300" cy="518040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Bewerten Sie auf einer Skala von 1 bis 5: </a:t>
            </a:r>
            <a:endParaRPr sz="2203" b="0" i="0" u="none" strike="noStrike" cap="none">
              <a:solidFill>
                <a:srgbClr val="FFFFFF"/>
              </a:solidFill>
              <a:latin typeface="Poppins"/>
              <a:ea typeface="Poppins"/>
              <a:cs typeface="Poppins"/>
              <a:sym typeface="Poppins"/>
            </a:endParaRPr>
          </a:p>
          <a:p>
            <a:pPr marL="457200" marR="0" lvl="0" indent="-368491" algn="just" rtl="0">
              <a:lnSpc>
                <a:spcPct val="118974"/>
              </a:lnSpc>
              <a:spcBef>
                <a:spcPts val="0"/>
              </a:spcBef>
              <a:spcAft>
                <a:spcPts val="0"/>
              </a:spcAft>
              <a:buClr>
                <a:srgbClr val="FFFFFF"/>
              </a:buClr>
              <a:buSzPts val="2203"/>
              <a:buFont typeface="Poppins"/>
              <a:buChar char="●"/>
            </a:pPr>
            <a:r>
              <a:rPr lang="en-US" sz="2203" b="0" i="0" u="none" strike="noStrike" cap="none">
                <a:solidFill>
                  <a:srgbClr val="FFFFFF"/>
                </a:solidFill>
                <a:latin typeface="Poppins"/>
                <a:ea typeface="Poppins"/>
                <a:cs typeface="Poppins"/>
                <a:sym typeface="Poppins"/>
              </a:rPr>
              <a:t>Ich führe Einzelgespräche mit den Studierenden über ihre Ziele, nicht nur über ihre Fortschritte bei den Aufgaben. </a:t>
            </a:r>
            <a:endParaRPr sz="2203" b="0" i="0" u="none" strike="noStrike" cap="none">
              <a:solidFill>
                <a:srgbClr val="FFFFFF"/>
              </a:solidFill>
              <a:latin typeface="Poppins"/>
              <a:ea typeface="Poppins"/>
              <a:cs typeface="Poppins"/>
              <a:sym typeface="Poppins"/>
            </a:endParaRPr>
          </a:p>
          <a:p>
            <a:pPr marL="457200" marR="0" lvl="0" indent="0" algn="just" rtl="0">
              <a:lnSpc>
                <a:spcPct val="118974"/>
              </a:lnSpc>
              <a:spcBef>
                <a:spcPts val="0"/>
              </a:spcBef>
              <a:spcAft>
                <a:spcPts val="0"/>
              </a:spcAft>
              <a:buNone/>
            </a:pPr>
            <a:endParaRPr sz="2203">
              <a:solidFill>
                <a:srgbClr val="FFFFFF"/>
              </a:solidFill>
              <a:latin typeface="Poppins"/>
              <a:ea typeface="Poppins"/>
              <a:cs typeface="Poppins"/>
              <a:sym typeface="Poppins"/>
            </a:endParaRPr>
          </a:p>
          <a:p>
            <a:pPr marL="457200" marR="0" lvl="0" indent="-368491" algn="just" rtl="0">
              <a:lnSpc>
                <a:spcPct val="118974"/>
              </a:lnSpc>
              <a:spcBef>
                <a:spcPts val="0"/>
              </a:spcBef>
              <a:spcAft>
                <a:spcPts val="0"/>
              </a:spcAft>
              <a:buClr>
                <a:srgbClr val="FFFFFF"/>
              </a:buClr>
              <a:buSzPts val="2203"/>
              <a:buFont typeface="Poppins"/>
              <a:buChar char="●"/>
            </a:pPr>
            <a:r>
              <a:rPr lang="en-US" sz="2203" b="0" i="0" u="none" strike="noStrike" cap="none">
                <a:solidFill>
                  <a:srgbClr val="FFFFFF"/>
                </a:solidFill>
                <a:latin typeface="Poppins"/>
                <a:ea typeface="Poppins"/>
                <a:cs typeface="Poppins"/>
                <a:sym typeface="Poppins"/>
              </a:rPr>
              <a:t>Ich gebe Feedback, das einen konkreten nächsten Schritt aufzeigt, nicht nur eine Bewertung der aktuellen Leistung. </a:t>
            </a:r>
            <a:endParaRPr sz="2203" b="0" i="0" u="none" strike="noStrike" cap="none">
              <a:solidFill>
                <a:srgbClr val="FFFFFF"/>
              </a:solidFill>
              <a:latin typeface="Poppins"/>
              <a:ea typeface="Poppins"/>
              <a:cs typeface="Poppins"/>
              <a:sym typeface="Poppins"/>
            </a:endParaRPr>
          </a:p>
          <a:p>
            <a:pPr marL="457200" marR="0" lvl="0" indent="0" algn="just" rtl="0">
              <a:lnSpc>
                <a:spcPct val="118974"/>
              </a:lnSpc>
              <a:spcBef>
                <a:spcPts val="0"/>
              </a:spcBef>
              <a:spcAft>
                <a:spcPts val="0"/>
              </a:spcAft>
              <a:buNone/>
            </a:pPr>
            <a:endParaRPr sz="2203">
              <a:solidFill>
                <a:srgbClr val="FFFFFF"/>
              </a:solidFill>
              <a:latin typeface="Poppins"/>
              <a:ea typeface="Poppins"/>
              <a:cs typeface="Poppins"/>
              <a:sym typeface="Poppins"/>
            </a:endParaRPr>
          </a:p>
          <a:p>
            <a:pPr marL="457200" marR="0" lvl="0" indent="-368491" algn="just" rtl="0">
              <a:lnSpc>
                <a:spcPct val="118974"/>
              </a:lnSpc>
              <a:spcBef>
                <a:spcPts val="0"/>
              </a:spcBef>
              <a:spcAft>
                <a:spcPts val="0"/>
              </a:spcAft>
              <a:buClr>
                <a:srgbClr val="FFFFFF"/>
              </a:buClr>
              <a:buSzPts val="2203"/>
              <a:buFont typeface="Poppins"/>
              <a:buChar char="●"/>
            </a:pPr>
            <a:r>
              <a:rPr lang="en-US" sz="2203" b="0" i="0" u="none" strike="noStrike" cap="none">
                <a:solidFill>
                  <a:srgbClr val="FFFFFF"/>
                </a:solidFill>
                <a:latin typeface="Poppins"/>
                <a:ea typeface="Poppins"/>
                <a:cs typeface="Poppins"/>
                <a:sym typeface="Poppins"/>
              </a:rPr>
              <a:t>Ich kenne die Unterstützungsangebote, die den Studierenden an meiner Einrichtung zur Verfügung stehen.</a:t>
            </a:r>
            <a:endParaRPr sz="1400" b="0" i="0" u="none" strike="noStrike" cap="none">
              <a:solidFill>
                <a:srgbClr val="000000"/>
              </a:solidFill>
              <a:latin typeface="Arial"/>
              <a:ea typeface="Arial"/>
              <a:cs typeface="Arial"/>
              <a:sym typeface="Arial"/>
            </a:endParaRPr>
          </a:p>
        </p:txBody>
      </p:sp>
      <p:sp>
        <p:nvSpPr>
          <p:cNvPr id="200" name="Google Shape;200;p25"/>
          <p:cNvSpPr txBox="1"/>
          <p:nvPr/>
        </p:nvSpPr>
        <p:spPr>
          <a:xfrm>
            <a:off x="10445225" y="5553305"/>
            <a:ext cx="6066300" cy="437340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Bewerten Sie auf einer Skala von 1 bis 5: </a:t>
            </a: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endParaRPr sz="2203">
              <a:solidFill>
                <a:srgbClr val="FFFFFF"/>
              </a:solidFill>
              <a:latin typeface="Poppins"/>
              <a:ea typeface="Poppins"/>
              <a:cs typeface="Poppins"/>
              <a:sym typeface="Poppins"/>
            </a:endParaRPr>
          </a:p>
          <a:p>
            <a:pPr marL="457200" marR="0" lvl="0" indent="-368491" algn="just" rtl="0">
              <a:lnSpc>
                <a:spcPct val="118974"/>
              </a:lnSpc>
              <a:spcBef>
                <a:spcPts val="0"/>
              </a:spcBef>
              <a:spcAft>
                <a:spcPts val="0"/>
              </a:spcAft>
              <a:buClr>
                <a:srgbClr val="FFFFFF"/>
              </a:buClr>
              <a:buSzPts val="2203"/>
              <a:buFont typeface="Poppins"/>
              <a:buChar char="●"/>
            </a:pPr>
            <a:r>
              <a:rPr lang="en-US" sz="2203" b="0" i="0" u="none" strike="noStrike" cap="none">
                <a:solidFill>
                  <a:srgbClr val="FFFFFF"/>
                </a:solidFill>
                <a:latin typeface="Poppins"/>
                <a:ea typeface="Poppins"/>
                <a:cs typeface="Poppins"/>
                <a:sym typeface="Poppins"/>
              </a:rPr>
              <a:t>Mir ist der Unterschied zwischen meiner Rolle und der der spezialisierten Unterstützungsdienste klar. </a:t>
            </a:r>
            <a:endParaRPr sz="2203">
              <a:solidFill>
                <a:srgbClr val="FFFFFF"/>
              </a:solidFill>
              <a:latin typeface="Poppins"/>
              <a:ea typeface="Poppins"/>
              <a:cs typeface="Poppins"/>
              <a:sym typeface="Poppins"/>
            </a:endParaRPr>
          </a:p>
          <a:p>
            <a:pPr marL="457200" marR="0" lvl="0" indent="0" algn="just" rtl="0">
              <a:lnSpc>
                <a:spcPct val="118974"/>
              </a:lnSpc>
              <a:spcBef>
                <a:spcPts val="0"/>
              </a:spcBef>
              <a:spcAft>
                <a:spcPts val="0"/>
              </a:spcAft>
              <a:buNone/>
            </a:pPr>
            <a:endParaRPr sz="2203">
              <a:solidFill>
                <a:srgbClr val="FFFFFF"/>
              </a:solidFill>
              <a:latin typeface="Poppins"/>
              <a:ea typeface="Poppins"/>
              <a:cs typeface="Poppins"/>
              <a:sym typeface="Poppins"/>
            </a:endParaRPr>
          </a:p>
          <a:p>
            <a:pPr marL="457200" marR="0" lvl="0" indent="-368491" algn="just" rtl="0">
              <a:lnSpc>
                <a:spcPct val="118974"/>
              </a:lnSpc>
              <a:spcBef>
                <a:spcPts val="0"/>
              </a:spcBef>
              <a:spcAft>
                <a:spcPts val="0"/>
              </a:spcAft>
              <a:buClr>
                <a:srgbClr val="FFFFFF"/>
              </a:buClr>
              <a:buSzPts val="2203"/>
              <a:buFont typeface="Poppins"/>
              <a:buChar char="●"/>
            </a:pPr>
            <a:r>
              <a:rPr lang="en-US" sz="2203" b="0" i="0" u="none" strike="noStrike" cap="none">
                <a:solidFill>
                  <a:srgbClr val="FFFFFF"/>
                </a:solidFill>
                <a:latin typeface="Poppins"/>
                <a:ea typeface="Poppins"/>
                <a:cs typeface="Poppins"/>
                <a:sym typeface="Poppins"/>
              </a:rPr>
              <a:t>Ich führe nach einem bedeutenden Übergang, wie beispielsweise dem Beginn eines Praktikums, ein Nachgespräch mit den Studierenden durch.</a:t>
            </a:r>
            <a:endParaRPr sz="1400" b="0" i="0" u="none" strike="noStrike" cap="none">
              <a:solidFill>
                <a:srgbClr val="000000"/>
              </a:solidFill>
              <a:latin typeface="Arial"/>
              <a:ea typeface="Arial"/>
              <a:cs typeface="Arial"/>
              <a:sym typeface="Arial"/>
            </a:endParaRPr>
          </a:p>
        </p:txBody>
      </p:sp>
      <p:sp>
        <p:nvSpPr>
          <p:cNvPr id="201" name="Google Shape;201;p25"/>
          <p:cNvSpPr txBox="1"/>
          <p:nvPr/>
        </p:nvSpPr>
        <p:spPr>
          <a:xfrm>
            <a:off x="2309085" y="4378085"/>
            <a:ext cx="5001300" cy="431100"/>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Beratungsgespräche (1–3)</a:t>
            </a:r>
            <a:endParaRPr sz="1400" b="0" i="0" u="none" strike="noStrike" cap="none">
              <a:solidFill>
                <a:srgbClr val="000000"/>
              </a:solidFill>
              <a:latin typeface="Arial"/>
              <a:ea typeface="Arial"/>
              <a:cs typeface="Arial"/>
              <a:sym typeface="Arial"/>
            </a:endParaRPr>
          </a:p>
        </p:txBody>
      </p:sp>
      <p:sp>
        <p:nvSpPr>
          <p:cNvPr id="202" name="Google Shape;202;p25"/>
          <p:cNvSpPr txBox="1"/>
          <p:nvPr/>
        </p:nvSpPr>
        <p:spPr>
          <a:xfrm>
            <a:off x="10977692" y="4489823"/>
            <a:ext cx="5001300" cy="918000"/>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Grenzen und Weitervermittlung (4–5)</a:t>
            </a:r>
            <a:endParaRPr sz="1400" b="0" i="0" u="none" strike="noStrike" cap="none">
              <a:solidFill>
                <a:srgbClr val="000000"/>
              </a:solidFill>
              <a:latin typeface="Arial"/>
              <a:ea typeface="Arial"/>
              <a:cs typeface="Arial"/>
              <a:sym typeface="Arial"/>
            </a:endParaRPr>
          </a:p>
        </p:txBody>
      </p:sp>
      <p:sp>
        <p:nvSpPr>
          <p:cNvPr id="203" name="Google Shape;203;p25"/>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9">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5"/>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4"/>
          <p:cNvSpPr/>
          <p:nvPr/>
        </p:nvSpPr>
        <p:spPr>
          <a:xfrm rot="-4773720">
            <a:off x="5570985" y="2932996"/>
            <a:ext cx="12676724" cy="4421008"/>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4"/>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4">
              <a:alphaModFix/>
            </a:blip>
            <a:stretch>
              <a:fillRect l="-5755" r="-37626"/>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4"/>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4"/>
          <p:cNvSpPr txBox="1"/>
          <p:nvPr/>
        </p:nvSpPr>
        <p:spPr>
          <a:xfrm>
            <a:off x="353625" y="1461000"/>
            <a:ext cx="9174600" cy="6942300"/>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Ein Coaching-Gespräch ist weder ein Beurteilungsgespräch noch eine Sitzung, in der Anweisungen erteilt werden. Es handelt sich um einen strukturierten Dialog, in dem der Coach Fragen stellt, die dem Lernenden helfen, klarer über seine Situation nachzudenken und zu erkennen, welche nächsten Schritte zu unternehmen sind.</a:t>
            </a:r>
            <a:endParaRPr sz="1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Die wichtigste Veränderung besteht darin, vom Geben von Antworten zum Stellen von Fragen überzugehen. Anstatt zu sagen: „Du solltest dich für diese Ausbildung bewerben“, fragst du: „Was reizt dich an dieser Möglichkeit? Was müsstest du wissen, bevor du dich entscheidest?“</a:t>
            </a:r>
            <a:endParaRPr sz="1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Dadurch wird die Verantwortung auf den Lernenden übertragen und seine Entscheidungsfähigkeit gefördert, die er im Laufe seiner Karriere benötigen wird.</a:t>
            </a:r>
            <a:endParaRPr sz="2200" b="0" i="0" u="none" strike="noStrike" cap="none">
              <a:solidFill>
                <a:srgbClr val="000000"/>
              </a:solidFill>
              <a:latin typeface="Arial"/>
              <a:ea typeface="Arial"/>
              <a:cs typeface="Arial"/>
              <a:sym typeface="Arial"/>
            </a:endParaRPr>
          </a:p>
        </p:txBody>
      </p:sp>
      <p:sp>
        <p:nvSpPr>
          <p:cNvPr id="213" name="Google Shape;213;p4"/>
          <p:cNvSpPr txBox="1"/>
          <p:nvPr/>
        </p:nvSpPr>
        <p:spPr>
          <a:xfrm>
            <a:off x="968300" y="559200"/>
            <a:ext cx="7207500" cy="4002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Abschnitt 2: Gespräche im Coaching-Stil</a:t>
            </a:r>
            <a:endParaRPr sz="1400" b="0" i="0" u="none" strike="noStrike" cap="none">
              <a:solidFill>
                <a:srgbClr val="000000"/>
              </a:solidFill>
              <a:latin typeface="Arial"/>
              <a:ea typeface="Arial"/>
              <a:cs typeface="Arial"/>
              <a:sym typeface="Arial"/>
            </a:endParaRPr>
          </a:p>
        </p:txBody>
      </p:sp>
      <p:grpSp>
        <p:nvGrpSpPr>
          <p:cNvPr id="214" name="Google Shape;214;p4"/>
          <p:cNvGrpSpPr/>
          <p:nvPr/>
        </p:nvGrpSpPr>
        <p:grpSpPr>
          <a:xfrm>
            <a:off x="11279555" y="946396"/>
            <a:ext cx="857867" cy="857867"/>
            <a:chOff x="0" y="0"/>
            <a:chExt cx="812800" cy="812800"/>
          </a:xfrm>
        </p:grpSpPr>
        <p:sp>
          <p:nvSpPr>
            <p:cNvPr id="215" name="Google Shape;215;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7" name="Google Shape;217;p4"/>
          <p:cNvGrpSpPr/>
          <p:nvPr/>
        </p:nvGrpSpPr>
        <p:grpSpPr>
          <a:xfrm>
            <a:off x="10765440" y="2226096"/>
            <a:ext cx="604566" cy="604566"/>
            <a:chOff x="0" y="0"/>
            <a:chExt cx="812800" cy="812800"/>
          </a:xfrm>
        </p:grpSpPr>
        <p:sp>
          <p:nvSpPr>
            <p:cNvPr id="218" name="Google Shape;218;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0" name="Google Shape;220;p4"/>
          <p:cNvGrpSpPr/>
          <p:nvPr/>
        </p:nvGrpSpPr>
        <p:grpSpPr>
          <a:xfrm>
            <a:off x="11590531" y="681913"/>
            <a:ext cx="637633" cy="637633"/>
            <a:chOff x="0" y="0"/>
            <a:chExt cx="812800" cy="812800"/>
          </a:xfrm>
        </p:grpSpPr>
        <p:sp>
          <p:nvSpPr>
            <p:cNvPr id="221" name="Google Shape;221;p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3" name="Google Shape;223;p4"/>
          <p:cNvSpPr/>
          <p:nvPr/>
        </p:nvSpPr>
        <p:spPr>
          <a:xfrm>
            <a:off x="3218551" y="8617394"/>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4"/>
          <p:cNvSpPr/>
          <p:nvPr/>
        </p:nvSpPr>
        <p:spPr>
          <a:xfrm>
            <a:off x="682117" y="9062370"/>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26"/>
          <p:cNvGrpSpPr/>
          <p:nvPr/>
        </p:nvGrpSpPr>
        <p:grpSpPr>
          <a:xfrm>
            <a:off x="-1" y="4584074"/>
            <a:ext cx="18288001" cy="6357176"/>
            <a:chOff x="0" y="0"/>
            <a:chExt cx="5661114" cy="1674318"/>
          </a:xfrm>
        </p:grpSpPr>
        <p:sp>
          <p:nvSpPr>
            <p:cNvPr id="230" name="Google Shape;230;p26"/>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6"/>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2" name="Google Shape;232;p26"/>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6"/>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6"/>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6"/>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6"/>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6"/>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6"/>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6"/>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6"/>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6"/>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26"/>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6"/>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6"/>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26"/>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26"/>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26"/>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26"/>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26"/>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0" name="Google Shape;250;p26"/>
          <p:cNvGrpSpPr/>
          <p:nvPr/>
        </p:nvGrpSpPr>
        <p:grpSpPr>
          <a:xfrm>
            <a:off x="0" y="9913239"/>
            <a:ext cx="18288000" cy="837562"/>
            <a:chOff x="0" y="-57150"/>
            <a:chExt cx="11607985" cy="463550"/>
          </a:xfrm>
        </p:grpSpPr>
        <p:sp>
          <p:nvSpPr>
            <p:cNvPr id="251" name="Google Shape;251;p26"/>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6"/>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3" name="Google Shape;253;p26"/>
          <p:cNvGrpSpPr/>
          <p:nvPr/>
        </p:nvGrpSpPr>
        <p:grpSpPr>
          <a:xfrm>
            <a:off x="4131384" y="9913239"/>
            <a:ext cx="10025232" cy="837562"/>
            <a:chOff x="0" y="-57150"/>
            <a:chExt cx="5548478" cy="463550"/>
          </a:xfrm>
        </p:grpSpPr>
        <p:sp>
          <p:nvSpPr>
            <p:cNvPr id="254" name="Google Shape;254;p26"/>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6"/>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6" name="Google Shape;256;p26"/>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Ein einfaches Schema für Orientierungsgespräche</a:t>
            </a:r>
            <a:endParaRPr sz="1400" b="0" i="0" u="none" strike="noStrike" cap="none">
              <a:solidFill>
                <a:srgbClr val="000000"/>
              </a:solidFill>
              <a:latin typeface="Arial"/>
              <a:ea typeface="Arial"/>
              <a:cs typeface="Arial"/>
              <a:sym typeface="Arial"/>
            </a:endParaRPr>
          </a:p>
        </p:txBody>
      </p:sp>
      <p:sp>
        <p:nvSpPr>
          <p:cNvPr id="257" name="Google Shape;257;p26"/>
          <p:cNvSpPr txBox="1"/>
          <p:nvPr/>
        </p:nvSpPr>
        <p:spPr>
          <a:xfrm>
            <a:off x="1028700"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Was möchte der Studierende erreichen oder entscheiden? Seien Sie konkret, bevor Sie fortfahren.</a:t>
            </a:r>
            <a:endParaRPr sz="1400" b="0" i="0" u="none" strike="noStrike" cap="none">
              <a:solidFill>
                <a:srgbClr val="000000"/>
              </a:solidFill>
              <a:latin typeface="Arial"/>
              <a:ea typeface="Arial"/>
              <a:cs typeface="Arial"/>
              <a:sym typeface="Arial"/>
            </a:endParaRPr>
          </a:p>
        </p:txBody>
      </p:sp>
      <p:sp>
        <p:nvSpPr>
          <p:cNvPr id="258" name="Google Shape;258;p26"/>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Das Ziel klären</a:t>
            </a:r>
            <a:endParaRPr sz="1400" b="0" i="0" u="none" strike="noStrike" cap="none">
              <a:solidFill>
                <a:srgbClr val="000000"/>
              </a:solidFill>
              <a:latin typeface="Arial"/>
              <a:ea typeface="Arial"/>
              <a:cs typeface="Arial"/>
              <a:sym typeface="Arial"/>
            </a:endParaRPr>
          </a:p>
        </p:txBody>
      </p:sp>
      <p:sp>
        <p:nvSpPr>
          <p:cNvPr id="259" name="Google Shape;259;p26"/>
          <p:cNvSpPr txBox="1"/>
          <p:nvPr/>
        </p:nvSpPr>
        <p:spPr>
          <a:xfrm>
            <a:off x="5201666"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Was passiert gerade und wo liegen die Hindernisse? Verstehen Sie die Situation, bevor Sie zu Lösungen übergehen.</a:t>
            </a:r>
            <a:endParaRPr sz="1400" b="0" i="0" u="none" strike="noStrike" cap="none">
              <a:solidFill>
                <a:srgbClr val="000000"/>
              </a:solidFill>
              <a:latin typeface="Arial"/>
              <a:ea typeface="Arial"/>
              <a:cs typeface="Arial"/>
              <a:sym typeface="Arial"/>
            </a:endParaRPr>
          </a:p>
        </p:txBody>
      </p:sp>
      <p:sp>
        <p:nvSpPr>
          <p:cNvPr id="260" name="Google Shape;260;p26"/>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Die aktuelle Situation erkunden</a:t>
            </a:r>
            <a:endParaRPr sz="1400" b="0" i="0" u="none" strike="noStrike" cap="none">
              <a:solidFill>
                <a:srgbClr val="000000"/>
              </a:solidFill>
              <a:latin typeface="Arial"/>
              <a:ea typeface="Arial"/>
              <a:cs typeface="Arial"/>
              <a:sym typeface="Arial"/>
            </a:endParaRPr>
          </a:p>
        </p:txBody>
      </p:sp>
      <p:sp>
        <p:nvSpPr>
          <p:cNvPr id="261" name="Google Shape;261;p26"/>
          <p:cNvSpPr txBox="1"/>
          <p:nvPr/>
        </p:nvSpPr>
        <p:spPr>
          <a:xfrm>
            <a:off x="9373585"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Welche Optionen stehen zur Verfügung und welche Auswirkungen hat jede einzelne? Erweitern Sie den Blickwinkel, bevor Sie ihn eingrenzen.</a:t>
            </a:r>
            <a:endParaRPr sz="1400" b="0" i="0" u="none" strike="noStrike" cap="none">
              <a:solidFill>
                <a:srgbClr val="000000"/>
              </a:solidFill>
              <a:latin typeface="Arial"/>
              <a:ea typeface="Arial"/>
              <a:cs typeface="Arial"/>
              <a:sym typeface="Arial"/>
            </a:endParaRPr>
          </a:p>
        </p:txBody>
      </p:sp>
      <p:sp>
        <p:nvSpPr>
          <p:cNvPr id="262" name="Google Shape;262;p26"/>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Identifizieren Sie die Optionen</a:t>
            </a:r>
            <a:endParaRPr sz="1400" b="0" i="0" u="none" strike="noStrike" cap="none">
              <a:solidFill>
                <a:srgbClr val="000000"/>
              </a:solidFill>
              <a:latin typeface="Arial"/>
              <a:ea typeface="Arial"/>
              <a:cs typeface="Arial"/>
              <a:sym typeface="Arial"/>
            </a:endParaRPr>
          </a:p>
        </p:txBody>
      </p:sp>
      <p:sp>
        <p:nvSpPr>
          <p:cNvPr id="263" name="Google Shape;263;p26"/>
          <p:cNvSpPr txBox="1"/>
          <p:nvPr/>
        </p:nvSpPr>
        <p:spPr>
          <a:xfrm>
            <a:off x="13545504"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Was ist das Einzige, was der Schüler vor eurem nächsten Treffen tun wird? Beendet jedes Gespräch mit einem klar definierten nächsten Schritt.</a:t>
            </a:r>
            <a:endParaRPr sz="1400" b="0" i="0" u="none" strike="noStrike" cap="none">
              <a:solidFill>
                <a:srgbClr val="000000"/>
              </a:solidFill>
              <a:latin typeface="Arial"/>
              <a:ea typeface="Arial"/>
              <a:cs typeface="Arial"/>
              <a:sym typeface="Arial"/>
            </a:endParaRPr>
          </a:p>
        </p:txBody>
      </p:sp>
      <p:sp>
        <p:nvSpPr>
          <p:cNvPr id="264" name="Google Shape;264;p26"/>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Vereinbaren Sie eine nächste Maßnahme</a:t>
            </a:r>
            <a:endParaRPr sz="1400" b="0" i="0" u="none" strike="noStrike" cap="none">
              <a:solidFill>
                <a:srgbClr val="000000"/>
              </a:solidFill>
              <a:latin typeface="Arial"/>
              <a:ea typeface="Arial"/>
              <a:cs typeface="Arial"/>
              <a:sym typeface="Arial"/>
            </a:endParaRPr>
          </a:p>
        </p:txBody>
      </p:sp>
      <p:sp>
        <p:nvSpPr>
          <p:cNvPr id="265" name="Google Shape;265;p26"/>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1">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6"/>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7"/>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2" name="Google Shape;272;p27"/>
          <p:cNvGrpSpPr/>
          <p:nvPr/>
        </p:nvGrpSpPr>
        <p:grpSpPr>
          <a:xfrm>
            <a:off x="5940775" y="946396"/>
            <a:ext cx="857867" cy="857867"/>
            <a:chOff x="0" y="0"/>
            <a:chExt cx="812800" cy="812800"/>
          </a:xfrm>
        </p:grpSpPr>
        <p:sp>
          <p:nvSpPr>
            <p:cNvPr id="273" name="Google Shape;273;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5" name="Google Shape;275;p27"/>
          <p:cNvGrpSpPr/>
          <p:nvPr/>
        </p:nvGrpSpPr>
        <p:grpSpPr>
          <a:xfrm>
            <a:off x="6592862" y="2226096"/>
            <a:ext cx="604566" cy="604566"/>
            <a:chOff x="0" y="0"/>
            <a:chExt cx="812800" cy="812800"/>
          </a:xfrm>
        </p:grpSpPr>
        <p:sp>
          <p:nvSpPr>
            <p:cNvPr id="276" name="Google Shape;27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8" name="Google Shape;278;p27"/>
          <p:cNvGrpSpPr/>
          <p:nvPr/>
        </p:nvGrpSpPr>
        <p:grpSpPr>
          <a:xfrm>
            <a:off x="5825201" y="681913"/>
            <a:ext cx="637633" cy="637633"/>
            <a:chOff x="0" y="0"/>
            <a:chExt cx="812800" cy="812800"/>
          </a:xfrm>
        </p:grpSpPr>
        <p:sp>
          <p:nvSpPr>
            <p:cNvPr id="279" name="Google Shape;27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1" name="Google Shape;281;p27"/>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l="-61998" r="-14896"/>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27"/>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27"/>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27"/>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27"/>
          <p:cNvSpPr txBox="1"/>
          <p:nvPr/>
        </p:nvSpPr>
        <p:spPr>
          <a:xfrm>
            <a:off x="8543075" y="1454825"/>
            <a:ext cx="9356100" cy="78228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Die Auszubildenden in der beruflichen Bildung bringen manchmal persönliche Schwierigkeiten mit in den Lernkontext. Finanzielle Belastungen, unsichere Wohnverhältnisse, familiäre Krisen, psychische Probleme und traumatische Erlebnisse sind allesamt Realitäten, die in den Gruppen der Auszubildenden in der beruflichen Bildung vorkommen. Die Ausbilder sind oft die ersten Fachkräfte, die bemerken, dass etwas nicht stimmt.</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Dies bringt eine berufliche Verantwortung mit sich, bedeutet jedoch nicht, dass sie verpflichtet sind, jedes Problem zu lösen. Die Grenze zwischen der eigenen Rolle und den spezialisierten Hilfsangeboten zu kennen, ist ebenso wichtig wie das Wissen, wie man ein unterstützendes Gespräch führt.</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Eine professionelle Mentoring-Beziehung ist herzlich, beständig und in ihren Grenzen klar definiert. Sie ist keine Freundschaft und erstreckt sich nicht über die vereinbarten beruflichen Kontexte hinaus.</a:t>
            </a:r>
            <a:endParaRPr sz="2200" b="0" i="0" u="none" strike="noStrike" cap="none">
              <a:solidFill>
                <a:srgbClr val="000000"/>
              </a:solidFill>
              <a:latin typeface="Arial"/>
              <a:ea typeface="Arial"/>
              <a:cs typeface="Arial"/>
              <a:sym typeface="Arial"/>
            </a:endParaRPr>
          </a:p>
        </p:txBody>
      </p:sp>
      <p:sp>
        <p:nvSpPr>
          <p:cNvPr id="286" name="Google Shape;286;p27"/>
          <p:cNvSpPr txBox="1"/>
          <p:nvPr/>
        </p:nvSpPr>
        <p:spPr>
          <a:xfrm>
            <a:off x="8414475" y="408224"/>
            <a:ext cx="9052500" cy="918000"/>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3: Grenzen, Schutz und Überweisung an spezialisierte Dienste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grpSp>
        <p:nvGrpSpPr>
          <p:cNvPr id="291" name="Google Shape;291;p28"/>
          <p:cNvGrpSpPr/>
          <p:nvPr/>
        </p:nvGrpSpPr>
        <p:grpSpPr>
          <a:xfrm>
            <a:off x="-1" y="4584074"/>
            <a:ext cx="18288001" cy="6357176"/>
            <a:chOff x="0" y="0"/>
            <a:chExt cx="5661114" cy="1674318"/>
          </a:xfrm>
        </p:grpSpPr>
        <p:sp>
          <p:nvSpPr>
            <p:cNvPr id="292" name="Google Shape;292;p28"/>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28"/>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94" name="Google Shape;294;p28"/>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28"/>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28"/>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28"/>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28"/>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28"/>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28"/>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28"/>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28"/>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28"/>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28"/>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28"/>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28"/>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28"/>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28"/>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28"/>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28"/>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28"/>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12" name="Google Shape;312;p28"/>
          <p:cNvGrpSpPr/>
          <p:nvPr/>
        </p:nvGrpSpPr>
        <p:grpSpPr>
          <a:xfrm>
            <a:off x="-1342907" y="9913239"/>
            <a:ext cx="20973813" cy="837562"/>
            <a:chOff x="0" y="-57150"/>
            <a:chExt cx="11607985" cy="463550"/>
          </a:xfrm>
        </p:grpSpPr>
        <p:sp>
          <p:nvSpPr>
            <p:cNvPr id="313" name="Google Shape;313;p28"/>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28"/>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5" name="Google Shape;315;p28"/>
          <p:cNvGrpSpPr/>
          <p:nvPr/>
        </p:nvGrpSpPr>
        <p:grpSpPr>
          <a:xfrm>
            <a:off x="4131384" y="9913239"/>
            <a:ext cx="10025232" cy="837562"/>
            <a:chOff x="0" y="-57150"/>
            <a:chExt cx="5548478" cy="463550"/>
          </a:xfrm>
        </p:grpSpPr>
        <p:sp>
          <p:nvSpPr>
            <p:cNvPr id="316" name="Google Shape;316;p28"/>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28"/>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18" name="Google Shape;318;p28"/>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Erkennen, wann man sich an einen Fachmann wenden sollte</a:t>
            </a:r>
            <a:endParaRPr sz="1400" b="0" i="0" u="none" strike="noStrike" cap="none">
              <a:solidFill>
                <a:srgbClr val="000000"/>
              </a:solidFill>
              <a:latin typeface="Arial"/>
              <a:ea typeface="Arial"/>
              <a:cs typeface="Arial"/>
              <a:sym typeface="Arial"/>
            </a:endParaRPr>
          </a:p>
        </p:txBody>
      </p:sp>
      <p:sp>
        <p:nvSpPr>
          <p:cNvPr id="319" name="Google Shape;319;p28"/>
          <p:cNvSpPr txBox="1"/>
          <p:nvPr/>
        </p:nvSpPr>
        <p:spPr>
          <a:xfrm>
            <a:off x="1028700"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Der Schüler gibt etwas preis, das darauf hindeutet, dass er Gefahr läuft, Schaden zu erleiden.</a:t>
            </a:r>
            <a:endParaRPr sz="1400" b="0" i="0" u="none" strike="noStrike" cap="none">
              <a:solidFill>
                <a:srgbClr val="000000"/>
              </a:solidFill>
              <a:latin typeface="Arial"/>
              <a:ea typeface="Arial"/>
              <a:cs typeface="Arial"/>
              <a:sym typeface="Arial"/>
            </a:endParaRPr>
          </a:p>
        </p:txBody>
      </p:sp>
      <p:sp>
        <p:nvSpPr>
          <p:cNvPr id="320" name="Google Shape;320;p28"/>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Gefährdung</a:t>
            </a:r>
            <a:endParaRPr sz="1400" b="0" i="0" u="none" strike="noStrike" cap="none">
              <a:solidFill>
                <a:srgbClr val="000000"/>
              </a:solidFill>
              <a:latin typeface="Arial"/>
              <a:ea typeface="Arial"/>
              <a:cs typeface="Arial"/>
              <a:sym typeface="Arial"/>
            </a:endParaRPr>
          </a:p>
        </p:txBody>
      </p:sp>
      <p:sp>
        <p:nvSpPr>
          <p:cNvPr id="321" name="Google Shape;321;p28"/>
          <p:cNvSpPr txBox="1"/>
          <p:nvPr/>
        </p:nvSpPr>
        <p:spPr>
          <a:xfrm>
            <a:off x="5201666"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Die Unterstützung, die der Lernende benötigt, geht über die berufliche Rolle oder die Kompetenzen des Ausbilders hinaus.</a:t>
            </a:r>
            <a:endParaRPr sz="1400" b="0" i="0" u="none" strike="noStrike" cap="none">
              <a:solidFill>
                <a:srgbClr val="000000"/>
              </a:solidFill>
              <a:latin typeface="Arial"/>
              <a:ea typeface="Arial"/>
              <a:cs typeface="Arial"/>
              <a:sym typeface="Arial"/>
            </a:endParaRPr>
          </a:p>
        </p:txBody>
      </p:sp>
      <p:sp>
        <p:nvSpPr>
          <p:cNvPr id="322" name="Google Shape;322;p28"/>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Über die eigene Rolle hinaus</a:t>
            </a:r>
            <a:endParaRPr sz="1400" b="0" i="0" u="none" strike="noStrike" cap="none">
              <a:solidFill>
                <a:srgbClr val="000000"/>
              </a:solidFill>
              <a:latin typeface="Arial"/>
              <a:ea typeface="Arial"/>
              <a:cs typeface="Arial"/>
              <a:sym typeface="Arial"/>
            </a:endParaRPr>
          </a:p>
        </p:txBody>
      </p:sp>
      <p:sp>
        <p:nvSpPr>
          <p:cNvPr id="323" name="Google Shape;323;p28"/>
          <p:cNvSpPr txBox="1"/>
          <p:nvPr/>
        </p:nvSpPr>
        <p:spPr>
          <a:xfrm>
            <a:off x="9373585"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Das gleiche Problem tritt immer wieder auf und bessert sich trotz der Beratungsgespräche nicht.</a:t>
            </a:r>
            <a:endParaRPr sz="1400" b="0" i="0" u="none" strike="noStrike" cap="none">
              <a:solidFill>
                <a:srgbClr val="000000"/>
              </a:solidFill>
              <a:latin typeface="Arial"/>
              <a:ea typeface="Arial"/>
              <a:cs typeface="Arial"/>
              <a:sym typeface="Arial"/>
            </a:endParaRPr>
          </a:p>
        </p:txBody>
      </p:sp>
      <p:sp>
        <p:nvSpPr>
          <p:cNvPr id="324" name="Google Shape;324;p28"/>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Wiederkehrendes Problem</a:t>
            </a:r>
            <a:endParaRPr sz="1400" b="0" i="0" u="none" strike="noStrike" cap="none">
              <a:solidFill>
                <a:srgbClr val="000000"/>
              </a:solidFill>
              <a:latin typeface="Arial"/>
              <a:ea typeface="Arial"/>
              <a:cs typeface="Arial"/>
              <a:sym typeface="Arial"/>
            </a:endParaRPr>
          </a:p>
        </p:txBody>
      </p:sp>
      <p:sp>
        <p:nvSpPr>
          <p:cNvPr id="325" name="Google Shape;325;p28"/>
          <p:cNvSpPr txBox="1"/>
          <p:nvPr/>
        </p:nvSpPr>
        <p:spPr>
          <a:xfrm>
            <a:off x="13545504"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Der Studierende bittet direkt um die Hilfe eines Spezialisten.</a:t>
            </a:r>
            <a:endParaRPr sz="1400" b="0" i="0" u="none" strike="noStrike" cap="none">
              <a:solidFill>
                <a:srgbClr val="000000"/>
              </a:solidFill>
              <a:latin typeface="Arial"/>
              <a:ea typeface="Arial"/>
              <a:cs typeface="Arial"/>
              <a:sym typeface="Arial"/>
            </a:endParaRPr>
          </a:p>
        </p:txBody>
      </p:sp>
      <p:sp>
        <p:nvSpPr>
          <p:cNvPr id="326" name="Google Shape;326;p28"/>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Direkte Anfrage</a:t>
            </a:r>
            <a:endParaRPr sz="1400" b="0" i="0" u="none" strike="noStrike" cap="none">
              <a:solidFill>
                <a:srgbClr val="000000"/>
              </a:solidFill>
              <a:latin typeface="Arial"/>
              <a:ea typeface="Arial"/>
              <a:cs typeface="Arial"/>
              <a:sym typeface="Arial"/>
            </a:endParaRPr>
          </a:p>
        </p:txBody>
      </p:sp>
      <p:sp>
        <p:nvSpPr>
          <p:cNvPr id="327" name="Google Shape;327;p28"/>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1">
              <a:alphaModFix/>
            </a:blip>
            <a:stretch>
              <a:fillRect l="-41622" t="-17102" r="-40963" b="-20620"/>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28"/>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1534</Words>
  <Application>Microsoft Office PowerPoint</Application>
  <PresentationFormat>Custom</PresentationFormat>
  <Paragraphs>104</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Poppins Medium</vt:lpstr>
      <vt:lpstr>Arial</vt:lpstr>
      <vt:lpstr>Calibri</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2026-09-01T08:25:58Z</dcterms:modified>
</cp:coreProperties>
</file>