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qbjUWsqaoea7yxjkhkKK1Qjeh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1" name="Google Shape;3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1" name="Google Shape;35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0" name="Google Shape;39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33.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623727"/>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94020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Ενότητα 2: Εξατομικευμένη και Συμβουλευτική Καθοδήγηση</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989" y="8360775"/>
            <a:ext cx="4908000" cy="1200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200"/>
              <a:buFont typeface="Arial"/>
              <a:buNone/>
            </a:pPr>
            <a:r>
              <a:rPr lang="en-US" sz="1200" i="1">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Το υλικό διατίθεται υπό την άδεια Creative Commons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4" name="Google Shape;334;p5"/>
          <p:cNvGrpSpPr/>
          <p:nvPr/>
        </p:nvGrpSpPr>
        <p:grpSpPr>
          <a:xfrm>
            <a:off x="5940775" y="946396"/>
            <a:ext cx="857867" cy="857867"/>
            <a:chOff x="0" y="0"/>
            <a:chExt cx="812800" cy="812800"/>
          </a:xfrm>
        </p:grpSpPr>
        <p:sp>
          <p:nvSpPr>
            <p:cNvPr id="335" name="Google Shape;33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
          <p:cNvGrpSpPr/>
          <p:nvPr/>
        </p:nvGrpSpPr>
        <p:grpSpPr>
          <a:xfrm>
            <a:off x="6592862" y="2226096"/>
            <a:ext cx="604566" cy="604566"/>
            <a:chOff x="0" y="0"/>
            <a:chExt cx="812800" cy="812800"/>
          </a:xfrm>
        </p:grpSpPr>
        <p:sp>
          <p:nvSpPr>
            <p:cNvPr id="338" name="Google Shape;33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5"/>
          <p:cNvGrpSpPr/>
          <p:nvPr/>
        </p:nvGrpSpPr>
        <p:grpSpPr>
          <a:xfrm>
            <a:off x="5825201" y="681913"/>
            <a:ext cx="637633" cy="637633"/>
            <a:chOff x="0" y="0"/>
            <a:chExt cx="812800" cy="812800"/>
          </a:xfrm>
        </p:grpSpPr>
        <p:sp>
          <p:nvSpPr>
            <p:cNvPr id="341" name="Google Shape;34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3" name="Google Shape;343;p5"/>
          <p:cNvSpPr/>
          <p:nvPr/>
        </p:nvSpPr>
        <p:spPr>
          <a:xfrm>
            <a:off x="-1972872" y="5"/>
            <a:ext cx="765003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5"/>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5"/>
          <p:cNvSpPr/>
          <p:nvPr/>
        </p:nvSpPr>
        <p:spPr>
          <a:xfrm>
            <a:off x="16080902" y="895563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5"/>
          <p:cNvSpPr txBox="1"/>
          <p:nvPr/>
        </p:nvSpPr>
        <p:spPr>
          <a:xfrm>
            <a:off x="8768076" y="1949521"/>
            <a:ext cx="8491224" cy="683264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200" b="0" i="0" u="none" strike="noStrike" cap="none">
                <a:solidFill>
                  <a:srgbClr val="000000"/>
                </a:solidFill>
                <a:latin typeface="Poppins"/>
                <a:ea typeface="Poppins"/>
                <a:cs typeface="Poppins"/>
                <a:sym typeface="Poppins"/>
              </a:rPr>
              <a:t>Ένας εκπαιδευόμενος σε μια πρακτική άσκηση σας λέει, ιδιωτικά, ότι τα πράγματα στο σπίτι έχουν γίνει πολύ δύσκολα και σκέφτεται να τα παρατήσει. Σου ζητούν να μην το πεις σε κανέναν.</a:t>
            </a:r>
            <a:endParaRPr/>
          </a:p>
          <a:p>
            <a:pPr marL="0" marR="0" lvl="0" indent="0" algn="l" rtl="0">
              <a:lnSpc>
                <a:spcPct val="130009"/>
              </a:lnSpc>
              <a:spcBef>
                <a:spcPts val="150"/>
              </a:spcBef>
              <a:spcAft>
                <a:spcPts val="0"/>
              </a:spcAft>
              <a:buNone/>
            </a:pPr>
            <a:br>
              <a:rPr lang="en-US" sz="2200" b="0" i="0" u="none" strike="noStrike" cap="none">
                <a:solidFill>
                  <a:srgbClr val="000000"/>
                </a:solidFill>
                <a:latin typeface="Poppins"/>
                <a:ea typeface="Poppins"/>
                <a:cs typeface="Poppins"/>
                <a:sym typeface="Poppins"/>
              </a:rPr>
            </a:br>
            <a:r>
              <a:rPr lang="en-US" sz="2200" b="1" i="0" u="none" strike="noStrike" cap="none">
                <a:solidFill>
                  <a:srgbClr val="17B8BB"/>
                </a:solidFill>
                <a:latin typeface="Poppins"/>
                <a:ea typeface="Poppins"/>
                <a:cs typeface="Poppins"/>
                <a:sym typeface="Poppins"/>
              </a:rPr>
              <a:t>Ως εκπαιδευτής: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Πώς ανταποκρίνεστε αυτή τη στιγμή χωρίς να δίνετε υποσχέσεις που δεν μπορείτε να τηρήσετε;</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Τι θα πρέπει να γνωρίζετε πριν αποφασίσετε εάν θα παραπέμψετε αυτόν τον μαθητή σε άλλη υπηρεσία;</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Πώς διατηρείτε την εμπιστοσύνη του εκπαιδευόμενου ενώ ενεργείτε στο πλαίσιο των επαγγελματικών σας ευθυνών;</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Με ποιον στο ίδρυμά σας θα επικοινωνούσατε και τι θα λέγατε;</a:t>
            </a:r>
            <a:endParaRPr/>
          </a:p>
          <a:p>
            <a:pPr marL="0" marR="0" lvl="0" indent="0" algn="l" rtl="0">
              <a:lnSpc>
                <a:spcPct val="130009"/>
              </a:lnSpc>
              <a:spcBef>
                <a:spcPts val="150"/>
              </a:spcBef>
              <a:spcAft>
                <a:spcPts val="0"/>
              </a:spcAft>
              <a:buNone/>
            </a:pPr>
            <a:br>
              <a:rPr lang="en-US" sz="2200" b="0" i="0" u="none" strike="noStrike" cap="none">
                <a:solidFill>
                  <a:srgbClr val="000000"/>
                </a:solidFill>
                <a:latin typeface="Poppins"/>
                <a:ea typeface="Poppins"/>
                <a:cs typeface="Poppins"/>
                <a:sym typeface="Poppins"/>
              </a:rPr>
            </a:br>
            <a:r>
              <a:rPr lang="en-US" sz="2200" b="0" i="0" u="none" strike="noStrike" cap="none">
                <a:solidFill>
                  <a:srgbClr val="17B8BB"/>
                </a:solidFill>
                <a:latin typeface="Poppins"/>
                <a:ea typeface="Poppins"/>
                <a:cs typeface="Poppins"/>
                <a:sym typeface="Poppins"/>
              </a:rPr>
              <a:t>Η προστασία και η υποστήριξη είναι πιο αποτελεσματικές όταν οι εκπαιδευτές γνωρίζουν τη διαδικασία πριν τη χρειαστούν.</a:t>
            </a:r>
            <a:endParaRPr sz="1400" b="0" i="0" u="none" strike="noStrike" cap="none">
              <a:solidFill>
                <a:srgbClr val="17B8BB"/>
              </a:solidFill>
              <a:latin typeface="Arial"/>
              <a:ea typeface="Arial"/>
              <a:cs typeface="Arial"/>
              <a:sym typeface="Arial"/>
            </a:endParaRPr>
          </a:p>
        </p:txBody>
      </p:sp>
      <p:sp>
        <p:nvSpPr>
          <p:cNvPr id="348" name="Google Shape;348;p5"/>
          <p:cNvSpPr txBox="1"/>
          <p:nvPr/>
        </p:nvSpPr>
        <p:spPr>
          <a:xfrm>
            <a:off x="8768076" y="1131865"/>
            <a:ext cx="8220231"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Άσκηση σεναρίου: Ένας μαθητής σε δυσκολία</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09E498DC-DA01-39C6-E126-E2FC5DB3277E}"/>
              </a:ext>
            </a:extLst>
          </p:cNvPr>
          <p:cNvPicPr>
            <a:picLocks noChangeAspect="1"/>
          </p:cNvPicPr>
          <p:nvPr/>
        </p:nvPicPr>
        <p:blipFill>
          <a:blip r:embed="rId7"/>
          <a:stretch>
            <a:fillRect/>
          </a:stretch>
        </p:blipFill>
        <p:spPr>
          <a:xfrm>
            <a:off x="13013688" y="9252578"/>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6"/>
          <p:cNvPicPr preferRelativeResize="0"/>
          <p:nvPr/>
        </p:nvPicPr>
        <p:blipFill rotWithShape="1">
          <a:blip r:embed="rId3">
            <a:alphaModFix/>
          </a:blip>
          <a:srcRect l="21255" r="33084"/>
          <a:stretch/>
        </p:blipFill>
        <p:spPr>
          <a:xfrm>
            <a:off x="-2643418" y="0"/>
            <a:ext cx="7046485" cy="10287000"/>
          </a:xfrm>
          <a:prstGeom prst="rect">
            <a:avLst/>
          </a:prstGeom>
          <a:noFill/>
          <a:ln>
            <a:noFill/>
          </a:ln>
        </p:spPr>
      </p:pic>
      <p:sp>
        <p:nvSpPr>
          <p:cNvPr id="354" name="Google Shape;354;p6"/>
          <p:cNvSpPr/>
          <p:nvPr/>
        </p:nvSpPr>
        <p:spPr>
          <a:xfrm rot="5103084" flipH="1">
            <a:off x="-1720401" y="2487486"/>
            <a:ext cx="14314219" cy="400454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5" name="Google Shape;355;p6"/>
          <p:cNvGrpSpPr/>
          <p:nvPr/>
        </p:nvGrpSpPr>
        <p:grpSpPr>
          <a:xfrm>
            <a:off x="5940775" y="946396"/>
            <a:ext cx="857867" cy="857867"/>
            <a:chOff x="0" y="0"/>
            <a:chExt cx="812800" cy="812800"/>
          </a:xfrm>
        </p:grpSpPr>
        <p:sp>
          <p:nvSpPr>
            <p:cNvPr id="356" name="Google Shape;35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8" name="Google Shape;358;p6"/>
          <p:cNvGrpSpPr/>
          <p:nvPr/>
        </p:nvGrpSpPr>
        <p:grpSpPr>
          <a:xfrm>
            <a:off x="6592862" y="2226096"/>
            <a:ext cx="604566" cy="604566"/>
            <a:chOff x="0" y="0"/>
            <a:chExt cx="812800" cy="812800"/>
          </a:xfrm>
        </p:grpSpPr>
        <p:sp>
          <p:nvSpPr>
            <p:cNvPr id="359" name="Google Shape;35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p6"/>
          <p:cNvGrpSpPr/>
          <p:nvPr/>
        </p:nvGrpSpPr>
        <p:grpSpPr>
          <a:xfrm>
            <a:off x="5825201" y="681913"/>
            <a:ext cx="637633" cy="637633"/>
            <a:chOff x="0" y="0"/>
            <a:chExt cx="812800" cy="812800"/>
          </a:xfrm>
        </p:grpSpPr>
        <p:sp>
          <p:nvSpPr>
            <p:cNvPr id="362" name="Google Shape;36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4" name="Google Shape;364;p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6"/>
          <p:cNvSpPr txBox="1"/>
          <p:nvPr/>
        </p:nvSpPr>
        <p:spPr>
          <a:xfrm>
            <a:off x="7294880" y="1506103"/>
            <a:ext cx="10728960" cy="6981398"/>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150"/>
              </a:spcBef>
              <a:spcAft>
                <a:spcPts val="0"/>
              </a:spcAft>
              <a:buNone/>
            </a:pPr>
            <a:r>
              <a:rPr lang="en-US" sz="2000" b="0" i="0" u="none" strike="noStrike" cap="none">
                <a:solidFill>
                  <a:srgbClr val="000000"/>
                </a:solidFill>
                <a:latin typeface="Poppins"/>
                <a:ea typeface="Poppins"/>
                <a:cs typeface="Poppins"/>
                <a:sym typeface="Poppins"/>
              </a:rPr>
              <a:t>Μία από τις πιο σημαντικές στιγμές στο ταξίδι ενός εκπαιδευόμενου ΕΕΚ είναι η μετάβαση από τη μάθηση στην εργασία. Οι μαθητευόμενοι μετακινούνται μεταξύ κολεγίου και εργοδότη. Οι μαθητές ξεκινούν τοποθετήσεις. Τα προγράμματα τελειώνουν και οι αιτήσεις εργασίας ξεκινούν. Κάθε μετάβαση ενέχει κίνδυνο εγκατάλειψης, αποδέσμευσης ή κακής λήψης αποφάσεων.</a:t>
            </a:r>
            <a:endParaRPr/>
          </a:p>
          <a:p>
            <a:pPr marL="0" marR="0" lvl="0" indent="0" algn="just" rtl="0">
              <a:lnSpc>
                <a:spcPct val="130009"/>
              </a:lnSpc>
              <a:spcBef>
                <a:spcPts val="150"/>
              </a:spcBef>
              <a:spcAft>
                <a:spcPts val="0"/>
              </a:spcAft>
              <a:buNone/>
            </a:pPr>
            <a:r>
              <a:rPr lang="en-US" sz="2000" b="1" i="0" u="none" strike="noStrike" cap="none">
                <a:solidFill>
                  <a:srgbClr val="17B8BB"/>
                </a:solidFill>
                <a:latin typeface="Poppins"/>
                <a:ea typeface="Poppins"/>
                <a:cs typeface="Poppins"/>
                <a:sym typeface="Poppins"/>
              </a:rPr>
              <a:t>Υποστήριξη Μεταβάσεων στην Εργασία</a:t>
            </a:r>
            <a:endParaRPr/>
          </a:p>
          <a:p>
            <a:pPr marL="0" marR="0" lvl="0" indent="0" algn="just" rtl="0">
              <a:lnSpc>
                <a:spcPct val="130009"/>
              </a:lnSpc>
              <a:spcBef>
                <a:spcPts val="150"/>
              </a:spcBef>
              <a:spcAft>
                <a:spcPts val="0"/>
              </a:spcAft>
              <a:buNone/>
            </a:pPr>
            <a:r>
              <a:rPr lang="en-US" sz="2000" b="0" i="0" u="none" strike="noStrike" cap="none">
                <a:solidFill>
                  <a:srgbClr val="000000"/>
                </a:solidFill>
                <a:latin typeface="Poppins"/>
                <a:ea typeface="Poppins"/>
                <a:cs typeface="Poppins"/>
                <a:sym typeface="Poppins"/>
              </a:rPr>
              <a:t>Η προσαρμοσμένη καθοδήγηση στα σημεία μετάβασης βελτιώνει σημαντικά τα αποτελέσματα. Δεν απαιτεί μεγάλο χρονικό διάστημα. Απαιτεί τη σωστή συζήτηση την κατάλληλη στιγμή.</a:t>
            </a:r>
            <a:endParaRPr/>
          </a:p>
          <a:p>
            <a:pPr marL="0" marR="0" lvl="0" indent="0" algn="just" rtl="0">
              <a:lnSpc>
                <a:spcPct val="130009"/>
              </a:lnSpc>
              <a:spcBef>
                <a:spcPts val="150"/>
              </a:spcBef>
              <a:spcAft>
                <a:spcPts val="0"/>
              </a:spcAft>
              <a:buNone/>
            </a:pPr>
            <a:r>
              <a:rPr lang="en-US" sz="2000" b="1" i="0" u="none" strike="noStrike" cap="none">
                <a:solidFill>
                  <a:srgbClr val="17B8BB"/>
                </a:solidFill>
                <a:latin typeface="Poppins"/>
                <a:ea typeface="Poppins"/>
                <a:cs typeface="Poppins"/>
                <a:sym typeface="Poppins"/>
              </a:rPr>
              <a:t>Γιατί αυτό έχει σημασία για τις εγκάρσιες δεξιότητες</a:t>
            </a:r>
            <a:endParaRPr/>
          </a:p>
          <a:p>
            <a:pPr marL="0" marR="0" lvl="0" indent="0" algn="just" rtl="0">
              <a:lnSpc>
                <a:spcPct val="130009"/>
              </a:lnSpc>
              <a:spcBef>
                <a:spcPts val="150"/>
              </a:spcBef>
              <a:spcAft>
                <a:spcPts val="0"/>
              </a:spcAft>
              <a:buNone/>
            </a:pPr>
            <a:r>
              <a:rPr lang="en-US" sz="2000" b="0" i="0" u="none" strike="noStrike" cap="none">
                <a:solidFill>
                  <a:srgbClr val="000000"/>
                </a:solidFill>
                <a:latin typeface="Poppins"/>
                <a:ea typeface="Poppins"/>
                <a:cs typeface="Poppins"/>
                <a:sym typeface="Poppins"/>
              </a:rPr>
              <a:t>Η λήψη αποφάσεων αναπτύσσεται όταν οι μαθητές καθοδηγούνται σε πραγματικές επιλογές αντί να τους λένε τι να κάνουν. Η ανθεκτικότητα χτίζεται όταν οι μαθητές αισθάνονται υποστήριξη στις δυσκολίες. Η αυτογνωσία αυξάνεται όταν οι ερωτήσεις καθοδήγησης προκαλούν προβληματισμό. Η επαγγελματική αυτοπεποίθηση ενισχύεται όταν οι εκπαιδευόμενοι πλοηγούνται με επιτυχία στις μεταβάσεις με δομημένη υποστήριξη πίσω τους.</a:t>
            </a:r>
            <a:endParaRPr/>
          </a:p>
          <a:p>
            <a:pPr marL="0" marR="0" lvl="0" indent="0" algn="just" rtl="0">
              <a:lnSpc>
                <a:spcPct val="130009"/>
              </a:lnSpc>
              <a:spcBef>
                <a:spcPts val="150"/>
              </a:spcBef>
              <a:spcAft>
                <a:spcPts val="0"/>
              </a:spcAft>
              <a:buNone/>
            </a:pPr>
            <a:endParaRPr sz="2000" b="0" i="0" u="none" strike="noStrike" cap="none">
              <a:solidFill>
                <a:srgbClr val="000000"/>
              </a:solidFill>
              <a:latin typeface="Poppins"/>
              <a:ea typeface="Poppins"/>
              <a:cs typeface="Poppins"/>
              <a:sym typeface="Poppins"/>
            </a:endParaRPr>
          </a:p>
          <a:p>
            <a:pPr marL="0" marR="0" lvl="0" indent="0" algn="just" rtl="0">
              <a:lnSpc>
                <a:spcPct val="130009"/>
              </a:lnSpc>
              <a:spcBef>
                <a:spcPts val="150"/>
              </a:spcBef>
              <a:spcAft>
                <a:spcPts val="0"/>
              </a:spcAft>
              <a:buNone/>
            </a:pPr>
            <a:r>
              <a:rPr lang="en-US" sz="2000" b="0" i="0" u="none" strike="noStrike" cap="none">
                <a:solidFill>
                  <a:srgbClr val="17B8BB"/>
                </a:solidFill>
                <a:latin typeface="Poppins"/>
                <a:ea typeface="Poppins"/>
                <a:cs typeface="Poppins"/>
                <a:sym typeface="Poppins"/>
              </a:rPr>
              <a:t>Οι εκπαιδευόμενοι που βιώνουν καλή καθοδήγηση κατά τη διάρκεια του προγράμματος ΕΕΚ είναι καλύτερα προετοιμασμένοι για τις συνεχείς σχέσεις καθοδήγησης που θα συναντήσουν στην καριέρα τους.</a:t>
            </a:r>
            <a:endParaRPr sz="1400" b="0" i="0" u="none" strike="noStrike" cap="none">
              <a:solidFill>
                <a:srgbClr val="000000"/>
              </a:solidFill>
              <a:latin typeface="Arial"/>
              <a:ea typeface="Arial"/>
              <a:cs typeface="Arial"/>
              <a:sym typeface="Arial"/>
            </a:endParaRPr>
          </a:p>
        </p:txBody>
      </p:sp>
      <p:sp>
        <p:nvSpPr>
          <p:cNvPr id="367" name="Google Shape;367;p6"/>
          <p:cNvSpPr txBox="1"/>
          <p:nvPr/>
        </p:nvSpPr>
        <p:spPr>
          <a:xfrm>
            <a:off x="7294924" y="475238"/>
            <a:ext cx="107289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4: Υποστήριξη της μετάβασης στην εργασία</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7"/>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73" name="Google Shape;373;p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4" name="Google Shape;374;p7"/>
          <p:cNvGrpSpPr/>
          <p:nvPr/>
        </p:nvGrpSpPr>
        <p:grpSpPr>
          <a:xfrm>
            <a:off x="5940775" y="946396"/>
            <a:ext cx="857867" cy="857867"/>
            <a:chOff x="0" y="0"/>
            <a:chExt cx="812800" cy="812800"/>
          </a:xfrm>
        </p:grpSpPr>
        <p:sp>
          <p:nvSpPr>
            <p:cNvPr id="375" name="Google Shape;37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7" name="Google Shape;377;p7"/>
          <p:cNvGrpSpPr/>
          <p:nvPr/>
        </p:nvGrpSpPr>
        <p:grpSpPr>
          <a:xfrm>
            <a:off x="6592862" y="2226096"/>
            <a:ext cx="604566" cy="604566"/>
            <a:chOff x="0" y="0"/>
            <a:chExt cx="812800" cy="812800"/>
          </a:xfrm>
        </p:grpSpPr>
        <p:sp>
          <p:nvSpPr>
            <p:cNvPr id="378" name="Google Shape;37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0" name="Google Shape;380;p7"/>
          <p:cNvGrpSpPr/>
          <p:nvPr/>
        </p:nvGrpSpPr>
        <p:grpSpPr>
          <a:xfrm>
            <a:off x="5825201" y="681913"/>
            <a:ext cx="637633" cy="637633"/>
            <a:chOff x="0" y="0"/>
            <a:chExt cx="812800" cy="812800"/>
          </a:xfrm>
        </p:grpSpPr>
        <p:sp>
          <p:nvSpPr>
            <p:cNvPr id="381" name="Google Shape;381;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7"/>
          <p:cNvSpPr txBox="1"/>
          <p:nvPr/>
        </p:nvSpPr>
        <p:spPr>
          <a:xfrm>
            <a:off x="8768076" y="2047909"/>
            <a:ext cx="8491224" cy="6755696"/>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150"/>
              </a:spcBef>
              <a:spcAft>
                <a:spcPts val="0"/>
              </a:spcAft>
              <a:buNone/>
            </a:pPr>
            <a:r>
              <a:rPr lang="en-US" sz="2200" b="1" i="0" u="none" strike="noStrike" cap="none">
                <a:solidFill>
                  <a:srgbClr val="17B8BB"/>
                </a:solidFill>
                <a:latin typeface="Poppins"/>
                <a:ea typeface="Poppins"/>
                <a:cs typeface="Poppins"/>
                <a:sym typeface="Poppins"/>
              </a:rPr>
              <a:t>Οι εκπαιδευτές ΕΕΚ μπορούν να αναπτύξουν αυτή τη δεξιότητα:</a:t>
            </a:r>
            <a:endParaRPr sz="2200" b="0"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Προγραμματίζοντας σύντομα ατομικών check-in σε βασικά σημεία του προγράμματος, όχι μόνο όταν προκύπτουν προβλήματα</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Χρησιμοποιώντας ένα απλό φύλλο καθορισμού στόχων στην αρχή μιας τοποθέτησης και αναθεωρώντας το κατά την επιστροφή</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Χαρτογραφώντας τις διαδρομές παραπομπής που είναι διαθέσιμες στο ίδρυμά τους, ώστε να είναι έτοιμοι πριν χρειαστούν</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Με εξάσκηση σε ερωτήσεις καθοδήγησης με έναν συνάδελφο πριν τις χρησιμοποιήσετε με τους μαθητές</a:t>
            </a: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150"/>
              </a:spcBef>
              <a:spcAft>
                <a:spcPts val="0"/>
              </a:spcAft>
              <a:buNone/>
            </a:pPr>
            <a:r>
              <a:rPr lang="en-US" sz="2200" b="0" i="0" u="none" strike="noStrike" cap="none">
                <a:solidFill>
                  <a:srgbClr val="17B8BB"/>
                </a:solidFill>
                <a:latin typeface="Poppins"/>
                <a:ea typeface="Poppins"/>
                <a:cs typeface="Poppins"/>
                <a:sym typeface="Poppins"/>
              </a:rPr>
              <a:t>Η εξατομικευμένη καθοδήγηση είναι πιο αποτελεσματική όταν είναι ρουτίνα, όχι αντιδραστική. Μικρές, συνεπείς συζητήσεις με την πάροδο του χρόνου παράγουν καλύτερα αποτελέσματα από μια μεμονωμένη παρέμβαση σε μια κρίση.</a:t>
            </a:r>
            <a:endParaRPr sz="1400" b="0" i="0" u="none" strike="noStrike" cap="none">
              <a:solidFill>
                <a:srgbClr val="000000"/>
              </a:solidFill>
              <a:latin typeface="Arial"/>
              <a:ea typeface="Arial"/>
              <a:cs typeface="Arial"/>
              <a:sym typeface="Arial"/>
            </a:endParaRPr>
          </a:p>
        </p:txBody>
      </p:sp>
      <p:sp>
        <p:nvSpPr>
          <p:cNvPr id="387" name="Google Shape;387;p7"/>
          <p:cNvSpPr txBox="1"/>
          <p:nvPr/>
        </p:nvSpPr>
        <p:spPr>
          <a:xfrm>
            <a:off x="7674964" y="668565"/>
            <a:ext cx="9584336"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Στρατηγικές εκπαιδευτικών για την ενίσχυση της πρακτικής καθοδήγησης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5" name="Google Shape;395;p29"/>
          <p:cNvGrpSpPr/>
          <p:nvPr/>
        </p:nvGrpSpPr>
        <p:grpSpPr>
          <a:xfrm>
            <a:off x="10165433" y="946396"/>
            <a:ext cx="857867" cy="857867"/>
            <a:chOff x="0" y="0"/>
            <a:chExt cx="812800" cy="812800"/>
          </a:xfrm>
        </p:grpSpPr>
        <p:sp>
          <p:nvSpPr>
            <p:cNvPr id="396" name="Google Shape;396;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8" name="Google Shape;398;p29"/>
          <p:cNvGrpSpPr/>
          <p:nvPr/>
        </p:nvGrpSpPr>
        <p:grpSpPr>
          <a:xfrm>
            <a:off x="9651318" y="2226096"/>
            <a:ext cx="604566" cy="604566"/>
            <a:chOff x="0" y="0"/>
            <a:chExt cx="812800" cy="812800"/>
          </a:xfrm>
        </p:grpSpPr>
        <p:sp>
          <p:nvSpPr>
            <p:cNvPr id="399" name="Google Shape;39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1" name="Google Shape;401;p29"/>
          <p:cNvGrpSpPr/>
          <p:nvPr/>
        </p:nvGrpSpPr>
        <p:grpSpPr>
          <a:xfrm>
            <a:off x="10476408" y="681913"/>
            <a:ext cx="637633" cy="637633"/>
            <a:chOff x="0" y="0"/>
            <a:chExt cx="812800" cy="812800"/>
          </a:xfrm>
        </p:grpSpPr>
        <p:sp>
          <p:nvSpPr>
            <p:cNvPr id="402" name="Google Shape;40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29"/>
          <p:cNvSpPr txBox="1"/>
          <p:nvPr/>
        </p:nvSpPr>
        <p:spPr>
          <a:xfrm>
            <a:off x="1041071" y="547623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1"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405" name="Google Shape;405;p29"/>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406" name="Google Shape;406;p2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9"/>
          <p:cNvSpPr txBox="1"/>
          <p:nvPr/>
        </p:nvSpPr>
        <p:spPr>
          <a:xfrm>
            <a:off x="397770" y="6823285"/>
            <a:ext cx="7023250" cy="969304"/>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409" name="Google Shape;409;p29"/>
          <p:cNvGrpSpPr/>
          <p:nvPr/>
        </p:nvGrpSpPr>
        <p:grpSpPr>
          <a:xfrm>
            <a:off x="555937" y="7970706"/>
            <a:ext cx="6239170" cy="761091"/>
            <a:chOff x="0" y="-57150"/>
            <a:chExt cx="3800029" cy="463550"/>
          </a:xfrm>
        </p:grpSpPr>
        <p:sp>
          <p:nvSpPr>
            <p:cNvPr id="410" name="Google Shape;410;p2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2" name="Google Shape;412;p29"/>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9"/>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9"/>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864554" y="173430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044309" y="1165073"/>
            <a:ext cx="9756011" cy="792216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προσαρμοσμένη καθοδήγηση και η συμβουλευτική υποστήριξη (mentoring) είναι η ικανότητα να υποστηρίζουμε τους εκπαιδευόμενους σε ατομικό επίπεδο, ώστε να προσανατολίζονται στις επαγγελματικές τους διαδρομές, στις μεταβάσεις προς την εργασία και στα προσωπικά εμπόδια που επηρεάζουν τη μάθησή τους. Στην ΕΕΚ, αυτό συχνά συνδέεται άμεσα με τη μαθητεία, την πρακτική άσκηση και τις αποφάσεις που σχετίζονται με την αγορά εργασίας.</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καθοδήγηση και η συμβουλευτική υποστήριξη στην ΕΕΚ δεν είναι το ίδιο με την ψυχολογική συμβουλευτική ή την υποστήριξη κοινωνικής πρόνοιας. Αποτελούν μια δομημένη επαγγελματική πρακτική. Όταν εφαρμόζονται αποτελεσματικά, συμβάλλουν στη διατήρηση των εκπαιδευόμενων, στην πρόοδό τους και στην επιτυχή τοποθέτησή τους σε θέσεις εργασίας. Όταν εφαρμόζονται ανεπαρκώς ή καθόλου, οι εκπαιδευόμενοι καλούνται να διαχειριστούν μόνοι τους κρίσιμες μεταβάσεις.</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Αυτή η αυτορυθμιζόμενη μικροενότητα (60–90 λεπτά) περιλαμβάνει σύντομα βίντεο, ερωτήματα αναστοχασμού, φύλλα εργασίας προς λήψη και δραστηριότητες βασισμένες σε σενάρια.</a:t>
            </a:r>
            <a:endParaRPr sz="2200" b="0" i="0" u="none" strike="noStrike" cap="none">
              <a:solidFill>
                <a:srgbClr val="000000"/>
              </a:solidFill>
              <a:latin typeface="Arial"/>
              <a:ea typeface="Arial"/>
              <a:cs typeface="Arial"/>
              <a:sym typeface="Arial"/>
            </a:endParaRPr>
          </a:p>
        </p:txBody>
      </p:sp>
      <p:sp>
        <p:nvSpPr>
          <p:cNvPr id="130" name="Google Shape;130;p2"/>
          <p:cNvSpPr txBox="1"/>
          <p:nvPr/>
        </p:nvSpPr>
        <p:spPr>
          <a:xfrm>
            <a:off x="8044309" y="555750"/>
            <a:ext cx="7487263"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l="31778" t="-77" r="416" b="77"/>
          <a:stretch/>
        </p:blipFill>
        <p:spPr>
          <a:xfrm>
            <a:off x="-801373" y="9045"/>
            <a:ext cx="4650139" cy="10287000"/>
          </a:xfrm>
          <a:prstGeom prst="rect">
            <a:avLst/>
          </a:prstGeom>
          <a:noFill/>
          <a:ln>
            <a:noFill/>
          </a:ln>
        </p:spPr>
      </p:pic>
      <p:sp>
        <p:nvSpPr>
          <p:cNvPr id="136" name="Google Shape;136;p23"/>
          <p:cNvSpPr/>
          <p:nvPr/>
        </p:nvSpPr>
        <p:spPr>
          <a:xfrm rot="4721273" flipH="1">
            <a:off x="-1777858" y="185622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141526" y="1413320"/>
            <a:ext cx="9707837" cy="792216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Οι εκπαιδευόμενοι στην ΕΕΚ έρχονται αντιμέτωποι με αποφάσεις και μεταβάσεις που συχνά δεν αντιμετωπίζουν οι εκπαιδευόμενοι σε ακαδημαϊκά προγράμματα: να επιλέξουν μεταξύ μιας μαθητείας και ενός προγράμματος πλήρους φοίτησης, να διαχειριστούν τη μετάβαση από το εκπαιδευτικό ίδρυμα σε μια θέση πρακτικής άσκησης, να αντιμετωπίσουν έναν εργοδότη με διαφορετικές προσδοκίες ή να αποφασίσουν αν θα συνεχίσουν ή θα αποχωρήσουν.</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εξατομικευμένη καθοδήγηση υποστηρίζει τους εκπαιδευόμενους σε αυτά τα κρίσιμα σημεία λήψης αποφάσεων. Δεν τους υποδεικνύει τι πρέπει να κάνουν. Τους παρέχει τη δομή και την υποστήριξη που χρειάζονται για να καταλήξουν οι ίδιοι στην κατάλληλη απόφαση.</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καθοδήγηση και η συμβουλευτική υποστήριξη στην ΕΕΚ περιλαμβάνει τέσσερις βασικούς τομείς: συζητήσεις με προσέγγιση coaching, εποικοδομητική ανατροφοδότηση, όρια και προστασία/διασφάλιση της ευημερίας των εκπαιδευόμενων, καθώς και διαδικασίες παραπομπής σε κατάλληλες υπηρεσίες υποστήριξης.</a:t>
            </a:r>
            <a:endParaRPr sz="2200" b="0" i="0" u="none" strike="noStrike" cap="none">
              <a:solidFill>
                <a:srgbClr val="000000"/>
              </a:solidFill>
              <a:latin typeface="Arial"/>
              <a:ea typeface="Arial"/>
              <a:cs typeface="Arial"/>
              <a:sym typeface="Arial"/>
            </a:endParaRPr>
          </a:p>
        </p:txBody>
      </p:sp>
      <p:sp>
        <p:nvSpPr>
          <p:cNvPr id="150" name="Google Shape;150;p23"/>
          <p:cNvSpPr txBox="1"/>
          <p:nvPr/>
        </p:nvSpPr>
        <p:spPr>
          <a:xfrm>
            <a:off x="8141526" y="254763"/>
            <a:ext cx="88302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1: Κατανόηση της καθοδήγησης και της συμβουλευτικής υποστήριξης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0" y="492480"/>
            <a:ext cx="7538637"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Τέσσερις Τομείς Καθοδήγησης και Συμβουλευτικής Υποστήριξης στην ΕΕΚ</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Καθοδήγηση</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Coaching</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Ανατροφοδότηση</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None/>
            </a:pPr>
            <a:r>
              <a:rPr lang="en-US" sz="1235" b="1" i="0" u="none" strike="noStrike" cap="none">
                <a:solidFill>
                  <a:srgbClr val="FFFFFF"/>
                </a:solidFill>
                <a:latin typeface="Poppins"/>
                <a:ea typeface="Poppins"/>
                <a:cs typeface="Poppins"/>
                <a:sym typeface="Poppins"/>
              </a:rPr>
              <a:t>Όρια</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Παραπομπή</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505740" y="1898185"/>
            <a:ext cx="9078220" cy="7977569"/>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Συζητήσεις με προσέγγιση coaching — </a:t>
            </a:r>
            <a:r>
              <a:rPr lang="en-US" sz="2400" b="0" i="0" u="none" strike="noStrike" cap="none">
                <a:solidFill>
                  <a:srgbClr val="10146E"/>
                </a:solidFill>
                <a:latin typeface="Poppins"/>
                <a:ea typeface="Poppins"/>
                <a:cs typeface="Poppins"/>
                <a:sym typeface="Poppins"/>
              </a:rPr>
              <a:t>δομημένος διάλογος που βοηθά τους εκπαιδευόμενους να προσδιορίσουν τους στόχους, τα εμπόδια και τα επόμενα βήματά τους.</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Εποικοδομητική ανατροφοδότηση — </a:t>
            </a:r>
            <a:r>
              <a:rPr lang="en-US" sz="2400" b="0" i="0" u="none" strike="noStrike" cap="none">
                <a:solidFill>
                  <a:srgbClr val="10146E"/>
                </a:solidFill>
                <a:latin typeface="Poppins"/>
                <a:ea typeface="Poppins"/>
                <a:cs typeface="Poppins"/>
                <a:sym typeface="Poppins"/>
              </a:rPr>
              <a:t>ειλικρινής και συγκεκριμένη ανατροφοδότηση σχετικά με την απόδοση του εκπαιδευόμενου, η οποία ενισχύει την προσπάθεια και την πρόοδό του, αντί να τον αποθαρρύνει.</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Όρια και διασφάλιση της προστασίας — </a:t>
            </a:r>
            <a:r>
              <a:rPr lang="en-US" sz="2400" b="0" i="0" u="none" strike="noStrike" cap="none">
                <a:solidFill>
                  <a:srgbClr val="10146E"/>
                </a:solidFill>
                <a:latin typeface="Poppins"/>
                <a:ea typeface="Poppins"/>
                <a:cs typeface="Poppins"/>
                <a:sym typeface="Poppins"/>
              </a:rPr>
              <a:t>διατήρηση μιας επαγγελματικής σχέσης, παράλληλα με την αναγνώριση των περιπτώσεων όπου ένας εκπαιδευόμενος χρειάζεται περισσότερη υποστήριξη από αυτή που μπορεί να παρέχει ένας εκπαιδευτής.</a:t>
            </a:r>
            <a:endParaRPr/>
          </a:p>
          <a:p>
            <a:pPr marL="0" marR="0" lvl="0" indent="0" algn="just" rtl="0">
              <a:lnSpc>
                <a:spcPct val="120000"/>
              </a:lnSpc>
              <a:spcBef>
                <a:spcPts val="0"/>
              </a:spcBef>
              <a:spcAft>
                <a:spcPts val="0"/>
              </a:spcAft>
              <a:buClr>
                <a:srgbClr val="000000"/>
              </a:buClr>
              <a:buSzPts val="2400"/>
              <a:buFont typeface="Arial"/>
              <a:buNone/>
            </a:pPr>
            <a:endParaRPr sz="2400" b="1" i="0" u="none" strike="noStrike" cap="none">
              <a:solidFill>
                <a:srgbClr val="10146E"/>
              </a:solidFill>
              <a:latin typeface="Poppins"/>
              <a:ea typeface="Poppins"/>
              <a:cs typeface="Poppins"/>
              <a:sym typeface="Poppins"/>
            </a:endParaRPr>
          </a:p>
          <a:p>
            <a:pPr marL="0" marR="0" lvl="0" indent="0" algn="just"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Διαδικασίες παραπομπής — </a:t>
            </a:r>
            <a:r>
              <a:rPr lang="en-US" sz="2400" b="0" i="0" u="none" strike="noStrike" cap="none">
                <a:solidFill>
                  <a:srgbClr val="10146E"/>
                </a:solidFill>
                <a:latin typeface="Poppins"/>
                <a:ea typeface="Poppins"/>
                <a:cs typeface="Poppins"/>
                <a:sym typeface="Poppins"/>
              </a:rPr>
              <a:t>γνώση των διαθέσιμων υπηρεσιών και των κατάλληλων προσώπων υποστήριξης, καθώς και του τρόπου με τον οποίο μπορούν να συνδεθούν οι εκπαιδευόμενοι με αυτά.</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2018150" y="5932743"/>
            <a:ext cx="13655680" cy="7561980"/>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6650470" y="5932743"/>
            <a:ext cx="13655680" cy="7561980"/>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501476" y="389021"/>
            <a:ext cx="5285047"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Αυτοαξιολόγηση του Mentoring (Βαθμολογία 1–5)</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77660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 Έχω ατομικές συνομιλίες με τους μαθητές σχετικά με τους στόχους τους, όχι μόνο την πρόοδό τους στις εργασίες. | Δίνω σχόλια που ονομάζουν ένα συγκεκριμένο επόμενο βήμα, όχι απλώς μια αξιολόγηση της τρέχουσας απόδοσης. | Γνωρίζω τις διαδρομές παραπομπής που είναι διαθέσιμες στους μαθητές στο ίδρυμά μου.</a:t>
            </a: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10445227" y="5553355"/>
            <a:ext cx="6066165" cy="2420663"/>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Βαθμολογία 1–5: Είμαι ξεκάθαρος σχετικά με τα όρια μεταξύ του ρόλου μου και αυτού των εξειδικευμένων υπηρεσιών υποστήριξης. | Παρακολουθώ τους μαθητές μετά από μια σημαντική μετάβαση, όπως η έναρξη μιας πρακτικής άσκησης.</a:t>
            </a:r>
            <a:endParaRPr sz="1400" b="0" i="0" u="none" strike="noStrike" cap="none">
              <a:solidFill>
                <a:srgbClr val="000000"/>
              </a:solidFill>
              <a:latin typeface="Arial"/>
              <a:ea typeface="Arial"/>
              <a:cs typeface="Arial"/>
              <a:sym typeface="Arial"/>
            </a:endParaRPr>
          </a:p>
        </p:txBody>
      </p:sp>
      <p:sp>
        <p:nvSpPr>
          <p:cNvPr id="201" name="Google Shape;201;p25"/>
          <p:cNvSpPr txBox="1"/>
          <p:nvPr/>
        </p:nvSpPr>
        <p:spPr>
          <a:xfrm>
            <a:off x="2184705" y="4525809"/>
            <a:ext cx="5249968"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Συζητήσεις καθοδήγησης (1-3)</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566360"/>
            <a:ext cx="5001235"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Όρια &amp; Παραπομπή (4–5)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9">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l="-5755" r="-3762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4"/>
          <p:cNvSpPr txBox="1"/>
          <p:nvPr/>
        </p:nvSpPr>
        <p:spPr>
          <a:xfrm>
            <a:off x="1002720" y="1841264"/>
            <a:ext cx="8555259" cy="6601807"/>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Μια καθοδηγητική συζήτηση δεν είναι συνάντηση αξιολόγησης ούτε μια συζήτηση κατά την οποία ο εκπαιδευτής απλώς δίνει οδηγίες. Είναι ένας δομημένος διάλογος, κατά τον οποίο ο εκπαιδευτής θέτει ερωτήσεις που βοηθούν τον εκπαιδευόμενο να σκεφτεί πιο ξεκάθαρα τη δική του κατάσταση και να αποφασίσει τα επόμενα βήματά του.</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Η σημαντικότερη αλλαγή είναι η μετάβαση από το να δίνουμε απαντήσεις στο να θέτουμε ερωτήσεις. Αντί για «Θα πρέπει να κάνεις αίτηση για αυτή τη θέση μαθητείας», ρωτήστε: «Τι είναι αυτό που σε ελκύει σε αυτή τη θέση; Τι θα χρειαζόταν να μάθεις πριν πάρεις την απόφασή σου;»</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Με αυτόν τον τρόπο, η ευθύνη μεταφέρεται στον εκπαιδευόμενο και ενισχύονται οι δεξιότητες λήψης αποφάσεων που θα χρειάζεται καθ’ όλη τη διάρκεια της επαγγελματικής του πορείας.</a:t>
            </a:r>
            <a:endParaRPr sz="2200" b="0" i="0" u="none" strike="noStrike" cap="none">
              <a:solidFill>
                <a:srgbClr val="000000"/>
              </a:solidFill>
              <a:latin typeface="Arial"/>
              <a:ea typeface="Arial"/>
              <a:cs typeface="Arial"/>
              <a:sym typeface="Arial"/>
            </a:endParaRPr>
          </a:p>
        </p:txBody>
      </p:sp>
      <p:sp>
        <p:nvSpPr>
          <p:cNvPr id="213" name="Google Shape;213;p4"/>
          <p:cNvSpPr txBox="1"/>
          <p:nvPr/>
        </p:nvSpPr>
        <p:spPr>
          <a:xfrm>
            <a:off x="1028700" y="1019175"/>
            <a:ext cx="7207500" cy="4002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a:latin typeface="Poppins"/>
                <a:ea typeface="Poppins"/>
                <a:cs typeface="Poppins"/>
                <a:sym typeface="Poppins"/>
              </a:rPr>
              <a:t>Υποε</a:t>
            </a:r>
            <a:r>
              <a:rPr lang="en-US" sz="2600" b="1" i="0" u="none" strike="noStrike" cap="none">
                <a:solidFill>
                  <a:srgbClr val="000000"/>
                </a:solidFill>
                <a:latin typeface="Poppins"/>
                <a:ea typeface="Poppins"/>
                <a:cs typeface="Poppins"/>
                <a:sym typeface="Poppins"/>
              </a:rPr>
              <a:t>νότητα 2: Καθοδηγητικές Συζητήσεις</a:t>
            </a:r>
            <a:endParaRPr sz="1400" b="0" i="0" u="none" strike="noStrike" cap="none">
              <a:solidFill>
                <a:srgbClr val="000000"/>
              </a:solidFill>
              <a:latin typeface="Arial"/>
              <a:ea typeface="Arial"/>
              <a:cs typeface="Arial"/>
              <a:sym typeface="Arial"/>
            </a:endParaRPr>
          </a:p>
        </p:txBody>
      </p:sp>
      <p:grpSp>
        <p:nvGrpSpPr>
          <p:cNvPr id="214" name="Google Shape;214;p4"/>
          <p:cNvGrpSpPr/>
          <p:nvPr/>
        </p:nvGrpSpPr>
        <p:grpSpPr>
          <a:xfrm>
            <a:off x="11279555" y="946396"/>
            <a:ext cx="857867" cy="857867"/>
            <a:chOff x="0" y="0"/>
            <a:chExt cx="812800" cy="812800"/>
          </a:xfrm>
        </p:grpSpPr>
        <p:sp>
          <p:nvSpPr>
            <p:cNvPr id="215" name="Google Shape;215;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4"/>
          <p:cNvGrpSpPr/>
          <p:nvPr/>
        </p:nvGrpSpPr>
        <p:grpSpPr>
          <a:xfrm>
            <a:off x="10765440" y="2226096"/>
            <a:ext cx="604566" cy="604566"/>
            <a:chOff x="0" y="0"/>
            <a:chExt cx="812800" cy="812800"/>
          </a:xfrm>
        </p:grpSpPr>
        <p:sp>
          <p:nvSpPr>
            <p:cNvPr id="218" name="Google Shape;218;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4"/>
          <p:cNvGrpSpPr/>
          <p:nvPr/>
        </p:nvGrpSpPr>
        <p:grpSpPr>
          <a:xfrm>
            <a:off x="11590531" y="681913"/>
            <a:ext cx="637633" cy="637633"/>
            <a:chOff x="0" y="0"/>
            <a:chExt cx="812800" cy="812800"/>
          </a:xfrm>
        </p:grpSpPr>
        <p:sp>
          <p:nvSpPr>
            <p:cNvPr id="221" name="Google Shape;221;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3" name="Google Shape;223;p4"/>
          <p:cNvSpPr/>
          <p:nvPr/>
        </p:nvSpPr>
        <p:spPr>
          <a:xfrm>
            <a:off x="3218551" y="8617394"/>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4"/>
          <p:cNvSpPr/>
          <p:nvPr/>
        </p:nvSpPr>
        <p:spPr>
          <a:xfrm>
            <a:off x="682117" y="9062370"/>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Ένα απλό πλαίσιο για συνομιλίες καθοδήγησης</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Τι προσπαθεί να επιτύχει ή να αποφασίσει ο μαθητής; Γίνετε συγκεκριμένοι πριν προχωρήσετε.</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609"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Αποσαφηνίστε τον στόχο</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Τι συμβαίνει τώρα και τι εμποδίζει; Κατανοήστε την κατάσταση πριν προχωρήσετε σε λύσεις.</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4972665" y="6042689"/>
            <a:ext cx="4171797"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Εξερευνήστε την τρέχουσα πραγματικότητα</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Ποιες επιλογές είναι διαθέσιμες και ποιες είναι οι επιπτώσεις της καθεμιάς; Διευρύνετε τη θέα πριν την περιορίσετε.</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Προσδιορισμός επιλογών</a:t>
            </a:r>
            <a:endParaRPr sz="1400" b="0" i="0" u="none" strike="noStrike" cap="none">
              <a:solidFill>
                <a:srgbClr val="000000"/>
              </a:solidFill>
              <a:latin typeface="Arial"/>
              <a:ea typeface="Arial"/>
              <a:cs typeface="Arial"/>
              <a:sym typeface="Arial"/>
            </a:endParaRPr>
          </a:p>
        </p:txBody>
      </p:sp>
      <p:sp>
        <p:nvSpPr>
          <p:cNvPr id="263" name="Google Shape;263;p26"/>
          <p:cNvSpPr txBox="1"/>
          <p:nvPr/>
        </p:nvSpPr>
        <p:spPr>
          <a:xfrm>
            <a:off x="13545504" y="6994725"/>
            <a:ext cx="3713796" cy="18255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Ποιο είναι το μόνο πράγμα που θα κάνει ο μαθητής πριν μιλήσετε την επόμενη φορά; Τερματίστε κάθε συνομιλία με ένα σαφές επόμενο βήμα.</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Συμφωνήστε μια επόμενη ενέργεια</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2" name="Google Shape;272;p27"/>
          <p:cNvGrpSpPr/>
          <p:nvPr/>
        </p:nvGrpSpPr>
        <p:grpSpPr>
          <a:xfrm>
            <a:off x="5940775" y="946396"/>
            <a:ext cx="857867" cy="857867"/>
            <a:chOff x="0" y="0"/>
            <a:chExt cx="812800" cy="812800"/>
          </a:xfrm>
        </p:grpSpPr>
        <p:sp>
          <p:nvSpPr>
            <p:cNvPr id="273" name="Google Shape;273;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5" name="Google Shape;275;p27"/>
          <p:cNvGrpSpPr/>
          <p:nvPr/>
        </p:nvGrpSpPr>
        <p:grpSpPr>
          <a:xfrm>
            <a:off x="6592862" y="2226096"/>
            <a:ext cx="604566" cy="604566"/>
            <a:chOff x="0" y="0"/>
            <a:chExt cx="812800" cy="812800"/>
          </a:xfrm>
        </p:grpSpPr>
        <p:sp>
          <p:nvSpPr>
            <p:cNvPr id="276" name="Google Shape;27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8" name="Google Shape;278;p27"/>
          <p:cNvGrpSpPr/>
          <p:nvPr/>
        </p:nvGrpSpPr>
        <p:grpSpPr>
          <a:xfrm>
            <a:off x="5825201" y="681913"/>
            <a:ext cx="637633" cy="637633"/>
            <a:chOff x="0" y="0"/>
            <a:chExt cx="812800" cy="812800"/>
          </a:xfrm>
        </p:grpSpPr>
        <p:sp>
          <p:nvSpPr>
            <p:cNvPr id="279" name="Google Shape;27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1" name="Google Shape;281;p27"/>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7"/>
          <p:cNvSpPr txBox="1"/>
          <p:nvPr/>
        </p:nvSpPr>
        <p:spPr>
          <a:xfrm>
            <a:off x="8768076" y="1605194"/>
            <a:ext cx="8991604" cy="7482048"/>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Οι εκπαιδευόμενοι στην ΕΕΚ φέρνουν μερικές φορές προσωπικές δυσκολίες στο μαθησιακό περιβάλλον. Η οικονομική πίεση, η στεγαστική αστάθεια, οι οικογενειακές συγκρούσεις, οι προκλήσεις ψυχικής υγείας και οι εμπειρίες τραύματος αποτελούν πραγματικό μέρος της καθημερινότητας πολλών εκπαιδευόμενων στην ΕΕΚ. Οι εκπαιδευτές είναι συχνά οι πρώτοι επαγγελματίες που αντιλαμβάνονται ότι κάτι δεν πάει καλά.</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Αυτό δημιουργεί μια επαγγελματική ευθύνη. Δεν σημαίνει, όμως, ότι είναι υποχρεωμένοι να επιλύσουν κάθε πρόβλημα. Η γνώση των ορίων μεταξύ του δικού σας ρόλου και των εξειδικευμένων υπηρεσιών υποστήριξης είναι εξίσου σημαντική με την ικανότητα διεξαγωγής μιας υποστηρικτικής συζήτησης.</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Μια επαγγελματική σχέση mentoring είναι ζεστή, σταθερή και οριοθετημένη. Δεν αποτελεί φιλική σχέση και δεν συνεχίζεται εκτός των συμφωνημένων επαγγελματικών πλαισίων.</a:t>
            </a:r>
            <a:endParaRPr sz="2200" b="0" i="0" u="none" strike="noStrike" cap="none">
              <a:solidFill>
                <a:srgbClr val="000000"/>
              </a:solidFill>
              <a:latin typeface="Arial"/>
              <a:ea typeface="Arial"/>
              <a:cs typeface="Arial"/>
              <a:sym typeface="Arial"/>
            </a:endParaRPr>
          </a:p>
        </p:txBody>
      </p:sp>
      <p:sp>
        <p:nvSpPr>
          <p:cNvPr id="286" name="Google Shape;286;p27"/>
          <p:cNvSpPr txBox="1"/>
          <p:nvPr/>
        </p:nvSpPr>
        <p:spPr>
          <a:xfrm>
            <a:off x="8768076" y="919467"/>
            <a:ext cx="81153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a:latin typeface="Poppins"/>
                <a:ea typeface="Poppins"/>
                <a:cs typeface="Poppins"/>
                <a:sym typeface="Poppins"/>
              </a:rPr>
              <a:t>Υποε</a:t>
            </a:r>
            <a:r>
              <a:rPr lang="en-US" sz="2800" b="1" i="0" u="none" strike="noStrike" cap="none">
                <a:solidFill>
                  <a:srgbClr val="000000"/>
                </a:solidFill>
                <a:latin typeface="Poppins"/>
                <a:ea typeface="Poppins"/>
                <a:cs typeface="Poppins"/>
                <a:sym typeface="Poppins"/>
              </a:rPr>
              <a:t>νότητα 3: Όρια, Διασφάλιση και Παραπομπή</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91" name="Google Shape;291;p28"/>
          <p:cNvGrpSpPr/>
          <p:nvPr/>
        </p:nvGrpSpPr>
        <p:grpSpPr>
          <a:xfrm>
            <a:off x="-1" y="4584074"/>
            <a:ext cx="18288001" cy="6357176"/>
            <a:chOff x="0" y="0"/>
            <a:chExt cx="5661114" cy="1674318"/>
          </a:xfrm>
        </p:grpSpPr>
        <p:sp>
          <p:nvSpPr>
            <p:cNvPr id="292" name="Google Shape;292;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4" name="Google Shape;294;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2" name="Google Shape;312;p28"/>
          <p:cNvGrpSpPr/>
          <p:nvPr/>
        </p:nvGrpSpPr>
        <p:grpSpPr>
          <a:xfrm>
            <a:off x="-1342907" y="9913239"/>
            <a:ext cx="20973813" cy="837562"/>
            <a:chOff x="0" y="-57150"/>
            <a:chExt cx="11607985" cy="463550"/>
          </a:xfrm>
        </p:grpSpPr>
        <p:sp>
          <p:nvSpPr>
            <p:cNvPr id="313" name="Google Shape;313;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28"/>
          <p:cNvGrpSpPr/>
          <p:nvPr/>
        </p:nvGrpSpPr>
        <p:grpSpPr>
          <a:xfrm>
            <a:off x="4131384" y="9913239"/>
            <a:ext cx="10025232" cy="837562"/>
            <a:chOff x="0" y="-57150"/>
            <a:chExt cx="5548478" cy="463550"/>
          </a:xfrm>
        </p:grpSpPr>
        <p:sp>
          <p:nvSpPr>
            <p:cNvPr id="316" name="Google Shape;316;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8" name="Google Shape;318;p28"/>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Αναγνωρίζοντας πότε πρέπει να παραπέμπετε</a:t>
            </a:r>
            <a:endParaRPr sz="1400" b="0" i="0" u="none" strike="noStrike" cap="none">
              <a:solidFill>
                <a:srgbClr val="000000"/>
              </a:solidFill>
              <a:latin typeface="Arial"/>
              <a:ea typeface="Arial"/>
              <a:cs typeface="Arial"/>
              <a:sym typeface="Arial"/>
            </a:endParaRPr>
          </a:p>
        </p:txBody>
      </p:sp>
      <p:sp>
        <p:nvSpPr>
          <p:cNvPr id="319" name="Google Shape;319;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Ο μαθητής αποκαλύπτει κάτι που υποδηλώνει ότι κινδυνεύει να τον βλάψει.</a:t>
            </a:r>
            <a:endParaRPr sz="1400" b="0" i="0" u="none" strike="noStrike" cap="none">
              <a:solidFill>
                <a:srgbClr val="000000"/>
              </a:solidFill>
              <a:latin typeface="Arial"/>
              <a:ea typeface="Arial"/>
              <a:cs typeface="Arial"/>
              <a:sym typeface="Arial"/>
            </a:endParaRPr>
          </a:p>
        </p:txBody>
      </p:sp>
      <p:sp>
        <p:nvSpPr>
          <p:cNvPr id="320" name="Google Shape;320;p28"/>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Κίνδυνος βλάβης</a:t>
            </a:r>
            <a:endParaRPr sz="1400" b="0" i="0" u="none" strike="noStrike" cap="none">
              <a:solidFill>
                <a:srgbClr val="000000"/>
              </a:solidFill>
              <a:latin typeface="Arial"/>
              <a:ea typeface="Arial"/>
              <a:cs typeface="Arial"/>
              <a:sym typeface="Arial"/>
            </a:endParaRPr>
          </a:p>
        </p:txBody>
      </p:sp>
      <p:sp>
        <p:nvSpPr>
          <p:cNvPr id="321" name="Google Shape;321;p28"/>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Η υποστήριξη που χρειάζεται ο εκπαιδευόμενος είναι πέρα από τον επαγγελματικό ρόλο ή την τεχνογνωσία του εκπαιδευτή.</a:t>
            </a:r>
            <a:endParaRPr sz="1400" b="0" i="0" u="none" strike="noStrike" cap="none">
              <a:solidFill>
                <a:srgbClr val="000000"/>
              </a:solidFill>
              <a:latin typeface="Arial"/>
              <a:ea typeface="Arial"/>
              <a:cs typeface="Arial"/>
              <a:sym typeface="Arial"/>
            </a:endParaRPr>
          </a:p>
        </p:txBody>
      </p:sp>
      <p:sp>
        <p:nvSpPr>
          <p:cNvPr id="322" name="Google Shape;322;p28"/>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Πέρα από τον ρόλο σας</a:t>
            </a:r>
            <a:endParaRPr sz="1400" b="0" i="0" u="none" strike="noStrike" cap="none">
              <a:solidFill>
                <a:srgbClr val="000000"/>
              </a:solidFill>
              <a:latin typeface="Arial"/>
              <a:ea typeface="Arial"/>
              <a:cs typeface="Arial"/>
              <a:sym typeface="Arial"/>
            </a:endParaRPr>
          </a:p>
        </p:txBody>
      </p:sp>
      <p:sp>
        <p:nvSpPr>
          <p:cNvPr id="323" name="Google Shape;323;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Το ίδιο ζήτημα συνεχίζει να προκύπτει και δεν βελτιώνεται μέσω συνομιλιών καθοδήγησης.</a:t>
            </a: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Επαναλαμβανόμενο ζήτημα</a:t>
            </a:r>
            <a:endParaRPr sz="1400" b="0" i="0" u="none" strike="noStrike" cap="none">
              <a:solidFill>
                <a:srgbClr val="000000"/>
              </a:solidFill>
              <a:latin typeface="Arial"/>
              <a:ea typeface="Arial"/>
              <a:cs typeface="Arial"/>
              <a:sym typeface="Arial"/>
            </a:endParaRPr>
          </a:p>
        </p:txBody>
      </p:sp>
      <p:sp>
        <p:nvSpPr>
          <p:cNvPr id="325" name="Google Shape;325;p28"/>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Ο εκπαιδευόμενος ζητά απευθείας βοήθεια από ειδικούς.</a:t>
            </a:r>
            <a:endParaRPr sz="1400" b="0" i="0" u="none" strike="noStrike" cap="none">
              <a:solidFill>
                <a:srgbClr val="000000"/>
              </a:solidFill>
              <a:latin typeface="Arial"/>
              <a:ea typeface="Arial"/>
              <a:cs typeface="Arial"/>
              <a:sym typeface="Arial"/>
            </a:endParaRPr>
          </a:p>
        </p:txBody>
      </p:sp>
      <p:sp>
        <p:nvSpPr>
          <p:cNvPr id="326" name="Google Shape;326;p28"/>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Άμεσο αίτημα</a:t>
            </a: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1525</Words>
  <Application>Microsoft Office PowerPoint</Application>
  <PresentationFormat>Custom</PresentationFormat>
  <Paragraphs>87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Poppins</vt:lpstr>
      <vt:lpstr>Arial</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2026-09-01T08:34:31Z</dcterms:modified>
</cp:coreProperties>
</file>