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uPWY8pNLczIj7wrtPXnPmX2Mm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1" name="Google Shape;3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1" name="Google Shape;35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0" name="Google Shape;390;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33.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71050" y="3473239"/>
            <a:ext cx="7177200" cy="2034900"/>
          </a:xfrm>
          <a:prstGeom prst="rect">
            <a:avLst/>
          </a:prstGeom>
          <a:noFill/>
          <a:ln>
            <a:noFill/>
          </a:ln>
        </p:spPr>
        <p:txBody>
          <a:bodyPr spcFirstLastPara="1" wrap="square" lIns="0" tIns="0" rIns="0" bIns="0" anchor="t" anchorCtr="0">
            <a:spAutoFit/>
          </a:bodyPr>
          <a:lstStyle/>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VET Teachers' Transversal Skills </a:t>
            </a:r>
            <a:endParaRPr sz="3200" b="1">
              <a:solidFill>
                <a:srgbClr val="17B8BB"/>
              </a:solidFill>
              <a:latin typeface="Poppins"/>
              <a:ea typeface="Poppins"/>
              <a:cs typeface="Poppins"/>
              <a:sym typeface="Poppins"/>
            </a:endParaRPr>
          </a:p>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Competence Assessment System</a:t>
            </a:r>
            <a:endParaRPr sz="3200" b="1">
              <a:solidFill>
                <a:srgbClr val="17B8BB"/>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marR="0" lvl="0" indent="0" algn="l" rtl="0">
              <a:lnSpc>
                <a:spcPct val="114000"/>
              </a:lnSpc>
              <a:spcBef>
                <a:spcPts val="0"/>
              </a:spcBef>
              <a:spcAft>
                <a:spcPts val="0"/>
              </a:spcAft>
              <a:buClr>
                <a:srgbClr val="000000"/>
              </a:buClr>
              <a:buSzPts val="3200"/>
              <a:buFont typeface="Arial"/>
              <a:buNone/>
            </a:pPr>
            <a:endParaRPr sz="3200" b="1">
              <a:solidFill>
                <a:srgbClr val="17B8BB"/>
              </a:solidFill>
              <a:latin typeface="Poppins"/>
              <a:ea typeface="Poppins"/>
              <a:cs typeface="Poppins"/>
              <a:sym typeface="Poppins"/>
            </a:endParaRPr>
          </a:p>
        </p:txBody>
      </p:sp>
      <p:sp>
        <p:nvSpPr>
          <p:cNvPr id="99" name="Google Shape;99;p22"/>
          <p:cNvSpPr txBox="1"/>
          <p:nvPr/>
        </p:nvSpPr>
        <p:spPr>
          <a:xfrm>
            <a:off x="505150" y="4784121"/>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Modulo 2: Orientamento e tutoraggio personalizzati</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200"/>
              <a:buFont typeface="Arial"/>
              <a:buNone/>
            </a:pPr>
            <a:r>
              <a:rPr lang="en-US" sz="1200" i="1">
                <a:solidFill>
                  <a:schemeClr val="dk1"/>
                </a:solidFill>
                <a:latin typeface="Calibri"/>
                <a:ea typeface="Calibri"/>
                <a:cs typeface="Calibri"/>
                <a:sym typeface="Calibri"/>
              </a:rPr>
              <a:t>Finanziato dall'Unione europea. Le opinioni espresse appartengono, tuttavia, al solo o ai soli autori e non riflettono necessariamente le opinioni dell'Unione europea o dell’Agenzia esecutiva europea per l’istruzione e la cultura (EACEA). Né l'Unione europea né l'EACEA possono esserne ritenute responsabili.</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Materiale disponibile sotto licenza Creative Commons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4092521" y="749196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690086" y="648843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5116503" y="625310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6180795" y="637696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718661" y="751305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190558" y="756179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900522" y="756179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903288" y="6412688"/>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4" name="Google Shape;334;p5"/>
          <p:cNvGrpSpPr/>
          <p:nvPr/>
        </p:nvGrpSpPr>
        <p:grpSpPr>
          <a:xfrm>
            <a:off x="5940775" y="946396"/>
            <a:ext cx="857867" cy="857867"/>
            <a:chOff x="0" y="0"/>
            <a:chExt cx="812800" cy="812800"/>
          </a:xfrm>
        </p:grpSpPr>
        <p:sp>
          <p:nvSpPr>
            <p:cNvPr id="335" name="Google Shape;33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
          <p:cNvGrpSpPr/>
          <p:nvPr/>
        </p:nvGrpSpPr>
        <p:grpSpPr>
          <a:xfrm>
            <a:off x="6592862" y="2226096"/>
            <a:ext cx="604566" cy="604566"/>
            <a:chOff x="0" y="0"/>
            <a:chExt cx="812800" cy="812800"/>
          </a:xfrm>
        </p:grpSpPr>
        <p:sp>
          <p:nvSpPr>
            <p:cNvPr id="338" name="Google Shape;33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5"/>
          <p:cNvGrpSpPr/>
          <p:nvPr/>
        </p:nvGrpSpPr>
        <p:grpSpPr>
          <a:xfrm>
            <a:off x="5825201" y="681913"/>
            <a:ext cx="637633" cy="637633"/>
            <a:chOff x="0" y="0"/>
            <a:chExt cx="812800" cy="812800"/>
          </a:xfrm>
        </p:grpSpPr>
        <p:sp>
          <p:nvSpPr>
            <p:cNvPr id="341" name="Google Shape;34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3" name="Google Shape;343;p5"/>
          <p:cNvSpPr/>
          <p:nvPr/>
        </p:nvSpPr>
        <p:spPr>
          <a:xfrm>
            <a:off x="-1972872" y="5"/>
            <a:ext cx="765003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5"/>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5"/>
          <p:cNvSpPr/>
          <p:nvPr/>
        </p:nvSpPr>
        <p:spPr>
          <a:xfrm>
            <a:off x="16080902" y="895563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5"/>
          <p:cNvSpPr txBox="1"/>
          <p:nvPr/>
        </p:nvSpPr>
        <p:spPr>
          <a:xfrm>
            <a:off x="8768076" y="1682871"/>
            <a:ext cx="8491200" cy="75366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Uno studente in tirocinio ti confida, in privato, che la situazione a casa è diventata molto difficile e che sta pensando di abbandonare gli studi. Ti chiede di non dirlo a nessuno.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In qualità di formatore: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Come reagiresti in quel momento senza fare promesse che non puoi mantenere?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Cosa dovresti sapere prima di decidere se indirizzare questo allievo verso un altro servizio?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Come fai a mantenere la fiducia dello studente agendo nel rispetto delle tue responsabilità professionali?</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Chi contatteresti all’interno della tua istituzione e cosa diresti?</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La tutela e il sostegno sono più efficaci quando i formatori conoscono la procedura prima di doverla applicare.</a:t>
            </a:r>
            <a:endParaRPr sz="1400" b="0" i="0" u="none" strike="noStrike" cap="none">
              <a:solidFill>
                <a:srgbClr val="000000"/>
              </a:solidFill>
              <a:latin typeface="Arial"/>
              <a:ea typeface="Arial"/>
              <a:cs typeface="Arial"/>
              <a:sym typeface="Arial"/>
            </a:endParaRPr>
          </a:p>
        </p:txBody>
      </p:sp>
      <p:sp>
        <p:nvSpPr>
          <p:cNvPr id="348" name="Google Shape;348;p5"/>
          <p:cNvSpPr txBox="1"/>
          <p:nvPr/>
        </p:nvSpPr>
        <p:spPr>
          <a:xfrm>
            <a:off x="8768076" y="459465"/>
            <a:ext cx="82203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Esercizio di simulazione: uno studente in difficoltà</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13B508B-7A27-85E5-3214-38BC1BDF4488}"/>
              </a:ext>
            </a:extLst>
          </p:cNvPr>
          <p:cNvPicPr>
            <a:picLocks noChangeAspect="1"/>
          </p:cNvPicPr>
          <p:nvPr/>
        </p:nvPicPr>
        <p:blipFill>
          <a:blip r:embed="rId7"/>
          <a:stretch>
            <a:fillRect/>
          </a:stretch>
        </p:blipFill>
        <p:spPr>
          <a:xfrm>
            <a:off x="13214220" y="9549526"/>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6"/>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54" name="Google Shape;354;p6"/>
          <p:cNvSpPr/>
          <p:nvPr/>
        </p:nvSpPr>
        <p:spPr>
          <a:xfrm rot="4721273" flipH="1">
            <a:off x="-1720401" y="2487486"/>
            <a:ext cx="14314219" cy="400454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5" name="Google Shape;355;p6"/>
          <p:cNvGrpSpPr/>
          <p:nvPr/>
        </p:nvGrpSpPr>
        <p:grpSpPr>
          <a:xfrm>
            <a:off x="5940775" y="946396"/>
            <a:ext cx="857867" cy="857867"/>
            <a:chOff x="0" y="0"/>
            <a:chExt cx="812800" cy="812800"/>
          </a:xfrm>
        </p:grpSpPr>
        <p:sp>
          <p:nvSpPr>
            <p:cNvPr id="356" name="Google Shape;35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8" name="Google Shape;358;p6"/>
          <p:cNvGrpSpPr/>
          <p:nvPr/>
        </p:nvGrpSpPr>
        <p:grpSpPr>
          <a:xfrm>
            <a:off x="6592862" y="2226096"/>
            <a:ext cx="604566" cy="604566"/>
            <a:chOff x="0" y="0"/>
            <a:chExt cx="812800" cy="812800"/>
          </a:xfrm>
        </p:grpSpPr>
        <p:sp>
          <p:nvSpPr>
            <p:cNvPr id="359" name="Google Shape;35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p6"/>
          <p:cNvGrpSpPr/>
          <p:nvPr/>
        </p:nvGrpSpPr>
        <p:grpSpPr>
          <a:xfrm>
            <a:off x="5825201" y="681913"/>
            <a:ext cx="637633" cy="637633"/>
            <a:chOff x="0" y="0"/>
            <a:chExt cx="812800" cy="812800"/>
          </a:xfrm>
        </p:grpSpPr>
        <p:sp>
          <p:nvSpPr>
            <p:cNvPr id="362" name="Google Shape;36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4" name="Google Shape;364;p6"/>
          <p:cNvSpPr/>
          <p:nvPr/>
        </p:nvSpPr>
        <p:spPr>
          <a:xfrm>
            <a:off x="16509969" y="891372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6"/>
          <p:cNvSpPr/>
          <p:nvPr/>
        </p:nvSpPr>
        <p:spPr>
          <a:xfrm>
            <a:off x="13980350" y="947791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6"/>
          <p:cNvSpPr txBox="1"/>
          <p:nvPr/>
        </p:nvSpPr>
        <p:spPr>
          <a:xfrm>
            <a:off x="7758600" y="1198996"/>
            <a:ext cx="10529400" cy="80277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dirty="0">
                <a:solidFill>
                  <a:srgbClr val="000000"/>
                </a:solidFill>
                <a:latin typeface="Poppins"/>
                <a:ea typeface="Poppins"/>
                <a:cs typeface="Poppins"/>
                <a:sym typeface="Poppins"/>
              </a:rPr>
              <a:t>Uno </a:t>
            </a:r>
            <a:r>
              <a:rPr lang="en-US" sz="2000" b="0" i="0" u="none" strike="noStrike" cap="none" dirty="0" err="1">
                <a:solidFill>
                  <a:srgbClr val="000000"/>
                </a:solidFill>
                <a:latin typeface="Poppins"/>
                <a:ea typeface="Poppins"/>
                <a:cs typeface="Poppins"/>
                <a:sym typeface="Poppins"/>
              </a:rPr>
              <a:t>dei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momenti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più</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importanti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nel</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percorso</a:t>
            </a:r>
            <a:r>
              <a:rPr lang="en-US" sz="2000" b="0" i="0" u="none" strike="noStrike" cap="none" dirty="0">
                <a:solidFill>
                  <a:srgbClr val="000000"/>
                </a:solidFill>
                <a:latin typeface="Poppins"/>
                <a:ea typeface="Poppins"/>
                <a:cs typeface="Poppins"/>
                <a:sym typeface="Poppins"/>
              </a:rPr>
              <a:t> di un </a:t>
            </a:r>
            <a:r>
              <a:rPr lang="en-US" sz="2000" b="0" i="0" u="none" strike="noStrike" cap="none" dirty="0" err="1">
                <a:solidFill>
                  <a:srgbClr val="000000"/>
                </a:solidFill>
                <a:latin typeface="Poppins"/>
                <a:ea typeface="Poppins"/>
                <a:cs typeface="Poppins"/>
                <a:sym typeface="Poppins"/>
              </a:rPr>
              <a:t>discente</a:t>
            </a:r>
            <a:r>
              <a:rPr lang="en-US" sz="2000" b="0" i="0" u="none" strike="noStrike" cap="none" dirty="0">
                <a:solidFill>
                  <a:srgbClr val="000000"/>
                </a:solidFill>
                <a:latin typeface="Poppins"/>
                <a:ea typeface="Poppins"/>
                <a:cs typeface="Poppins"/>
                <a:sym typeface="Poppins"/>
              </a:rPr>
              <a:t> della </a:t>
            </a:r>
            <a:r>
              <a:rPr lang="en-US" sz="2000" b="0" i="0" u="none" strike="noStrike" cap="none" dirty="0" err="1">
                <a:solidFill>
                  <a:srgbClr val="000000"/>
                </a:solidFill>
                <a:latin typeface="Poppins"/>
                <a:ea typeface="Poppins"/>
                <a:cs typeface="Poppins"/>
                <a:sym typeface="Poppins"/>
              </a:rPr>
              <a:t>formazione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professionale</a:t>
            </a:r>
            <a:r>
              <a:rPr lang="en-US" sz="2000" b="0" i="0" u="none" strike="noStrike" cap="none" dirty="0">
                <a:solidFill>
                  <a:srgbClr val="000000"/>
                </a:solidFill>
                <a:latin typeface="Poppins"/>
                <a:ea typeface="Poppins"/>
                <a:cs typeface="Poppins"/>
                <a:sym typeface="Poppins"/>
              </a:rPr>
              <a:t> è il passaggio </a:t>
            </a:r>
            <a:r>
              <a:rPr lang="en-US" sz="2000" b="0" i="0" u="none" strike="noStrike" cap="none" dirty="0" err="1">
                <a:solidFill>
                  <a:srgbClr val="000000"/>
                </a:solidFill>
                <a:latin typeface="Poppins"/>
                <a:ea typeface="Poppins"/>
                <a:cs typeface="Poppins"/>
                <a:sym typeface="Poppins"/>
              </a:rPr>
              <a:t>dall’apprendimento</a:t>
            </a:r>
            <a:r>
              <a:rPr lang="en-US" sz="2000" b="0" i="0" u="none" strike="noStrike" cap="none" dirty="0">
                <a:solidFill>
                  <a:srgbClr val="000000"/>
                </a:solidFill>
                <a:latin typeface="Poppins"/>
                <a:ea typeface="Poppins"/>
                <a:cs typeface="Poppins"/>
                <a:sym typeface="Poppins"/>
              </a:rPr>
              <a:t> al mondo del </a:t>
            </a:r>
            <a:r>
              <a:rPr lang="en-US" sz="2000" b="0" i="0" u="none" strike="noStrike" cap="none" dirty="0" err="1">
                <a:solidFill>
                  <a:srgbClr val="000000"/>
                </a:solidFill>
                <a:latin typeface="Poppins"/>
                <a:ea typeface="Poppins"/>
                <a:cs typeface="Poppins"/>
                <a:sym typeface="Poppins"/>
              </a:rPr>
              <a:t>lavoro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apprendisti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alternano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tra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l’istituto</a:t>
            </a:r>
            <a:r>
              <a:rPr lang="en-US" sz="2000" b="0" i="0" u="none" strike="noStrike" cap="none" dirty="0">
                <a:solidFill>
                  <a:srgbClr val="000000"/>
                </a:solidFill>
                <a:latin typeface="Poppins"/>
                <a:ea typeface="Poppins"/>
                <a:cs typeface="Poppins"/>
                <a:sym typeface="Poppins"/>
              </a:rPr>
              <a:t> di </a:t>
            </a:r>
            <a:r>
              <a:rPr lang="en-US" sz="2000" b="0" i="0" u="none" strike="noStrike" cap="none" dirty="0" err="1">
                <a:solidFill>
                  <a:srgbClr val="000000"/>
                </a:solidFill>
                <a:latin typeface="Poppins"/>
                <a:ea typeface="Poppins"/>
                <a:cs typeface="Poppins"/>
                <a:sym typeface="Poppins"/>
              </a:rPr>
              <a:t>formazione</a:t>
            </a:r>
            <a:r>
              <a:rPr lang="en-US" sz="2000" b="0" i="0" u="none" strike="noStrike" cap="none" dirty="0">
                <a:solidFill>
                  <a:srgbClr val="000000"/>
                </a:solidFill>
                <a:latin typeface="Poppins"/>
                <a:ea typeface="Poppins"/>
                <a:cs typeface="Poppins"/>
                <a:sym typeface="Poppins"/>
              </a:rPr>
              <a:t> e il </a:t>
            </a:r>
            <a:r>
              <a:rPr lang="en-US" sz="2000" b="0" i="0" u="none" strike="noStrike" cap="none" dirty="0" err="1">
                <a:solidFill>
                  <a:srgbClr val="000000"/>
                </a:solidFill>
                <a:latin typeface="Poppins"/>
                <a:ea typeface="Poppins"/>
                <a:cs typeface="Poppins"/>
                <a:sym typeface="Poppins"/>
              </a:rPr>
              <a:t>datore</a:t>
            </a:r>
            <a:r>
              <a:rPr lang="en-US" sz="2000" b="0" i="0" u="none" strike="noStrike" cap="none" dirty="0">
                <a:solidFill>
                  <a:srgbClr val="000000"/>
                </a:solidFill>
                <a:latin typeface="Poppins"/>
                <a:ea typeface="Poppins"/>
                <a:cs typeface="Poppins"/>
                <a:sym typeface="Poppins"/>
              </a:rPr>
              <a:t> di </a:t>
            </a:r>
            <a:r>
              <a:rPr lang="en-US" sz="2000" b="0" i="0" u="none" strike="noStrike" cap="none" dirty="0" err="1">
                <a:solidFill>
                  <a:srgbClr val="000000"/>
                </a:solidFill>
                <a:latin typeface="Poppins"/>
                <a:ea typeface="Poppins"/>
                <a:cs typeface="Poppins"/>
                <a:sym typeface="Poppins"/>
              </a:rPr>
              <a:t>lavoro</a:t>
            </a:r>
            <a:r>
              <a:rPr lang="en-US" sz="2000" b="0" i="0" u="none" strike="noStrike" cap="none" dirty="0">
                <a:solidFill>
                  <a:srgbClr val="000000"/>
                </a:solidFill>
                <a:latin typeface="Poppins"/>
                <a:ea typeface="Poppins"/>
                <a:cs typeface="Poppins"/>
                <a:sym typeface="Poppins"/>
              </a:rPr>
              <a:t>. I </a:t>
            </a:r>
            <a:r>
              <a:rPr lang="en-US" sz="2000" b="0" i="0" u="none" strike="noStrike" cap="none" dirty="0" err="1">
                <a:solidFill>
                  <a:srgbClr val="000000"/>
                </a:solidFill>
                <a:latin typeface="Poppins"/>
                <a:ea typeface="Poppins"/>
                <a:cs typeface="Poppins"/>
                <a:sym typeface="Poppins"/>
              </a:rPr>
              <a:t>discenti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iniziano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tirocini</a:t>
            </a:r>
            <a:r>
              <a:rPr lang="en-US" sz="2000" b="0" i="0" u="none" strike="noStrike" cap="none" dirty="0">
                <a:solidFill>
                  <a:srgbClr val="000000"/>
                </a:solidFill>
                <a:latin typeface="Poppins"/>
                <a:ea typeface="Poppins"/>
                <a:cs typeface="Poppins"/>
                <a:sym typeface="Poppins"/>
              </a:rPr>
              <a:t>. I </a:t>
            </a:r>
            <a:r>
              <a:rPr lang="en-US" sz="2000" b="0" i="0" u="none" strike="noStrike" cap="none" dirty="0" err="1">
                <a:solidFill>
                  <a:srgbClr val="000000"/>
                </a:solidFill>
                <a:latin typeface="Poppins"/>
                <a:ea typeface="Poppins"/>
                <a:cs typeface="Poppins"/>
                <a:sym typeface="Poppins"/>
              </a:rPr>
              <a:t>programmi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terminano</a:t>
            </a:r>
            <a:r>
              <a:rPr lang="en-US" sz="2000" b="0" i="0" u="none" strike="noStrike" cap="none" dirty="0">
                <a:solidFill>
                  <a:srgbClr val="000000"/>
                </a:solidFill>
                <a:latin typeface="Poppins"/>
                <a:ea typeface="Poppins"/>
                <a:cs typeface="Poppins"/>
                <a:sym typeface="Poppins"/>
              </a:rPr>
              <a:t> e </a:t>
            </a:r>
            <a:r>
              <a:rPr lang="en-US" sz="2000" b="0" i="0" u="none" strike="noStrike" cap="none" dirty="0" err="1">
                <a:solidFill>
                  <a:srgbClr val="000000"/>
                </a:solidFill>
                <a:latin typeface="Poppins"/>
                <a:ea typeface="Poppins"/>
                <a:cs typeface="Poppins"/>
                <a:sym typeface="Poppins"/>
              </a:rPr>
              <a:t>iniziano</a:t>
            </a:r>
            <a:r>
              <a:rPr lang="en-US" sz="2000" b="0" i="0" u="none" strike="noStrike" cap="none" dirty="0">
                <a:solidFill>
                  <a:srgbClr val="000000"/>
                </a:solidFill>
                <a:latin typeface="Poppins"/>
                <a:ea typeface="Poppins"/>
                <a:cs typeface="Poppins"/>
                <a:sym typeface="Poppins"/>
              </a:rPr>
              <a:t> le candidature di </a:t>
            </a:r>
            <a:r>
              <a:rPr lang="en-US" sz="2000" b="0" i="0" u="none" strike="noStrike" cap="none" dirty="0" err="1">
                <a:solidFill>
                  <a:srgbClr val="000000"/>
                </a:solidFill>
                <a:latin typeface="Poppins"/>
                <a:ea typeface="Poppins"/>
                <a:cs typeface="Poppins"/>
                <a:sym typeface="Poppins"/>
              </a:rPr>
              <a:t>lavoro</a:t>
            </a:r>
            <a:r>
              <a:rPr lang="en-US" sz="2000" b="0" i="0" u="none" strike="noStrike" cap="none" dirty="0">
                <a:solidFill>
                  <a:srgbClr val="000000"/>
                </a:solidFill>
                <a:latin typeface="Poppins"/>
                <a:ea typeface="Poppins"/>
                <a:cs typeface="Poppins"/>
                <a:sym typeface="Poppins"/>
              </a:rPr>
              <a:t>. Ogni </a:t>
            </a:r>
            <a:r>
              <a:rPr lang="en-US" sz="2000" b="0" i="0" u="none" strike="noStrike" cap="none" dirty="0" err="1">
                <a:solidFill>
                  <a:srgbClr val="000000"/>
                </a:solidFill>
                <a:latin typeface="Poppins"/>
                <a:ea typeface="Poppins"/>
                <a:cs typeface="Poppins"/>
                <a:sym typeface="Poppins"/>
              </a:rPr>
              <a:t>transizione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comporta</a:t>
            </a:r>
            <a:r>
              <a:rPr lang="en-US" sz="2000" b="0" i="0" u="none" strike="noStrike" cap="none" dirty="0">
                <a:solidFill>
                  <a:srgbClr val="000000"/>
                </a:solidFill>
                <a:latin typeface="Poppins"/>
                <a:ea typeface="Poppins"/>
                <a:cs typeface="Poppins"/>
                <a:sym typeface="Poppins"/>
              </a:rPr>
              <a:t> il </a:t>
            </a:r>
            <a:r>
              <a:rPr lang="en-US" sz="2000" b="0" i="0" u="none" strike="noStrike" cap="none" dirty="0" err="1">
                <a:solidFill>
                  <a:srgbClr val="000000"/>
                </a:solidFill>
                <a:latin typeface="Poppins"/>
                <a:ea typeface="Poppins"/>
                <a:cs typeface="Poppins"/>
                <a:sym typeface="Poppins"/>
              </a:rPr>
              <a:t>rischio</a:t>
            </a:r>
            <a:r>
              <a:rPr lang="en-US" sz="2000" b="0" i="0" u="none" strike="noStrike" cap="none" dirty="0">
                <a:solidFill>
                  <a:srgbClr val="000000"/>
                </a:solidFill>
                <a:latin typeface="Poppins"/>
                <a:ea typeface="Poppins"/>
                <a:cs typeface="Poppins"/>
                <a:sym typeface="Poppins"/>
              </a:rPr>
              <a:t> di </a:t>
            </a:r>
            <a:r>
              <a:rPr lang="en-US" sz="2000" b="0" i="0" u="none" strike="noStrike" cap="none" dirty="0" err="1">
                <a:solidFill>
                  <a:srgbClr val="000000"/>
                </a:solidFill>
                <a:latin typeface="Poppins"/>
                <a:ea typeface="Poppins"/>
                <a:cs typeface="Poppins"/>
                <a:sym typeface="Poppins"/>
              </a:rPr>
              <a:t>abbandono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disimpegno</a:t>
            </a:r>
            <a:r>
              <a:rPr lang="en-US" sz="2000" b="0" i="0" u="none" strike="noStrike" cap="none" dirty="0">
                <a:solidFill>
                  <a:srgbClr val="000000"/>
                </a:solidFill>
                <a:latin typeface="Poppins"/>
                <a:ea typeface="Poppins"/>
                <a:cs typeface="Poppins"/>
                <a:sym typeface="Poppins"/>
              </a:rPr>
              <a:t> o </a:t>
            </a:r>
            <a:r>
              <a:rPr lang="en-US" sz="2000" b="0" i="0" u="none" strike="noStrike" cap="none" dirty="0" err="1">
                <a:solidFill>
                  <a:srgbClr val="000000"/>
                </a:solidFill>
                <a:latin typeface="Poppins"/>
                <a:ea typeface="Poppins"/>
                <a:cs typeface="Poppins"/>
                <a:sym typeface="Poppins"/>
              </a:rPr>
              <a:t>scelte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sbagliate</a:t>
            </a:r>
            <a:r>
              <a:rPr lang="en-US" sz="2000" b="0" i="0" u="none" strike="noStrike" cap="none" dirty="0">
                <a:solidFill>
                  <a:srgbClr val="000000"/>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2000" b="1" i="0" u="none" strike="noStrike" cap="none" dirty="0" err="1">
                <a:solidFill>
                  <a:srgbClr val="17B8BB"/>
                </a:solidFill>
                <a:latin typeface="Poppins"/>
                <a:ea typeface="Poppins"/>
                <a:cs typeface="Poppins"/>
                <a:sym typeface="Poppins"/>
              </a:rPr>
              <a:t>Sostenere</a:t>
            </a:r>
            <a:r>
              <a:rPr lang="en-US" sz="2000" b="1" i="0" u="none" strike="noStrike" cap="none" dirty="0">
                <a:solidFill>
                  <a:srgbClr val="17B8BB"/>
                </a:solidFill>
                <a:latin typeface="Poppins"/>
                <a:ea typeface="Poppins"/>
                <a:cs typeface="Poppins"/>
                <a:sym typeface="Poppins"/>
              </a:rPr>
              <a:t> le </a:t>
            </a:r>
            <a:r>
              <a:rPr lang="en-US" sz="2000" b="1" i="0" u="none" strike="noStrike" cap="none" dirty="0" err="1">
                <a:solidFill>
                  <a:srgbClr val="17B8BB"/>
                </a:solidFill>
                <a:latin typeface="Poppins"/>
                <a:ea typeface="Poppins"/>
                <a:cs typeface="Poppins"/>
                <a:sym typeface="Poppins"/>
              </a:rPr>
              <a:t>transizioni</a:t>
            </a:r>
            <a:r>
              <a:rPr lang="en-US" sz="2000" b="1" i="0" u="none" strike="noStrike" cap="none" dirty="0">
                <a:solidFill>
                  <a:srgbClr val="17B8BB"/>
                </a:solidFill>
                <a:latin typeface="Poppins"/>
                <a:ea typeface="Poppins"/>
                <a:cs typeface="Poppins"/>
                <a:sym typeface="Poppins"/>
              </a:rPr>
              <a:t> verso il mondo del </a:t>
            </a:r>
            <a:r>
              <a:rPr lang="en-US" sz="2000" b="1" i="0" u="none" strike="noStrike" cap="none" dirty="0" err="1">
                <a:solidFill>
                  <a:srgbClr val="17B8BB"/>
                </a:solidFill>
                <a:latin typeface="Poppins"/>
                <a:ea typeface="Poppins"/>
                <a:cs typeface="Poppins"/>
                <a:sym typeface="Poppins"/>
              </a:rPr>
              <a:t>lavoro</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dirty="0">
                <a:solidFill>
                  <a:srgbClr val="000000"/>
                </a:solidFill>
                <a:latin typeface="Poppins"/>
                <a:ea typeface="Poppins"/>
                <a:cs typeface="Poppins"/>
                <a:sym typeface="Poppins"/>
              </a:rPr>
              <a:t>Un </a:t>
            </a:r>
            <a:r>
              <a:rPr lang="en-US" sz="2000" b="0" i="0" u="none" strike="noStrike" cap="none" dirty="0" err="1">
                <a:solidFill>
                  <a:srgbClr val="000000"/>
                </a:solidFill>
                <a:latin typeface="Poppins"/>
                <a:ea typeface="Poppins"/>
                <a:cs typeface="Poppins"/>
                <a:sym typeface="Poppins"/>
              </a:rPr>
              <a:t>orientamento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misura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nei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momenti</a:t>
            </a:r>
            <a:r>
              <a:rPr lang="en-US" sz="2000" b="0" i="0" u="none" strike="noStrike" cap="none" dirty="0">
                <a:solidFill>
                  <a:srgbClr val="000000"/>
                </a:solidFill>
                <a:latin typeface="Poppins"/>
                <a:ea typeface="Poppins"/>
                <a:cs typeface="Poppins"/>
                <a:sym typeface="Poppins"/>
              </a:rPr>
              <a:t> di </a:t>
            </a:r>
            <a:r>
              <a:rPr lang="en-US" sz="2000" b="0" i="0" u="none" strike="noStrike" cap="none" dirty="0" err="1">
                <a:solidFill>
                  <a:srgbClr val="000000"/>
                </a:solidFill>
                <a:latin typeface="Poppins"/>
                <a:ea typeface="Poppins"/>
                <a:cs typeface="Poppins"/>
                <a:sym typeface="Poppins"/>
              </a:rPr>
              <a:t>transizione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migliora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significativamente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risultati</a:t>
            </a:r>
            <a:r>
              <a:rPr lang="en-US" sz="2000" b="0" i="0" u="none" strike="noStrike" cap="none" dirty="0">
                <a:solidFill>
                  <a:srgbClr val="000000"/>
                </a:solidFill>
                <a:latin typeface="Poppins"/>
                <a:ea typeface="Poppins"/>
                <a:cs typeface="Poppins"/>
                <a:sym typeface="Poppins"/>
              </a:rPr>
              <a:t>. Non </a:t>
            </a:r>
            <a:r>
              <a:rPr lang="en-US" sz="2000" b="0" i="0" u="none" strike="noStrike" cap="none" dirty="0" err="1">
                <a:solidFill>
                  <a:srgbClr val="000000"/>
                </a:solidFill>
                <a:latin typeface="Poppins"/>
                <a:ea typeface="Poppins"/>
                <a:cs typeface="Poppins"/>
                <a:sym typeface="Poppins"/>
              </a:rPr>
              <a:t>richiede</a:t>
            </a:r>
            <a:r>
              <a:rPr lang="en-US" sz="2000" b="0" i="0" u="none" strike="noStrike" cap="none" dirty="0">
                <a:solidFill>
                  <a:srgbClr val="000000"/>
                </a:solidFill>
                <a:latin typeface="Poppins"/>
                <a:ea typeface="Poppins"/>
                <a:cs typeface="Poppins"/>
                <a:sym typeface="Poppins"/>
              </a:rPr>
              <a:t> molto tempo. </a:t>
            </a:r>
            <a:r>
              <a:rPr lang="en-US" sz="2000" b="0" i="0" u="none" strike="noStrike" cap="none" dirty="0" err="1">
                <a:solidFill>
                  <a:srgbClr val="000000"/>
                </a:solidFill>
                <a:latin typeface="Poppins"/>
                <a:ea typeface="Poppins"/>
                <a:cs typeface="Poppins"/>
                <a:sym typeface="Poppins"/>
              </a:rPr>
              <a:t>Richiede</a:t>
            </a:r>
            <a:r>
              <a:rPr lang="en-US" sz="2000" b="0" i="0" u="none" strike="noStrike" cap="none" dirty="0">
                <a:solidFill>
                  <a:srgbClr val="000000"/>
                </a:solidFill>
                <a:latin typeface="Poppins"/>
                <a:ea typeface="Poppins"/>
                <a:cs typeface="Poppins"/>
                <a:sym typeface="Poppins"/>
              </a:rPr>
              <a:t> la conversazione </a:t>
            </a:r>
            <a:r>
              <a:rPr lang="en-US" sz="2000" b="0" i="0" u="none" strike="noStrike" cap="none" dirty="0" err="1">
                <a:solidFill>
                  <a:srgbClr val="000000"/>
                </a:solidFill>
                <a:latin typeface="Poppins"/>
                <a:ea typeface="Poppins"/>
                <a:cs typeface="Poppins"/>
                <a:sym typeface="Poppins"/>
              </a:rPr>
              <a:t>giusta</a:t>
            </a:r>
            <a:r>
              <a:rPr lang="en-US" sz="2000" b="0" i="0" u="none" strike="noStrike" cap="none" dirty="0">
                <a:solidFill>
                  <a:srgbClr val="000000"/>
                </a:solidFill>
                <a:latin typeface="Poppins"/>
                <a:ea typeface="Poppins"/>
                <a:cs typeface="Poppins"/>
                <a:sym typeface="Poppins"/>
              </a:rPr>
              <a:t> al </a:t>
            </a:r>
            <a:r>
              <a:rPr lang="en-US" sz="2000" b="0" i="0" u="none" strike="noStrike" cap="none" dirty="0" err="1">
                <a:solidFill>
                  <a:srgbClr val="000000"/>
                </a:solidFill>
                <a:latin typeface="Poppins"/>
                <a:ea typeface="Poppins"/>
                <a:cs typeface="Poppins"/>
                <a:sym typeface="Poppins"/>
              </a:rPr>
              <a:t>momento</a:t>
            </a:r>
            <a:r>
              <a:rPr lang="en-US" sz="2000" b="0" i="0" u="none" strike="noStrike" cap="none" dirty="0">
                <a:solidFill>
                  <a:srgbClr val="000000"/>
                </a:solidFill>
                <a:latin typeface="Poppins"/>
                <a:ea typeface="Poppins"/>
                <a:cs typeface="Poppins"/>
                <a:sym typeface="Poppins"/>
              </a:rPr>
              <a:t> giusto.</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2000" b="1" i="0" u="none" strike="noStrike" cap="none" dirty="0" err="1">
                <a:solidFill>
                  <a:srgbClr val="17B8BB"/>
                </a:solidFill>
                <a:latin typeface="Poppins"/>
                <a:ea typeface="Poppins"/>
                <a:cs typeface="Poppins"/>
                <a:sym typeface="Poppins"/>
              </a:rPr>
              <a:t>Perché</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questo</a:t>
            </a:r>
            <a:r>
              <a:rPr lang="en-US" sz="2000" b="1" i="0" u="none" strike="noStrike" cap="none" dirty="0">
                <a:solidFill>
                  <a:srgbClr val="17B8BB"/>
                </a:solidFill>
                <a:latin typeface="Poppins"/>
                <a:ea typeface="Poppins"/>
                <a:cs typeface="Poppins"/>
                <a:sym typeface="Poppins"/>
              </a:rPr>
              <a:t> è </a:t>
            </a:r>
            <a:r>
              <a:rPr lang="en-US" sz="2000" b="1" i="0" u="none" strike="noStrike" cap="none" dirty="0" err="1">
                <a:solidFill>
                  <a:srgbClr val="17B8BB"/>
                </a:solidFill>
                <a:latin typeface="Poppins"/>
                <a:ea typeface="Poppins"/>
                <a:cs typeface="Poppins"/>
                <a:sym typeface="Poppins"/>
              </a:rPr>
              <a:t>importante</a:t>
            </a:r>
            <a:r>
              <a:rPr lang="en-US" sz="2000" b="1" i="0" u="none" strike="noStrike" cap="none" dirty="0">
                <a:solidFill>
                  <a:srgbClr val="17B8BB"/>
                </a:solidFill>
                <a:latin typeface="Poppins"/>
                <a:ea typeface="Poppins"/>
                <a:cs typeface="Poppins"/>
                <a:sym typeface="Poppins"/>
              </a:rPr>
              <a:t> per le </a:t>
            </a:r>
            <a:r>
              <a:rPr lang="en-US" sz="2000" b="1" i="0" u="none" strike="noStrike" cap="none" dirty="0" err="1">
                <a:solidFill>
                  <a:srgbClr val="17B8BB"/>
                </a:solidFill>
                <a:latin typeface="Poppins"/>
                <a:ea typeface="Poppins"/>
                <a:cs typeface="Poppins"/>
                <a:sym typeface="Poppins"/>
              </a:rPr>
              <a:t>competenze</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trasversali</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dirty="0">
                <a:solidFill>
                  <a:srgbClr val="000000"/>
                </a:solidFill>
                <a:latin typeface="Poppins"/>
                <a:ea typeface="Poppins"/>
                <a:cs typeface="Poppins"/>
                <a:sym typeface="Poppins"/>
              </a:rPr>
              <a:t>La </a:t>
            </a:r>
            <a:r>
              <a:rPr lang="en-US" sz="2000" b="0" i="0" u="none" strike="noStrike" cap="none" dirty="0" err="1">
                <a:solidFill>
                  <a:srgbClr val="000000"/>
                </a:solidFill>
                <a:latin typeface="Poppins"/>
                <a:ea typeface="Poppins"/>
                <a:cs typeface="Poppins"/>
                <a:sym typeface="Poppins"/>
              </a:rPr>
              <a:t>capacità</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decisionale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sviluppa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quando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studenti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vengono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guidati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attraverso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scelte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reali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anziché</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ricevere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indicazioni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cosa</a:t>
            </a:r>
            <a:r>
              <a:rPr lang="en-US" sz="2000" b="0" i="0" u="none" strike="noStrike" cap="none" dirty="0">
                <a:solidFill>
                  <a:srgbClr val="000000"/>
                </a:solidFill>
                <a:latin typeface="Poppins"/>
                <a:ea typeface="Poppins"/>
                <a:cs typeface="Poppins"/>
                <a:sym typeface="Poppins"/>
              </a:rPr>
              <a:t> fare. La </a:t>
            </a:r>
            <a:r>
              <a:rPr lang="en-US" sz="2000" b="0" i="0" u="none" strike="noStrike" cap="none" dirty="0" err="1">
                <a:solidFill>
                  <a:srgbClr val="000000"/>
                </a:solidFill>
                <a:latin typeface="Poppins"/>
                <a:ea typeface="Poppins"/>
                <a:cs typeface="Poppins"/>
                <a:sym typeface="Poppins"/>
              </a:rPr>
              <a:t>resilienza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rafforza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quando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studenti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sentono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sostenuti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nelle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difficoltà</a:t>
            </a:r>
            <a:r>
              <a:rPr lang="en-US" sz="2000" b="0" i="0" u="none" strike="noStrike" cap="none" dirty="0">
                <a:solidFill>
                  <a:srgbClr val="000000"/>
                </a:solidFill>
                <a:latin typeface="Poppins"/>
                <a:ea typeface="Poppins"/>
                <a:cs typeface="Poppins"/>
                <a:sym typeface="Poppins"/>
              </a:rPr>
              <a:t>. La </a:t>
            </a:r>
            <a:r>
              <a:rPr lang="en-US" sz="2000" b="0" i="0" u="none" strike="noStrike" cap="none" dirty="0" err="1">
                <a:solidFill>
                  <a:srgbClr val="000000"/>
                </a:solidFill>
                <a:latin typeface="Poppins"/>
                <a:ea typeface="Poppins"/>
                <a:cs typeface="Poppins"/>
                <a:sym typeface="Poppins"/>
              </a:rPr>
              <a:t>consapevolezza</a:t>
            </a:r>
            <a:r>
              <a:rPr lang="en-US" sz="2000" b="0" i="0" u="none" strike="noStrike" cap="none" dirty="0">
                <a:solidFill>
                  <a:srgbClr val="000000"/>
                </a:solidFill>
                <a:latin typeface="Poppins"/>
                <a:ea typeface="Poppins"/>
                <a:cs typeface="Poppins"/>
                <a:sym typeface="Poppins"/>
              </a:rPr>
              <a:t> di </a:t>
            </a:r>
            <a:r>
              <a:rPr lang="en-US" sz="2000" b="0" i="0" u="none" strike="noStrike" cap="none" dirty="0" err="1">
                <a:solidFill>
                  <a:srgbClr val="000000"/>
                </a:solidFill>
                <a:latin typeface="Poppins"/>
                <a:ea typeface="Poppins"/>
                <a:cs typeface="Poppins"/>
                <a:sym typeface="Poppins"/>
              </a:rPr>
              <a:t>sé</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cresce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quando</a:t>
            </a:r>
            <a:r>
              <a:rPr lang="en-US" sz="2000" b="0" i="0" u="none" strike="noStrike" cap="none" dirty="0">
                <a:solidFill>
                  <a:srgbClr val="000000"/>
                </a:solidFill>
                <a:latin typeface="Poppins"/>
                <a:ea typeface="Poppins"/>
                <a:cs typeface="Poppins"/>
                <a:sym typeface="Poppins"/>
              </a:rPr>
              <a:t> le </a:t>
            </a:r>
            <a:r>
              <a:rPr lang="en-US" sz="2000" b="0" i="0" u="none" strike="noStrike" cap="none" dirty="0" err="1">
                <a:solidFill>
                  <a:srgbClr val="000000"/>
                </a:solidFill>
                <a:latin typeface="Poppins"/>
                <a:ea typeface="Poppins"/>
                <a:cs typeface="Poppins"/>
                <a:sym typeface="Poppins"/>
              </a:rPr>
              <a:t>domande</a:t>
            </a:r>
            <a:r>
              <a:rPr lang="en-US" sz="2000" b="0" i="0" u="none" strike="noStrike" cap="none" dirty="0">
                <a:solidFill>
                  <a:srgbClr val="000000"/>
                </a:solidFill>
                <a:latin typeface="Poppins"/>
                <a:ea typeface="Poppins"/>
                <a:cs typeface="Poppins"/>
                <a:sym typeface="Poppins"/>
              </a:rPr>
              <a:t> di coaching </a:t>
            </a:r>
            <a:r>
              <a:rPr lang="en-US" sz="2000" b="0" i="0" u="none" strike="noStrike" cap="none" dirty="0" err="1">
                <a:solidFill>
                  <a:srgbClr val="000000"/>
                </a:solidFill>
                <a:latin typeface="Poppins"/>
                <a:ea typeface="Poppins"/>
                <a:cs typeface="Poppins"/>
                <a:sym typeface="Poppins"/>
              </a:rPr>
              <a:t>stimolano</a:t>
            </a:r>
            <a:r>
              <a:rPr lang="en-US" sz="2000" b="0" i="0" u="none" strike="noStrike" cap="none" dirty="0">
                <a:solidFill>
                  <a:srgbClr val="000000"/>
                </a:solidFill>
                <a:latin typeface="Poppins"/>
                <a:ea typeface="Poppins"/>
                <a:cs typeface="Poppins"/>
                <a:sym typeface="Poppins"/>
              </a:rPr>
              <a:t> la </a:t>
            </a:r>
            <a:r>
              <a:rPr lang="en-US" sz="2000" b="0" i="0" u="none" strike="noStrike" cap="none" dirty="0" err="1">
                <a:solidFill>
                  <a:srgbClr val="000000"/>
                </a:solidFill>
                <a:latin typeface="Poppins"/>
                <a:ea typeface="Poppins"/>
                <a:cs typeface="Poppins"/>
                <a:sym typeface="Poppins"/>
              </a:rPr>
              <a:t>riflessione</a:t>
            </a:r>
            <a:r>
              <a:rPr lang="en-US" sz="2000" b="0" i="0" u="none" strike="noStrike" cap="none" dirty="0">
                <a:solidFill>
                  <a:srgbClr val="000000"/>
                </a:solidFill>
                <a:latin typeface="Poppins"/>
                <a:ea typeface="Poppins"/>
                <a:cs typeface="Poppins"/>
                <a:sym typeface="Poppins"/>
              </a:rPr>
              <a:t>. La fiducia </a:t>
            </a:r>
            <a:r>
              <a:rPr lang="en-US" sz="2000" b="0" i="0" u="none" strike="noStrike" cap="none" dirty="0" err="1">
                <a:solidFill>
                  <a:srgbClr val="000000"/>
                </a:solidFill>
                <a:latin typeface="Poppins"/>
                <a:ea typeface="Poppins"/>
                <a:cs typeface="Poppins"/>
                <a:sym typeface="Poppins"/>
              </a:rPr>
              <a:t>professionale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rafforza</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quando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gli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studenti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affrontano</a:t>
            </a:r>
            <a:r>
              <a:rPr lang="en-US" sz="2000" b="0" i="0" u="none" strike="noStrike" cap="none" dirty="0">
                <a:solidFill>
                  <a:srgbClr val="000000"/>
                </a:solidFill>
                <a:latin typeface="Poppins"/>
                <a:ea typeface="Poppins"/>
                <a:cs typeface="Poppins"/>
                <a:sym typeface="Poppins"/>
              </a:rPr>
              <a:t> con </a:t>
            </a:r>
            <a:r>
              <a:rPr lang="en-US" sz="2000" b="0" i="0" u="none" strike="noStrike" cap="none" dirty="0" err="1">
                <a:solidFill>
                  <a:srgbClr val="000000"/>
                </a:solidFill>
                <a:latin typeface="Poppins"/>
                <a:ea typeface="Poppins"/>
                <a:cs typeface="Poppins"/>
                <a:sym typeface="Poppins"/>
              </a:rPr>
              <a:t>successo</a:t>
            </a:r>
            <a:r>
              <a:rPr lang="en-US" sz="2000" b="0" i="0" u="none" strike="noStrike" cap="none" dirty="0">
                <a:solidFill>
                  <a:srgbClr val="000000"/>
                </a:solidFill>
                <a:latin typeface="Poppins"/>
                <a:ea typeface="Poppins"/>
                <a:cs typeface="Poppins"/>
                <a:sym typeface="Poppins"/>
              </a:rPr>
              <a:t> le </a:t>
            </a:r>
            <a:r>
              <a:rPr lang="en-US" sz="2000" b="0" i="0" u="none" strike="noStrike" cap="none" dirty="0" err="1">
                <a:solidFill>
                  <a:srgbClr val="000000"/>
                </a:solidFill>
                <a:latin typeface="Poppins"/>
                <a:ea typeface="Poppins"/>
                <a:cs typeface="Poppins"/>
                <a:sym typeface="Poppins"/>
              </a:rPr>
              <a:t>transizioni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grazie</a:t>
            </a:r>
            <a:r>
              <a:rPr lang="en-US" sz="2000" b="0" i="0" u="none" strike="noStrike" cap="none" dirty="0">
                <a:solidFill>
                  <a:srgbClr val="000000"/>
                </a:solidFill>
                <a:latin typeface="Poppins"/>
                <a:ea typeface="Poppins"/>
                <a:cs typeface="Poppins"/>
                <a:sym typeface="Poppins"/>
              </a:rPr>
              <a:t> a un </a:t>
            </a:r>
            <a:r>
              <a:rPr lang="en-US" sz="2000" b="0" i="0" u="none" strike="noStrike" cap="none" dirty="0" err="1">
                <a:solidFill>
                  <a:srgbClr val="000000"/>
                </a:solidFill>
                <a:latin typeface="Poppins"/>
                <a:ea typeface="Poppins"/>
                <a:cs typeface="Poppins"/>
                <a:sym typeface="Poppins"/>
              </a:rPr>
              <a:t>sostegno</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strutturato</a:t>
            </a:r>
            <a:r>
              <a:rPr lang="en-US" sz="2000" b="0" i="0" u="none" strike="noStrike" cap="none" dirty="0">
                <a:solidFill>
                  <a:srgbClr val="000000"/>
                </a:solidFill>
                <a:latin typeface="Poppins"/>
                <a:ea typeface="Poppins"/>
                <a:cs typeface="Poppins"/>
                <a:sym typeface="Poppins"/>
              </a:rPr>
              <a:t> alle loro </a:t>
            </a:r>
            <a:r>
              <a:rPr lang="en-US" sz="2000" b="0" i="0" u="none" strike="noStrike" cap="none" dirty="0" err="1">
                <a:solidFill>
                  <a:srgbClr val="000000"/>
                </a:solidFill>
                <a:latin typeface="Poppins"/>
                <a:ea typeface="Poppins"/>
                <a:cs typeface="Poppins"/>
                <a:sym typeface="Poppins"/>
              </a:rPr>
              <a:t>spalle</a:t>
            </a:r>
            <a:r>
              <a:rPr lang="en-US" sz="2000" b="0" i="0" u="none" strike="noStrike" cap="none" dirty="0">
                <a:solidFill>
                  <a:srgbClr val="000000"/>
                </a:solidFill>
                <a:latin typeface="Poppins"/>
                <a:ea typeface="Poppins"/>
                <a:cs typeface="Poppins"/>
                <a:sym typeface="Poppins"/>
              </a:rPr>
              <a:t>.</a:t>
            </a:r>
            <a:endParaRPr sz="20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000"/>
              <a:buFont typeface="Arial"/>
              <a:buNone/>
            </a:pPr>
            <a:endParaRPr sz="20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dirty="0" err="1">
                <a:solidFill>
                  <a:srgbClr val="17B8BB"/>
                </a:solidFill>
                <a:latin typeface="Poppins"/>
                <a:ea typeface="Poppins"/>
                <a:cs typeface="Poppins"/>
                <a:sym typeface="Poppins"/>
              </a:rPr>
              <a:t>Gli</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studenti</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che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beneficiano</a:t>
            </a:r>
            <a:r>
              <a:rPr lang="en-US" sz="2000" b="0" i="0" u="none" strike="noStrike" cap="none" dirty="0">
                <a:solidFill>
                  <a:srgbClr val="17B8BB"/>
                </a:solidFill>
                <a:latin typeface="Poppins"/>
                <a:ea typeface="Poppins"/>
                <a:cs typeface="Poppins"/>
                <a:sym typeface="Poppins"/>
              </a:rPr>
              <a:t> di un buon mentoring </a:t>
            </a:r>
            <a:r>
              <a:rPr lang="en-US" sz="2000" b="0" i="0" u="none" strike="noStrike" cap="none" dirty="0" err="1">
                <a:solidFill>
                  <a:srgbClr val="17B8BB"/>
                </a:solidFill>
                <a:latin typeface="Poppins"/>
                <a:ea typeface="Poppins"/>
                <a:cs typeface="Poppins"/>
                <a:sym typeface="Poppins"/>
              </a:rPr>
              <a:t>durante</a:t>
            </a:r>
            <a:r>
              <a:rPr lang="en-US" sz="2000" b="0" i="0" u="none" strike="noStrike" cap="none" dirty="0">
                <a:solidFill>
                  <a:srgbClr val="17B8BB"/>
                </a:solidFill>
                <a:latin typeface="Poppins"/>
                <a:ea typeface="Poppins"/>
                <a:cs typeface="Poppins"/>
                <a:sym typeface="Poppins"/>
              </a:rPr>
              <a:t> il loro </a:t>
            </a:r>
            <a:r>
              <a:rPr lang="en-US" sz="2000" b="0" i="0" u="none" strike="noStrike" cap="none" dirty="0" err="1">
                <a:solidFill>
                  <a:srgbClr val="17B8BB"/>
                </a:solidFill>
                <a:latin typeface="Poppins"/>
                <a:ea typeface="Poppins"/>
                <a:cs typeface="Poppins"/>
                <a:sym typeface="Poppins"/>
              </a:rPr>
              <a:t>percorso</a:t>
            </a:r>
            <a:r>
              <a:rPr lang="en-US" sz="2000" b="0" i="0" u="none" strike="noStrike" cap="none" dirty="0">
                <a:solidFill>
                  <a:srgbClr val="17B8BB"/>
                </a:solidFill>
                <a:latin typeface="Poppins"/>
                <a:ea typeface="Poppins"/>
                <a:cs typeface="Poppins"/>
                <a:sym typeface="Poppins"/>
              </a:rPr>
              <a:t> di </a:t>
            </a:r>
            <a:r>
              <a:rPr lang="en-US" sz="2000" b="0" i="0" u="none" strike="noStrike" cap="none" dirty="0" err="1">
                <a:solidFill>
                  <a:srgbClr val="17B8BB"/>
                </a:solidFill>
                <a:latin typeface="Poppins"/>
                <a:ea typeface="Poppins"/>
                <a:cs typeface="Poppins"/>
                <a:sym typeface="Poppins"/>
              </a:rPr>
              <a:t>formazione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professionale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sono</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meglio</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preparati</a:t>
            </a:r>
            <a:r>
              <a:rPr lang="en-US" sz="2000" b="0" i="0" u="none" strike="noStrike" cap="none" dirty="0">
                <a:solidFill>
                  <a:srgbClr val="17B8BB"/>
                </a:solidFill>
                <a:latin typeface="Poppins"/>
                <a:ea typeface="Poppins"/>
                <a:cs typeface="Poppins"/>
                <a:sym typeface="Poppins"/>
              </a:rPr>
              <a:t> per </a:t>
            </a:r>
            <a:r>
              <a:rPr lang="en-US" sz="2000" b="0" i="0" u="none" strike="noStrike" cap="none" dirty="0" err="1">
                <a:solidFill>
                  <a:srgbClr val="17B8BB"/>
                </a:solidFill>
                <a:latin typeface="Poppins"/>
                <a:ea typeface="Poppins"/>
                <a:cs typeface="Poppins"/>
                <a:sym typeface="Poppins"/>
              </a:rPr>
              <a:t>i</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rapporti</a:t>
            </a:r>
            <a:r>
              <a:rPr lang="en-US" sz="2000" b="0" i="0" u="none" strike="noStrike" cap="none" dirty="0">
                <a:solidFill>
                  <a:srgbClr val="17B8BB"/>
                </a:solidFill>
                <a:latin typeface="Poppins"/>
                <a:ea typeface="Poppins"/>
                <a:cs typeface="Poppins"/>
                <a:sym typeface="Poppins"/>
              </a:rPr>
              <a:t> di </a:t>
            </a:r>
            <a:r>
              <a:rPr lang="en-US" sz="2000" b="0" i="0" u="none" strike="noStrike" cap="none" dirty="0" err="1">
                <a:solidFill>
                  <a:srgbClr val="17B8BB"/>
                </a:solidFill>
                <a:latin typeface="Poppins"/>
                <a:ea typeface="Poppins"/>
                <a:cs typeface="Poppins"/>
                <a:sym typeface="Poppins"/>
              </a:rPr>
              <a:t>accompagnamento</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che</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incontreranno</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nel</a:t>
            </a:r>
            <a:r>
              <a:rPr lang="en-US" sz="2000" b="0" i="0" u="none" strike="noStrike" cap="none" dirty="0">
                <a:solidFill>
                  <a:srgbClr val="17B8BB"/>
                </a:solidFill>
                <a:latin typeface="Poppins"/>
                <a:ea typeface="Poppins"/>
                <a:cs typeface="Poppins"/>
                <a:sym typeface="Poppins"/>
              </a:rPr>
              <a:t> </a:t>
            </a:r>
            <a:r>
              <a:rPr lang="en-US" sz="2000" b="0" i="0" u="none" strike="noStrike" cap="none" dirty="0" err="1">
                <a:solidFill>
                  <a:srgbClr val="17B8BB"/>
                </a:solidFill>
                <a:latin typeface="Poppins"/>
                <a:ea typeface="Poppins"/>
                <a:cs typeface="Poppins"/>
                <a:sym typeface="Poppins"/>
              </a:rPr>
              <a:t>corso</a:t>
            </a:r>
            <a:r>
              <a:rPr lang="en-US" sz="2000" b="0" i="0" u="none" strike="noStrike" cap="none" dirty="0">
                <a:solidFill>
                  <a:srgbClr val="17B8BB"/>
                </a:solidFill>
                <a:latin typeface="Poppins"/>
                <a:ea typeface="Poppins"/>
                <a:cs typeface="Poppins"/>
                <a:sym typeface="Poppins"/>
              </a:rPr>
              <a:t> della loro </a:t>
            </a:r>
            <a:r>
              <a:rPr lang="en-US" sz="2000" b="0" i="0" u="none" strike="noStrike" cap="none" dirty="0" err="1">
                <a:solidFill>
                  <a:srgbClr val="17B8BB"/>
                </a:solidFill>
                <a:latin typeface="Poppins"/>
                <a:ea typeface="Poppins"/>
                <a:cs typeface="Poppins"/>
                <a:sym typeface="Poppins"/>
              </a:rPr>
              <a:t>carriera</a:t>
            </a:r>
            <a:r>
              <a:rPr lang="en-US" sz="2000" b="0" i="0" u="none" strike="noStrike" cap="none" dirty="0">
                <a:solidFill>
                  <a:srgbClr val="17B8BB"/>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67" name="Google Shape;367;p6"/>
          <p:cNvSpPr txBox="1"/>
          <p:nvPr/>
        </p:nvSpPr>
        <p:spPr>
          <a:xfrm>
            <a:off x="7982337" y="110749"/>
            <a:ext cx="9154806"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Sezione</a:t>
            </a:r>
            <a:r>
              <a:rPr lang="en-US" sz="2800" b="1" i="0" u="none" strike="noStrike" cap="none" dirty="0">
                <a:solidFill>
                  <a:srgbClr val="000000"/>
                </a:solidFill>
                <a:latin typeface="Poppins"/>
                <a:ea typeface="Poppins"/>
                <a:cs typeface="Poppins"/>
                <a:sym typeface="Poppins"/>
              </a:rPr>
              <a:t> 4: </a:t>
            </a:r>
            <a:r>
              <a:rPr lang="en-US" sz="2800" b="1" i="0" u="none" strike="noStrike" cap="none" dirty="0" err="1">
                <a:solidFill>
                  <a:srgbClr val="000000"/>
                </a:solidFill>
                <a:latin typeface="Poppins"/>
                <a:ea typeface="Poppins"/>
                <a:cs typeface="Poppins"/>
                <a:sym typeface="Poppins"/>
              </a:rPr>
              <a:t>Sostenere</a:t>
            </a:r>
            <a:r>
              <a:rPr lang="en-US" sz="2800" b="1" i="0" u="none" strike="noStrike" cap="none" dirty="0">
                <a:solidFill>
                  <a:srgbClr val="000000"/>
                </a:solidFill>
                <a:latin typeface="Poppins"/>
                <a:ea typeface="Poppins"/>
                <a:cs typeface="Poppins"/>
                <a:sym typeface="Poppins"/>
              </a:rPr>
              <a:t> le </a:t>
            </a:r>
            <a:r>
              <a:rPr lang="en-US" sz="2800" b="1" i="0" u="none" strike="noStrike" cap="none" dirty="0" err="1">
                <a:solidFill>
                  <a:srgbClr val="000000"/>
                </a:solidFill>
                <a:latin typeface="Poppins"/>
                <a:ea typeface="Poppins"/>
                <a:cs typeface="Poppins"/>
                <a:sym typeface="Poppins"/>
              </a:rPr>
              <a:t>transizioni</a:t>
            </a:r>
            <a:r>
              <a:rPr lang="en-US" sz="2800" b="1" i="0" u="none" strike="noStrike" cap="none" dirty="0">
                <a:solidFill>
                  <a:srgbClr val="000000"/>
                </a:solidFill>
                <a:latin typeface="Poppins"/>
                <a:ea typeface="Poppins"/>
                <a:cs typeface="Poppins"/>
                <a:sym typeface="Poppins"/>
              </a:rPr>
              <a:t> verso il mondo del </a:t>
            </a:r>
            <a:r>
              <a:rPr lang="en-US" sz="2800" b="1" i="0" u="none" strike="noStrike" cap="none" dirty="0" err="1">
                <a:solidFill>
                  <a:srgbClr val="000000"/>
                </a:solidFill>
                <a:latin typeface="Poppins"/>
                <a:ea typeface="Poppins"/>
                <a:cs typeface="Poppins"/>
                <a:sym typeface="Poppins"/>
              </a:rPr>
              <a:t>lavoro</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7"/>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73" name="Google Shape;373;p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4" name="Google Shape;374;p7"/>
          <p:cNvGrpSpPr/>
          <p:nvPr/>
        </p:nvGrpSpPr>
        <p:grpSpPr>
          <a:xfrm>
            <a:off x="5940775" y="946396"/>
            <a:ext cx="857867" cy="857867"/>
            <a:chOff x="0" y="0"/>
            <a:chExt cx="812800" cy="812800"/>
          </a:xfrm>
        </p:grpSpPr>
        <p:sp>
          <p:nvSpPr>
            <p:cNvPr id="375" name="Google Shape;37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7" name="Google Shape;377;p7"/>
          <p:cNvGrpSpPr/>
          <p:nvPr/>
        </p:nvGrpSpPr>
        <p:grpSpPr>
          <a:xfrm>
            <a:off x="6592862" y="2226096"/>
            <a:ext cx="604566" cy="604566"/>
            <a:chOff x="0" y="0"/>
            <a:chExt cx="812800" cy="812800"/>
          </a:xfrm>
        </p:grpSpPr>
        <p:sp>
          <p:nvSpPr>
            <p:cNvPr id="378" name="Google Shape;37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0" name="Google Shape;380;p7"/>
          <p:cNvGrpSpPr/>
          <p:nvPr/>
        </p:nvGrpSpPr>
        <p:grpSpPr>
          <a:xfrm>
            <a:off x="5825201" y="681913"/>
            <a:ext cx="637633" cy="637633"/>
            <a:chOff x="0" y="0"/>
            <a:chExt cx="812800" cy="812800"/>
          </a:xfrm>
        </p:grpSpPr>
        <p:sp>
          <p:nvSpPr>
            <p:cNvPr id="381" name="Google Shape;381;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7"/>
          <p:cNvSpPr txBox="1"/>
          <p:nvPr/>
        </p:nvSpPr>
        <p:spPr>
          <a:xfrm>
            <a:off x="8681451" y="1420350"/>
            <a:ext cx="8491200" cy="75174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I formatori della formazione professionale possono sviluppare questa competenza:</a:t>
            </a:r>
            <a:endParaRPr sz="1400" b="0" i="0" u="none" strike="noStrike" cap="none">
              <a:solidFill>
                <a:srgbClr val="000000"/>
              </a:solidFill>
              <a:latin typeface="Arial"/>
              <a:ea typeface="Arial"/>
              <a:cs typeface="Arial"/>
              <a:sym typeface="Arial"/>
            </a:endParaRPr>
          </a:p>
          <a:p>
            <a:pPr marL="342900" marR="0" lvl="0" indent="-20320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Programmare brevi incontri individuali in momenti chiave del programma, non solo quando sorgono problemi</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Utilizzando un semplice foglio per la definizione degli obiettivi all’inizio del tirocinio e rivedendolo al ritorno</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Mappare i percorsi di riferimento disponibili nel proprio istituto in modo da essere pronti prima che se ne presenti la necessità</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Esercitandosi con le domande di coaching insieme a un collega prima di utilizzarle con gli allievi</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L’orientamento personalizzato è più efficace quando è sistematico, non reattivo. Piccole conversazioni costanti nel tempo producono risultati migliori rispetto a un singolo intervento in una situazione di crisi.</a:t>
            </a:r>
            <a:endParaRPr sz="1400" b="0" i="0" u="none" strike="noStrike" cap="none">
              <a:solidFill>
                <a:srgbClr val="000000"/>
              </a:solidFill>
              <a:latin typeface="Arial"/>
              <a:ea typeface="Arial"/>
              <a:cs typeface="Arial"/>
              <a:sym typeface="Arial"/>
            </a:endParaRPr>
          </a:p>
        </p:txBody>
      </p:sp>
      <p:sp>
        <p:nvSpPr>
          <p:cNvPr id="387" name="Google Shape;387;p7"/>
          <p:cNvSpPr txBox="1"/>
          <p:nvPr/>
        </p:nvSpPr>
        <p:spPr>
          <a:xfrm>
            <a:off x="7738089" y="304500"/>
            <a:ext cx="95844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 per gli insegnanti per rafforzare la pratica dell’orientamento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5" name="Google Shape;395;p29"/>
          <p:cNvGrpSpPr/>
          <p:nvPr/>
        </p:nvGrpSpPr>
        <p:grpSpPr>
          <a:xfrm>
            <a:off x="10165433" y="946396"/>
            <a:ext cx="857867" cy="857867"/>
            <a:chOff x="0" y="0"/>
            <a:chExt cx="812800" cy="812800"/>
          </a:xfrm>
        </p:grpSpPr>
        <p:sp>
          <p:nvSpPr>
            <p:cNvPr id="396" name="Google Shape;396;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8" name="Google Shape;398;p29"/>
          <p:cNvGrpSpPr/>
          <p:nvPr/>
        </p:nvGrpSpPr>
        <p:grpSpPr>
          <a:xfrm>
            <a:off x="9651318" y="2226096"/>
            <a:ext cx="604566" cy="604566"/>
            <a:chOff x="0" y="0"/>
            <a:chExt cx="812800" cy="812800"/>
          </a:xfrm>
        </p:grpSpPr>
        <p:sp>
          <p:nvSpPr>
            <p:cNvPr id="399" name="Google Shape;39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1" name="Google Shape;401;p29"/>
          <p:cNvGrpSpPr/>
          <p:nvPr/>
        </p:nvGrpSpPr>
        <p:grpSpPr>
          <a:xfrm>
            <a:off x="10476408" y="681913"/>
            <a:ext cx="637633" cy="637633"/>
            <a:chOff x="0" y="0"/>
            <a:chExt cx="812800" cy="812800"/>
          </a:xfrm>
        </p:grpSpPr>
        <p:sp>
          <p:nvSpPr>
            <p:cNvPr id="402" name="Google Shape;40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29"/>
          <p:cNvSpPr txBox="1"/>
          <p:nvPr/>
        </p:nvSpPr>
        <p:spPr>
          <a:xfrm>
            <a:off x="1041071" y="5394958"/>
            <a:ext cx="7614300" cy="5550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a:latin typeface="Poppins SemiBold"/>
                <a:ea typeface="Poppins SemiBold"/>
                <a:cs typeface="Poppins SemiBold"/>
                <a:sym typeface="Poppins SemiBold"/>
              </a:rPr>
              <a:t>della</a:t>
            </a:r>
            <a:r>
              <a:rPr lang="en-US" sz="3606" b="0" i="0" u="none" strike="noStrike" cap="none">
                <a:solidFill>
                  <a:srgbClr val="000000"/>
                </a:solidFill>
                <a:latin typeface="Poppins SemiBold"/>
                <a:ea typeface="Poppins SemiBold"/>
                <a:cs typeface="Poppins SemiBold"/>
                <a:sym typeface="Poppins SemiBold"/>
              </a:rPr>
              <a:t> vostra attenzione</a:t>
            </a:r>
            <a:endParaRPr sz="1400" b="0" i="0" u="none" strike="noStrike" cap="none">
              <a:solidFill>
                <a:srgbClr val="000000"/>
              </a:solidFill>
              <a:latin typeface="Arial"/>
              <a:ea typeface="Arial"/>
              <a:cs typeface="Arial"/>
              <a:sym typeface="Arial"/>
            </a:endParaRPr>
          </a:p>
        </p:txBody>
      </p:sp>
      <p:sp>
        <p:nvSpPr>
          <p:cNvPr id="405" name="Google Shape;405;p29"/>
          <p:cNvSpPr txBox="1"/>
          <p:nvPr/>
        </p:nvSpPr>
        <p:spPr>
          <a:xfrm>
            <a:off x="802879" y="3875590"/>
            <a:ext cx="7538100" cy="16191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Grazie</a:t>
            </a:r>
            <a:endParaRPr sz="1400" b="0" i="0" u="none" strike="noStrike" cap="none">
              <a:solidFill>
                <a:srgbClr val="000000"/>
              </a:solidFill>
              <a:latin typeface="Arial"/>
              <a:ea typeface="Arial"/>
              <a:cs typeface="Arial"/>
              <a:sym typeface="Arial"/>
            </a:endParaRPr>
          </a:p>
        </p:txBody>
      </p:sp>
      <p:sp>
        <p:nvSpPr>
          <p:cNvPr id="406" name="Google Shape;406;p2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9"/>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Contattaci</a:t>
            </a:r>
            <a:endParaRPr sz="1400" b="0" i="0" u="none" strike="noStrike" cap="none">
              <a:solidFill>
                <a:srgbClr val="000000"/>
              </a:solidFill>
              <a:latin typeface="Arial"/>
              <a:ea typeface="Arial"/>
              <a:cs typeface="Arial"/>
              <a:sym typeface="Arial"/>
            </a:endParaRPr>
          </a:p>
        </p:txBody>
      </p:sp>
      <p:grpSp>
        <p:nvGrpSpPr>
          <p:cNvPr id="409" name="Google Shape;409;p29"/>
          <p:cNvGrpSpPr/>
          <p:nvPr/>
        </p:nvGrpSpPr>
        <p:grpSpPr>
          <a:xfrm>
            <a:off x="555937" y="7970706"/>
            <a:ext cx="6239170" cy="761091"/>
            <a:chOff x="0" y="-57150"/>
            <a:chExt cx="3800029" cy="463550"/>
          </a:xfrm>
        </p:grpSpPr>
        <p:sp>
          <p:nvSpPr>
            <p:cNvPr id="410" name="Google Shape;410;p2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2" name="Google Shape;412;p29"/>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9"/>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9"/>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6233899" y="880780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8" name="Google Shape;128;p2"/>
          <p:cNvSpPr/>
          <p:nvPr/>
        </p:nvSpPr>
        <p:spPr>
          <a:xfrm>
            <a:off x="13516835" y="930122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495700" y="1038025"/>
            <a:ext cx="9518400" cy="82632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L’orientamento e il tutoraggio personalizzati consistono nella capacità di supportare individualmente gli studenti nell’affrontare i percorsi professionali, le transizioni verso il mondo del lavoro e gli ostacoli personali all’apprendimento. Nell’istruzione e formazione professionale (IFP), ciò si ricollega spesso direttamente agli apprendistati, ai tirocini e alle decisioni relative al mercato del lavoro.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L’orientamento e il tutoraggio nell’istruzione e formazione professionale non sono equivalenti alla consulenza psicologica o al sostegno sociale. Si tratta di una pratica professionale strutturata. Se svolti correttamente, migliorano la permanenza nel percorso formativo, il progresso e il successo nell’inserimento lavorativo. Se svolti in modo inadeguato, o se del tutto assenti, gli studenti affrontano da soli le transizioni critiche.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Questo micro-modulo da seguire al proprio ritmo (60–90 minuti) include brevi video introduttivi, spunti di riflessione, fogli di lavoro scaricabili ed esercizi basati su scenari.</a:t>
            </a:r>
            <a:endParaRPr sz="2200" b="0" i="0" u="none" strike="noStrike" cap="none">
              <a:solidFill>
                <a:srgbClr val="000000"/>
              </a:solidFill>
              <a:latin typeface="Arial"/>
              <a:ea typeface="Arial"/>
              <a:cs typeface="Arial"/>
              <a:sym typeface="Arial"/>
            </a:endParaRPr>
          </a:p>
        </p:txBody>
      </p:sp>
      <p:sp>
        <p:nvSpPr>
          <p:cNvPr id="130" name="Google Shape;130;p2"/>
          <p:cNvSpPr txBox="1"/>
          <p:nvPr/>
        </p:nvSpPr>
        <p:spPr>
          <a:xfrm>
            <a:off x="8664023" y="247128"/>
            <a:ext cx="928931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Introduzione</a:t>
            </a:r>
            <a:r>
              <a:rPr lang="en-US" sz="2800" b="1" i="0" u="none" strike="noStrike" cap="none" dirty="0">
                <a:solidFill>
                  <a:srgbClr val="000000"/>
                </a:solidFill>
                <a:latin typeface="Poppins"/>
                <a:ea typeface="Poppins"/>
                <a:cs typeface="Poppins"/>
                <a:sym typeface="Poppins"/>
              </a:rPr>
              <a:t> e </a:t>
            </a:r>
            <a:r>
              <a:rPr lang="en-US" sz="2800" b="1" i="0" u="none" strike="noStrike" cap="none" dirty="0" err="1">
                <a:solidFill>
                  <a:srgbClr val="000000"/>
                </a:solidFill>
                <a:latin typeface="Poppins"/>
                <a:ea typeface="Poppins"/>
                <a:cs typeface="Poppins"/>
                <a:sym typeface="Poppins"/>
              </a:rPr>
              <a:t>obiettivi</a:t>
            </a:r>
            <a:r>
              <a:rPr lang="en-US" sz="2800" b="1" i="0" u="none" strike="noStrike" cap="none" dirty="0">
                <a:solidFill>
                  <a:srgbClr val="000000"/>
                </a:solidFill>
                <a:latin typeface="Poppins"/>
                <a:ea typeface="Poppins"/>
                <a:cs typeface="Poppins"/>
                <a:sym typeface="Poppins"/>
              </a:rPr>
              <a:t> di </a:t>
            </a:r>
            <a:r>
              <a:rPr lang="en-US" sz="2800" b="1" i="0" u="none" strike="noStrike" cap="none" dirty="0" err="1">
                <a:solidFill>
                  <a:srgbClr val="000000"/>
                </a:solidFill>
                <a:latin typeface="Poppins"/>
                <a:ea typeface="Poppins"/>
                <a:cs typeface="Poppins"/>
                <a:sym typeface="Poppins"/>
              </a:rPr>
              <a:t>apprendimento</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l="31778" t="-77" r="416" b="77"/>
          <a:stretch/>
        </p:blipFill>
        <p:spPr>
          <a:xfrm>
            <a:off x="0" y="0"/>
            <a:ext cx="4650139" cy="10287000"/>
          </a:xfrm>
          <a:prstGeom prst="rect">
            <a:avLst/>
          </a:prstGeom>
          <a:noFill/>
          <a:ln>
            <a:noFill/>
          </a:ln>
        </p:spPr>
      </p:pic>
      <p:sp>
        <p:nvSpPr>
          <p:cNvPr id="136" name="Google Shape;13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724776" y="1804281"/>
            <a:ext cx="8491200" cy="69423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Gli studenti della formazione professionale devono affrontare decisioni e transizioni che spesso non si presentano agli studenti del percorso accademico: scegliere tra un apprendistato e un programma a tempo pieno, gestire il passaggio dall’istituto di formazione a un tirocinio in azienda, confrontarsi con un datore di lavoro che ha aspettative diverse, oppure decidere se proseguire o abbandonare il percorso.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 orientamento su misura accompagna gli studenti in questi momenti decisivi. Non dice loro cosa fare, ma fornisce la struttura e il sostegno necessari per trovare una soluzione.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L’orientamento e il mentoring nella formazione professionale coprono quattro aree: conversazioni in stile coaching, feedback costruttivo, limiti e tutela, e percorsi di riferimento.</a:t>
            </a:r>
            <a:endParaRPr sz="2200" b="0" i="0" u="none" strike="noStrike" cap="none">
              <a:solidFill>
                <a:srgbClr val="000000"/>
              </a:solidFill>
              <a:latin typeface="Arial"/>
              <a:ea typeface="Arial"/>
              <a:cs typeface="Arial"/>
              <a:sym typeface="Arial"/>
            </a:endParaRPr>
          </a:p>
        </p:txBody>
      </p:sp>
      <p:sp>
        <p:nvSpPr>
          <p:cNvPr id="150" name="Google Shape;150;p23"/>
          <p:cNvSpPr txBox="1"/>
          <p:nvPr/>
        </p:nvSpPr>
        <p:spPr>
          <a:xfrm>
            <a:off x="7973704" y="204568"/>
            <a:ext cx="8830200" cy="14049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1: Comprendere l’orientamento e il mentoring nell’istruzione e formazione professionale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2" y="224775"/>
            <a:ext cx="7538700" cy="14049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Quattro ambiti di orientamento e tutoraggio nell’istruzione e formazione professionale</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Orientamento</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Coaching</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Feedback</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Limiti</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Indirizzamento</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505750" y="1421725"/>
            <a:ext cx="6970200" cy="81876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Conversazioni in stile coaching — </a:t>
            </a:r>
            <a:r>
              <a:rPr lang="en-US" sz="2400" b="0" i="0" u="none" strike="noStrike" cap="none">
                <a:solidFill>
                  <a:srgbClr val="333333"/>
                </a:solidFill>
                <a:latin typeface="Poppins"/>
                <a:ea typeface="Poppins"/>
                <a:cs typeface="Poppins"/>
                <a:sym typeface="Poppins"/>
              </a:rPr>
              <a:t>dialoghi strutturati che aiutano gli studenti a identificare obiettivi, ostacoli e passi successivi</a:t>
            </a: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Feedback costruttivo — </a:t>
            </a:r>
            <a:r>
              <a:rPr lang="en-US" sz="2400" b="0" i="0" u="none" strike="noStrike" cap="none">
                <a:solidFill>
                  <a:srgbClr val="333333"/>
                </a:solidFill>
                <a:latin typeface="Poppins"/>
                <a:ea typeface="Poppins"/>
                <a:cs typeface="Poppins"/>
                <a:sym typeface="Poppins"/>
              </a:rPr>
              <a:t>risposte sincere e specifiche sulle prestazioni dello studente che incoraggiano anziché demotivare</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Confini e tutela — </a:t>
            </a:r>
            <a:r>
              <a:rPr lang="en-US" sz="2400" b="0" i="0" u="none" strike="noStrike" cap="none">
                <a:solidFill>
                  <a:srgbClr val="333333"/>
                </a:solidFill>
                <a:latin typeface="Poppins"/>
                <a:ea typeface="Poppins"/>
                <a:cs typeface="Poppins"/>
                <a:sym typeface="Poppins"/>
              </a:rPr>
              <a:t>mantenere un rapporto professionale, riconoscendo al contempo quando uno studente necessita di un sostegno maggiore di quello che un formatore può fornire</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Percorsi di orientamento — </a:t>
            </a:r>
            <a:r>
              <a:rPr lang="en-US" sz="2400" b="0" i="0" u="none" strike="noStrike" cap="none">
                <a:solidFill>
                  <a:srgbClr val="333333"/>
                </a:solidFill>
                <a:latin typeface="Poppins"/>
                <a:ea typeface="Poppins"/>
                <a:cs typeface="Poppins"/>
                <a:sym typeface="Poppins"/>
              </a:rPr>
              <a:t>conoscere quali servizi e figure professionali sono disponibili e come mettere in contatto gli allievi con essi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1361423" y="2553178"/>
            <a:ext cx="6896521" cy="7561966"/>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10038708" y="2544466"/>
            <a:ext cx="6879201" cy="7561966"/>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Autovalutazione sul mentoring (Vota da 1 a 5)</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776607" y="5553355"/>
            <a:ext cx="6066300" cy="3528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Vota da 1 a 5: Ho colloqui individuali con gli studenti sui loro obiettivi, non solo sui loro progressi nelle attività. | Fornisco un feedback che indica un passo specifico da compiere, non solo una valutazione delle prestazioni attuali. | Conosco i percorsi di riferimento a disposizione degli studenti nel mio istituto.</a:t>
            </a: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10445227" y="5553355"/>
            <a:ext cx="6066165" cy="352852"/>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Vota da 1 a 5: Ho ben chiara la distinzione tra il mio ruolo e quello dei servizi di supporto specialistici. | Effettuo un follow-up con gli studenti dopo una transizione significativa, come l’inizio di un tirocinio.</a:t>
            </a:r>
            <a:endParaRPr sz="1400" b="0" i="0" u="none" strike="noStrike" cap="none">
              <a:solidFill>
                <a:srgbClr val="000000"/>
              </a:solidFill>
              <a:latin typeface="Arial"/>
              <a:ea typeface="Arial"/>
              <a:cs typeface="Arial"/>
              <a:sym typeface="Arial"/>
            </a:endParaRPr>
          </a:p>
        </p:txBody>
      </p:sp>
      <p:sp>
        <p:nvSpPr>
          <p:cNvPr id="201" name="Google Shape;201;p25"/>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Colloqui di orientamento (1–3)</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Confini e indirizzamento (4–5)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9">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l="-5755" r="-3762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4"/>
          <p:cNvSpPr txBox="1"/>
          <p:nvPr/>
        </p:nvSpPr>
        <p:spPr>
          <a:xfrm>
            <a:off x="920400" y="1804279"/>
            <a:ext cx="8555400" cy="69423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Una conversazione di coaching non è una riunione di valutazione né una sessione in cui si impartiscono istruzioni. È un dialogo strutturato in cui il formatore pone domande che aiutano il discente a riflettere con maggiore chiarezza sulla propria situazione e su quali siano i passi successivi da compiere.</a:t>
            </a:r>
            <a:endParaRPr sz="1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Il cambiamento più importante consiste nel passare dal fornire risposte al porre domande. Invece di dire “Dovresti candidarti per quell’apprendistato”, chiedi: “Cosa ti attrae di questa opportunità? Cosa avresti bisogno di sapere prima di decidere?”.</a:t>
            </a:r>
            <a:endParaRPr sz="1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Questo trasferisce la responsabilità al discente e sviluppa le capacità decisionali di cui avrà bisogno nel corso della sua carriera.</a:t>
            </a:r>
            <a:endParaRPr sz="2200" b="0" i="0" u="none" strike="noStrike" cap="none">
              <a:solidFill>
                <a:srgbClr val="000000"/>
              </a:solidFill>
              <a:latin typeface="Arial"/>
              <a:ea typeface="Arial"/>
              <a:cs typeface="Arial"/>
              <a:sym typeface="Arial"/>
            </a:endParaRPr>
          </a:p>
        </p:txBody>
      </p:sp>
      <p:sp>
        <p:nvSpPr>
          <p:cNvPr id="213" name="Google Shape;213;p4"/>
          <p:cNvSpPr txBox="1"/>
          <p:nvPr/>
        </p:nvSpPr>
        <p:spPr>
          <a:xfrm>
            <a:off x="1028700" y="101917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Sezione 2: Conversazioni in stile coaching</a:t>
            </a:r>
            <a:endParaRPr sz="1400" b="0" i="0" u="none" strike="noStrike" cap="none">
              <a:solidFill>
                <a:srgbClr val="000000"/>
              </a:solidFill>
              <a:latin typeface="Arial"/>
              <a:ea typeface="Arial"/>
              <a:cs typeface="Arial"/>
              <a:sym typeface="Arial"/>
            </a:endParaRPr>
          </a:p>
        </p:txBody>
      </p:sp>
      <p:grpSp>
        <p:nvGrpSpPr>
          <p:cNvPr id="214" name="Google Shape;214;p4"/>
          <p:cNvGrpSpPr/>
          <p:nvPr/>
        </p:nvGrpSpPr>
        <p:grpSpPr>
          <a:xfrm>
            <a:off x="11279555" y="946396"/>
            <a:ext cx="857867" cy="857867"/>
            <a:chOff x="0" y="0"/>
            <a:chExt cx="812800" cy="812800"/>
          </a:xfrm>
        </p:grpSpPr>
        <p:sp>
          <p:nvSpPr>
            <p:cNvPr id="215" name="Google Shape;215;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4"/>
          <p:cNvGrpSpPr/>
          <p:nvPr/>
        </p:nvGrpSpPr>
        <p:grpSpPr>
          <a:xfrm>
            <a:off x="10765440" y="2226096"/>
            <a:ext cx="604566" cy="604566"/>
            <a:chOff x="0" y="0"/>
            <a:chExt cx="812800" cy="812800"/>
          </a:xfrm>
        </p:grpSpPr>
        <p:sp>
          <p:nvSpPr>
            <p:cNvPr id="218" name="Google Shape;218;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4"/>
          <p:cNvGrpSpPr/>
          <p:nvPr/>
        </p:nvGrpSpPr>
        <p:grpSpPr>
          <a:xfrm>
            <a:off x="11590531" y="681913"/>
            <a:ext cx="637633" cy="637633"/>
            <a:chOff x="0" y="0"/>
            <a:chExt cx="812800" cy="812800"/>
          </a:xfrm>
        </p:grpSpPr>
        <p:sp>
          <p:nvSpPr>
            <p:cNvPr id="221" name="Google Shape;221;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3" name="Google Shape;223;p4"/>
          <p:cNvSpPr/>
          <p:nvPr/>
        </p:nvSpPr>
        <p:spPr>
          <a:xfrm>
            <a:off x="3218551" y="8617394"/>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4"/>
          <p:cNvSpPr/>
          <p:nvPr/>
        </p:nvSpPr>
        <p:spPr>
          <a:xfrm>
            <a:off x="682117" y="9062370"/>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Un semplice schema per le conversazioni di orientamento</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Cosa sta cercando di ottenere o di decidere lo studente? Siate specifici prima di proseguire.</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Chiarire l’obiettivo</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Cosa sta succedendo in questo momento e quali sono gli ostacoli? Comprendi la situazione prima di passare alle soluzioni.</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Esplora la realtà attuale</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Quali scelte sono disponibili e quali sono le implicazioni di ciascuna? Allarga la prospettiva prima di restringerla.</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Identifica le opzioni</a:t>
            </a:r>
            <a:endParaRPr sz="1400" b="0" i="0" u="none" strike="noStrike" cap="none">
              <a:solidFill>
                <a:srgbClr val="000000"/>
              </a:solidFill>
              <a:latin typeface="Arial"/>
              <a:ea typeface="Arial"/>
              <a:cs typeface="Arial"/>
              <a:sym typeface="Arial"/>
            </a:endParaRPr>
          </a:p>
        </p:txBody>
      </p:sp>
      <p:sp>
        <p:nvSpPr>
          <p:cNvPr id="263" name="Google Shape;263;p26"/>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Qual è l’unica cosa che lo studente farà prima del vostro prossimo incontro? Concludete ogni conversazione con un passo successivo ben definito.</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Concordare un'azione successiva</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2" name="Google Shape;272;p27"/>
          <p:cNvGrpSpPr/>
          <p:nvPr/>
        </p:nvGrpSpPr>
        <p:grpSpPr>
          <a:xfrm>
            <a:off x="5940775" y="946396"/>
            <a:ext cx="857867" cy="857867"/>
            <a:chOff x="0" y="0"/>
            <a:chExt cx="812800" cy="812800"/>
          </a:xfrm>
        </p:grpSpPr>
        <p:sp>
          <p:nvSpPr>
            <p:cNvPr id="273" name="Google Shape;273;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5" name="Google Shape;275;p27"/>
          <p:cNvGrpSpPr/>
          <p:nvPr/>
        </p:nvGrpSpPr>
        <p:grpSpPr>
          <a:xfrm>
            <a:off x="6592862" y="2226096"/>
            <a:ext cx="604566" cy="604566"/>
            <a:chOff x="0" y="0"/>
            <a:chExt cx="812800" cy="812800"/>
          </a:xfrm>
        </p:grpSpPr>
        <p:sp>
          <p:nvSpPr>
            <p:cNvPr id="276" name="Google Shape;27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8" name="Google Shape;278;p27"/>
          <p:cNvGrpSpPr/>
          <p:nvPr/>
        </p:nvGrpSpPr>
        <p:grpSpPr>
          <a:xfrm>
            <a:off x="5825201" y="681913"/>
            <a:ext cx="637633" cy="637633"/>
            <a:chOff x="0" y="0"/>
            <a:chExt cx="812800" cy="812800"/>
          </a:xfrm>
        </p:grpSpPr>
        <p:sp>
          <p:nvSpPr>
            <p:cNvPr id="279" name="Google Shape;27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1" name="Google Shape;281;p27"/>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7"/>
          <p:cNvSpPr txBox="1"/>
          <p:nvPr/>
        </p:nvSpPr>
        <p:spPr>
          <a:xfrm>
            <a:off x="8768076" y="1500606"/>
            <a:ext cx="8491200" cy="73827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Gli studenti dei corsi di formazione professionale a volte portano con sé difficoltà personali nell’ambiente di apprendimento. Pressioni finanziarie, instabilità abitativa, crisi familiari, problemi di salute mentale ed esperienze traumatiche sono tutte realtà presenti nei gruppi di studenti della formazione professionale. I formatori sono spesso i primi professionisti ad accorgersi che qualcosa non va.</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Ciò comporta una responsabilità professionale, ma non crea l’obbligo di risolvere ogni problema. Conoscere il confine tra il proprio ruolo e i servizi specialistici è importante quanto sapere come condurre una conversazione di sostegno.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 rapporto di mentoring professionale è cordiale, coerente e ben definito nei suoi limiti. Non è un’amicizia e non prosegue al di fuori dei contesti professionali concordati.</a:t>
            </a:r>
            <a:endParaRPr sz="2200" b="0" i="0" u="none" strike="noStrike" cap="none">
              <a:solidFill>
                <a:srgbClr val="000000"/>
              </a:solidFill>
              <a:latin typeface="Arial"/>
              <a:ea typeface="Arial"/>
              <a:cs typeface="Arial"/>
              <a:sym typeface="Arial"/>
            </a:endParaRPr>
          </a:p>
        </p:txBody>
      </p:sp>
      <p:sp>
        <p:nvSpPr>
          <p:cNvPr id="286" name="Google Shape;286;p27"/>
          <p:cNvSpPr txBox="1"/>
          <p:nvPr/>
        </p:nvSpPr>
        <p:spPr>
          <a:xfrm>
            <a:off x="8768076" y="408217"/>
            <a:ext cx="81153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3: Confini, tutela e invio a servizi specializzati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91" name="Google Shape;291;p28"/>
          <p:cNvGrpSpPr/>
          <p:nvPr/>
        </p:nvGrpSpPr>
        <p:grpSpPr>
          <a:xfrm>
            <a:off x="-1" y="4584074"/>
            <a:ext cx="18288001" cy="6357176"/>
            <a:chOff x="0" y="0"/>
            <a:chExt cx="5661114" cy="1674318"/>
          </a:xfrm>
        </p:grpSpPr>
        <p:sp>
          <p:nvSpPr>
            <p:cNvPr id="292" name="Google Shape;292;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4" name="Google Shape;294;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2" name="Google Shape;312;p28"/>
          <p:cNvGrpSpPr/>
          <p:nvPr/>
        </p:nvGrpSpPr>
        <p:grpSpPr>
          <a:xfrm>
            <a:off x="-1342907" y="9913239"/>
            <a:ext cx="20973813" cy="837562"/>
            <a:chOff x="0" y="-57150"/>
            <a:chExt cx="11607985" cy="463550"/>
          </a:xfrm>
        </p:grpSpPr>
        <p:sp>
          <p:nvSpPr>
            <p:cNvPr id="313" name="Google Shape;313;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28"/>
          <p:cNvGrpSpPr/>
          <p:nvPr/>
        </p:nvGrpSpPr>
        <p:grpSpPr>
          <a:xfrm>
            <a:off x="4131384" y="9913239"/>
            <a:ext cx="10025232" cy="837562"/>
            <a:chOff x="0" y="-57150"/>
            <a:chExt cx="5548478" cy="463550"/>
          </a:xfrm>
        </p:grpSpPr>
        <p:sp>
          <p:nvSpPr>
            <p:cNvPr id="316" name="Google Shape;316;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8" name="Google Shape;318;p28"/>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Riconoscere quando è necessario rivolgersi a un professionista</a:t>
            </a:r>
            <a:endParaRPr sz="1400" b="0" i="0" u="none" strike="noStrike" cap="none">
              <a:solidFill>
                <a:srgbClr val="000000"/>
              </a:solidFill>
              <a:latin typeface="Arial"/>
              <a:ea typeface="Arial"/>
              <a:cs typeface="Arial"/>
              <a:sym typeface="Arial"/>
            </a:endParaRPr>
          </a:p>
        </p:txBody>
      </p:sp>
      <p:sp>
        <p:nvSpPr>
          <p:cNvPr id="319" name="Google Shape;319;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Lo studente rivela qualcosa che fa supporre che sia a rischio di subire un danno.</a:t>
            </a:r>
            <a:endParaRPr sz="1400" b="0" i="0" u="none" strike="noStrike" cap="none">
              <a:solidFill>
                <a:srgbClr val="000000"/>
              </a:solidFill>
              <a:latin typeface="Arial"/>
              <a:ea typeface="Arial"/>
              <a:cs typeface="Arial"/>
              <a:sym typeface="Arial"/>
            </a:endParaRPr>
          </a:p>
        </p:txBody>
      </p:sp>
      <p:sp>
        <p:nvSpPr>
          <p:cNvPr id="320" name="Google Shape;320;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Rischio di danno</a:t>
            </a:r>
            <a:endParaRPr sz="1400" b="0" i="0" u="none" strike="noStrike" cap="none">
              <a:solidFill>
                <a:srgbClr val="000000"/>
              </a:solidFill>
              <a:latin typeface="Arial"/>
              <a:ea typeface="Arial"/>
              <a:cs typeface="Arial"/>
              <a:sym typeface="Arial"/>
            </a:endParaRPr>
          </a:p>
        </p:txBody>
      </p:sp>
      <p:sp>
        <p:nvSpPr>
          <p:cNvPr id="321" name="Google Shape;321;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Il sostegno di cui lo studente ha bisogno va oltre il ruolo professionale o le competenze del formatore.</a:t>
            </a:r>
            <a:endParaRPr sz="1400" b="0" i="0" u="none" strike="noStrike" cap="none">
              <a:solidFill>
                <a:srgbClr val="000000"/>
              </a:solidFill>
              <a:latin typeface="Arial"/>
              <a:ea typeface="Arial"/>
              <a:cs typeface="Arial"/>
              <a:sym typeface="Arial"/>
            </a:endParaRPr>
          </a:p>
        </p:txBody>
      </p:sp>
      <p:sp>
        <p:nvSpPr>
          <p:cNvPr id="322" name="Google Shape;322;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Al di là del proprio ruolo</a:t>
            </a:r>
            <a:endParaRPr sz="1400" b="0" i="0" u="none" strike="noStrike" cap="none">
              <a:solidFill>
                <a:srgbClr val="000000"/>
              </a:solidFill>
              <a:latin typeface="Arial"/>
              <a:ea typeface="Arial"/>
              <a:cs typeface="Arial"/>
              <a:sym typeface="Arial"/>
            </a:endParaRPr>
          </a:p>
        </p:txBody>
      </p:sp>
      <p:sp>
        <p:nvSpPr>
          <p:cNvPr id="323" name="Google Shape;323;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Lo stesso problema continua a presentarsi e non migliora nonostante i colloqui di orientamento.</a:t>
            </a: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Problema ricorrente</a:t>
            </a:r>
            <a:endParaRPr sz="1400" b="0" i="0" u="none" strike="noStrike" cap="none">
              <a:solidFill>
                <a:srgbClr val="000000"/>
              </a:solidFill>
              <a:latin typeface="Arial"/>
              <a:ea typeface="Arial"/>
              <a:cs typeface="Arial"/>
              <a:sym typeface="Arial"/>
            </a:endParaRPr>
          </a:p>
        </p:txBody>
      </p:sp>
      <p:sp>
        <p:nvSpPr>
          <p:cNvPr id="325" name="Google Shape;325;p28"/>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Lo studente richiede direttamente l’aiuto di uno specialista.</a:t>
            </a:r>
            <a:endParaRPr sz="1400" b="0" i="0" u="none" strike="noStrike" cap="none">
              <a:solidFill>
                <a:srgbClr val="000000"/>
              </a:solidFill>
              <a:latin typeface="Arial"/>
              <a:ea typeface="Arial"/>
              <a:cs typeface="Arial"/>
              <a:sym typeface="Arial"/>
            </a:endParaRPr>
          </a:p>
        </p:txBody>
      </p:sp>
      <p:sp>
        <p:nvSpPr>
          <p:cNvPr id="326" name="Google Shape;326;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Richiesta diretta</a:t>
            </a: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1506</Words>
  <Application>Microsoft Office PowerPoint</Application>
  <PresentationFormat>Custom</PresentationFormat>
  <Paragraphs>98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Poppins SemiBold</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2026-09-01T08:35:18Z</dcterms:modified>
</cp:coreProperties>
</file>