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aR8w1oJ5pMAnfsYLOP+oV9Sg9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54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9" name="Google Shape;37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8.jp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665900"/>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9075" y="222609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293327"/>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VET Teachers' Transversal Skills </a:t>
            </a:r>
            <a:endParaRPr/>
          </a:p>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378625"/>
            <a:ext cx="8986500" cy="19185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 3: Problemlösung, kritisches Denken und Lese- und Schreibkompetenz</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369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700087" y="8553387"/>
            <a:ext cx="19038786" cy="1846924"/>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442912" y="125331"/>
            <a:ext cx="1385888" cy="1071563"/>
          </a:xfrm>
          <a:prstGeom prst="rect">
            <a:avLst/>
          </a:prstGeom>
          <a:noFill/>
          <a:ln>
            <a:noFill/>
          </a:ln>
        </p:spPr>
      </p:pic>
      <p:sp>
        <p:nvSpPr>
          <p:cNvPr id="311" name="Google Shape;311;p31"/>
          <p:cNvSpPr txBox="1"/>
          <p:nvPr/>
        </p:nvSpPr>
        <p:spPr>
          <a:xfrm>
            <a:off x="341200" y="1209501"/>
            <a:ext cx="17095200" cy="8439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7B8BB"/>
                </a:solidFill>
                <a:latin typeface="Poppins"/>
                <a:ea typeface="Poppins"/>
                <a:cs typeface="Poppins"/>
                <a:sym typeface="Poppins"/>
              </a:rPr>
              <a:t>SZENARIO </a:t>
            </a:r>
            <a:r>
              <a:rPr lang="en-US" sz="1600" b="0" i="0" u="none" strike="noStrike" cap="none">
                <a:solidFill>
                  <a:srgbClr val="FFFFFF"/>
                </a:solidFill>
                <a:latin typeface="Poppins"/>
                <a:ea typeface="Poppins"/>
                <a:cs typeface="Poppins"/>
                <a:sym typeface="Poppins"/>
              </a:rPr>
              <a:t> Ein Lernender führt eine praktische Aufgabe aus, hat dabei jedoch nicht die korrekte Vorgehensweise befolgt. Als Sie ihn darauf ansprechen, stellt sich heraus, dass er den Arbeitsauftrag nicht vollständig gelesen hat. Er sagt, er wisse bereits vom letzten Mal, was zu tun sei.</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4324000" y="401091"/>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Szenario-Übung</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Lesen</a:t>
            </a:r>
            <a:r>
              <a:rPr lang="en-US" sz="2800" b="1" i="0" u="none" strike="noStrike" cap="none" dirty="0">
                <a:solidFill>
                  <a:srgbClr val="10146E"/>
                </a:solidFill>
                <a:latin typeface="Poppins"/>
                <a:ea typeface="Poppins"/>
                <a:cs typeface="Poppins"/>
                <a:sym typeface="Poppins"/>
              </a:rPr>
              <a:t> des </a:t>
            </a:r>
            <a:r>
              <a:rPr lang="en-US" sz="2800" b="1" i="0" u="none" strike="noStrike" cap="none" dirty="0" err="1">
                <a:solidFill>
                  <a:srgbClr val="10146E"/>
                </a:solidFill>
                <a:latin typeface="Poppins"/>
                <a:ea typeface="Poppins"/>
                <a:cs typeface="Poppins"/>
                <a:sym typeface="Poppins"/>
              </a:rPr>
              <a:t>Arbeitsauftrags</a:t>
            </a:r>
            <a:endParaRPr sz="1400" b="0" i="0" u="none" strike="noStrike" cap="none" dirty="0">
              <a:solidFill>
                <a:srgbClr val="000000"/>
              </a:solidFill>
              <a:latin typeface="Arial"/>
              <a:ea typeface="Arial"/>
              <a:cs typeface="Arial"/>
              <a:sym typeface="Arial"/>
            </a:endParaRPr>
          </a:p>
        </p:txBody>
      </p:sp>
      <p:sp>
        <p:nvSpPr>
          <p:cNvPr id="313" name="Google Shape;313;p31"/>
          <p:cNvSpPr txBox="1"/>
          <p:nvPr/>
        </p:nvSpPr>
        <p:spPr>
          <a:xfrm>
            <a:off x="3429000" y="2669254"/>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Reflektieren Sie Ihre Reaktion als Ausbilder:</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341200" y="3628000"/>
            <a:ext cx="16195200" cy="1847100"/>
          </a:xfrm>
          <a:prstGeom prst="rect">
            <a:avLst/>
          </a:prstGeom>
          <a:noFill/>
          <a:ln>
            <a:noFill/>
          </a:ln>
        </p:spPr>
        <p:txBody>
          <a:bodyPr spcFirstLastPara="1" wrap="square" lIns="0" tIns="0" rIns="182875" bIns="0" anchor="t" anchorCtr="0">
            <a:spAutoFit/>
          </a:bodyPr>
          <a:lstStyle/>
          <a:p>
            <a:pPr marL="342900" marR="0" lvl="0" indent="-374650" algn="l" rtl="0">
              <a:lnSpc>
                <a:spcPct val="120000"/>
              </a:lnSpc>
              <a:spcBef>
                <a:spcPts val="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Wie nutzen Sie diesen Moment, um die Gewohnheiten des Lernenden zu fördern, anstatt den Fehler einfach nur zu korrigieren?</a:t>
            </a:r>
            <a:endParaRPr sz="1900" b="0" i="0" u="none" strike="noStrike" cap="none">
              <a:solidFill>
                <a:srgbClr val="000000"/>
              </a:solidFill>
              <a:latin typeface="Arial"/>
              <a:ea typeface="Arial"/>
              <a:cs typeface="Arial"/>
              <a:sym typeface="Arial"/>
            </a:endParaRPr>
          </a:p>
          <a:p>
            <a:pPr marL="342900" marR="0" lvl="0" indent="-374650" algn="l" rtl="0">
              <a:lnSpc>
                <a:spcPct val="120000"/>
              </a:lnSpc>
              <a:spcBef>
                <a:spcPts val="60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Welche Frage könnten Sie stellen, die den Lernenden dazu bringt, darüber nachzudenken, warum das Lesen des Dokuments wichtig ist?</a:t>
            </a:r>
            <a:endParaRPr sz="1900" b="0" i="0" u="none" strike="noStrike" cap="none">
              <a:solidFill>
                <a:srgbClr val="000000"/>
              </a:solidFill>
              <a:latin typeface="Arial"/>
              <a:ea typeface="Arial"/>
              <a:cs typeface="Arial"/>
              <a:sym typeface="Arial"/>
            </a:endParaRPr>
          </a:p>
        </p:txBody>
      </p:sp>
      <p:sp>
        <p:nvSpPr>
          <p:cNvPr id="315" name="Google Shape;315;p31"/>
          <p:cNvSpPr txBox="1"/>
          <p:nvPr/>
        </p:nvSpPr>
        <p:spPr>
          <a:xfrm>
            <a:off x="237950" y="6055150"/>
            <a:ext cx="16812600" cy="1847100"/>
          </a:xfrm>
          <a:prstGeom prst="rect">
            <a:avLst/>
          </a:prstGeom>
          <a:noFill/>
          <a:ln>
            <a:noFill/>
          </a:ln>
        </p:spPr>
        <p:txBody>
          <a:bodyPr spcFirstLastPara="1" wrap="square" lIns="182875" tIns="0" rIns="0" bIns="0" anchor="t" anchorCtr="0">
            <a:spAutoFit/>
          </a:bodyPr>
          <a:lstStyle/>
          <a:p>
            <a:pPr marL="342900" marR="0" lvl="0" indent="-374650" algn="l" rtl="0">
              <a:lnSpc>
                <a:spcPct val="120000"/>
              </a:lnSpc>
              <a:spcBef>
                <a:spcPts val="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Wie gestalten Sie die nächste Aufgabe so, dass das Überprüfen der Vorgaben fest in den Prozess integriert ist?</a:t>
            </a:r>
            <a:endParaRPr sz="1900" b="0" i="0" u="none" strike="noStrike" cap="none">
              <a:solidFill>
                <a:srgbClr val="000000"/>
              </a:solidFill>
              <a:latin typeface="Arial"/>
              <a:ea typeface="Arial"/>
              <a:cs typeface="Arial"/>
              <a:sym typeface="Arial"/>
            </a:endParaRPr>
          </a:p>
          <a:p>
            <a:pPr marL="342900" marR="0" lvl="0" indent="-374650" algn="l" rtl="0">
              <a:lnSpc>
                <a:spcPct val="120000"/>
              </a:lnSpc>
              <a:spcBef>
                <a:spcPts val="600"/>
              </a:spcBef>
              <a:spcAft>
                <a:spcPts val="0"/>
              </a:spcAft>
              <a:buClr>
                <a:srgbClr val="000000"/>
              </a:buClr>
              <a:buSzPts val="2500"/>
              <a:buFont typeface="Arial"/>
              <a:buChar char="▶"/>
            </a:pPr>
            <a:r>
              <a:rPr lang="en-US" sz="2500" b="0" i="0" u="none" strike="noStrike" cap="none">
                <a:solidFill>
                  <a:srgbClr val="333333"/>
                </a:solidFill>
                <a:latin typeface="Poppins"/>
                <a:ea typeface="Poppins"/>
                <a:cs typeface="Poppins"/>
                <a:sym typeface="Poppins"/>
              </a:rPr>
              <a:t>Was sagt Ihnen das darüber, wie Sie derzeit Dokumente aus dem Arbeitsalltag in Ihren Schulungen einsetzen?</a:t>
            </a:r>
            <a:endParaRPr sz="1900" b="0" i="0" u="none" strike="noStrike" cap="none">
              <a:solidFill>
                <a:srgbClr val="000000"/>
              </a:solidFill>
              <a:latin typeface="Arial"/>
              <a:ea typeface="Arial"/>
              <a:cs typeface="Arial"/>
              <a:sym typeface="Arial"/>
            </a:endParaRPr>
          </a:p>
        </p:txBody>
      </p:sp>
      <p:sp>
        <p:nvSpPr>
          <p:cNvPr id="316" name="Google Shape;316;p31"/>
          <p:cNvSpPr txBox="1"/>
          <p:nvPr/>
        </p:nvSpPr>
        <p:spPr>
          <a:xfrm>
            <a:off x="341199" y="8798607"/>
            <a:ext cx="17283124" cy="1053316"/>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Grundprinzip: </a:t>
            </a:r>
            <a:r>
              <a:rPr lang="en-US" sz="2400" b="0" i="1" u="none" strike="noStrike" cap="none">
                <a:solidFill>
                  <a:srgbClr val="FFFFFF"/>
                </a:solidFill>
                <a:latin typeface="Poppins"/>
                <a:ea typeface="Poppins"/>
                <a:cs typeface="Poppins"/>
                <a:sym typeface="Poppins"/>
              </a:rPr>
              <a:t>Kritisches Denken entwickelt sich, wenn die Aufgabe logisches Denken erfordert und dieses nicht erst nachträglich hinzugefügt wird.</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639A71F6-A7E5-C000-BEE5-37401F954797}"/>
              </a:ext>
            </a:extLst>
          </p:cNvPr>
          <p:cNvPicPr>
            <a:picLocks noChangeAspect="1"/>
          </p:cNvPicPr>
          <p:nvPr/>
        </p:nvPicPr>
        <p:blipFill>
          <a:blip r:embed="rId5"/>
          <a:stretch>
            <a:fillRect/>
          </a:stretch>
        </p:blipFill>
        <p:spPr>
          <a:xfrm>
            <a:off x="14382749" y="252412"/>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2"/>
          <p:cNvGrpSpPr/>
          <p:nvPr/>
        </p:nvGrpSpPr>
        <p:grpSpPr>
          <a:xfrm>
            <a:off x="0" y="9913239"/>
            <a:ext cx="18288000" cy="837562"/>
            <a:chOff x="0" y="-57150"/>
            <a:chExt cx="11607985" cy="463550"/>
          </a:xfrm>
        </p:grpSpPr>
        <p:sp>
          <p:nvSpPr>
            <p:cNvPr id="343" name="Google Shape;343;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32"/>
          <p:cNvSpPr txBox="1"/>
          <p:nvPr/>
        </p:nvSpPr>
        <p:spPr>
          <a:xfrm>
            <a:off x="5374681" y="722952"/>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 das wichtig ist: Übergreifende Kompetenzen</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Erfordert die Fähigkeit, eine veränderte Situation zu analysieren und eine neue Vorgehensweise zu ermitteln.</a:t>
            </a: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Hängt von der Fähigkeit ab, Fakten abzuwägen, anstatt aus Gewohnheit oder aufgrund von Annahmen zu handeln.</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Entscheidungsfindung</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Verbessert sich, wenn Lernende ihre Überlegungen klar darlegen können und nicht nur berichten, was sie getan haben.</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Entwickelt sich, wenn Lernende genug Vertrauen in ihr eigenes Urteilsvermögen haben, um Lösungen vorzuschlagen und zu erproben.</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Führungsqualitäten</a:t>
            </a:r>
            <a:endParaRPr sz="1400" b="0" i="0" u="none" strike="noStrike" cap="non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4" name="Google Shape;364;p33"/>
          <p:cNvSpPr/>
          <p:nvPr/>
        </p:nvSpPr>
        <p:spPr>
          <a:xfrm rot="4721273" flipH="1">
            <a:off x="-1115525" y="2021816"/>
            <a:ext cx="14314219" cy="4783163"/>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4" name="Google Shape;374;p33"/>
          <p:cNvSpPr/>
          <p:nvPr/>
        </p:nvSpPr>
        <p:spPr>
          <a:xfrm>
            <a:off x="16731695" y="895402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8947395" y="1804263"/>
            <a:ext cx="8491224" cy="8101705"/>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Ausbilder in der beruflichen Bildung können diese Kompetenz wie folgt fördern:</a:t>
            </a:r>
            <a:endParaRPr sz="22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200" b="0" i="0" u="none" strike="noStrike" cap="none">
                <a:solidFill>
                  <a:srgbClr val="000000"/>
                </a:solidFill>
                <a:latin typeface="Poppins"/>
                <a:ea typeface="Poppins"/>
                <a:cs typeface="Poppins"/>
                <a:sym typeface="Poppins"/>
              </a:rPr>
              <a:t>mindestens eine strukturierte Aufgabe pro Lerneinheit durch ein offenes Problem ersetzen, das eine Diagnose oder Entscheidungsfindung erfordert</a:t>
            </a:r>
            <a:endParaRPr sz="22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200" b="0" i="0" u="none" strike="noStrike" cap="none">
                <a:solidFill>
                  <a:srgbClr val="000000"/>
                </a:solidFill>
                <a:latin typeface="Poppins"/>
                <a:ea typeface="Poppins"/>
                <a:cs typeface="Poppins"/>
                <a:sym typeface="Poppins"/>
              </a:rPr>
              <a:t>die „Think-Aloud“-Methode anwenden, wenn sie komplexe oder mehrstufige Prozesse demonstrieren</a:t>
            </a:r>
            <a:endParaRPr sz="22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200" b="0" i="0" u="none" strike="noStrike" cap="none">
                <a:solidFill>
                  <a:srgbClr val="000000"/>
                </a:solidFill>
                <a:latin typeface="Poppins"/>
                <a:ea typeface="Poppins"/>
                <a:cs typeface="Poppins"/>
                <a:sym typeface="Poppins"/>
              </a:rPr>
              <a:t>Dokumente aus der Arbeitspraxis in die regulären Unterrichtsaktivitäten einbeziehen, nicht nur in die Leistungsüberprüfungen</a:t>
            </a:r>
            <a:endParaRPr sz="22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200" b="0" i="0" u="none" strike="noStrike" cap="none">
                <a:solidFill>
                  <a:srgbClr val="000000"/>
                </a:solidFill>
                <a:latin typeface="Poppins"/>
                <a:ea typeface="Poppins"/>
                <a:cs typeface="Poppins"/>
                <a:sym typeface="Poppins"/>
              </a:rPr>
              <a:t>Während der praktischen Übungen konsequent Fragen zur Argumentation stellen und im Nachgespräch erörtern, wie die Lernenden zu ihren Antworten gelangt sind</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Kritisches Denken ist kein eigenständiges Fach. Es ist ein Aspekt jeder praktischen Aufgabe, der durch die Art und Weise sichtbar wird, wie der Ausbilder plant, Fragen stellt und Nachbesprechungen durchführt.</a:t>
            </a:r>
            <a:endParaRPr sz="2200" b="0" i="0" u="none" strike="noStrike" cap="none">
              <a:solidFill>
                <a:srgbClr val="000000"/>
              </a:solidFill>
              <a:latin typeface="Arial"/>
              <a:ea typeface="Arial"/>
              <a:cs typeface="Arial"/>
              <a:sym typeface="Arial"/>
            </a:endParaRPr>
          </a:p>
        </p:txBody>
      </p:sp>
      <p:sp>
        <p:nvSpPr>
          <p:cNvPr id="376" name="Google Shape;376;p33"/>
          <p:cNvSpPr txBox="1"/>
          <p:nvPr/>
        </p:nvSpPr>
        <p:spPr>
          <a:xfrm>
            <a:off x="8947395" y="608595"/>
            <a:ext cx="9340606"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Strategien für Lehrkräfte zur Stärkung des kritischen Denkens im Unterricht</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90F2E889-3782-1D9A-4D5B-7531557B368F}"/>
              </a:ext>
            </a:extLst>
          </p:cNvPr>
          <p:cNvPicPr>
            <a:picLocks noChangeAspect="1"/>
          </p:cNvPicPr>
          <p:nvPr/>
        </p:nvPicPr>
        <p:blipFill>
          <a:blip r:embed="rId6"/>
          <a:stretch>
            <a:fillRect/>
          </a:stretch>
        </p:blipFill>
        <p:spPr>
          <a:xfrm>
            <a:off x="6369708" y="103516"/>
            <a:ext cx="2352675" cy="63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4" name="Google Shape;384;p34"/>
          <p:cNvGrpSpPr/>
          <p:nvPr/>
        </p:nvGrpSpPr>
        <p:grpSpPr>
          <a:xfrm>
            <a:off x="10165433" y="946396"/>
            <a:ext cx="857867" cy="857867"/>
            <a:chOff x="0" y="0"/>
            <a:chExt cx="812800" cy="812800"/>
          </a:xfrm>
        </p:grpSpPr>
        <p:sp>
          <p:nvSpPr>
            <p:cNvPr id="385" name="Google Shape;385;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7" name="Google Shape;387;p34"/>
          <p:cNvGrpSpPr/>
          <p:nvPr/>
        </p:nvGrpSpPr>
        <p:grpSpPr>
          <a:xfrm>
            <a:off x="9651318" y="2226096"/>
            <a:ext cx="604566" cy="604566"/>
            <a:chOff x="0" y="0"/>
            <a:chExt cx="812800" cy="812800"/>
          </a:xfrm>
        </p:grpSpPr>
        <p:sp>
          <p:nvSpPr>
            <p:cNvPr id="388" name="Google Shape;388;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34"/>
          <p:cNvGrpSpPr/>
          <p:nvPr/>
        </p:nvGrpSpPr>
        <p:grpSpPr>
          <a:xfrm>
            <a:off x="10476408" y="681913"/>
            <a:ext cx="637633" cy="637633"/>
            <a:chOff x="0" y="0"/>
            <a:chExt cx="812800" cy="812800"/>
          </a:xfrm>
        </p:grpSpPr>
        <p:sp>
          <p:nvSpPr>
            <p:cNvPr id="391" name="Google Shape;391;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txBox="1"/>
          <p:nvPr/>
        </p:nvSpPr>
        <p:spPr>
          <a:xfrm>
            <a:off x="418132" y="4392907"/>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Danke</a:t>
            </a:r>
            <a:endParaRPr sz="1400" b="0" i="0" u="none" strike="noStrike" cap="none" dirty="0">
              <a:solidFill>
                <a:srgbClr val="000000"/>
              </a:solidFill>
              <a:latin typeface="Arial"/>
              <a:ea typeface="Arial"/>
              <a:cs typeface="Arial"/>
              <a:sym typeface="Arial"/>
            </a:endParaRPr>
          </a:p>
        </p:txBody>
      </p:sp>
      <p:sp>
        <p:nvSpPr>
          <p:cNvPr id="395" name="Google Shape;395;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4"/>
          <p:cNvSpPr txBox="1"/>
          <p:nvPr/>
        </p:nvSpPr>
        <p:spPr>
          <a:xfrm>
            <a:off x="37728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Kontakt</a:t>
            </a:r>
            <a:endParaRPr sz="1400" b="0" i="0" u="none" strike="noStrike" cap="none">
              <a:solidFill>
                <a:srgbClr val="000000"/>
              </a:solidFill>
              <a:latin typeface="Arial"/>
              <a:ea typeface="Arial"/>
              <a:cs typeface="Arial"/>
              <a:sym typeface="Arial"/>
            </a:endParaRPr>
          </a:p>
        </p:txBody>
      </p:sp>
      <p:grpSp>
        <p:nvGrpSpPr>
          <p:cNvPr id="398" name="Google Shape;398;p34"/>
          <p:cNvGrpSpPr/>
          <p:nvPr/>
        </p:nvGrpSpPr>
        <p:grpSpPr>
          <a:xfrm>
            <a:off x="555937" y="7970706"/>
            <a:ext cx="6239170" cy="761091"/>
            <a:chOff x="0" y="-57150"/>
            <a:chExt cx="3800029" cy="463550"/>
          </a:xfrm>
        </p:grpSpPr>
        <p:sp>
          <p:nvSpPr>
            <p:cNvPr id="399" name="Google Shape;399;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1" name="Google Shape;401;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847512" y="2642542"/>
            <a:ext cx="14314219" cy="374529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672702" y="1414748"/>
            <a:ext cx="10298242" cy="760208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300"/>
              <a:buFont typeface="Arial"/>
              <a:buNone/>
            </a:pPr>
            <a:r>
              <a:rPr lang="en-US" sz="2000" b="0" i="0" u="none" strike="noStrike" cap="none">
                <a:solidFill>
                  <a:srgbClr val="000000"/>
                </a:solidFill>
                <a:latin typeface="Poppins"/>
                <a:ea typeface="Poppins"/>
                <a:cs typeface="Poppins"/>
                <a:sym typeface="Poppins"/>
              </a:rPr>
              <a:t>Problemlösung, kritisches Denken und Lese- und Schreibkompetenz sind die Fähigkeit, Denk-, Entscheidungs- und Verständnisfähigkeiten im Rahmen des praxisorientierten beruflichen Lernens zu modellieren und zu verankern. Dazu gehört auch die funktionale Lese- und Schreibkompetenz, einschließlich des Verständnisses von Dokumenten am Arbeitsplatz wie Handbüchern, Arbeitsaufträgen, Vorschriften und digitalen Benutzeroberflächen.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r>
              <a:rPr lang="en-US" sz="2000" b="0" i="0" u="none" strike="noStrike" cap="none">
                <a:solidFill>
                  <a:srgbClr val="000000"/>
                </a:solidFill>
                <a:latin typeface="Poppins"/>
                <a:ea typeface="Poppins"/>
                <a:cs typeface="Poppins"/>
                <a:sym typeface="Poppins"/>
              </a:rPr>
              <a:t>In der beruflichen Bildung ist kritisches Denken keine abstrakte akademische Fähigkeit. Es ist das, worauf ein Lernender zurückgreift, wenn ein Bauteil unerwartet ausfällt, wenn eine Spezifikation nicht mit dem vorliegenden Material übereinstimmt oder wenn er unter Zeitdruck zwischen zwei plausiblen Vorgehensweisen entscheiden muss. Um dies zu vermitteln, muss das logische Denken sichtbar gemacht werden.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r>
              <a:rPr lang="en-US" sz="2000" b="0" i="0" u="none" strike="noStrike" cap="none">
                <a:solidFill>
                  <a:srgbClr val="000000"/>
                </a:solidFill>
                <a:latin typeface="Poppins"/>
                <a:ea typeface="Poppins"/>
                <a:cs typeface="Poppins"/>
                <a:sym typeface="Poppins"/>
              </a:rPr>
              <a:t>Am Ende dieses Moduls werden Sie gelernt haben, den Lernenden fachkundiges logisches Denken sichtbar zu machen, Fragen zu stellen, die kritisches Denken fördern, Dokumente aus dem Arbeitsalltag in die tägliche Praxis einzubinden und authentische Aufgaben zu entwerfen, die die Problemlösungsfähigkeit entwickeln.</a:t>
            </a:r>
            <a:endParaRPr sz="20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542104"/>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Einführung &amp; Lernziele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887622" y="182691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Kritisches Denken in der beruflichen Bildung ist die Fähigkeit, eine Situation zu analysieren, Beweise abzuwägen und zu einer fundierten Entscheidung zu gelangen. Es ist in jeder technischen Aufgabe verankert, auch wenn es nicht ausdrücklich als solches bezeichnet wird.</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Ein Lernender, der eine Messung vor dem Schneiden zweimal überprüft, hinterfragt, warum bei einem Arbeitsgang immer wieder derselbe Fehler auftritt, oder vor Beginn einer neuen Aufgabe die Sicherheitsvorschriften liest, denkt bereits kritisch.</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Rolle des Ausbilders besteht darin, dieses Denken bewusst zu machen und lehrbar zu gestalten.</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887622" y="741691"/>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Kritisches Denken in technischen Kontexten verstehen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Kritisches Denken im berufsbezogenen Kontext</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Denken</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Zuverlässigkeit</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Belege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Kritik üben</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Anweisungen</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61149" y="1808431"/>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Zuverlässigkeitsprüfungen – </a:t>
            </a:r>
            <a:r>
              <a:rPr lang="en-US" sz="2400" b="0" i="0" u="none" strike="noStrike" cap="none">
                <a:solidFill>
                  <a:srgbClr val="333333"/>
                </a:solidFill>
                <a:latin typeface="Poppins"/>
                <a:ea typeface="Poppins"/>
                <a:cs typeface="Poppins"/>
                <a:sym typeface="Poppins"/>
              </a:rPr>
              <a:t>Informationen überprüfen, bevor man darauf reagiert; sicherstellen, dass eine Quelle, eine Lektüre oder eine Anweisung korrekt ist</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Evidenzbasierte Entscheidungen – </a:t>
            </a:r>
            <a:r>
              <a:rPr lang="en-US" sz="2400" b="0" i="0" u="none" strike="noStrike" cap="none">
                <a:solidFill>
                  <a:srgbClr val="333333"/>
                </a:solidFill>
                <a:latin typeface="Poppins"/>
                <a:ea typeface="Poppins"/>
                <a:cs typeface="Poppins"/>
                <a:sym typeface="Poppins"/>
              </a:rPr>
              <a:t>Handlungen anhand beobachtbarer Daten statt auf der Grundlage von Annahmen oder Gewohnheiten zu steuern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Fehleranalyse – </a:t>
            </a:r>
            <a:r>
              <a:rPr lang="en-US" sz="2400" b="0" i="0" u="none" strike="noStrike" cap="none">
                <a:solidFill>
                  <a:srgbClr val="333333"/>
                </a:solidFill>
                <a:latin typeface="Poppins"/>
                <a:ea typeface="Poppins"/>
                <a:cs typeface="Poppins"/>
                <a:sym typeface="Poppins"/>
              </a:rPr>
              <a:t>systematische Untersuchung eines Problems, um dessen Grundursache zu ermitteln, anstatt nur die Symptome zu behandeln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Anweisungen interpretieren – </a:t>
            </a:r>
            <a:r>
              <a:rPr lang="en-US" sz="2400" b="0" i="0" u="none" strike="noStrike" cap="none">
                <a:solidFill>
                  <a:srgbClr val="333333"/>
                </a:solidFill>
                <a:latin typeface="Poppins"/>
                <a:ea typeface="Poppins"/>
                <a:cs typeface="Poppins"/>
                <a:sym typeface="Poppins"/>
              </a:rPr>
              <a:t>Spezifikationen, Arbeitsaufträge und Verfahren genau lesen und anwenden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58777" y="4173370"/>
            <a:ext cx="10136933"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8505709" y="4077505"/>
            <a:ext cx="9945204"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2504019"/>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3600" b="1" i="0" u="none" strike="noStrike" cap="none">
                <a:solidFill>
                  <a:srgbClr val="000000"/>
                </a:solidFill>
                <a:latin typeface="Poppins"/>
                <a:ea typeface="Poppins"/>
                <a:cs typeface="Poppins"/>
                <a:sym typeface="Poppins"/>
              </a:rPr>
              <a:t>Selbstbewertung zum kritischen Denken (Bewertung auf einer Skala von 1 bis 5)</a:t>
            </a:r>
            <a:endParaRPr sz="105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8" y="5553355"/>
            <a:ext cx="6066165" cy="395569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1800" b="0" i="0" u="none" strike="noStrike" cap="none">
                <a:solidFill>
                  <a:srgbClr val="FFFFFF"/>
                </a:solidFill>
                <a:latin typeface="Poppins"/>
                <a:ea typeface="Poppins"/>
                <a:cs typeface="Poppins"/>
                <a:sym typeface="Poppins"/>
              </a:rPr>
              <a:t>Bewertung auf einer Skala von 1 bis 5:</a:t>
            </a:r>
            <a:endParaRPr sz="18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8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800" b="0" i="0" u="none" strike="noStrike" cap="none">
                <a:solidFill>
                  <a:srgbClr val="FFFFFF"/>
                </a:solidFill>
                <a:latin typeface="Poppins"/>
                <a:ea typeface="Poppins"/>
                <a:cs typeface="Poppins"/>
                <a:sym typeface="Poppins"/>
              </a:rPr>
              <a:t>Ich entwerfe Aufgaben, bei denen die Lernenden ihre Argumentation erläutern müssen und nicht nur eine Technik demonstrieren.</a:t>
            </a:r>
            <a:endParaRPr sz="18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8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800" b="0" i="0" u="none" strike="noStrike" cap="none">
                <a:solidFill>
                  <a:srgbClr val="FFFFFF"/>
                </a:solidFill>
                <a:latin typeface="Poppins"/>
                <a:ea typeface="Poppins"/>
                <a:cs typeface="Poppins"/>
                <a:sym typeface="Poppins"/>
              </a:rPr>
              <a:t>Ich stelle Fragen, die die Lernenden dazu anregen, ihre Annahmen zu überprüfen, bevor sie fortfahren. </a:t>
            </a:r>
            <a:endParaRPr sz="18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18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800" b="0" i="0" u="none" strike="noStrike" cap="none">
                <a:solidFill>
                  <a:srgbClr val="FFFFFF"/>
                </a:solidFill>
                <a:latin typeface="Poppins"/>
                <a:ea typeface="Poppins"/>
                <a:cs typeface="Poppins"/>
                <a:sym typeface="Poppins"/>
              </a:rPr>
              <a:t>Ich setze </a:t>
            </a:r>
            <a:r>
              <a:rPr lang="en-US" sz="1950" b="0" i="0" u="none" strike="noStrike" cap="none">
                <a:solidFill>
                  <a:srgbClr val="FFFFFF"/>
                </a:solidFill>
                <a:latin typeface="Poppins"/>
                <a:ea typeface="Poppins"/>
                <a:cs typeface="Poppins"/>
                <a:sym typeface="Poppins"/>
              </a:rPr>
              <a:t>Fehlererkennungs-</a:t>
            </a:r>
            <a:r>
              <a:rPr lang="en-US" sz="1800" b="0" i="0" u="none" strike="noStrike" cap="none">
                <a:solidFill>
                  <a:srgbClr val="FFFFFF"/>
                </a:solidFill>
                <a:latin typeface="Poppins"/>
                <a:ea typeface="Poppins"/>
                <a:cs typeface="Poppins"/>
                <a:sym typeface="Poppins"/>
              </a:rPr>
              <a:t> oder Diagnosenaufgaben als Teil der regelmäßigen praktischen Übungen ein.</a:t>
            </a:r>
            <a:endParaRPr sz="18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662541"/>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000" b="0" i="0" u="none" strike="noStrike" cap="none">
                <a:solidFill>
                  <a:srgbClr val="FFFFFF"/>
                </a:solidFill>
                <a:latin typeface="Poppins"/>
                <a:ea typeface="Poppins"/>
                <a:cs typeface="Poppins"/>
                <a:sym typeface="Poppins"/>
              </a:rPr>
              <a:t>Bewertung 1–5:</a:t>
            </a:r>
            <a:endParaRPr sz="12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0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000" b="0" i="0" u="none" strike="noStrike" cap="none">
                <a:solidFill>
                  <a:srgbClr val="FFFFFF"/>
                </a:solidFill>
                <a:latin typeface="Poppins"/>
                <a:ea typeface="Poppins"/>
                <a:cs typeface="Poppins"/>
                <a:sym typeface="Poppins"/>
              </a:rPr>
              <a:t>Ich beziehe Dokumente aus dem Arbeitsalltag wie Spezifikationen oder Sicherheitsdatenblätter in die Lernaktivitäten ein.</a:t>
            </a:r>
            <a:endParaRPr sz="12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0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000" b="0" i="0" u="none" strike="noStrike" cap="none">
                <a:solidFill>
                  <a:srgbClr val="FFFFFF"/>
                </a:solidFill>
                <a:latin typeface="Poppins"/>
                <a:ea typeface="Poppins"/>
                <a:cs typeface="Poppins"/>
                <a:sym typeface="Poppins"/>
              </a:rPr>
              <a:t>Ich bespreche mit den Lernenden, wie sie zu einer Entscheidung gelangt sind, und nicht nur, ob diese richtig war.</a:t>
            </a:r>
            <a:endParaRPr sz="12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1" y="4356801"/>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Argumentation &amp; Fragen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1" y="4305947"/>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Unterlagen &amp; Nachbesprechung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3388276" y="9429125"/>
            <a:ext cx="1021506" cy="859368"/>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902816" y="3331541"/>
            <a:ext cx="12676724" cy="3746177"/>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53491" y="1230403"/>
            <a:ext cx="9805006" cy="84023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300"/>
              <a:buFont typeface="Arial"/>
              <a:buNone/>
            </a:pPr>
            <a:r>
              <a:rPr lang="en-US" sz="2000" b="0" i="0" u="none" strike="noStrike" cap="none">
                <a:solidFill>
                  <a:srgbClr val="000000"/>
                </a:solidFill>
                <a:latin typeface="Poppins"/>
                <a:ea typeface="Poppins"/>
                <a:cs typeface="Poppins"/>
                <a:sym typeface="Poppins"/>
              </a:rPr>
              <a:t>Eine der wirksamsten Methoden zur Förderung des kritischen Denkens besteht darin, die Argumentation von Experten sichtbar zu machen. Lernende können nicht lernen, ein Problem zu durchdenken, wenn sie immer nur das fertige Ergebnis sehen.</a:t>
            </a:r>
            <a:endParaRPr sz="20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endParaRPr sz="20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r>
              <a:rPr lang="en-US" sz="2000" b="1" i="0" u="none" strike="noStrike" cap="none">
                <a:solidFill>
                  <a:srgbClr val="000000"/>
                </a:solidFill>
                <a:latin typeface="Poppins"/>
                <a:ea typeface="Poppins"/>
                <a:cs typeface="Poppins"/>
                <a:sym typeface="Poppins"/>
              </a:rPr>
              <a:t>Fragen, die kritisches Denken fördern:</a:t>
            </a:r>
            <a:endParaRPr sz="20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300"/>
              <a:buFont typeface="Arial"/>
              <a:buChar char="•"/>
            </a:pPr>
            <a:r>
              <a:rPr lang="en-US" sz="2000" b="0" i="0" u="none" strike="noStrike" cap="none">
                <a:solidFill>
                  <a:srgbClr val="000000"/>
                </a:solidFill>
                <a:latin typeface="Poppins"/>
                <a:ea typeface="Poppins"/>
                <a:cs typeface="Poppins"/>
                <a:sym typeface="Poppins"/>
              </a:rPr>
              <a:t>Woher wusstest du, dass das der richtige Ansatz war?</a:t>
            </a:r>
            <a:endParaRPr sz="20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300"/>
              <a:buFont typeface="Arial"/>
              <a:buChar char="•"/>
            </a:pPr>
            <a:r>
              <a:rPr lang="en-US" sz="2000" b="0" i="0" u="none" strike="noStrike" cap="none">
                <a:solidFill>
                  <a:srgbClr val="000000"/>
                </a:solidFill>
                <a:latin typeface="Poppins"/>
                <a:ea typeface="Poppins"/>
                <a:cs typeface="Poppins"/>
                <a:sym typeface="Poppins"/>
              </a:rPr>
              <a:t>Was würdest du überprüfen, bevor du davon ausgehst, dass das die Ursache ist?</a:t>
            </a:r>
            <a:endParaRPr sz="20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300"/>
              <a:buFont typeface="Arial"/>
              <a:buChar char="•"/>
            </a:pPr>
            <a:r>
              <a:rPr lang="en-US" sz="2000" b="0" i="0" u="none" strike="noStrike" cap="none">
                <a:solidFill>
                  <a:srgbClr val="000000"/>
                </a:solidFill>
                <a:latin typeface="Poppins"/>
                <a:ea typeface="Poppins"/>
                <a:cs typeface="Poppins"/>
                <a:sym typeface="Poppins"/>
              </a:rPr>
              <a:t>Was steht in der Aufgabenstellung, und stimmt das, was du siehst, damit überein?</a:t>
            </a:r>
            <a:endParaRPr sz="20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300"/>
              <a:buFont typeface="Arial"/>
              <a:buChar char="•"/>
            </a:pPr>
            <a:r>
              <a:rPr lang="en-US" sz="2000" b="0" i="0" u="none" strike="noStrike" cap="none">
                <a:solidFill>
                  <a:srgbClr val="000000"/>
                </a:solidFill>
                <a:latin typeface="Poppins"/>
                <a:ea typeface="Poppins"/>
                <a:cs typeface="Poppins"/>
                <a:sym typeface="Poppins"/>
              </a:rPr>
              <a:t>Wenn dieser Ansatz nicht funktioniert, was würdest du als Nächstes versuchen?</a:t>
            </a:r>
            <a:endParaRPr sz="20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300"/>
              <a:buFont typeface="Arial"/>
              <a:buChar char="•"/>
            </a:pPr>
            <a:r>
              <a:rPr lang="en-US" sz="2000" b="0" i="0" u="none" strike="noStrike" cap="none">
                <a:solidFill>
                  <a:srgbClr val="000000"/>
                </a:solidFill>
                <a:latin typeface="Poppins"/>
                <a:ea typeface="Poppins"/>
                <a:cs typeface="Poppins"/>
                <a:sym typeface="Poppins"/>
              </a:rPr>
              <a:t>Welche Anhaltspunkte hast du für diese Entscheidung?</a:t>
            </a:r>
            <a:endParaRPr sz="20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endParaRPr sz="20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r>
              <a:rPr lang="en-US" sz="2000" b="0" i="0" u="none" strike="noStrike" cap="none">
                <a:solidFill>
                  <a:srgbClr val="000000"/>
                </a:solidFill>
                <a:latin typeface="Poppins"/>
                <a:ea typeface="Poppins"/>
                <a:cs typeface="Poppins"/>
                <a:sym typeface="Poppins"/>
              </a:rPr>
              <a:t>Anstatt den Fehler ohne Kommentar zu beheben, sagen Sie: „Okay, die Ausgabe ist inkonsistent. Bevor ich davon ausgehe, dass es an der Komponente liegt, werde ich zuerst die Verbindung überprüfen – denn das ist die einfachste Erklärung und am leichtesten auszuschließen.“ Dadurch wird die Argumentation hinter der Handlung genauso sichtbar wie die Handlung selbst.</a:t>
            </a:r>
            <a:endParaRPr sz="20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313024"/>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 Denkprozesse sichtbar machen</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1" y="4584074"/>
            <a:ext cx="18288001"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0" y="9913239"/>
            <a:ext cx="18288000"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Einbindung von Arbeitsdokumenten in den Lernprozess</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7114457"/>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Verwenden Sie echte oder realistische Arbeitsaufträge als Ausgangspunkt für eine Aufgabe, nicht eine vereinfachte Anleitung.</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5906843"/>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Echte Arbeitsaufträge</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5" y="7114457"/>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Bitten Sie die Lernenden, die wichtigsten Informationen in einer Spezifikation zu identifizieren, bevor sie mit der praktischen Arbeit beginnen.</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1" y="5785216"/>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Wichtige Informationen identifizieren</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7114457"/>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Bauen Sie einen Schritt ein, bei dem eine Anleitung oder ein Handbuch konsultiert werden muss, anstatt den Ausbilder zu fragen.</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5832025"/>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Die Vorgehensweise überprüfen</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7097276"/>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Besprechen Sie anschließend, wie die Lernenden ein Dokument interpretiert haben und wo es zu Fehlinterpretationen gekommen ist.</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4582" y="5815890"/>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Nachbesprechung zum Lesen</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818205" y="875354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802476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Funktionale Lese- und Schreibkompetenz in der beruflichen Bildung bedeutet die Fähigkeit, die Dokumente zu lesen, zu verstehen und entsprechend zu handeln, die in der beruflichen Praxis tatsächlich benötigt werden. Dazu gehören Handbücher, Arbeitsaufträge, Sicherheitsvorschriften, technische Spezifikationen, behördliche Richtlinien und digitale Benutzeroberflächen.</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2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200" b="1" i="0" u="none" strike="noStrike" cap="none">
                <a:solidFill>
                  <a:srgbClr val="17B8BB"/>
                </a:solidFill>
                <a:latin typeface="Poppins"/>
                <a:ea typeface="Poppins"/>
                <a:cs typeface="Poppins"/>
                <a:sym typeface="Poppins"/>
              </a:rPr>
              <a:t>Die Kompetenzlücke</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Viele Lernende in der beruflichen Bildung können praktische Aufgaben kompetent erledigen, haben jedoch Schwierigkeiten, wenn diese Aufgaben das Lesen und Verstehen schriftlicher Informationen unter realen Bedingungen erfordern. Diese Lücke ist selten eine Frage der Fähigkeit. Es geht vielmehr um Erfahrung und Übung. Wenn Lernende in einer Prüfung zum ersten Mal auf ein Dokument wie ein Sicherheitsdatenblatt stoßen, werden sie in etwas geprüft, das sie noch nie geübt haben.</a:t>
            </a:r>
            <a:endParaRPr sz="2200" b="0" i="0" u="none" strike="noStrike" cap="none">
              <a:solidFill>
                <a:srgbClr val="000000"/>
              </a:solidFill>
              <a:latin typeface="Arial"/>
              <a:ea typeface="Arial"/>
              <a:cs typeface="Arial"/>
              <a:sym typeface="Arial"/>
            </a:endParaRPr>
          </a:p>
        </p:txBody>
      </p:sp>
      <p:sp>
        <p:nvSpPr>
          <p:cNvPr id="284" name="Google Shape;284;p29"/>
          <p:cNvSpPr txBox="1"/>
          <p:nvPr/>
        </p:nvSpPr>
        <p:spPr>
          <a:xfrm>
            <a:off x="8860936" y="620876"/>
            <a:ext cx="9198149"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600" b="1" i="0" u="none" strike="noStrike" cap="none">
                <a:solidFill>
                  <a:srgbClr val="000000"/>
                </a:solidFill>
                <a:latin typeface="Poppins"/>
                <a:ea typeface="Poppins"/>
                <a:cs typeface="Poppins"/>
                <a:sym typeface="Poppins"/>
              </a:rPr>
              <a:t>Abschnitt 3: Funktionale Lese- und Schreibkompetenz und Dokumente am Arbeitsplatz</a:t>
            </a:r>
            <a:endParaRPr sz="26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36529C3C-94F0-E75E-E846-A15A7DD26D39}"/>
              </a:ext>
            </a:extLst>
          </p:cNvPr>
          <p:cNvPicPr>
            <a:picLocks noChangeAspect="1"/>
          </p:cNvPicPr>
          <p:nvPr/>
        </p:nvPicPr>
        <p:blipFill>
          <a:blip r:embed="rId6"/>
          <a:stretch>
            <a:fillRect/>
          </a:stretch>
        </p:blipFill>
        <p:spPr>
          <a:xfrm>
            <a:off x="6441226" y="97304"/>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0" name="Google Shape;290;p30"/>
          <p:cNvGrpSpPr/>
          <p:nvPr/>
        </p:nvGrpSpPr>
        <p:grpSpPr>
          <a:xfrm>
            <a:off x="5940775" y="946396"/>
            <a:ext cx="857867" cy="857867"/>
            <a:chOff x="0" y="0"/>
            <a:chExt cx="812800" cy="812800"/>
          </a:xfrm>
        </p:grpSpPr>
        <p:sp>
          <p:nvSpPr>
            <p:cNvPr id="291" name="Google Shape;291;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3" name="Google Shape;293;p30"/>
          <p:cNvGrpSpPr/>
          <p:nvPr/>
        </p:nvGrpSpPr>
        <p:grpSpPr>
          <a:xfrm>
            <a:off x="6592862" y="2226096"/>
            <a:ext cx="604566" cy="604566"/>
            <a:chOff x="0" y="0"/>
            <a:chExt cx="812800" cy="812800"/>
          </a:xfrm>
        </p:grpSpPr>
        <p:sp>
          <p:nvSpPr>
            <p:cNvPr id="294" name="Google Shape;294;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6" name="Google Shape;296;p30"/>
          <p:cNvGrpSpPr/>
          <p:nvPr/>
        </p:nvGrpSpPr>
        <p:grpSpPr>
          <a:xfrm>
            <a:off x="5825201" y="681913"/>
            <a:ext cx="637633" cy="637633"/>
            <a:chOff x="0" y="0"/>
            <a:chExt cx="812800" cy="812800"/>
          </a:xfrm>
        </p:grpSpPr>
        <p:sp>
          <p:nvSpPr>
            <p:cNvPr id="297" name="Google Shape;297;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9" name="Google Shape;299;p30"/>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Authentische Aufgaben sind Aktivitäten, die die Bedingungen, Einschränkungen und Entscheidungsprozesse der realen beruflichen Praxis nachbilden. Sie sind der effektivste Weg, um die Fähigkeit zur Problemlösung zu entwickeln, da sie von den Lernenden verlangen, logisches Denken auf Situationen anzuwenden, für die es keine einzige vorgegebene Antwort gibt.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Bei einer perfekt strukturierten Aufgabe im Unterricht gibt es in der Regel eine richtige Antwort und einen klaren Weg dorthin. Am Arbeitsplatz gibt es hingegen oft mehrere plausible Optionen, unvollständige Informationen und Zeitdruck.</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Authentische Aufgaben schließen diese Lücke.</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7197428" y="783357"/>
            <a:ext cx="10464246"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4: Authentische Aufgaben und Problemlösung in der beruflichen Bildung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1492</Words>
  <Application>Microsoft Office PowerPoint</Application>
  <PresentationFormat>Custom</PresentationFormat>
  <Paragraphs>106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2026-09-01T08:25:25Z</dcterms:modified>
</cp:coreProperties>
</file>