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10287000" cx="18288000"/>
  <p:notesSz cx="6858000" cy="9144000"/>
  <p:embeddedFontLst>
    <p:embeddedFont>
      <p:font typeface="Poppins"/>
      <p:regular r:id="rId19"/>
      <p:bold r:id="rId20"/>
      <p:italic r:id="rId21"/>
      <p:boldItalic r:id="rId22"/>
    </p:embeddedFont>
    <p:embeddedFont>
      <p:font typeface="Poppins Medium"/>
      <p:regular r:id="rId23"/>
      <p:bold r:id="rId24"/>
      <p:italic r:id="rId25"/>
      <p:boldItalic r:id="rId26"/>
    </p:embeddedFont>
    <p:embeddedFont>
      <p:font typeface="Poppins SemiBold"/>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1" roundtripDataSignature="AMtx7mhATUAo5oaTO7Dt8308UjcnXFIb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PoppinsMedium-bold.fntdata"/><Relationship Id="rId23" Type="http://schemas.openxmlformats.org/officeDocument/2006/relationships/font" Target="fonts/PoppinsMedium-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Medium-boldItalic.fntdata"/><Relationship Id="rId25" Type="http://schemas.openxmlformats.org/officeDocument/2006/relationships/font" Target="fonts/PoppinsMedium-italic.fntdata"/><Relationship Id="rId28" Type="http://schemas.openxmlformats.org/officeDocument/2006/relationships/font" Target="fonts/PoppinsSemiBold-bold.fntdata"/><Relationship Id="rId27" Type="http://schemas.openxmlformats.org/officeDocument/2006/relationships/font" Target="fonts/Poppins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SemiBold-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PoppinsSemiBol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oppins-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7" name="Google Shape;30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9" name="Google Shape;31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1" name="Google Shape;36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9" name="Google Shape;379;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 name="Google Shape;13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 name="Google Shape;15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0" name="Google Shape;180;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9" name="Google Shape;26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 name="Google Shape;287;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p:nvPr>
            <p:ph idx="2" type="pic"/>
          </p:nvPr>
        </p:nvSpPr>
        <p:spPr>
          <a:xfrm>
            <a:off x="1792288" y="612775"/>
            <a:ext cx="5486400" cy="4114800"/>
          </a:xfrm>
          <a:prstGeom prst="rect">
            <a:avLst/>
          </a:prstGeom>
          <a:noFill/>
          <a:ln>
            <a:noFill/>
          </a:ln>
        </p:spPr>
      </p:sp>
      <p:sp>
        <p:nvSpPr>
          <p:cNvPr id="64" name="Google Shape;64;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2.png"/><Relationship Id="rId13" Type="http://schemas.openxmlformats.org/officeDocument/2006/relationships/image" Target="../media/image13.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7.png"/><Relationship Id="rId15" Type="http://schemas.openxmlformats.org/officeDocument/2006/relationships/image" Target="../media/image8.png"/><Relationship Id="rId1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19.png"/><Relationship Id="rId13" Type="http://schemas.openxmlformats.org/officeDocument/2006/relationships/image" Target="../media/image10.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7.jpg"/><Relationship Id="rId4" Type="http://schemas.openxmlformats.org/officeDocument/2006/relationships/image" Target="../media/image5.png"/><Relationship Id="rId5"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36.jpg"/><Relationship Id="rId9" Type="http://schemas.openxmlformats.org/officeDocument/2006/relationships/image" Target="../media/image39.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1.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1.png"/><Relationship Id="rId7" Type="http://schemas.openxmlformats.org/officeDocument/2006/relationships/image" Target="../media/image15.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4.png"/><Relationship Id="rId9"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25.png"/><Relationship Id="rId7" Type="http://schemas.openxmlformats.org/officeDocument/2006/relationships/image" Target="../media/image27.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26.jpg"/><Relationship Id="rId6" Type="http://schemas.openxmlformats.org/officeDocument/2006/relationships/image" Target="../media/image1.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19.png"/><Relationship Id="rId13" Type="http://schemas.openxmlformats.org/officeDocument/2006/relationships/image" Target="../media/image10.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jpg"/><Relationship Id="rId4" Type="http://schemas.openxmlformats.org/officeDocument/2006/relationships/image" Target="../media/image5.pn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1.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rect b="b" l="l" r="r" t="t"/>
            <a:pathLst>
              <a:path extrusionOk="0" h="4992084" w="14314219">
                <a:moveTo>
                  <a:pt x="0" y="0"/>
                </a:moveTo>
                <a:lnTo>
                  <a:pt x="14314219" y="0"/>
                </a:lnTo>
                <a:lnTo>
                  <a:pt x="14314219" y="4992084"/>
                </a:lnTo>
                <a:lnTo>
                  <a:pt x="0" y="49920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rect b="b" l="l" r="r" t="t"/>
            <a:pathLst>
              <a:path extrusionOk="0" h="24846662" w="2170049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2"/>
          <p:cNvSpPr/>
          <p:nvPr/>
        </p:nvSpPr>
        <p:spPr>
          <a:xfrm flipH="1" rot="-2967198">
            <a:off x="12833343" y="6024265"/>
            <a:ext cx="10909314" cy="3709167"/>
          </a:xfrm>
          <a:custGeom>
            <a:rect b="b" l="l" r="r" t="t"/>
            <a:pathLst>
              <a:path extrusionOk="0" h="3709167" w="10909314">
                <a:moveTo>
                  <a:pt x="10909314" y="0"/>
                </a:moveTo>
                <a:lnTo>
                  <a:pt x="0" y="0"/>
                </a:lnTo>
                <a:lnTo>
                  <a:pt x="0" y="3709167"/>
                </a:lnTo>
                <a:lnTo>
                  <a:pt x="10909314" y="3709167"/>
                </a:lnTo>
                <a:lnTo>
                  <a:pt x="10909314"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rect b="b" l="l" r="r" t="t"/>
            <a:pathLst>
              <a:path extrusionOk="0" h="1952681" w="2240781">
                <a:moveTo>
                  <a:pt x="0" y="0"/>
                </a:moveTo>
                <a:lnTo>
                  <a:pt x="2240781" y="0"/>
                </a:lnTo>
                <a:lnTo>
                  <a:pt x="2240781" y="1952681"/>
                </a:lnTo>
                <a:lnTo>
                  <a:pt x="0" y="195268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anchorCtr="0" anchor="t" bIns="0" lIns="0" spcFirstLastPara="1" rIns="0" wrap="square" tIns="0">
            <a:spAutoFit/>
          </a:bodyPr>
          <a:lstStyle/>
          <a:p>
            <a:pPr indent="0" lvl="0" marL="0" marR="0" rtl="0" algn="l">
              <a:lnSpc>
                <a:spcPct val="113996"/>
              </a:lnSpc>
              <a:spcBef>
                <a:spcPts val="0"/>
              </a:spcBef>
              <a:spcAft>
                <a:spcPts val="0"/>
              </a:spcAft>
              <a:buClr>
                <a:srgbClr val="000000"/>
              </a:buClr>
              <a:buSzPts val="6000"/>
              <a:buFont typeface="Arial"/>
              <a:buNone/>
            </a:pPr>
            <a:r>
              <a:rPr b="1" i="0" lang="en-US" sz="6000" u="none" cap="none" strike="noStrike">
                <a:solidFill>
                  <a:srgbClr val="10146E"/>
                </a:solidFill>
                <a:latin typeface="Poppins"/>
                <a:ea typeface="Poppins"/>
                <a:cs typeface="Poppins"/>
                <a:sym typeface="Poppins"/>
              </a:rPr>
              <a:t>VETCOMPASS</a:t>
            </a:r>
            <a:endParaRPr b="0" i="0" sz="6000" u="none" cap="none" strike="noStrike">
              <a:solidFill>
                <a:srgbClr val="000000"/>
              </a:solidFill>
              <a:latin typeface="Arial"/>
              <a:ea typeface="Arial"/>
              <a:cs typeface="Arial"/>
              <a:sym typeface="Arial"/>
            </a:endParaRPr>
          </a:p>
        </p:txBody>
      </p:sp>
      <p:sp>
        <p:nvSpPr>
          <p:cNvPr id="98" name="Google Shape;98;p22"/>
          <p:cNvSpPr txBox="1"/>
          <p:nvPr/>
        </p:nvSpPr>
        <p:spPr>
          <a:xfrm>
            <a:off x="505150" y="3361452"/>
            <a:ext cx="71772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1" i="0" lang="en-US" sz="3200" u="none" cap="none" strike="noStrike">
                <a:solidFill>
                  <a:srgbClr val="17B8BB"/>
                </a:solidFill>
                <a:latin typeface="Poppins"/>
                <a:ea typeface="Poppins"/>
                <a:cs typeface="Poppins"/>
                <a:sym typeface="Poppins"/>
              </a:rPr>
              <a:t>VET Teachers' Transversal Skills </a:t>
            </a:r>
            <a:endParaRPr b="1" i="0" sz="3200" u="none" cap="none" strike="noStrike">
              <a:solidFill>
                <a:srgbClr val="17B8BB"/>
              </a:solidFill>
              <a:latin typeface="Poppins"/>
              <a:ea typeface="Poppins"/>
              <a:cs typeface="Poppins"/>
              <a:sym typeface="Poppins"/>
            </a:endParaRPr>
          </a:p>
          <a:p>
            <a:pPr indent="0" lvl="0" marL="0" marR="0" rtl="0" algn="l">
              <a:lnSpc>
                <a:spcPct val="114000"/>
              </a:lnSpc>
              <a:spcBef>
                <a:spcPts val="0"/>
              </a:spcBef>
              <a:spcAft>
                <a:spcPts val="0"/>
              </a:spcAft>
              <a:buClr>
                <a:srgbClr val="000000"/>
              </a:buClr>
              <a:buSzPts val="3200"/>
              <a:buFont typeface="Arial"/>
              <a:buNone/>
            </a:pPr>
            <a:r>
              <a:rPr b="1" i="0" lang="en-US" sz="3200" u="none" cap="none" strike="noStrike">
                <a:solidFill>
                  <a:srgbClr val="17B8BB"/>
                </a:solidFill>
                <a:latin typeface="Poppins"/>
                <a:ea typeface="Poppins"/>
                <a:cs typeface="Poppins"/>
                <a:sym typeface="Poppins"/>
              </a:rPr>
              <a:t>Competence Assessment System</a:t>
            </a:r>
            <a:endParaRPr b="0" i="0" sz="3200" u="none" cap="none" strike="noStrike">
              <a:solidFill>
                <a:srgbClr val="000000"/>
              </a:solidFill>
              <a:latin typeface="Arial"/>
              <a:ea typeface="Arial"/>
              <a:cs typeface="Arial"/>
              <a:sym typeface="Arial"/>
            </a:endParaRPr>
          </a:p>
        </p:txBody>
      </p:sp>
      <p:sp>
        <p:nvSpPr>
          <p:cNvPr id="99" name="Google Shape;99;p22"/>
          <p:cNvSpPr txBox="1"/>
          <p:nvPr/>
        </p:nvSpPr>
        <p:spPr>
          <a:xfrm>
            <a:off x="505150" y="4497383"/>
            <a:ext cx="8319300" cy="1251600"/>
          </a:xfrm>
          <a:prstGeom prst="rect">
            <a:avLst/>
          </a:prstGeom>
          <a:noFill/>
          <a:ln>
            <a:noFill/>
          </a:ln>
        </p:spPr>
        <p:txBody>
          <a:bodyPr anchorCtr="0" anchor="t" bIns="0" lIns="0" spcFirstLastPara="1" rIns="0" wrap="square" tIns="0">
            <a:spAutoFit/>
          </a:bodyPr>
          <a:lstStyle/>
          <a:p>
            <a:pPr indent="0" lvl="0" marL="0" marR="0" rtl="0" algn="l">
              <a:lnSpc>
                <a:spcPct val="113996"/>
              </a:lnSpc>
              <a:spcBef>
                <a:spcPts val="0"/>
              </a:spcBef>
              <a:spcAft>
                <a:spcPts val="0"/>
              </a:spcAft>
              <a:buClr>
                <a:srgbClr val="000000"/>
              </a:buClr>
              <a:buSzPts val="3800"/>
              <a:buFont typeface="Arial"/>
              <a:buNone/>
            </a:pPr>
            <a:r>
              <a:rPr b="1" i="0" lang="en-US" sz="3800" u="none" cap="none" strike="noStrike">
                <a:solidFill>
                  <a:srgbClr val="10146E"/>
                </a:solidFill>
                <a:latin typeface="Poppins"/>
                <a:ea typeface="Poppins"/>
                <a:cs typeface="Poppins"/>
                <a:sym typeface="Poppins"/>
              </a:rPr>
              <a:t>Ενότητα 3: Επίλυση Προβλημάτων, Κριτική Σκέψη και Γραμματισμός</a:t>
            </a:r>
            <a:endParaRPr b="0" i="0" sz="900" u="none" cap="none" strike="noStrik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rect b="b" l="l" r="r" t="t"/>
            <a:pathLst>
              <a:path extrusionOk="0" h="991404" w="3671865">
                <a:moveTo>
                  <a:pt x="0" y="0"/>
                </a:moveTo>
                <a:lnTo>
                  <a:pt x="3671865" y="0"/>
                </a:lnTo>
                <a:lnTo>
                  <a:pt x="3671865" y="991404"/>
                </a:lnTo>
                <a:lnTo>
                  <a:pt x="0" y="991404"/>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22"/>
          <p:cNvSpPr txBox="1"/>
          <p:nvPr/>
        </p:nvSpPr>
        <p:spPr>
          <a:xfrm>
            <a:off x="3916479" y="8152295"/>
            <a:ext cx="44205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i="1" lang="en-US" sz="1200">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b="0" i="0" sz="1100" u="none" cap="none" strike="noStrik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100" u="none" cap="none" strike="noStrike">
                <a:solidFill>
                  <a:srgbClr val="10153D"/>
                </a:solidFill>
                <a:latin typeface="Arial"/>
                <a:ea typeface="Arial"/>
                <a:cs typeface="Arial"/>
                <a:sym typeface="Arial"/>
              </a:rPr>
              <a:t>Υλικό διαθέσιμο με την άδεια Creative Commons CC BY 4.0 (https://creativecommons.org/licenses/by/4.0/).</a:t>
            </a:r>
            <a:endParaRPr b="0" i="0" sz="1400" u="none" cap="none" strike="noStrike">
              <a:solidFill>
                <a:srgbClr val="000000"/>
              </a:solidFill>
              <a:latin typeface="Arial"/>
              <a:ea typeface="Arial"/>
              <a:cs typeface="Arial"/>
              <a:sym typeface="Arial"/>
            </a:endParaRPr>
          </a:p>
        </p:txBody>
      </p:sp>
      <p:sp>
        <p:nvSpPr>
          <p:cNvPr id="103" name="Google Shape;103;p22"/>
          <p:cNvSpPr/>
          <p:nvPr/>
        </p:nvSpPr>
        <p:spPr>
          <a:xfrm>
            <a:off x="3907596" y="7233229"/>
            <a:ext cx="1522251" cy="673677"/>
          </a:xfrm>
          <a:custGeom>
            <a:rect b="b" l="l" r="r" t="t"/>
            <a:pathLst>
              <a:path extrusionOk="0" h="673677" w="1522251">
                <a:moveTo>
                  <a:pt x="0" y="0"/>
                </a:moveTo>
                <a:lnTo>
                  <a:pt x="1522251" y="0"/>
                </a:lnTo>
                <a:lnTo>
                  <a:pt x="1522251" y="673677"/>
                </a:lnTo>
                <a:lnTo>
                  <a:pt x="0" y="67367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2"/>
          <p:cNvSpPr/>
          <p:nvPr/>
        </p:nvSpPr>
        <p:spPr>
          <a:xfrm>
            <a:off x="505161" y="6229697"/>
            <a:ext cx="1855138" cy="593644"/>
          </a:xfrm>
          <a:custGeom>
            <a:rect b="b" l="l" r="r" t="t"/>
            <a:pathLst>
              <a:path extrusionOk="0" h="593644" w="1855138">
                <a:moveTo>
                  <a:pt x="0" y="0"/>
                </a:moveTo>
                <a:lnTo>
                  <a:pt x="1855138" y="0"/>
                </a:lnTo>
                <a:lnTo>
                  <a:pt x="1855138" y="593644"/>
                </a:lnTo>
                <a:lnTo>
                  <a:pt x="0" y="593644"/>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22"/>
          <p:cNvSpPr/>
          <p:nvPr/>
        </p:nvSpPr>
        <p:spPr>
          <a:xfrm>
            <a:off x="4931578" y="5994372"/>
            <a:ext cx="1064292" cy="1064292"/>
          </a:xfrm>
          <a:custGeom>
            <a:rect b="b" l="l" r="r" t="t"/>
            <a:pathLst>
              <a:path extrusionOk="0" h="1064292" w="1064292">
                <a:moveTo>
                  <a:pt x="0" y="0"/>
                </a:moveTo>
                <a:lnTo>
                  <a:pt x="1064292" y="0"/>
                </a:lnTo>
                <a:lnTo>
                  <a:pt x="1064292" y="1064293"/>
                </a:lnTo>
                <a:lnTo>
                  <a:pt x="0" y="1064293"/>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22"/>
          <p:cNvSpPr/>
          <p:nvPr/>
        </p:nvSpPr>
        <p:spPr>
          <a:xfrm>
            <a:off x="5995870" y="6118230"/>
            <a:ext cx="1001936" cy="816577"/>
          </a:xfrm>
          <a:custGeom>
            <a:rect b="b" l="l" r="r" t="t"/>
            <a:pathLst>
              <a:path extrusionOk="0" h="816577" w="1001936">
                <a:moveTo>
                  <a:pt x="0" y="0"/>
                </a:moveTo>
                <a:lnTo>
                  <a:pt x="1001936" y="0"/>
                </a:lnTo>
                <a:lnTo>
                  <a:pt x="1001936" y="816577"/>
                </a:lnTo>
                <a:lnTo>
                  <a:pt x="0" y="816577"/>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2"/>
          <p:cNvSpPr/>
          <p:nvPr/>
        </p:nvSpPr>
        <p:spPr>
          <a:xfrm>
            <a:off x="533736" y="7254322"/>
            <a:ext cx="1184797" cy="631491"/>
          </a:xfrm>
          <a:custGeom>
            <a:rect b="b" l="l" r="r" t="t"/>
            <a:pathLst>
              <a:path extrusionOk="0" h="631491" w="1184797">
                <a:moveTo>
                  <a:pt x="0" y="0"/>
                </a:moveTo>
                <a:lnTo>
                  <a:pt x="1184798" y="0"/>
                </a:lnTo>
                <a:lnTo>
                  <a:pt x="1184798" y="631491"/>
                </a:lnTo>
                <a:lnTo>
                  <a:pt x="0" y="631491"/>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2"/>
          <p:cNvSpPr/>
          <p:nvPr/>
        </p:nvSpPr>
        <p:spPr>
          <a:xfrm>
            <a:off x="2005633" y="7303058"/>
            <a:ext cx="1668812" cy="534020"/>
          </a:xfrm>
          <a:custGeom>
            <a:rect b="b" l="l" r="r" t="t"/>
            <a:pathLst>
              <a:path extrusionOk="0" h="534020" w="1668812">
                <a:moveTo>
                  <a:pt x="0" y="0"/>
                </a:moveTo>
                <a:lnTo>
                  <a:pt x="1668811" y="0"/>
                </a:lnTo>
                <a:lnTo>
                  <a:pt x="1668811" y="534019"/>
                </a:lnTo>
                <a:lnTo>
                  <a:pt x="0" y="534019"/>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2"/>
          <p:cNvSpPr/>
          <p:nvPr/>
        </p:nvSpPr>
        <p:spPr>
          <a:xfrm>
            <a:off x="5715597" y="7303057"/>
            <a:ext cx="1310784" cy="480349"/>
          </a:xfrm>
          <a:custGeom>
            <a:rect b="b" l="l" r="r" t="t"/>
            <a:pathLst>
              <a:path extrusionOk="0" h="480349" w="1310784">
                <a:moveTo>
                  <a:pt x="0" y="0"/>
                </a:moveTo>
                <a:lnTo>
                  <a:pt x="1310784" y="0"/>
                </a:lnTo>
                <a:lnTo>
                  <a:pt x="1310784" y="480349"/>
                </a:lnTo>
                <a:lnTo>
                  <a:pt x="0" y="480349"/>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b="0" l="0" r="0" t="0"/>
          <a:stretch/>
        </p:blipFill>
        <p:spPr>
          <a:xfrm>
            <a:off x="2718363" y="615395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b="0" l="0" r="0" t="0"/>
          <a:stretch/>
        </p:blipFill>
        <p:spPr>
          <a:xfrm>
            <a:off x="457200" y="228600"/>
            <a:ext cx="1143000" cy="457200"/>
          </a:xfrm>
          <a:prstGeom prst="rect">
            <a:avLst/>
          </a:prstGeom>
          <a:noFill/>
          <a:ln>
            <a:noFill/>
          </a:ln>
        </p:spPr>
      </p:pic>
      <p:pic>
        <p:nvPicPr>
          <p:cNvPr id="310" name="Google Shape;310;p31"/>
          <p:cNvPicPr preferRelativeResize="0"/>
          <p:nvPr/>
        </p:nvPicPr>
        <p:blipFill rotWithShape="1">
          <a:blip r:embed="rId4">
            <a:alphaModFix/>
          </a:blip>
          <a:srcRect b="0" l="0" r="0" t="0"/>
          <a:stretch/>
        </p:blipFill>
        <p:spPr>
          <a:xfrm>
            <a:off x="1714500" y="114300"/>
            <a:ext cx="1600200" cy="685800"/>
          </a:xfrm>
          <a:prstGeom prst="rect">
            <a:avLst/>
          </a:prstGeom>
          <a:noFill/>
          <a:ln>
            <a:noFill/>
          </a:ln>
        </p:spPr>
      </p:pic>
      <p:sp>
        <p:nvSpPr>
          <p:cNvPr id="311" name="Google Shape;311;p31"/>
          <p:cNvSpPr txBox="1"/>
          <p:nvPr/>
        </p:nvSpPr>
        <p:spPr>
          <a:xfrm>
            <a:off x="341200" y="1209511"/>
            <a:ext cx="11545000" cy="935855"/>
          </a:xfrm>
          <a:prstGeom prst="rect">
            <a:avLst/>
          </a:prstGeom>
          <a:solidFill>
            <a:srgbClr val="10146E"/>
          </a:solidFill>
          <a:ln>
            <a:noFill/>
          </a:ln>
        </p:spPr>
        <p:txBody>
          <a:bodyPr anchorCtr="0" anchor="ctr" bIns="91425" lIns="182875" spcFirstLastPara="1" rIns="182875" wrap="square" tIns="91425">
            <a:noAutofit/>
          </a:bodyPr>
          <a:lstStyle/>
          <a:p>
            <a:pPr indent="0" lvl="0" marL="0" marR="0" rtl="0" algn="l">
              <a:lnSpc>
                <a:spcPct val="100000"/>
              </a:lnSpc>
              <a:spcBef>
                <a:spcPts val="0"/>
              </a:spcBef>
              <a:spcAft>
                <a:spcPts val="0"/>
              </a:spcAft>
              <a:buNone/>
            </a:pPr>
            <a:r>
              <a:rPr b="1" i="0" lang="en-US" sz="1600" u="none" cap="none" strike="noStrike">
                <a:solidFill>
                  <a:srgbClr val="17B8BB"/>
                </a:solidFill>
                <a:latin typeface="Poppins"/>
                <a:ea typeface="Poppins"/>
                <a:cs typeface="Poppins"/>
                <a:sym typeface="Poppins"/>
              </a:rPr>
              <a:t>ΣΕΝΑΡΙΟ </a:t>
            </a:r>
            <a:r>
              <a:rPr b="1" i="0" lang="en-US" sz="1600" u="none" cap="none" strike="noStrike">
                <a:solidFill>
                  <a:schemeClr val="lt1"/>
                </a:solidFill>
                <a:latin typeface="Poppins"/>
                <a:ea typeface="Poppins"/>
                <a:cs typeface="Poppins"/>
                <a:sym typeface="Poppins"/>
              </a:rPr>
              <a:t>Ένας μαθητής ολοκληρώνει μια πρακτική εργασία αλλά δεν έχει ακολουθήσει τη σωστή διαδικασία. Όταν τους ρωτάτε σχετικά, γίνεται σαφές ότι δεν διάβασαν πλήρως την εντολή εργασίας. Λένε ότι ήξεραν τι να κάνουν από την προηγούμενη φορά.</a:t>
            </a:r>
            <a:endParaRPr b="0" i="0" sz="1400" u="none" cap="none" strike="noStrike">
              <a:solidFill>
                <a:schemeClr val="lt1"/>
              </a:solidFill>
              <a:latin typeface="Arial"/>
              <a:ea typeface="Arial"/>
              <a:cs typeface="Arial"/>
              <a:sym typeface="Arial"/>
            </a:endParaRPr>
          </a:p>
        </p:txBody>
      </p:sp>
      <p:sp>
        <p:nvSpPr>
          <p:cNvPr id="312" name="Google Shape;312;p31"/>
          <p:cNvSpPr txBox="1"/>
          <p:nvPr/>
        </p:nvSpPr>
        <p:spPr>
          <a:xfrm>
            <a:off x="3657600" y="228600"/>
            <a:ext cx="8229600" cy="6858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None/>
            </a:pPr>
            <a:r>
              <a:rPr b="1" i="0" lang="en-US" sz="2800" u="none" cap="none" strike="noStrike">
                <a:solidFill>
                  <a:srgbClr val="10146E"/>
                </a:solidFill>
                <a:latin typeface="Poppins"/>
                <a:ea typeface="Poppins"/>
                <a:cs typeface="Poppins"/>
                <a:sym typeface="Poppins"/>
              </a:rPr>
              <a:t>Άσκηση σεναρίου: Ανάγνωση της εντολής εργασίας</a:t>
            </a:r>
            <a:endParaRPr b="0" i="0" sz="1400" u="none" cap="none" strike="noStrike">
              <a:solidFill>
                <a:srgbClr val="000000"/>
              </a:solidFill>
              <a:latin typeface="Arial"/>
              <a:ea typeface="Arial"/>
              <a:cs typeface="Arial"/>
              <a:sym typeface="Arial"/>
            </a:endParaRPr>
          </a:p>
        </p:txBody>
      </p:sp>
      <p:sp>
        <p:nvSpPr>
          <p:cNvPr id="313" name="Google Shape;313;p31"/>
          <p:cNvSpPr txBox="1"/>
          <p:nvPr/>
        </p:nvSpPr>
        <p:spPr>
          <a:xfrm>
            <a:off x="456200" y="2928700"/>
            <a:ext cx="11430000" cy="342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1" i="0" lang="en-US" sz="2400" u="none" cap="none" strike="noStrike">
                <a:solidFill>
                  <a:srgbClr val="10146E"/>
                </a:solidFill>
                <a:latin typeface="Poppins"/>
                <a:ea typeface="Poppins"/>
                <a:cs typeface="Poppins"/>
                <a:sym typeface="Poppins"/>
              </a:rPr>
              <a:t>Σκεφτείτε την απάντησή σας ως εκπαιδευτής:</a:t>
            </a:r>
            <a:endParaRPr b="0" i="0" sz="1400" u="none" cap="none" strike="noStrike">
              <a:solidFill>
                <a:srgbClr val="000000"/>
              </a:solidFill>
              <a:latin typeface="Arial"/>
              <a:ea typeface="Arial"/>
              <a:cs typeface="Arial"/>
              <a:sym typeface="Arial"/>
            </a:endParaRPr>
          </a:p>
        </p:txBody>
      </p:sp>
      <p:sp>
        <p:nvSpPr>
          <p:cNvPr id="314" name="Google Shape;314;p31"/>
          <p:cNvSpPr txBox="1"/>
          <p:nvPr/>
        </p:nvSpPr>
        <p:spPr>
          <a:xfrm>
            <a:off x="456200" y="3681011"/>
            <a:ext cx="5600000" cy="2215991"/>
          </a:xfrm>
          <a:prstGeom prst="rect">
            <a:avLst/>
          </a:prstGeom>
          <a:noFill/>
          <a:ln>
            <a:noFill/>
          </a:ln>
        </p:spPr>
        <p:txBody>
          <a:bodyPr anchorCtr="0" anchor="t" bIns="0" lIns="0" spcFirstLastPara="1" rIns="182875" wrap="square" tIns="0">
            <a:spAutoFit/>
          </a:bodyPr>
          <a:lstStyle/>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Πώς χρησιμοποιείτε αυτή τη στιγμή για να αναπτύξετε τις συνήθειες του μαθητή αντί να διορθώσετε απλώς το λάθος; </a:t>
            </a:r>
            <a:endParaRPr/>
          </a:p>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Ποια ερώτηση θα μπορούσατε να κάνετε που κάνει τον μαθητή να σκεφτεί γιατί έχει σημασία η ανάγνωση του εγγράφου;</a:t>
            </a:r>
            <a:endParaRPr b="0" i="0" sz="1400" u="none" cap="none" strike="noStrike">
              <a:solidFill>
                <a:srgbClr val="000000"/>
              </a:solidFill>
              <a:latin typeface="Arial"/>
              <a:ea typeface="Arial"/>
              <a:cs typeface="Arial"/>
              <a:sym typeface="Arial"/>
            </a:endParaRPr>
          </a:p>
        </p:txBody>
      </p:sp>
      <p:sp>
        <p:nvSpPr>
          <p:cNvPr id="315" name="Google Shape;315;p31"/>
          <p:cNvSpPr txBox="1"/>
          <p:nvPr/>
        </p:nvSpPr>
        <p:spPr>
          <a:xfrm>
            <a:off x="237960" y="6055143"/>
            <a:ext cx="5600000" cy="2272417"/>
          </a:xfrm>
          <a:prstGeom prst="rect">
            <a:avLst/>
          </a:prstGeom>
          <a:noFill/>
          <a:ln>
            <a:noFill/>
          </a:ln>
        </p:spPr>
        <p:txBody>
          <a:bodyPr anchorCtr="0" anchor="t" bIns="0" lIns="182875" spcFirstLastPara="1" rIns="0" wrap="square" tIns="0">
            <a:spAutoFit/>
          </a:bodyPr>
          <a:lstStyle/>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Πώς σχεδιάζετε την επόμενη εργασία έτσι ώστε ο έλεγχος των προδιαγραφών να ενσωματωθεί στη διαδικασία; </a:t>
            </a:r>
            <a:endParaRPr/>
          </a:p>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Τι σας λέει αυτό για το πώς χρησιμοποιείτε αυτήν τη στιγμή τα έγγραφα στο χώρο εργασίας στις συνεδρίες σας;</a:t>
            </a:r>
            <a:endParaRPr b="0" i="0" sz="1400" u="none" cap="none" strike="noStrike">
              <a:solidFill>
                <a:srgbClr val="000000"/>
              </a:solidFill>
              <a:latin typeface="Arial"/>
              <a:ea typeface="Arial"/>
              <a:cs typeface="Arial"/>
              <a:sym typeface="Arial"/>
            </a:endParaRPr>
          </a:p>
        </p:txBody>
      </p:sp>
      <p:sp>
        <p:nvSpPr>
          <p:cNvPr id="316" name="Google Shape;316;p31"/>
          <p:cNvSpPr txBox="1"/>
          <p:nvPr/>
        </p:nvSpPr>
        <p:spPr>
          <a:xfrm>
            <a:off x="341199" y="8798607"/>
            <a:ext cx="17283124" cy="1053316"/>
          </a:xfrm>
          <a:prstGeom prst="rect">
            <a:avLst/>
          </a:prstGeom>
          <a:solidFill>
            <a:srgbClr val="17B8BB"/>
          </a:solidFill>
          <a:ln>
            <a:noFill/>
          </a:ln>
        </p:spPr>
        <p:txBody>
          <a:bodyPr anchorCtr="0" anchor="ctr" bIns="91425" lIns="228600" spcFirstLastPara="1" rIns="228600" wrap="square" tIns="91425">
            <a:noAutofit/>
          </a:bodyPr>
          <a:lstStyle/>
          <a:p>
            <a:pPr indent="0" lvl="0" marL="0" marR="0" rtl="0" algn="ctr">
              <a:lnSpc>
                <a:spcPct val="100000"/>
              </a:lnSpc>
              <a:spcBef>
                <a:spcPts val="0"/>
              </a:spcBef>
              <a:spcAft>
                <a:spcPts val="0"/>
              </a:spcAft>
              <a:buNone/>
            </a:pPr>
            <a:r>
              <a:rPr b="1" i="0" lang="en-US" sz="2400" u="none" cap="none" strike="noStrike">
                <a:solidFill>
                  <a:srgbClr val="10146E"/>
                </a:solidFill>
                <a:latin typeface="Poppins"/>
                <a:ea typeface="Poppins"/>
                <a:cs typeface="Poppins"/>
                <a:sym typeface="Poppins"/>
              </a:rPr>
              <a:t>Βασική αρχή:  </a:t>
            </a:r>
            <a:r>
              <a:rPr b="0" i="1" lang="en-US" sz="2400" u="none" cap="none" strike="noStrike">
                <a:solidFill>
                  <a:srgbClr val="FFFFFF"/>
                </a:solidFill>
                <a:latin typeface="Poppins"/>
                <a:ea typeface="Poppins"/>
                <a:cs typeface="Poppins"/>
                <a:sym typeface="Poppins"/>
              </a:rPr>
              <a:t>Η κριτική σκέψη αναπτύσσεται όταν απαιτείται συλλογισμός από την εργασία, δεν προστίθεται ως εκ των υστέρων.</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rect b="b" l="l" r="r" t="t"/>
              <a:pathLst>
                <a:path extrusionOk="0" h="1674318" w="5661114">
                  <a:moveTo>
                    <a:pt x="0" y="0"/>
                  </a:moveTo>
                  <a:lnTo>
                    <a:pt x="5661114" y="0"/>
                  </a:lnTo>
                  <a:lnTo>
                    <a:pt x="5661114" y="1674318"/>
                  </a:lnTo>
                  <a:lnTo>
                    <a:pt x="0" y="1674318"/>
                  </a:lnTo>
                  <a:close/>
                </a:path>
              </a:pathLst>
            </a:custGeom>
            <a:solidFill>
              <a:srgbClr val="1014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rect b="b" l="l" r="r" t="t"/>
            <a:pathLst>
              <a:path extrusionOk="0" h="2588781" w="2588781">
                <a:moveTo>
                  <a:pt x="0" y="0"/>
                </a:moveTo>
                <a:lnTo>
                  <a:pt x="2588780" y="0"/>
                </a:lnTo>
                <a:lnTo>
                  <a:pt x="2588780"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rect b="b" l="l" r="r" t="t"/>
            <a:pathLst>
              <a:path extrusionOk="0" h="1123117" w="1123117">
                <a:moveTo>
                  <a:pt x="0" y="0"/>
                </a:moveTo>
                <a:lnTo>
                  <a:pt x="1123116" y="0"/>
                </a:lnTo>
                <a:lnTo>
                  <a:pt x="1123116" y="1123117"/>
                </a:lnTo>
                <a:lnTo>
                  <a:pt x="0" y="112311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32"/>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2" name="Google Shape;342;p32"/>
          <p:cNvGrpSpPr/>
          <p:nvPr/>
        </p:nvGrpSpPr>
        <p:grpSpPr>
          <a:xfrm>
            <a:off x="0" y="9913239"/>
            <a:ext cx="18288000" cy="837562"/>
            <a:chOff x="0" y="-57150"/>
            <a:chExt cx="11607985" cy="463550"/>
          </a:xfrm>
        </p:grpSpPr>
        <p:sp>
          <p:nvSpPr>
            <p:cNvPr id="343" name="Google Shape;343;p32"/>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48" name="Google Shape;348;p32"/>
          <p:cNvSpPr txBox="1"/>
          <p:nvPr/>
        </p:nvSpPr>
        <p:spPr>
          <a:xfrm>
            <a:off x="5374682" y="1019175"/>
            <a:ext cx="7538637" cy="156478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i="0" lang="en-US" sz="4499" u="none" cap="none" strike="noStrike">
                <a:solidFill>
                  <a:srgbClr val="000000"/>
                </a:solidFill>
                <a:latin typeface="Poppins"/>
                <a:ea typeface="Poppins"/>
                <a:cs typeface="Poppins"/>
                <a:sym typeface="Poppins"/>
              </a:rPr>
              <a:t>Γιατί αυτό έχει σημασία: Εγκάρσιες δεξιότητες</a:t>
            </a:r>
            <a:endParaRPr b="0" i="0" sz="1400" u="none" cap="none" strike="noStrike">
              <a:solidFill>
                <a:srgbClr val="000000"/>
              </a:solidFill>
              <a:latin typeface="Arial"/>
              <a:ea typeface="Arial"/>
              <a:cs typeface="Arial"/>
              <a:sym typeface="Arial"/>
            </a:endParaRPr>
          </a:p>
        </p:txBody>
      </p:sp>
      <p:sp>
        <p:nvSpPr>
          <p:cNvPr id="349" name="Google Shape;349;p32"/>
          <p:cNvSpPr txBox="1"/>
          <p:nvPr/>
        </p:nvSpPr>
        <p:spPr>
          <a:xfrm>
            <a:off x="1028700" y="6994725"/>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Απαιτεί την ικανότητα ανάλυσης μιας αλλαγμένης κατάστασης και εντοπισμού μιας νέας πορείας δράσης.</a:t>
            </a:r>
            <a:endParaRPr b="0" i="0" sz="1400" u="none" cap="none" strike="noStrike">
              <a:solidFill>
                <a:srgbClr val="000000"/>
              </a:solidFill>
              <a:latin typeface="Arial"/>
              <a:ea typeface="Arial"/>
              <a:cs typeface="Arial"/>
              <a:sym typeface="Arial"/>
            </a:endParaRPr>
          </a:p>
        </p:txBody>
      </p:sp>
      <p:sp>
        <p:nvSpPr>
          <p:cNvPr id="350" name="Google Shape;350;p32"/>
          <p:cNvSpPr txBox="1"/>
          <p:nvPr/>
        </p:nvSpPr>
        <p:spPr>
          <a:xfrm>
            <a:off x="1297793" y="6042689"/>
            <a:ext cx="3175609" cy="432875"/>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Προσαρμοστικότητα</a:t>
            </a:r>
            <a:endParaRPr b="0" i="0" sz="1400" u="none" cap="none" strike="noStrike">
              <a:solidFill>
                <a:srgbClr val="000000"/>
              </a:solidFill>
              <a:latin typeface="Arial"/>
              <a:ea typeface="Arial"/>
              <a:cs typeface="Arial"/>
              <a:sym typeface="Arial"/>
            </a:endParaRPr>
          </a:p>
        </p:txBody>
      </p:sp>
      <p:sp>
        <p:nvSpPr>
          <p:cNvPr id="351" name="Google Shape;351;p32"/>
          <p:cNvSpPr txBox="1"/>
          <p:nvPr/>
        </p:nvSpPr>
        <p:spPr>
          <a:xfrm>
            <a:off x="5201666" y="6994725"/>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Εξαρτάται από την ικανότητα να σταθμίζεις τα στοιχεία αντί να ενεργείς με βάση τη συνήθεια ή την υπόθεση.</a:t>
            </a:r>
            <a:endParaRPr b="0" i="0" sz="1400" u="none" cap="none" strike="noStrike">
              <a:solidFill>
                <a:srgbClr val="000000"/>
              </a:solidFill>
              <a:latin typeface="Arial"/>
              <a:ea typeface="Arial"/>
              <a:cs typeface="Arial"/>
              <a:sym typeface="Arial"/>
            </a:endParaRPr>
          </a:p>
        </p:txBody>
      </p:sp>
      <p:sp>
        <p:nvSpPr>
          <p:cNvPr id="352" name="Google Shape;352;p32"/>
          <p:cNvSpPr txBox="1"/>
          <p:nvPr/>
        </p:nvSpPr>
        <p:spPr>
          <a:xfrm>
            <a:off x="5200743" y="6042689"/>
            <a:ext cx="3715643" cy="432875"/>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Λήψη αποφάσεων</a:t>
            </a:r>
            <a:endParaRPr b="0" i="0" sz="1400" u="none" cap="none" strike="noStrike">
              <a:solidFill>
                <a:srgbClr val="000000"/>
              </a:solidFill>
              <a:latin typeface="Arial"/>
              <a:ea typeface="Arial"/>
              <a:cs typeface="Arial"/>
              <a:sym typeface="Arial"/>
            </a:endParaRPr>
          </a:p>
        </p:txBody>
      </p:sp>
      <p:sp>
        <p:nvSpPr>
          <p:cNvPr id="353" name="Google Shape;353;p32"/>
          <p:cNvSpPr txBox="1"/>
          <p:nvPr/>
        </p:nvSpPr>
        <p:spPr>
          <a:xfrm>
            <a:off x="9373585" y="6994725"/>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Βελτιώνεται όταν οι μαθητές μπορούν να εξηγήσουν με σαφήνεια το σκεπτικό τους, όχι απλώς να αναφέρουν τι έκαναν.</a:t>
            </a:r>
            <a:endParaRPr b="0" i="0" sz="1400" u="none" cap="none" strike="noStrike">
              <a:solidFill>
                <a:srgbClr val="000000"/>
              </a:solidFill>
              <a:latin typeface="Arial"/>
              <a:ea typeface="Arial"/>
              <a:cs typeface="Arial"/>
              <a:sym typeface="Arial"/>
            </a:endParaRPr>
          </a:p>
        </p:txBody>
      </p:sp>
      <p:sp>
        <p:nvSpPr>
          <p:cNvPr id="354" name="Google Shape;354;p32"/>
          <p:cNvSpPr txBox="1"/>
          <p:nvPr/>
        </p:nvSpPr>
        <p:spPr>
          <a:xfrm>
            <a:off x="9547648" y="6042689"/>
            <a:ext cx="3365670" cy="432875"/>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Επικοινωνία</a:t>
            </a:r>
            <a:endParaRPr b="0" i="0" sz="1400" u="none" cap="none" strike="noStrike">
              <a:solidFill>
                <a:srgbClr val="000000"/>
              </a:solidFill>
              <a:latin typeface="Arial"/>
              <a:ea typeface="Arial"/>
              <a:cs typeface="Arial"/>
              <a:sym typeface="Arial"/>
            </a:endParaRPr>
          </a:p>
        </p:txBody>
      </p:sp>
      <p:sp>
        <p:nvSpPr>
          <p:cNvPr id="355" name="Google Shape;355;p32"/>
          <p:cNvSpPr txBox="1"/>
          <p:nvPr/>
        </p:nvSpPr>
        <p:spPr>
          <a:xfrm>
            <a:off x="13545504" y="6994725"/>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Αναπτύσσεται όταν οι μαθητές αισθάνονται αρκετά σίγουροι για τη δική τους κρίση ώστε να προτείνουν και να δοκιμάσουν λύσεις.</a:t>
            </a:r>
            <a:endParaRPr b="0" i="0" sz="1400" u="none" cap="none" strike="noStrike">
              <a:solidFill>
                <a:srgbClr val="000000"/>
              </a:solidFill>
              <a:latin typeface="Arial"/>
              <a:ea typeface="Arial"/>
              <a:cs typeface="Arial"/>
              <a:sym typeface="Arial"/>
            </a:endParaRPr>
          </a:p>
        </p:txBody>
      </p:sp>
      <p:sp>
        <p:nvSpPr>
          <p:cNvPr id="356" name="Google Shape;356;p32"/>
          <p:cNvSpPr txBox="1"/>
          <p:nvPr/>
        </p:nvSpPr>
        <p:spPr>
          <a:xfrm>
            <a:off x="13545504" y="6042689"/>
            <a:ext cx="3713796" cy="432875"/>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Ηγεσία</a:t>
            </a:r>
            <a:endParaRPr b="0" i="0" sz="1400" u="none" cap="none" strike="noStrik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b="0" l="0" r="0" t="0"/>
          <a:stretch/>
        </p:blipFill>
        <p:spPr>
          <a:xfrm>
            <a:off x="-1052388" y="0"/>
            <a:ext cx="4911214" cy="10287000"/>
          </a:xfrm>
          <a:prstGeom prst="rect">
            <a:avLst/>
          </a:prstGeom>
          <a:noFill/>
          <a:ln>
            <a:noFill/>
          </a:ln>
        </p:spPr>
      </p:pic>
      <p:sp>
        <p:nvSpPr>
          <p:cNvPr id="364" name="Google Shape;364;p33"/>
          <p:cNvSpPr/>
          <p:nvPr/>
        </p:nvSpPr>
        <p:spPr>
          <a:xfrm flipH="1" rot="4721273">
            <a:off x="-2299540" y="1259816"/>
            <a:ext cx="14314219" cy="4783163"/>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74" name="Google Shape;374;p33"/>
          <p:cNvSpPr/>
          <p:nvPr/>
        </p:nvSpPr>
        <p:spPr>
          <a:xfrm>
            <a:off x="16731695" y="8954022"/>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33"/>
          <p:cNvSpPr txBox="1"/>
          <p:nvPr/>
        </p:nvSpPr>
        <p:spPr>
          <a:xfrm>
            <a:off x="7874000" y="2011100"/>
            <a:ext cx="10413999" cy="7835991"/>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150"/>
              </a:spcBef>
              <a:spcAft>
                <a:spcPts val="0"/>
              </a:spcAft>
              <a:buNone/>
            </a:pPr>
            <a:r>
              <a:rPr b="1" i="0" lang="en-US" sz="2400" u="none" cap="none" strike="noStrike">
                <a:solidFill>
                  <a:srgbClr val="17B8BB"/>
                </a:solidFill>
                <a:latin typeface="Poppins"/>
                <a:ea typeface="Poppins"/>
                <a:cs typeface="Poppins"/>
                <a:sym typeface="Poppins"/>
              </a:rPr>
              <a:t>Οι εκπαιδευτές ΕΕΚ μπορούν να αναπτύξουν αυτή τη δεξιότητα :</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 Αντικαθιστώντας τουλάχιστον μία δομημένη δραστηριότητα ανά ενότητα με ένα ανοιχτού τύπου πρόβλημα που απαιτεί διάγνωση ή λήψη απόφασης.</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Χρησιμοποιώντας μοντελοποίηση μέσω σκέψης φωναχτά, όταν παρουσιάζουν σύνθετες διαδικασίες ή διαδικασίες που περιλαμβάνουν πολλαπλά βήματα.</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 Ενσωματώνοντας έγγραφα του χώρου εργασίας στις τακτικές μαθησιακές δραστηριότητες και όχι μόνο στις διαδικασίες αξιολόγησης.</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Θέτοντας ερωτήσεις που αφορούν τον τρόπο σκέψης και τον συλλογισμό με συνέπεια κατά τη διάρκεια των πρακτικών δραστηριοτήτων και συζητώντας στη συνέχεια με τους εκπαιδευόμενους πώς κατέληξαν στις απαντήσεις τους.</a:t>
            </a:r>
            <a:endParaRPr b="0" i="0" sz="2400" u="none" cap="none" strike="noStrike">
              <a:solidFill>
                <a:srgbClr val="17B8BB"/>
              </a:solidFill>
              <a:latin typeface="Poppins"/>
              <a:ea typeface="Poppins"/>
              <a:cs typeface="Poppins"/>
              <a:sym typeface="Poppins"/>
            </a:endParaRPr>
          </a:p>
          <a:p>
            <a:pPr indent="0" lvl="0" marL="0" marR="0" rtl="0" algn="l">
              <a:lnSpc>
                <a:spcPct val="130009"/>
              </a:lnSpc>
              <a:spcBef>
                <a:spcPts val="150"/>
              </a:spcBef>
              <a:spcAft>
                <a:spcPts val="0"/>
              </a:spcAft>
              <a:buNone/>
            </a:pPr>
            <a:r>
              <a:rPr b="0" i="0" lang="en-US" sz="2400" u="none" cap="none" strike="noStrike">
                <a:solidFill>
                  <a:srgbClr val="17B8BB"/>
                </a:solidFill>
                <a:latin typeface="Poppins"/>
                <a:ea typeface="Poppins"/>
                <a:cs typeface="Poppins"/>
                <a:sym typeface="Poppins"/>
              </a:rPr>
              <a:t>Η κριτική σκέψη δεν είναι ξεχωριστό θέμα. Είναι μια διάσταση κάθε πρακτικής εργασίας, που γίνεται ορατή από τον τρόπο με τον οποίο ο εκπαιδευτής σχεδιάζει, ρωτά και αναφέρει.</a:t>
            </a:r>
            <a:endParaRPr b="0" i="0" sz="1400" u="none" cap="none" strike="noStrike">
              <a:solidFill>
                <a:srgbClr val="000000"/>
              </a:solidFill>
              <a:latin typeface="Arial"/>
              <a:ea typeface="Arial"/>
              <a:cs typeface="Arial"/>
              <a:sym typeface="Arial"/>
            </a:endParaRPr>
          </a:p>
        </p:txBody>
      </p:sp>
      <p:sp>
        <p:nvSpPr>
          <p:cNvPr id="376" name="Google Shape;376;p33"/>
          <p:cNvSpPr txBox="1"/>
          <p:nvPr/>
        </p:nvSpPr>
        <p:spPr>
          <a:xfrm>
            <a:off x="8140508" y="681913"/>
            <a:ext cx="9880982" cy="973856"/>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1" i="0" lang="en-US" sz="2800" u="none" cap="none" strike="noStrike">
                <a:solidFill>
                  <a:srgbClr val="000000"/>
                </a:solidFill>
                <a:latin typeface="Poppins"/>
                <a:ea typeface="Poppins"/>
                <a:cs typeface="Poppins"/>
                <a:sym typeface="Poppins"/>
              </a:rPr>
              <a:t>Στρατηγικές εκπαιδευτικών για την ενίσχυση της διδασκαλίας της κριτικής σκέψης</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34"/>
          <p:cNvSpPr/>
          <p:nvPr/>
        </p:nvSpPr>
        <p:spPr>
          <a:xfrm rot="-4721612">
            <a:off x="3638115" y="1896865"/>
            <a:ext cx="14314219" cy="4992084"/>
          </a:xfrm>
          <a:custGeom>
            <a:rect b="b" l="l" r="r" t="t"/>
            <a:pathLst>
              <a:path extrusionOk="0" h="4992084" w="14314219">
                <a:moveTo>
                  <a:pt x="0" y="0"/>
                </a:moveTo>
                <a:lnTo>
                  <a:pt x="14314219" y="0"/>
                </a:lnTo>
                <a:lnTo>
                  <a:pt x="14314219" y="4992084"/>
                </a:lnTo>
                <a:lnTo>
                  <a:pt x="0" y="49920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34"/>
          <p:cNvSpPr/>
          <p:nvPr/>
        </p:nvSpPr>
        <p:spPr>
          <a:xfrm>
            <a:off x="9680911" y="5"/>
            <a:ext cx="8986399" cy="10289262"/>
          </a:xfrm>
          <a:custGeom>
            <a:rect b="b" l="l" r="r" t="t"/>
            <a:pathLst>
              <a:path extrusionOk="0" h="24846662" w="2170049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34"/>
          <p:cNvSpPr/>
          <p:nvPr/>
        </p:nvSpPr>
        <p:spPr>
          <a:xfrm flipH="1" rot="-2967198">
            <a:off x="12833343" y="6024265"/>
            <a:ext cx="10909314" cy="3709167"/>
          </a:xfrm>
          <a:custGeom>
            <a:rect b="b" l="l" r="r" t="t"/>
            <a:pathLst>
              <a:path extrusionOk="0" h="3709167" w="10909314">
                <a:moveTo>
                  <a:pt x="10909314" y="0"/>
                </a:moveTo>
                <a:lnTo>
                  <a:pt x="0" y="0"/>
                </a:lnTo>
                <a:lnTo>
                  <a:pt x="0" y="3709167"/>
                </a:lnTo>
                <a:lnTo>
                  <a:pt x="10909314" y="3709167"/>
                </a:lnTo>
                <a:lnTo>
                  <a:pt x="10909314"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4" name="Google Shape;384;p34"/>
          <p:cNvGrpSpPr/>
          <p:nvPr/>
        </p:nvGrpSpPr>
        <p:grpSpPr>
          <a:xfrm>
            <a:off x="10165433" y="946396"/>
            <a:ext cx="857867" cy="857867"/>
            <a:chOff x="0" y="0"/>
            <a:chExt cx="812800" cy="812800"/>
          </a:xfrm>
        </p:grpSpPr>
        <p:sp>
          <p:nvSpPr>
            <p:cNvPr id="385" name="Google Shape;385;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87" name="Google Shape;387;p34"/>
          <p:cNvGrpSpPr/>
          <p:nvPr/>
        </p:nvGrpSpPr>
        <p:grpSpPr>
          <a:xfrm>
            <a:off x="9651318" y="2226096"/>
            <a:ext cx="604566" cy="604566"/>
            <a:chOff x="0" y="0"/>
            <a:chExt cx="812800" cy="812800"/>
          </a:xfrm>
        </p:grpSpPr>
        <p:sp>
          <p:nvSpPr>
            <p:cNvPr id="388" name="Google Shape;388;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90" name="Google Shape;390;p34"/>
          <p:cNvGrpSpPr/>
          <p:nvPr/>
        </p:nvGrpSpPr>
        <p:grpSpPr>
          <a:xfrm>
            <a:off x="10476408" y="681913"/>
            <a:ext cx="637633" cy="637633"/>
            <a:chOff x="0" y="0"/>
            <a:chExt cx="812800" cy="812800"/>
          </a:xfrm>
        </p:grpSpPr>
        <p:sp>
          <p:nvSpPr>
            <p:cNvPr id="391" name="Google Shape;391;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34"/>
          <p:cNvSpPr txBox="1"/>
          <p:nvPr/>
        </p:nvSpPr>
        <p:spPr>
          <a:xfrm>
            <a:off x="1041071" y="5394958"/>
            <a:ext cx="7614174" cy="632609"/>
          </a:xfrm>
          <a:prstGeom prst="rect">
            <a:avLst/>
          </a:prstGeom>
          <a:noFill/>
          <a:ln>
            <a:noFill/>
          </a:ln>
        </p:spPr>
        <p:txBody>
          <a:bodyPr anchorCtr="0" anchor="t" bIns="0" lIns="0" spcFirstLastPara="1" rIns="0" wrap="square" tIns="0">
            <a:spAutoFit/>
          </a:bodyPr>
          <a:lstStyle/>
          <a:p>
            <a:pPr indent="0" lvl="0" marL="0" marR="0" rtl="0" algn="l">
              <a:lnSpc>
                <a:spcPct val="114004"/>
              </a:lnSpc>
              <a:spcBef>
                <a:spcPts val="0"/>
              </a:spcBef>
              <a:spcAft>
                <a:spcPts val="0"/>
              </a:spcAft>
              <a:buNone/>
            </a:pPr>
            <a:r>
              <a:rPr b="0" i="0" lang="en-US" sz="3606" u="none" cap="none" strike="noStrike">
                <a:solidFill>
                  <a:srgbClr val="000000"/>
                </a:solidFill>
                <a:latin typeface="Poppins SemiBold"/>
                <a:ea typeface="Poppins SemiBold"/>
                <a:cs typeface="Poppins SemiBold"/>
                <a:sym typeface="Poppins SemiBold"/>
              </a:rPr>
              <a:t>Για την προσοχή σας</a:t>
            </a:r>
            <a:endParaRPr b="0" i="0" sz="1400" u="none" cap="none" strike="noStrike">
              <a:solidFill>
                <a:srgbClr val="000000"/>
              </a:solidFill>
              <a:latin typeface="Arial"/>
              <a:ea typeface="Arial"/>
              <a:cs typeface="Arial"/>
              <a:sym typeface="Arial"/>
            </a:endParaRPr>
          </a:p>
        </p:txBody>
      </p:sp>
      <p:sp>
        <p:nvSpPr>
          <p:cNvPr id="394" name="Google Shape;394;p34"/>
          <p:cNvSpPr txBox="1"/>
          <p:nvPr/>
        </p:nvSpPr>
        <p:spPr>
          <a:xfrm>
            <a:off x="1034729" y="3875590"/>
            <a:ext cx="7538244" cy="1845185"/>
          </a:xfrm>
          <a:prstGeom prst="rect">
            <a:avLst/>
          </a:prstGeom>
          <a:noFill/>
          <a:ln>
            <a:noFill/>
          </a:ln>
        </p:spPr>
        <p:txBody>
          <a:bodyPr anchorCtr="0" anchor="t" bIns="0" lIns="0" spcFirstLastPara="1" rIns="0" wrap="square" tIns="0">
            <a:spAutoFit/>
          </a:bodyPr>
          <a:lstStyle/>
          <a:p>
            <a:pPr indent="0" lvl="0" marL="0" marR="0" rtl="0" algn="l">
              <a:lnSpc>
                <a:spcPct val="114004"/>
              </a:lnSpc>
              <a:spcBef>
                <a:spcPts val="0"/>
              </a:spcBef>
              <a:spcAft>
                <a:spcPts val="0"/>
              </a:spcAft>
              <a:buNone/>
            </a:pPr>
            <a:r>
              <a:rPr b="1" i="0" lang="en-US" sz="10518" u="none" cap="none" strike="noStrike">
                <a:solidFill>
                  <a:srgbClr val="17B8BB"/>
                </a:solidFill>
                <a:latin typeface="Poppins"/>
                <a:ea typeface="Poppins"/>
                <a:cs typeface="Poppins"/>
                <a:sym typeface="Poppins"/>
              </a:rPr>
              <a:t>Ευχαριστώ</a:t>
            </a:r>
            <a:endParaRPr b="0" i="0" sz="1400" u="none" cap="none" strike="noStrike">
              <a:solidFill>
                <a:srgbClr val="000000"/>
              </a:solidFill>
              <a:latin typeface="Arial"/>
              <a:ea typeface="Arial"/>
              <a:cs typeface="Arial"/>
              <a:sym typeface="Arial"/>
            </a:endParaRPr>
          </a:p>
        </p:txBody>
      </p:sp>
      <p:sp>
        <p:nvSpPr>
          <p:cNvPr id="395" name="Google Shape;395;p34"/>
          <p:cNvSpPr/>
          <p:nvPr/>
        </p:nvSpPr>
        <p:spPr>
          <a:xfrm>
            <a:off x="3577505" y="681913"/>
            <a:ext cx="1413849" cy="1232069"/>
          </a:xfrm>
          <a:custGeom>
            <a:rect b="b" l="l" r="r" t="t"/>
            <a:pathLst>
              <a:path extrusionOk="0" h="1232069" w="1413849">
                <a:moveTo>
                  <a:pt x="0" y="0"/>
                </a:moveTo>
                <a:lnTo>
                  <a:pt x="1413850" y="0"/>
                </a:lnTo>
                <a:lnTo>
                  <a:pt x="1413850" y="1232069"/>
                </a:lnTo>
                <a:lnTo>
                  <a:pt x="0" y="123206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34"/>
          <p:cNvSpPr/>
          <p:nvPr/>
        </p:nvSpPr>
        <p:spPr>
          <a:xfrm>
            <a:off x="1041071" y="1126889"/>
            <a:ext cx="2350712" cy="634692"/>
          </a:xfrm>
          <a:custGeom>
            <a:rect b="b" l="l" r="r" t="t"/>
            <a:pathLst>
              <a:path extrusionOk="0" h="634692" w="2350712">
                <a:moveTo>
                  <a:pt x="0" y="0"/>
                </a:moveTo>
                <a:lnTo>
                  <a:pt x="2350713" y="0"/>
                </a:lnTo>
                <a:lnTo>
                  <a:pt x="2350713" y="634693"/>
                </a:lnTo>
                <a:lnTo>
                  <a:pt x="0" y="63469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34"/>
          <p:cNvSpPr txBox="1"/>
          <p:nvPr/>
        </p:nvSpPr>
        <p:spPr>
          <a:xfrm>
            <a:off x="397770" y="6823285"/>
            <a:ext cx="7538244" cy="969304"/>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499" u="none" cap="none" strike="noStrike">
                <a:solidFill>
                  <a:srgbClr val="000000"/>
                </a:solidFill>
                <a:latin typeface="Poppins"/>
                <a:ea typeface="Poppins"/>
                <a:cs typeface="Poppins"/>
                <a:sym typeface="Poppins"/>
              </a:rPr>
              <a:t>Επικοινωνήστε μαζί μας</a:t>
            </a:r>
            <a:endParaRPr b="0" i="0" sz="1400" u="none" cap="none" strike="noStrike">
              <a:solidFill>
                <a:srgbClr val="000000"/>
              </a:solidFill>
              <a:latin typeface="Arial"/>
              <a:ea typeface="Arial"/>
              <a:cs typeface="Arial"/>
              <a:sym typeface="Arial"/>
            </a:endParaRPr>
          </a:p>
        </p:txBody>
      </p:sp>
      <p:grpSp>
        <p:nvGrpSpPr>
          <p:cNvPr id="398" name="Google Shape;398;p34"/>
          <p:cNvGrpSpPr/>
          <p:nvPr/>
        </p:nvGrpSpPr>
        <p:grpSpPr>
          <a:xfrm>
            <a:off x="555937" y="7970706"/>
            <a:ext cx="6239170" cy="761091"/>
            <a:chOff x="0" y="-57150"/>
            <a:chExt cx="3800029" cy="463550"/>
          </a:xfrm>
        </p:grpSpPr>
        <p:sp>
          <p:nvSpPr>
            <p:cNvPr id="399" name="Google Shape;399;p34"/>
            <p:cNvSpPr/>
            <p:nvPr/>
          </p:nvSpPr>
          <p:spPr>
            <a:xfrm>
              <a:off x="0" y="0"/>
              <a:ext cx="3800029" cy="406400"/>
            </a:xfrm>
            <a:custGeom>
              <a:rect b="b" l="l" r="r" t="t"/>
              <a:pathLst>
                <a:path extrusionOk="0" h="406400" w="3800029">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34"/>
            <p:cNvSpPr txBox="1"/>
            <p:nvPr/>
          </p:nvSpPr>
          <p:spPr>
            <a:xfrm>
              <a:off x="0" y="-57150"/>
              <a:ext cx="3800029"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1" name="Google Shape;401;p34"/>
          <p:cNvSpPr/>
          <p:nvPr/>
        </p:nvSpPr>
        <p:spPr>
          <a:xfrm>
            <a:off x="79280" y="7898495"/>
            <a:ext cx="953315" cy="953315"/>
          </a:xfrm>
          <a:custGeom>
            <a:rect b="b" l="l" r="r" t="t"/>
            <a:pathLst>
              <a:path extrusionOk="0" h="953315" w="953315">
                <a:moveTo>
                  <a:pt x="0" y="0"/>
                </a:moveTo>
                <a:lnTo>
                  <a:pt x="953315" y="0"/>
                </a:lnTo>
                <a:lnTo>
                  <a:pt x="953315" y="953315"/>
                </a:lnTo>
                <a:lnTo>
                  <a:pt x="0" y="953315"/>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34"/>
          <p:cNvSpPr/>
          <p:nvPr/>
        </p:nvSpPr>
        <p:spPr>
          <a:xfrm>
            <a:off x="260238" y="8092651"/>
            <a:ext cx="591399" cy="591399"/>
          </a:xfrm>
          <a:custGeom>
            <a:rect b="b" l="l" r="r" t="t"/>
            <a:pathLst>
              <a:path extrusionOk="0" h="591399" w="591399">
                <a:moveTo>
                  <a:pt x="0" y="0"/>
                </a:moveTo>
                <a:lnTo>
                  <a:pt x="591399" y="0"/>
                </a:lnTo>
                <a:lnTo>
                  <a:pt x="591399" y="591399"/>
                </a:lnTo>
                <a:lnTo>
                  <a:pt x="0" y="591399"/>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34"/>
          <p:cNvSpPr txBox="1"/>
          <p:nvPr/>
        </p:nvSpPr>
        <p:spPr>
          <a:xfrm>
            <a:off x="1297363" y="8084713"/>
            <a:ext cx="4689224" cy="493036"/>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Clr>
                <a:srgbClr val="000000"/>
              </a:buClr>
              <a:buSzPts val="2733"/>
              <a:buFont typeface="Arial"/>
              <a:buNone/>
            </a:pPr>
            <a:r>
              <a:rPr b="0" i="0" lang="en-US" sz="2733" u="none" cap="none" strike="noStrike">
                <a:solidFill>
                  <a:srgbClr val="FFFFFF"/>
                </a:solidFill>
                <a:latin typeface="Poppins Medium"/>
                <a:ea typeface="Poppins Medium"/>
                <a:cs typeface="Poppins Medium"/>
                <a:sym typeface="Poppins Medium"/>
              </a:rPr>
              <a:t>www.vetcompass.eu</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p:nvPr/>
        </p:nvSpPr>
        <p:spPr>
          <a:xfrm flipH="1" rot="4721273">
            <a:off x="-2998949" y="2281034"/>
            <a:ext cx="14314219" cy="3745292"/>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 name="Google Shape;116;p23"/>
          <p:cNvGrpSpPr/>
          <p:nvPr/>
        </p:nvGrpSpPr>
        <p:grpSpPr>
          <a:xfrm>
            <a:off x="5333407" y="252979"/>
            <a:ext cx="857867" cy="857867"/>
            <a:chOff x="0" y="0"/>
            <a:chExt cx="812800" cy="812800"/>
          </a:xfrm>
        </p:grpSpPr>
        <p:sp>
          <p:nvSpPr>
            <p:cNvPr id="117" name="Google Shape;11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 name="Google Shape;119;p23"/>
          <p:cNvGrpSpPr/>
          <p:nvPr/>
        </p:nvGrpSpPr>
        <p:grpSpPr>
          <a:xfrm>
            <a:off x="4748648" y="1723838"/>
            <a:ext cx="604566" cy="604566"/>
            <a:chOff x="0" y="0"/>
            <a:chExt cx="812800" cy="812800"/>
          </a:xfrm>
        </p:grpSpPr>
        <p:sp>
          <p:nvSpPr>
            <p:cNvPr id="120" name="Google Shape;120;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2" name="Google Shape;122;p23"/>
          <p:cNvGrpSpPr/>
          <p:nvPr/>
        </p:nvGrpSpPr>
        <p:grpSpPr>
          <a:xfrm>
            <a:off x="5697450" y="606559"/>
            <a:ext cx="637633" cy="637633"/>
            <a:chOff x="0" y="0"/>
            <a:chExt cx="812800" cy="812800"/>
          </a:xfrm>
        </p:grpSpPr>
        <p:sp>
          <p:nvSpPr>
            <p:cNvPr id="123" name="Google Shape;123;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5" name="Google Shape;125;p23"/>
          <p:cNvSpPr/>
          <p:nvPr/>
        </p:nvSpPr>
        <p:spPr>
          <a:xfrm>
            <a:off x="-2474858" y="26207"/>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3"/>
          <p:cNvSpPr txBox="1"/>
          <p:nvPr/>
        </p:nvSpPr>
        <p:spPr>
          <a:xfrm>
            <a:off x="6462834" y="1029704"/>
            <a:ext cx="11362277" cy="8282267"/>
          </a:xfrm>
          <a:prstGeom prst="rect">
            <a:avLst/>
          </a:prstGeom>
          <a:noFill/>
          <a:ln>
            <a:noFill/>
          </a:ln>
        </p:spPr>
        <p:txBody>
          <a:bodyPr anchorCtr="0" anchor="t" bIns="0" lIns="0" spcFirstLastPara="1" rIns="0" wrap="square" tIns="0">
            <a:spAutoFit/>
          </a:bodyPr>
          <a:lstStyle/>
          <a:p>
            <a:pPr indent="0" lvl="0" marL="0" marR="0" rtl="0" algn="just">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Η επίλυση προβλημάτων, η κριτική σκέψη και ο γραμματισμός αφορούν την ικανότητα να μοντελοποιούμε και να ενσωματώνουμε δεξιότητες συλλογισμού, λήψης αποφάσεων και κατανόησης στην πρακτική επαγγελματική μάθηση. Σε αυτό περιλαμβάνεται και ο λειτουργικός γραμματισμός, όπως η κατανόηση εγγράφων του χώρου εργασίας, για παράδειγμα εγχειριδίων, εντολών εργασίας, κανονισμών και ψηφιακών διεπαφών.</a:t>
            </a:r>
            <a:endParaRPr/>
          </a:p>
          <a:p>
            <a:pPr indent="0" lvl="0" marL="0" marR="0" rtl="0" algn="just">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Στην ΕΕΚ, η κριτική σκέψη δεν αποτελεί μια αφηρημένη ακαδημαϊκή δεξιότητα. Είναι αυτό που χρησιμοποιεί ένας εκπαιδευόμενος όταν ένα εξάρτημα παρουσιάζει απρόσμενη βλάβη, όταν μια προδιαγραφή δεν αντιστοιχεί στο υλικό που έχει μπροστά του ή όταν πρέπει να επιλέξει μεταξύ δύο πιθανών προσεγγίσεων υπό χρονική πίεση. Η διδασκαλία της απαιτεί να καθιστούμε τον τρόπο σκέψης και τον συλλογισμό του ειδικού ορατά στους εκπαιδευόμενους.</a:t>
            </a:r>
            <a:endParaRPr/>
          </a:p>
          <a:p>
            <a:pPr indent="0" lvl="0" marL="0" marR="0" rtl="0" algn="just">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Με την ολοκλήρωση αυτής της ενότητας, θα μπορείτε να καθιστάτε ορατό τον τρόπο με τον οποίο σκέφτονται και συλλογίζονται οι ειδικοί, να θέτετε ερωτήσεις που ενισχύουν την κριτική σκέψη, να ενσωματώνετε έγγραφα του χώρου εργασίας στην καθημερινή μαθησιακή πρακτική και να σχεδιάζετε αυθεντικές δραστηριότητες που αναπτύσσουν την ικανότητα επίλυσης προβλημάτων.</a:t>
            </a:r>
            <a:endParaRPr b="0" i="0" sz="2300" u="none" cap="none" strike="noStrike">
              <a:solidFill>
                <a:srgbClr val="000000"/>
              </a:solidFill>
              <a:latin typeface="Arial"/>
              <a:ea typeface="Arial"/>
              <a:cs typeface="Arial"/>
              <a:sym typeface="Arial"/>
            </a:endParaRPr>
          </a:p>
        </p:txBody>
      </p:sp>
      <p:sp>
        <p:nvSpPr>
          <p:cNvPr id="130" name="Google Shape;130;p23"/>
          <p:cNvSpPr txBox="1"/>
          <p:nvPr/>
        </p:nvSpPr>
        <p:spPr>
          <a:xfrm>
            <a:off x="7779023" y="438448"/>
            <a:ext cx="8729897" cy="486928"/>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i="0" lang="en-US" sz="2800" u="none" cap="none" strike="noStrike">
                <a:solidFill>
                  <a:srgbClr val="000000"/>
                </a:solidFill>
                <a:latin typeface="Poppins"/>
                <a:ea typeface="Poppins"/>
                <a:cs typeface="Poppins"/>
                <a:sym typeface="Poppins"/>
              </a:rPr>
              <a:t>Εισαγωγή &amp; Μαθησιακοί Στόχοι</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l="0" r="0" t="0"/>
          <a:stretch/>
        </p:blipFill>
        <p:spPr>
          <a:xfrm>
            <a:off x="0" y="0"/>
            <a:ext cx="7315200" cy="10287000"/>
          </a:xfrm>
          <a:prstGeom prst="rect">
            <a:avLst/>
          </a:prstGeom>
          <a:noFill/>
          <a:ln>
            <a:noFill/>
          </a:ln>
        </p:spPr>
      </p:pic>
      <p:sp>
        <p:nvSpPr>
          <p:cNvPr id="136" name="Google Shape;136;p24"/>
          <p:cNvSpPr/>
          <p:nvPr/>
        </p:nvSpPr>
        <p:spPr>
          <a:xfrm flipH="1" rot="4721273">
            <a:off x="-1236225" y="1896865"/>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4"/>
          <p:cNvSpPr txBox="1"/>
          <p:nvPr/>
        </p:nvSpPr>
        <p:spPr>
          <a:xfrm>
            <a:off x="8887622" y="2282774"/>
            <a:ext cx="8491224" cy="6721840"/>
          </a:xfrm>
          <a:prstGeom prst="rect">
            <a:avLst/>
          </a:prstGeom>
          <a:noFill/>
          <a:ln>
            <a:noFill/>
          </a:ln>
        </p:spPr>
        <p:txBody>
          <a:bodyPr anchorCtr="0" anchor="t" bIns="0" lIns="0" spcFirstLastPara="1" rIns="0" wrap="square" tIns="0">
            <a:spAutoFit/>
          </a:bodyPr>
          <a:lstStyle/>
          <a:p>
            <a:pPr indent="0" lvl="0" marL="0" marR="0" rtl="0" algn="just">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Η κριτική σκέψη στην ΕΕΚ είναι η ικανότητα να αναλύει κανείς μια κατάσταση, να αξιολογεί τα διαθέσιμα στοιχεία και να καταλήγει σε μια τεκμηριωμένη απόφαση. Είναι ενσωματωμένη σε κάθε τεχνική εργασία, ακόμη και όταν δεν χαρακτηρίζεται ρητά ως τέτοια.</a:t>
            </a:r>
            <a:endParaRPr/>
          </a:p>
          <a:p>
            <a:pPr indent="0" lvl="0" marL="0" marR="0" rtl="0" algn="just">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Ένας εκπαιδευόμενος που ελέγχει δύο φορές μια μέτρηση πριν κόψει ένα υλικό, αναρωτιέται γιατί μια διαδικασία εξακολουθεί να προκαλεί το ίδιο σφάλμα ή διαβάζει μια διαδικασία ασφαλείας πριν ξεκινήσει μια νέα εργασία, ήδη ασκεί κριτική σκέψη.</a:t>
            </a:r>
            <a:endParaRPr/>
          </a:p>
          <a:p>
            <a:pPr indent="0" lvl="0" marL="0" marR="0" rtl="0" algn="just">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Ο ρόλος του εκπαιδευτή είναι να καταστήσει αυτή τη σκέψη συνειδητή και διδακτική.</a:t>
            </a:r>
            <a:endParaRPr b="0" i="0" sz="2400" u="none" cap="none" strike="noStrike">
              <a:solidFill>
                <a:srgbClr val="000000"/>
              </a:solidFill>
              <a:latin typeface="Arial"/>
              <a:ea typeface="Arial"/>
              <a:cs typeface="Arial"/>
              <a:sym typeface="Arial"/>
            </a:endParaRPr>
          </a:p>
        </p:txBody>
      </p:sp>
      <p:sp>
        <p:nvSpPr>
          <p:cNvPr id="150" name="Google Shape;150;p24"/>
          <p:cNvSpPr txBox="1"/>
          <p:nvPr/>
        </p:nvSpPr>
        <p:spPr>
          <a:xfrm>
            <a:off x="8768076" y="1076082"/>
            <a:ext cx="8954700" cy="918000"/>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1" lang="en-US" sz="2800">
                <a:latin typeface="Poppins"/>
                <a:ea typeface="Poppins"/>
                <a:cs typeface="Poppins"/>
                <a:sym typeface="Poppins"/>
              </a:rPr>
              <a:t>Υποε</a:t>
            </a:r>
            <a:r>
              <a:rPr b="1" i="0" lang="en-US" sz="2800" u="none" cap="none" strike="noStrike">
                <a:solidFill>
                  <a:srgbClr val="000000"/>
                </a:solidFill>
                <a:latin typeface="Poppins"/>
                <a:ea typeface="Poppins"/>
                <a:cs typeface="Poppins"/>
                <a:sym typeface="Poppins"/>
              </a:rPr>
              <a:t>νότητα 1: Κατανόηση της κριτικής σκέψης σε τεχνικά πλαίσια</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5"/>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rect b="b" l="l" r="r" t="t"/>
            <a:pathLst>
              <a:path extrusionOk="0" h="6282219" w="7340471">
                <a:moveTo>
                  <a:pt x="0" y="0"/>
                </a:moveTo>
                <a:lnTo>
                  <a:pt x="7340471" y="0"/>
                </a:lnTo>
                <a:lnTo>
                  <a:pt x="7340471" y="6282219"/>
                </a:lnTo>
                <a:lnTo>
                  <a:pt x="0" y="6282219"/>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rect b="b" l="l" r="r" t="t"/>
              <a:pathLst>
                <a:path extrusionOk="0" h="406400" w="7366853">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rect b="b" l="l" r="r" t="t"/>
            <a:pathLst>
              <a:path extrusionOk="0" h="1201930" w="1221784">
                <a:moveTo>
                  <a:pt x="0" y="0"/>
                </a:moveTo>
                <a:lnTo>
                  <a:pt x="1221784" y="0"/>
                </a:lnTo>
                <a:lnTo>
                  <a:pt x="1221784" y="1201930"/>
                </a:lnTo>
                <a:lnTo>
                  <a:pt x="0" y="120193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25"/>
          <p:cNvSpPr txBox="1"/>
          <p:nvPr/>
        </p:nvSpPr>
        <p:spPr>
          <a:xfrm>
            <a:off x="5374682" y="1019175"/>
            <a:ext cx="7538637" cy="486928"/>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i="0" lang="en-US" sz="2800" u="none" cap="none" strike="noStrike">
                <a:solidFill>
                  <a:srgbClr val="000000"/>
                </a:solidFill>
                <a:latin typeface="Poppins"/>
                <a:ea typeface="Poppins"/>
                <a:cs typeface="Poppins"/>
                <a:sym typeface="Poppins"/>
              </a:rPr>
              <a:t>Κριτική σκέψη σε επαγγελματικά πλαίσια</a:t>
            </a:r>
            <a:endParaRPr b="0" i="0" sz="1400" u="none" cap="none" strike="noStrike">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None/>
            </a:pPr>
            <a:r>
              <a:rPr b="1" i="0" lang="en-US" sz="1664" u="none" cap="none" strike="noStrike">
                <a:solidFill>
                  <a:srgbClr val="000000"/>
                </a:solidFill>
                <a:latin typeface="Poppins"/>
                <a:ea typeface="Poppins"/>
                <a:cs typeface="Poppins"/>
                <a:sym typeface="Poppins"/>
              </a:rPr>
              <a:t>Σκέψη</a:t>
            </a:r>
            <a:endParaRPr b="0" i="0" sz="1400" u="none" cap="none" strike="noStrik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None/>
            </a:pPr>
            <a:r>
              <a:rPr b="1" i="0" lang="en-US" sz="1664" u="none" cap="none" strike="noStrike">
                <a:solidFill>
                  <a:srgbClr val="000000"/>
                </a:solidFill>
                <a:latin typeface="Poppins"/>
                <a:ea typeface="Poppins"/>
                <a:cs typeface="Poppins"/>
                <a:sym typeface="Poppins"/>
              </a:rPr>
              <a:t>Αξιοπιστία</a:t>
            </a:r>
            <a:endParaRPr b="0" i="0" sz="1400" u="none" cap="none" strike="noStrike">
              <a:solidFill>
                <a:srgbClr val="000000"/>
              </a:solidFill>
              <a:latin typeface="Arial"/>
              <a:ea typeface="Arial"/>
              <a:cs typeface="Arial"/>
              <a:sym typeface="Arial"/>
            </a:endParaRPr>
          </a:p>
        </p:txBody>
      </p:sp>
      <p:sp>
        <p:nvSpPr>
          <p:cNvPr id="171" name="Google Shape;171;p25"/>
          <p:cNvSpPr txBox="1"/>
          <p:nvPr/>
        </p:nvSpPr>
        <p:spPr>
          <a:xfrm>
            <a:off x="14959514" y="5312467"/>
            <a:ext cx="2023184" cy="578748"/>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None/>
            </a:pPr>
            <a:r>
              <a:rPr b="1" i="0" lang="en-US" sz="1664" u="none" cap="none" strike="noStrike">
                <a:solidFill>
                  <a:srgbClr val="000000"/>
                </a:solidFill>
                <a:latin typeface="Poppins"/>
                <a:ea typeface="Poppins"/>
                <a:cs typeface="Poppins"/>
                <a:sym typeface="Poppins"/>
              </a:rPr>
              <a:t>Αποδεικτικά στοιχεία</a:t>
            </a:r>
            <a:endParaRPr b="0" i="0" sz="1400" u="none" cap="none" strike="noStrike">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anchorCtr="0" anchor="t" bIns="0" lIns="0" spcFirstLastPara="1" rIns="0" wrap="square" tIns="0">
            <a:spAutoFit/>
          </a:bodyPr>
          <a:lstStyle/>
          <a:p>
            <a:pPr indent="0" lvl="0" marL="0" marR="0" rtl="0" algn="l">
              <a:lnSpc>
                <a:spcPct val="124048"/>
              </a:lnSpc>
              <a:spcBef>
                <a:spcPts val="0"/>
              </a:spcBef>
              <a:spcAft>
                <a:spcPts val="0"/>
              </a:spcAft>
              <a:buNone/>
            </a:pPr>
            <a:r>
              <a:rPr b="1" i="0" lang="en-US" sz="1235" u="none" cap="none" strike="noStrike">
                <a:solidFill>
                  <a:srgbClr val="FFFFFF"/>
                </a:solidFill>
                <a:latin typeface="Poppins"/>
                <a:ea typeface="Poppins"/>
                <a:cs typeface="Poppins"/>
                <a:sym typeface="Poppins"/>
              </a:rPr>
              <a:t>Εύρεση σφαλμάτων</a:t>
            </a:r>
            <a:endParaRPr b="0" i="0" sz="1400" u="none" cap="none" strike="noStrike">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anchorCtr="0" anchor="t" bIns="0" lIns="0" spcFirstLastPara="1" rIns="0" wrap="square" tIns="0">
            <a:spAutoFit/>
          </a:bodyPr>
          <a:lstStyle/>
          <a:p>
            <a:pPr indent="0" lvl="0" marL="0" marR="0" rtl="0" algn="l">
              <a:lnSpc>
                <a:spcPct val="112967"/>
              </a:lnSpc>
              <a:spcBef>
                <a:spcPts val="0"/>
              </a:spcBef>
              <a:spcAft>
                <a:spcPts val="0"/>
              </a:spcAft>
              <a:buNone/>
            </a:pPr>
            <a:r>
              <a:rPr b="1" i="0" lang="en-US" sz="1550" u="none" cap="none" strike="noStrike">
                <a:solidFill>
                  <a:srgbClr val="FFFFFF"/>
                </a:solidFill>
                <a:latin typeface="Poppins"/>
                <a:ea typeface="Poppins"/>
                <a:cs typeface="Poppins"/>
                <a:sym typeface="Poppins"/>
              </a:rPr>
              <a:t>Οδηγίες</a:t>
            </a:r>
            <a:endParaRPr b="0" i="0" sz="1400" u="none" cap="none" strike="noStrik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anchorCtr="0" anchor="t" bIns="0" lIns="0" spcFirstLastPara="1" rIns="0" wrap="square" tIns="0">
            <a:spAutoFit/>
          </a:bodyPr>
          <a:lstStyle/>
          <a:p>
            <a:pPr indent="0" lvl="0" marL="0" marR="0" rtl="0" algn="just">
              <a:lnSpc>
                <a:spcPct val="130011"/>
              </a:lnSpc>
              <a:spcBef>
                <a:spcPts val="0"/>
              </a:spcBef>
              <a:spcAft>
                <a:spcPts val="0"/>
              </a:spcAft>
              <a:buClr>
                <a:srgbClr val="000000"/>
              </a:buClr>
              <a:buSzPts val="2499"/>
              <a:buFont typeface="Arial"/>
              <a:buNone/>
            </a:pPr>
            <a:r>
              <a:rPr b="0" i="0" lang="en-US" sz="2499" u="none" cap="none" strike="noStrike">
                <a:solidFill>
                  <a:srgbClr val="000000"/>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5"/>
          <p:cNvSpPr txBox="1"/>
          <p:nvPr/>
        </p:nvSpPr>
        <p:spPr>
          <a:xfrm>
            <a:off x="505740" y="2210079"/>
            <a:ext cx="7911972" cy="6204776"/>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Έλεγχοι αξιοπιστίας — </a:t>
            </a:r>
            <a:r>
              <a:rPr b="0" i="0" lang="en-US" sz="2400" u="none" cap="none" strike="noStrike">
                <a:solidFill>
                  <a:srgbClr val="10146E"/>
                </a:solidFill>
                <a:latin typeface="Poppins"/>
                <a:ea typeface="Poppins"/>
                <a:cs typeface="Poppins"/>
                <a:sym typeface="Poppins"/>
              </a:rPr>
              <a:t>επαλήθευση των πληροφοριών πριν από την αξιοποίησή τους, με έλεγχο ότι μια πηγή, μια μέτρηση ή μια οδηγία είναι ακριβής.</a:t>
            </a:r>
            <a:endParaRPr/>
          </a:p>
          <a:p>
            <a:pPr indent="0" lvl="0" marL="0" marR="0" rtl="0" algn="just">
              <a:lnSpc>
                <a:spcPct val="120000"/>
              </a:lnSpc>
              <a:spcBef>
                <a:spcPts val="0"/>
              </a:spcBef>
              <a:spcAft>
                <a:spcPts val="0"/>
              </a:spcAft>
              <a:buClr>
                <a:srgbClr val="000000"/>
              </a:buClr>
              <a:buSzPts val="2400"/>
              <a:buFont typeface="Arial"/>
              <a:buNone/>
            </a:pPr>
            <a:r>
              <a:t/>
            </a:r>
            <a:endParaRPr b="1" i="0" sz="2400" u="none" cap="none" strike="noStrike">
              <a:solidFill>
                <a:srgbClr val="10146E"/>
              </a:solidFill>
              <a:latin typeface="Poppins"/>
              <a:ea typeface="Poppins"/>
              <a:cs typeface="Poppins"/>
              <a:sym typeface="Poppins"/>
            </a:endParaRPr>
          </a:p>
          <a:p>
            <a:pPr indent="0" lvl="0" marL="0" marR="0" rtl="0" algn="just">
              <a:lnSpc>
                <a:spcPct val="12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Αποφάσεις βάσει στοιχείων — </a:t>
            </a:r>
            <a:r>
              <a:rPr b="0" i="0" lang="en-US" sz="2400" u="none" cap="none" strike="noStrike">
                <a:solidFill>
                  <a:srgbClr val="10146E"/>
                </a:solidFill>
                <a:latin typeface="Poppins"/>
                <a:ea typeface="Poppins"/>
                <a:cs typeface="Poppins"/>
                <a:sym typeface="Poppins"/>
              </a:rPr>
              <a:t>χρήση παρατηρήσιμων δεδομένων αντί για υποθέσεις ή συνήθειες ως βάση για τη λήψη αποφάσεων.</a:t>
            </a:r>
            <a:endParaRPr/>
          </a:p>
          <a:p>
            <a:pPr indent="0" lvl="0" marL="0" marR="0" rtl="0" algn="just">
              <a:lnSpc>
                <a:spcPct val="120000"/>
              </a:lnSpc>
              <a:spcBef>
                <a:spcPts val="0"/>
              </a:spcBef>
              <a:spcAft>
                <a:spcPts val="0"/>
              </a:spcAft>
              <a:buClr>
                <a:srgbClr val="000000"/>
              </a:buClr>
              <a:buSzPts val="2400"/>
              <a:buFont typeface="Arial"/>
              <a:buNone/>
            </a:pPr>
            <a:r>
              <a:t/>
            </a:r>
            <a:endParaRPr b="1" i="0" sz="2400" u="none" cap="none" strike="noStrike">
              <a:solidFill>
                <a:srgbClr val="10146E"/>
              </a:solidFill>
              <a:latin typeface="Poppins"/>
              <a:ea typeface="Poppins"/>
              <a:cs typeface="Poppins"/>
              <a:sym typeface="Poppins"/>
            </a:endParaRPr>
          </a:p>
          <a:p>
            <a:pPr indent="0" lvl="0" marL="0" marR="0" rtl="0" algn="just">
              <a:lnSpc>
                <a:spcPct val="12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Εντοπισμός βλαβών — </a:t>
            </a:r>
            <a:r>
              <a:rPr b="0" i="0" lang="en-US" sz="2400" u="none" cap="none" strike="noStrike">
                <a:solidFill>
                  <a:srgbClr val="10146E"/>
                </a:solidFill>
                <a:latin typeface="Poppins"/>
                <a:ea typeface="Poppins"/>
                <a:cs typeface="Poppins"/>
                <a:sym typeface="Poppins"/>
              </a:rPr>
              <a:t>συστηματική διερεύνηση ενός προβλήματος για τον εντοπισμό της βασικής αιτίας του, αντί για την αντιμετώπιση μόνο των συμπτωμάτων.</a:t>
            </a:r>
            <a:endParaRPr/>
          </a:p>
          <a:p>
            <a:pPr indent="0" lvl="0" marL="0" marR="0" rtl="0" algn="just">
              <a:lnSpc>
                <a:spcPct val="120000"/>
              </a:lnSpc>
              <a:spcBef>
                <a:spcPts val="0"/>
              </a:spcBef>
              <a:spcAft>
                <a:spcPts val="0"/>
              </a:spcAft>
              <a:buClr>
                <a:srgbClr val="000000"/>
              </a:buClr>
              <a:buSzPts val="2400"/>
              <a:buFont typeface="Arial"/>
              <a:buNone/>
            </a:pPr>
            <a:r>
              <a:t/>
            </a:r>
            <a:endParaRPr b="1" i="0" sz="2400" u="none" cap="none" strike="noStrike">
              <a:solidFill>
                <a:srgbClr val="10146E"/>
              </a:solidFill>
              <a:latin typeface="Poppins"/>
              <a:ea typeface="Poppins"/>
              <a:cs typeface="Poppins"/>
              <a:sym typeface="Poppins"/>
            </a:endParaRPr>
          </a:p>
          <a:p>
            <a:pPr indent="0" lvl="0" marL="0" marR="0" rtl="0" algn="just">
              <a:lnSpc>
                <a:spcPct val="12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Ερμηνεία οδηγιών — </a:t>
            </a:r>
            <a:r>
              <a:rPr b="0" i="0" lang="en-US" sz="2400" u="none" cap="none" strike="noStrike">
                <a:solidFill>
                  <a:srgbClr val="10146E"/>
                </a:solidFill>
                <a:latin typeface="Poppins"/>
                <a:ea typeface="Poppins"/>
                <a:cs typeface="Poppins"/>
                <a:sym typeface="Poppins"/>
              </a:rPr>
              <a:t>ακριβής ανάγνωση και εφαρμογή προδιαγραφών, εντολών εργασίας και διαδικασιών.</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grpSp>
        <p:nvGrpSpPr>
          <p:cNvPr id="182" name="Google Shape;182;p26"/>
          <p:cNvGrpSpPr/>
          <p:nvPr/>
        </p:nvGrpSpPr>
        <p:grpSpPr>
          <a:xfrm rot="-5400000">
            <a:off x="-258777" y="4173370"/>
            <a:ext cx="10136933" cy="7561980"/>
            <a:chOff x="0" y="0"/>
            <a:chExt cx="733891" cy="406400"/>
          </a:xfrm>
        </p:grpSpPr>
        <p:sp>
          <p:nvSpPr>
            <p:cNvPr id="183" name="Google Shape;183;p26"/>
            <p:cNvSpPr/>
            <p:nvPr/>
          </p:nvSpPr>
          <p:spPr>
            <a:xfrm>
              <a:off x="0" y="0"/>
              <a:ext cx="733891" cy="406400"/>
            </a:xfrm>
            <a:custGeom>
              <a:rect b="b" l="l" r="r" t="t"/>
              <a:pathLst>
                <a:path extrusionOk="0" h="406400" w="733891">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cap="sq" cmpd="sng" w="123825">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85" name="Google Shape;185;p26"/>
          <p:cNvGrpSpPr/>
          <p:nvPr/>
        </p:nvGrpSpPr>
        <p:grpSpPr>
          <a:xfrm rot="-5400000">
            <a:off x="8505708" y="4077505"/>
            <a:ext cx="9945204" cy="7561980"/>
            <a:chOff x="0" y="0"/>
            <a:chExt cx="733891" cy="406400"/>
          </a:xfrm>
        </p:grpSpPr>
        <p:sp>
          <p:nvSpPr>
            <p:cNvPr id="186" name="Google Shape;186;p26"/>
            <p:cNvSpPr/>
            <p:nvPr/>
          </p:nvSpPr>
          <p:spPr>
            <a:xfrm>
              <a:off x="0" y="0"/>
              <a:ext cx="733891" cy="406400"/>
            </a:xfrm>
            <a:custGeom>
              <a:rect b="b" l="l" r="r" t="t"/>
              <a:pathLst>
                <a:path extrusionOk="0" h="406400" w="733891">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cap="sq" cmpd="sng" w="123825">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rect b="b" l="l" r="r" t="t"/>
            <a:pathLst>
              <a:path extrusionOk="0" h="2599050" w="2599050">
                <a:moveTo>
                  <a:pt x="0" y="0"/>
                </a:moveTo>
                <a:lnTo>
                  <a:pt x="2599050" y="0"/>
                </a:lnTo>
                <a:lnTo>
                  <a:pt x="2599050" y="2599050"/>
                </a:lnTo>
                <a:lnTo>
                  <a:pt x="0" y="259905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rect b="b" l="l" r="r" t="t"/>
            <a:pathLst>
              <a:path extrusionOk="0" h="2207033" w="2207033">
                <a:moveTo>
                  <a:pt x="0" y="0"/>
                </a:moveTo>
                <a:lnTo>
                  <a:pt x="2207032" y="0"/>
                </a:lnTo>
                <a:lnTo>
                  <a:pt x="2207032" y="2207033"/>
                </a:lnTo>
                <a:lnTo>
                  <a:pt x="0" y="220703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rect b="b" l="l" r="r" t="t"/>
            <a:pathLst>
              <a:path extrusionOk="0" h="2599050" w="2599050">
                <a:moveTo>
                  <a:pt x="0" y="0"/>
                </a:moveTo>
                <a:lnTo>
                  <a:pt x="2599050" y="0"/>
                </a:lnTo>
                <a:lnTo>
                  <a:pt x="2599050" y="2599050"/>
                </a:lnTo>
                <a:lnTo>
                  <a:pt x="0" y="259905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rect b="b" l="l" r="r" t="t"/>
            <a:pathLst>
              <a:path extrusionOk="0" h="2207033" w="2207033">
                <a:moveTo>
                  <a:pt x="0" y="0"/>
                </a:moveTo>
                <a:lnTo>
                  <a:pt x="2207033" y="0"/>
                </a:lnTo>
                <a:lnTo>
                  <a:pt x="2207033" y="2207033"/>
                </a:lnTo>
                <a:lnTo>
                  <a:pt x="0" y="220703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rect b="b" l="l" r="r" t="t"/>
            <a:pathLst>
              <a:path extrusionOk="0" h="1978160" w="1978160">
                <a:moveTo>
                  <a:pt x="0" y="0"/>
                </a:moveTo>
                <a:lnTo>
                  <a:pt x="1978160" y="0"/>
                </a:lnTo>
                <a:lnTo>
                  <a:pt x="1978160" y="1978160"/>
                </a:lnTo>
                <a:lnTo>
                  <a:pt x="0" y="197816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rect b="b" l="l" r="r" t="t"/>
            <a:pathLst>
              <a:path extrusionOk="0" h="1978160" w="1978160">
                <a:moveTo>
                  <a:pt x="0" y="0"/>
                </a:moveTo>
                <a:lnTo>
                  <a:pt x="1978160" y="0"/>
                </a:lnTo>
                <a:lnTo>
                  <a:pt x="1978160" y="1978160"/>
                </a:lnTo>
                <a:lnTo>
                  <a:pt x="0" y="197816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rect b="b" l="l" r="r" t="t"/>
            <a:pathLst>
              <a:path extrusionOk="0" h="984060" w="1253580">
                <a:moveTo>
                  <a:pt x="0" y="0"/>
                </a:moveTo>
                <a:lnTo>
                  <a:pt x="1253580" y="0"/>
                </a:lnTo>
                <a:lnTo>
                  <a:pt x="1253580" y="984060"/>
                </a:lnTo>
                <a:lnTo>
                  <a:pt x="0" y="98406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6"/>
          <p:cNvSpPr/>
          <p:nvPr/>
        </p:nvSpPr>
        <p:spPr>
          <a:xfrm flipH="1" rot="10800000">
            <a:off x="12853800" y="2586513"/>
            <a:ext cx="1253580" cy="984060"/>
          </a:xfrm>
          <a:custGeom>
            <a:rect b="b" l="l" r="r" t="t"/>
            <a:pathLst>
              <a:path extrusionOk="0" h="984060" w="1253580">
                <a:moveTo>
                  <a:pt x="0" y="984060"/>
                </a:moveTo>
                <a:lnTo>
                  <a:pt x="1253580" y="984060"/>
                </a:lnTo>
                <a:lnTo>
                  <a:pt x="1253580" y="0"/>
                </a:lnTo>
                <a:lnTo>
                  <a:pt x="0" y="0"/>
                </a:lnTo>
                <a:lnTo>
                  <a:pt x="0" y="98406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rect b="b" l="l" r="r" t="t"/>
            <a:pathLst>
              <a:path extrusionOk="0" h="2176456" w="6240735">
                <a:moveTo>
                  <a:pt x="0" y="0"/>
                </a:moveTo>
                <a:lnTo>
                  <a:pt x="6240735" y="0"/>
                </a:lnTo>
                <a:lnTo>
                  <a:pt x="6240735" y="2176456"/>
                </a:lnTo>
                <a:lnTo>
                  <a:pt x="0" y="217645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6"/>
          <p:cNvSpPr/>
          <p:nvPr/>
        </p:nvSpPr>
        <p:spPr>
          <a:xfrm flipH="1" rot="10598374">
            <a:off x="-1201877" y="-1735978"/>
            <a:ext cx="6576787" cy="2293655"/>
          </a:xfrm>
          <a:custGeom>
            <a:rect b="b" l="l" r="r" t="t"/>
            <a:pathLst>
              <a:path extrusionOk="0" h="2293655" w="6576787">
                <a:moveTo>
                  <a:pt x="0" y="2293654"/>
                </a:moveTo>
                <a:lnTo>
                  <a:pt x="6576787" y="2293654"/>
                </a:lnTo>
                <a:lnTo>
                  <a:pt x="6576787" y="0"/>
                </a:lnTo>
                <a:lnTo>
                  <a:pt x="0" y="0"/>
                </a:lnTo>
                <a:lnTo>
                  <a:pt x="0" y="2293654"/>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6"/>
          <p:cNvSpPr txBox="1"/>
          <p:nvPr/>
        </p:nvSpPr>
        <p:spPr>
          <a:xfrm>
            <a:off x="6501477" y="1019175"/>
            <a:ext cx="5285047" cy="2347181"/>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i="0" lang="en-US" sz="4499" u="none" cap="none" strike="noStrike">
                <a:solidFill>
                  <a:srgbClr val="000000"/>
                </a:solidFill>
                <a:latin typeface="Poppins"/>
                <a:ea typeface="Poppins"/>
                <a:cs typeface="Poppins"/>
                <a:sym typeface="Poppins"/>
              </a:rPr>
              <a:t>Αυτοαξιολόγηση κριτικής σκέψης (Ποσοστό 1–5)</a:t>
            </a:r>
            <a:endParaRPr b="0" i="0" sz="1400" u="none" cap="none" strike="noStrike">
              <a:solidFill>
                <a:srgbClr val="000000"/>
              </a:solidFill>
              <a:latin typeface="Arial"/>
              <a:ea typeface="Arial"/>
              <a:cs typeface="Arial"/>
              <a:sym typeface="Arial"/>
            </a:endParaRPr>
          </a:p>
        </p:txBody>
      </p:sp>
      <p:sp>
        <p:nvSpPr>
          <p:cNvPr id="199" name="Google Shape;199;p26"/>
          <p:cNvSpPr txBox="1"/>
          <p:nvPr/>
        </p:nvSpPr>
        <p:spPr>
          <a:xfrm>
            <a:off x="1780156" y="5244358"/>
            <a:ext cx="6066165" cy="4034438"/>
          </a:xfrm>
          <a:prstGeom prst="rect">
            <a:avLst/>
          </a:prstGeom>
          <a:noFill/>
          <a:ln>
            <a:noFill/>
          </a:ln>
        </p:spPr>
        <p:txBody>
          <a:bodyPr anchorCtr="0" anchor="t" bIns="0" lIns="0" spcFirstLastPara="1" rIns="0" wrap="square" tIns="0">
            <a:spAutoFit/>
          </a:bodyPr>
          <a:lstStyle/>
          <a:p>
            <a:pPr indent="0" lvl="0" marL="0" marR="0" rtl="0" algn="just">
              <a:lnSpc>
                <a:spcPct val="118974"/>
              </a:lnSpc>
              <a:spcBef>
                <a:spcPts val="0"/>
              </a:spcBef>
              <a:spcAft>
                <a:spcPts val="0"/>
              </a:spcAft>
              <a:buNone/>
            </a:pPr>
            <a:r>
              <a:rPr b="0" i="0" lang="en-US" sz="2203" u="none" cap="none" strike="noStrike">
                <a:solidFill>
                  <a:srgbClr val="FFFFFF"/>
                </a:solidFill>
                <a:latin typeface="Poppins"/>
                <a:ea typeface="Poppins"/>
                <a:cs typeface="Poppins"/>
                <a:sym typeface="Poppins"/>
              </a:rPr>
              <a:t>Ποσοστό 1–5:</a:t>
            </a:r>
            <a:br>
              <a:rPr b="0" i="0" lang="en-US" sz="2203" u="none" cap="none" strike="noStrike">
                <a:solidFill>
                  <a:srgbClr val="FFFFFF"/>
                </a:solidFill>
                <a:latin typeface="Poppins"/>
                <a:ea typeface="Poppins"/>
                <a:cs typeface="Poppins"/>
                <a:sym typeface="Poppins"/>
              </a:rPr>
            </a:br>
            <a:r>
              <a:rPr b="0" i="0" lang="en-US" sz="2203" u="none" cap="none" strike="noStrike">
                <a:solidFill>
                  <a:srgbClr val="FFFFFF"/>
                </a:solidFill>
                <a:latin typeface="Poppins"/>
                <a:ea typeface="Poppins"/>
                <a:cs typeface="Poppins"/>
                <a:sym typeface="Poppins"/>
              </a:rPr>
              <a:t>Σχεδιάζω εργασίες που απαιτούν από τους μαθητές να εξηγήσουν το σκεπτικό τους, όχι απλώς να επιδείξουν μια τεχνική.</a:t>
            </a:r>
            <a:br>
              <a:rPr b="0" i="0" lang="en-US" sz="2203" u="none" cap="none" strike="noStrike">
                <a:solidFill>
                  <a:srgbClr val="FFFFFF"/>
                </a:solidFill>
                <a:latin typeface="Poppins"/>
                <a:ea typeface="Poppins"/>
                <a:cs typeface="Poppins"/>
                <a:sym typeface="Poppins"/>
              </a:rPr>
            </a:br>
            <a:r>
              <a:rPr b="0" i="0" lang="en-US" sz="2203" u="none" cap="none" strike="noStrike">
                <a:solidFill>
                  <a:srgbClr val="FFFFFF"/>
                </a:solidFill>
                <a:latin typeface="Poppins"/>
                <a:ea typeface="Poppins"/>
                <a:cs typeface="Poppins"/>
                <a:sym typeface="Poppins"/>
              </a:rPr>
              <a:t>Κάνω ερωτήσεις που προτρέπουν τους μαθητές να ελέγξουν τις υποθέσεις τους πριν προχωρήσουν. </a:t>
            </a:r>
            <a:br>
              <a:rPr b="0" i="0" lang="en-US" sz="2203" u="none" cap="none" strike="noStrike">
                <a:solidFill>
                  <a:srgbClr val="FFFFFF"/>
                </a:solidFill>
                <a:latin typeface="Poppins"/>
                <a:ea typeface="Poppins"/>
                <a:cs typeface="Poppins"/>
                <a:sym typeface="Poppins"/>
              </a:rPr>
            </a:br>
            <a:r>
              <a:rPr b="0" i="0" lang="en-US" sz="2203" u="none" cap="none" strike="noStrike">
                <a:solidFill>
                  <a:srgbClr val="FFFFFF"/>
                </a:solidFill>
                <a:latin typeface="Poppins"/>
                <a:ea typeface="Poppins"/>
                <a:cs typeface="Poppins"/>
                <a:sym typeface="Poppins"/>
              </a:rPr>
              <a:t>Χρησιμοποιώ εργασίες εύρεσης σφαλμάτων ή διάγνωσης ως μέρος τακτικών πρακτικών συνεδριών.</a:t>
            </a:r>
            <a:endParaRPr b="0" i="0" sz="1400" u="none" cap="none" strike="noStrike">
              <a:solidFill>
                <a:srgbClr val="000000"/>
              </a:solidFill>
              <a:latin typeface="Arial"/>
              <a:ea typeface="Arial"/>
              <a:cs typeface="Arial"/>
              <a:sym typeface="Arial"/>
            </a:endParaRPr>
          </a:p>
        </p:txBody>
      </p:sp>
      <p:sp>
        <p:nvSpPr>
          <p:cNvPr id="200" name="Google Shape;200;p26"/>
          <p:cNvSpPr txBox="1"/>
          <p:nvPr/>
        </p:nvSpPr>
        <p:spPr>
          <a:xfrm>
            <a:off x="10445227" y="5553355"/>
            <a:ext cx="6066165" cy="2420663"/>
          </a:xfrm>
          <a:prstGeom prst="rect">
            <a:avLst/>
          </a:prstGeom>
          <a:noFill/>
          <a:ln>
            <a:noFill/>
          </a:ln>
        </p:spPr>
        <p:txBody>
          <a:bodyPr anchorCtr="0" anchor="t" bIns="0" lIns="0" spcFirstLastPara="1" rIns="0" wrap="square" tIns="0">
            <a:spAutoFit/>
          </a:bodyPr>
          <a:lstStyle/>
          <a:p>
            <a:pPr indent="0" lvl="0" marL="0" marR="0" rtl="0" algn="just">
              <a:lnSpc>
                <a:spcPct val="118974"/>
              </a:lnSpc>
              <a:spcBef>
                <a:spcPts val="0"/>
              </a:spcBef>
              <a:spcAft>
                <a:spcPts val="0"/>
              </a:spcAft>
              <a:buNone/>
            </a:pPr>
            <a:r>
              <a:rPr b="0" i="0" lang="en-US" sz="2203" u="none" cap="none" strike="noStrike">
                <a:solidFill>
                  <a:srgbClr val="FFFFFF"/>
                </a:solidFill>
                <a:latin typeface="Poppins"/>
                <a:ea typeface="Poppins"/>
                <a:cs typeface="Poppins"/>
                <a:sym typeface="Poppins"/>
              </a:rPr>
              <a:t>Ποσοστό 1–5:</a:t>
            </a:r>
            <a:br>
              <a:rPr b="0" i="0" lang="en-US" sz="2203" u="none" cap="none" strike="noStrike">
                <a:solidFill>
                  <a:srgbClr val="FFFFFF"/>
                </a:solidFill>
                <a:latin typeface="Poppins"/>
                <a:ea typeface="Poppins"/>
                <a:cs typeface="Poppins"/>
                <a:sym typeface="Poppins"/>
              </a:rPr>
            </a:br>
            <a:r>
              <a:rPr b="0" i="0" lang="en-US" sz="2203" u="none" cap="none" strike="noStrike">
                <a:solidFill>
                  <a:srgbClr val="FFFFFF"/>
                </a:solidFill>
                <a:latin typeface="Poppins"/>
                <a:ea typeface="Poppins"/>
                <a:cs typeface="Poppins"/>
                <a:sym typeface="Poppins"/>
              </a:rPr>
              <a:t>Συμπεριλαμβάνω έγγραφα στο χώρο εργασίας, όπως προδιαγραφές ή φύλλα ασφαλείας στις μαθησιακές δραστηριότητες.</a:t>
            </a:r>
            <a:br>
              <a:rPr b="0" i="0" lang="en-US" sz="2203" u="none" cap="none" strike="noStrike">
                <a:solidFill>
                  <a:srgbClr val="FFFFFF"/>
                </a:solidFill>
                <a:latin typeface="Poppins"/>
                <a:ea typeface="Poppins"/>
                <a:cs typeface="Poppins"/>
                <a:sym typeface="Poppins"/>
              </a:rPr>
            </a:br>
            <a:r>
              <a:rPr b="0" i="0" lang="en-US" sz="2203" u="none" cap="none" strike="noStrike">
                <a:solidFill>
                  <a:srgbClr val="FFFFFF"/>
                </a:solidFill>
                <a:latin typeface="Poppins"/>
                <a:ea typeface="Poppins"/>
                <a:cs typeface="Poppins"/>
                <a:sym typeface="Poppins"/>
              </a:rPr>
              <a:t>Ενημερώνω τους μαθητές για το πώς κατέληξαν σε μια απόφαση, όχι μόνο για το αν ήταν σωστή.</a:t>
            </a:r>
            <a:endParaRPr b="0" i="0" sz="1400" u="none" cap="none" strike="noStrike">
              <a:solidFill>
                <a:srgbClr val="000000"/>
              </a:solidFill>
              <a:latin typeface="Arial"/>
              <a:ea typeface="Arial"/>
              <a:cs typeface="Arial"/>
              <a:sym typeface="Arial"/>
            </a:endParaRPr>
          </a:p>
        </p:txBody>
      </p:sp>
      <p:sp>
        <p:nvSpPr>
          <p:cNvPr id="201" name="Google Shape;201;p26"/>
          <p:cNvSpPr txBox="1"/>
          <p:nvPr/>
        </p:nvSpPr>
        <p:spPr>
          <a:xfrm>
            <a:off x="2036956" y="4458050"/>
            <a:ext cx="5533700" cy="486928"/>
          </a:xfrm>
          <a:prstGeom prst="rect">
            <a:avLst/>
          </a:prstGeom>
          <a:noFill/>
          <a:ln>
            <a:noFill/>
          </a:ln>
        </p:spPr>
        <p:txBody>
          <a:bodyPr anchorCtr="0" anchor="t" bIns="0" lIns="0" spcFirstLastPara="1" rIns="0" wrap="square" tIns="0">
            <a:spAutoFit/>
          </a:bodyPr>
          <a:lstStyle/>
          <a:p>
            <a:pPr indent="0" lvl="0" marL="0" marR="0" rtl="0" algn="ctr">
              <a:lnSpc>
                <a:spcPct val="112994"/>
              </a:lnSpc>
              <a:spcBef>
                <a:spcPts val="0"/>
              </a:spcBef>
              <a:spcAft>
                <a:spcPts val="0"/>
              </a:spcAft>
              <a:buNone/>
            </a:pPr>
            <a:r>
              <a:rPr b="1" i="0" lang="en-US" sz="2800" u="none" cap="none" strike="noStrike">
                <a:solidFill>
                  <a:srgbClr val="FFFFFF"/>
                </a:solidFill>
                <a:latin typeface="Poppins"/>
                <a:ea typeface="Poppins"/>
                <a:cs typeface="Poppins"/>
                <a:sym typeface="Poppins"/>
              </a:rPr>
              <a:t>Συλλογισμός &amp; Ερωτήσεις (1–3)</a:t>
            </a:r>
            <a:endParaRPr b="0" i="0" sz="1400" u="none" cap="none" strike="noStrike">
              <a:solidFill>
                <a:srgbClr val="000000"/>
              </a:solidFill>
              <a:latin typeface="Arial"/>
              <a:ea typeface="Arial"/>
              <a:cs typeface="Arial"/>
              <a:sym typeface="Arial"/>
            </a:endParaRPr>
          </a:p>
        </p:txBody>
      </p:sp>
      <p:sp>
        <p:nvSpPr>
          <p:cNvPr id="202" name="Google Shape;202;p26"/>
          <p:cNvSpPr txBox="1"/>
          <p:nvPr/>
        </p:nvSpPr>
        <p:spPr>
          <a:xfrm>
            <a:off x="10711459" y="4459526"/>
            <a:ext cx="5533700" cy="486928"/>
          </a:xfrm>
          <a:prstGeom prst="rect">
            <a:avLst/>
          </a:prstGeom>
          <a:noFill/>
          <a:ln>
            <a:noFill/>
          </a:ln>
        </p:spPr>
        <p:txBody>
          <a:bodyPr anchorCtr="0" anchor="t" bIns="0" lIns="0" spcFirstLastPara="1" rIns="0" wrap="square" tIns="0">
            <a:spAutoFit/>
          </a:bodyPr>
          <a:lstStyle/>
          <a:p>
            <a:pPr indent="0" lvl="0" marL="0" marR="0" rtl="0" algn="ctr">
              <a:lnSpc>
                <a:spcPct val="112994"/>
              </a:lnSpc>
              <a:spcBef>
                <a:spcPts val="0"/>
              </a:spcBef>
              <a:spcAft>
                <a:spcPts val="0"/>
              </a:spcAft>
              <a:buNone/>
            </a:pPr>
            <a:r>
              <a:rPr b="1" i="0" lang="en-US" sz="2800" u="none" cap="none" strike="noStrike">
                <a:solidFill>
                  <a:srgbClr val="FFFFFF"/>
                </a:solidFill>
                <a:latin typeface="Poppins"/>
                <a:ea typeface="Poppins"/>
                <a:cs typeface="Poppins"/>
                <a:sym typeface="Poppins"/>
              </a:rPr>
              <a:t>Έγγραφα &amp; Απολογισμός (4–5)</a:t>
            </a:r>
            <a:endParaRPr b="0" i="0" sz="1400" u="none" cap="none" strike="noStrik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rect b="b" l="l" r="r" t="t"/>
            <a:pathLst>
              <a:path extrusionOk="0" h="1232069" w="1413849">
                <a:moveTo>
                  <a:pt x="0" y="0"/>
                </a:moveTo>
                <a:lnTo>
                  <a:pt x="1413850" y="0"/>
                </a:lnTo>
                <a:lnTo>
                  <a:pt x="1413850" y="1232068"/>
                </a:lnTo>
                <a:lnTo>
                  <a:pt x="0" y="123206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rect b="b" l="l" r="r" t="t"/>
            <a:pathLst>
              <a:path extrusionOk="0" h="634692" w="2350712">
                <a:moveTo>
                  <a:pt x="0" y="0"/>
                </a:moveTo>
                <a:lnTo>
                  <a:pt x="2350713" y="0"/>
                </a:lnTo>
                <a:lnTo>
                  <a:pt x="2350713" y="634692"/>
                </a:lnTo>
                <a:lnTo>
                  <a:pt x="0" y="634692"/>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7"/>
          <p:cNvSpPr/>
          <p:nvPr/>
        </p:nvSpPr>
        <p:spPr>
          <a:xfrm>
            <a:off x="2997456" y="9054931"/>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7"/>
          <p:cNvSpPr/>
          <p:nvPr/>
        </p:nvSpPr>
        <p:spPr>
          <a:xfrm rot="-4773720">
            <a:off x="5902816" y="3331541"/>
            <a:ext cx="12676724" cy="3746177"/>
          </a:xfrm>
          <a:custGeom>
            <a:rect b="b" l="l" r="r" t="t"/>
            <a:pathLst>
              <a:path extrusionOk="0" h="4421008" w="12676724">
                <a:moveTo>
                  <a:pt x="0" y="0"/>
                </a:moveTo>
                <a:lnTo>
                  <a:pt x="12676724" y="0"/>
                </a:lnTo>
                <a:lnTo>
                  <a:pt x="12676724" y="4421008"/>
                </a:lnTo>
                <a:lnTo>
                  <a:pt x="0" y="442100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rect b="b" l="l" r="r" t="t"/>
            <a:pathLst>
              <a:path extrusionOk="0" h="29405582" w="2050834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7"/>
          <p:cNvSpPr/>
          <p:nvPr/>
        </p:nvSpPr>
        <p:spPr>
          <a:xfrm flipH="1" rot="-2967198">
            <a:off x="13287997" y="6433664"/>
            <a:ext cx="10665551" cy="3626287"/>
          </a:xfrm>
          <a:custGeom>
            <a:rect b="b" l="l" r="r" t="t"/>
            <a:pathLst>
              <a:path extrusionOk="0" h="3626287" w="10665551">
                <a:moveTo>
                  <a:pt x="10665551" y="0"/>
                </a:moveTo>
                <a:lnTo>
                  <a:pt x="0" y="0"/>
                </a:lnTo>
                <a:lnTo>
                  <a:pt x="0" y="3626288"/>
                </a:lnTo>
                <a:lnTo>
                  <a:pt x="10665551" y="3626288"/>
                </a:lnTo>
                <a:lnTo>
                  <a:pt x="10665551" y="0"/>
                </a:lnTo>
                <a:close/>
              </a:path>
            </a:pathLst>
          </a:custGeom>
          <a:blipFill rotWithShape="1">
            <a:blip r:embed="rId6">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7"/>
          <p:cNvSpPr txBox="1"/>
          <p:nvPr/>
        </p:nvSpPr>
        <p:spPr>
          <a:xfrm>
            <a:off x="312388" y="1319546"/>
            <a:ext cx="9805006" cy="7822141"/>
          </a:xfrm>
          <a:prstGeom prst="rect">
            <a:avLst/>
          </a:prstGeom>
          <a:noFill/>
          <a:ln>
            <a:noFill/>
          </a:ln>
        </p:spPr>
        <p:txBody>
          <a:bodyPr anchorCtr="0" anchor="t" bIns="0" lIns="0" spcFirstLastPara="1" rIns="0" wrap="square" tIns="0">
            <a:spAutoFit/>
          </a:bodyPr>
          <a:lstStyle/>
          <a:p>
            <a:pPr indent="0" lvl="0" marL="0" marR="0" rtl="0" algn="just">
              <a:lnSpc>
                <a:spcPct val="130009"/>
              </a:lnSpc>
              <a:spcBef>
                <a:spcPts val="0"/>
              </a:spcBef>
              <a:spcAft>
                <a:spcPts val="0"/>
              </a:spcAft>
              <a:buNone/>
            </a:pPr>
            <a:r>
              <a:rPr b="0" i="0" lang="en-US" sz="2300" u="none" cap="none" strike="noStrike">
                <a:solidFill>
                  <a:srgbClr val="000000"/>
                </a:solidFill>
                <a:latin typeface="Poppins"/>
                <a:ea typeface="Poppins"/>
                <a:cs typeface="Poppins"/>
                <a:sym typeface="Poppins"/>
              </a:rPr>
              <a:t>Ένας από τους πιο αποτελεσματικούς τρόπους ανάπτυξης κριτικής σκέψης είναι να γίνει ορατός ο συλλογισμός των ειδικών. Οι μαθητές δεν μπορούν να μάθουν να σκέφτονται ένα πρόβλημα αν βλέπουν μόνο το τελικό αποτέλεσμα.</a:t>
            </a:r>
            <a:endParaRPr b="0" i="0" sz="23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None/>
            </a:pPr>
            <a:r>
              <a:t/>
            </a:r>
            <a:endParaRPr b="0" i="0" sz="2300" u="none" cap="none" strike="noStrike">
              <a:solidFill>
                <a:srgbClr val="000000"/>
              </a:solidFill>
              <a:latin typeface="Arial"/>
              <a:ea typeface="Arial"/>
              <a:cs typeface="Arial"/>
              <a:sym typeface="Arial"/>
            </a:endParaRPr>
          </a:p>
          <a:p>
            <a:pPr indent="0" lvl="0" marL="0" marR="0" rtl="0" algn="just">
              <a:lnSpc>
                <a:spcPct val="130009"/>
              </a:lnSpc>
              <a:spcBef>
                <a:spcPts val="0"/>
              </a:spcBef>
              <a:spcAft>
                <a:spcPts val="0"/>
              </a:spcAft>
              <a:buNone/>
            </a:pPr>
            <a:r>
              <a:rPr b="1" i="0" lang="en-US" sz="2300" u="none" cap="none" strike="noStrike">
                <a:solidFill>
                  <a:srgbClr val="000000"/>
                </a:solidFill>
                <a:latin typeface="Poppins"/>
                <a:ea typeface="Poppins"/>
                <a:cs typeface="Poppins"/>
                <a:sym typeface="Poppins"/>
              </a:rPr>
              <a:t>Ερωτήσεις που χτίζουν την κριτική σκέψη:</a:t>
            </a:r>
            <a:endParaRPr b="1" i="0" sz="2300" u="none" cap="none" strike="noStrike">
              <a:solidFill>
                <a:srgbClr val="000000"/>
              </a:solidFill>
              <a:latin typeface="Poppins"/>
              <a:ea typeface="Poppins"/>
              <a:cs typeface="Poppins"/>
              <a:sym typeface="Poppins"/>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Πώς ξέρατε ότι αυτή ήταν η σωστή προσέγγιση;</a:t>
            </a:r>
            <a:br>
              <a:rPr b="0" i="0" lang="en-US" sz="2300" u="none" cap="none" strike="noStrike">
                <a:solidFill>
                  <a:srgbClr val="000000"/>
                </a:solidFill>
                <a:latin typeface="Poppins"/>
                <a:ea typeface="Poppins"/>
                <a:cs typeface="Poppins"/>
                <a:sym typeface="Poppins"/>
              </a:rPr>
            </a:br>
            <a:r>
              <a:rPr b="0" i="0" lang="en-US" sz="2300" u="none" cap="none" strike="noStrike">
                <a:solidFill>
                  <a:srgbClr val="000000"/>
                </a:solidFill>
                <a:latin typeface="Poppins"/>
                <a:ea typeface="Poppins"/>
                <a:cs typeface="Poppins"/>
                <a:sym typeface="Poppins"/>
              </a:rPr>
              <a:t>Τι θα ελέγχατε πριν υποθέσετε ότι αυτή είναι η αιτία;</a:t>
            </a:r>
            <a:br>
              <a:rPr b="0" i="0" lang="en-US" sz="2300" u="none" cap="none" strike="noStrike">
                <a:solidFill>
                  <a:srgbClr val="000000"/>
                </a:solidFill>
                <a:latin typeface="Poppins"/>
                <a:ea typeface="Poppins"/>
                <a:cs typeface="Poppins"/>
                <a:sym typeface="Poppins"/>
              </a:rPr>
            </a:br>
            <a:r>
              <a:rPr b="0" i="0" lang="en-US" sz="2300" u="none" cap="none" strike="noStrike">
                <a:solidFill>
                  <a:srgbClr val="000000"/>
                </a:solidFill>
                <a:latin typeface="Poppins"/>
                <a:ea typeface="Poppins"/>
                <a:cs typeface="Poppins"/>
                <a:sym typeface="Poppins"/>
              </a:rPr>
              <a:t>Τι λέει η προδιαγραφή και ταιριάζει με αυτό που βλέπετε;</a:t>
            </a:r>
            <a:br>
              <a:rPr b="0" i="0" lang="en-US" sz="2300" u="none" cap="none" strike="noStrike">
                <a:solidFill>
                  <a:srgbClr val="000000"/>
                </a:solidFill>
                <a:latin typeface="Poppins"/>
                <a:ea typeface="Poppins"/>
                <a:cs typeface="Poppins"/>
                <a:sym typeface="Poppins"/>
              </a:rPr>
            </a:br>
            <a:r>
              <a:rPr b="0" i="0" lang="en-US" sz="2300" u="none" cap="none" strike="noStrike">
                <a:solidFill>
                  <a:srgbClr val="000000"/>
                </a:solidFill>
                <a:latin typeface="Poppins"/>
                <a:ea typeface="Poppins"/>
                <a:cs typeface="Poppins"/>
                <a:sym typeface="Poppins"/>
              </a:rPr>
              <a:t>Εάν αυτή η προσέγγιση δεν λειτουργήσει, τι θα δοκιμάζατε στη συνέχεια;</a:t>
            </a:r>
            <a:br>
              <a:rPr b="0" i="0" lang="en-US" sz="2300" u="none" cap="none" strike="noStrike">
                <a:solidFill>
                  <a:srgbClr val="000000"/>
                </a:solidFill>
                <a:latin typeface="Poppins"/>
                <a:ea typeface="Poppins"/>
                <a:cs typeface="Poppins"/>
                <a:sym typeface="Poppins"/>
              </a:rPr>
            </a:br>
            <a:r>
              <a:rPr b="0" i="0" lang="en-US" sz="2300" u="none" cap="none" strike="noStrike">
                <a:solidFill>
                  <a:srgbClr val="000000"/>
                </a:solidFill>
                <a:latin typeface="Poppins"/>
                <a:ea typeface="Poppins"/>
                <a:cs typeface="Poppins"/>
                <a:sym typeface="Poppins"/>
              </a:rPr>
              <a:t>Τι στοιχεία έχετε για αυτήν την απόφαση;</a:t>
            </a:r>
            <a:endParaRPr b="0" i="0" sz="2300" u="none" cap="none" strike="noStrike">
              <a:solidFill>
                <a:srgbClr val="000000"/>
              </a:solidFill>
              <a:latin typeface="Arial"/>
              <a:ea typeface="Arial"/>
              <a:cs typeface="Arial"/>
              <a:sym typeface="Arial"/>
            </a:endParaRPr>
          </a:p>
          <a:p>
            <a:pPr indent="0" lvl="0" marL="0" marR="0" rtl="0" algn="just">
              <a:lnSpc>
                <a:spcPct val="130009"/>
              </a:lnSpc>
              <a:spcBef>
                <a:spcPts val="0"/>
              </a:spcBef>
              <a:spcAft>
                <a:spcPts val="0"/>
              </a:spcAft>
              <a:buNone/>
            </a:pPr>
            <a:r>
              <a:t/>
            </a:r>
            <a:endParaRPr b="0" i="0" sz="2300" u="none" cap="none" strike="noStrike">
              <a:solidFill>
                <a:srgbClr val="000000"/>
              </a:solidFill>
              <a:latin typeface="Poppins"/>
              <a:ea typeface="Poppins"/>
              <a:cs typeface="Poppins"/>
              <a:sym typeface="Poppins"/>
            </a:endParaRPr>
          </a:p>
          <a:p>
            <a:pPr indent="0" lvl="0" marL="0" marR="0" rtl="0" algn="just">
              <a:lnSpc>
                <a:spcPct val="130009"/>
              </a:lnSpc>
              <a:spcBef>
                <a:spcPts val="0"/>
              </a:spcBef>
              <a:spcAft>
                <a:spcPts val="0"/>
              </a:spcAft>
              <a:buNone/>
            </a:pPr>
            <a:r>
              <a:rPr b="0" i="0" lang="en-US" sz="2300" u="none" cap="none" strike="noStrike">
                <a:solidFill>
                  <a:srgbClr val="000000"/>
                </a:solidFill>
                <a:latin typeface="Poppins"/>
                <a:ea typeface="Poppins"/>
                <a:cs typeface="Poppins"/>
                <a:sym typeface="Poppins"/>
              </a:rPr>
              <a:t>Αντί να διορθώσετε το σφάλμα χωρίς σχόλιο, πείτε: «Εντάξει, η έξοδος είναι ασυνεπής. Πριν υποθέσω ότι είναι το στοιχείο, θα ελέγξω πρώτα τη σύνδεση — γιατί αυτή είναι η απλούστερη εξήγηση και η πιο εύκολη να αποκλειστεί». Αυτό κάνει το σκεπτικό πίσω από την ενέργεια τόσο ορατό όσο και η ίδια η δράση.</a:t>
            </a:r>
            <a:endParaRPr b="0" i="0" sz="2300" u="none" cap="none" strike="noStrike">
              <a:solidFill>
                <a:srgbClr val="000000"/>
              </a:solidFill>
              <a:latin typeface="Arial"/>
              <a:ea typeface="Arial"/>
              <a:cs typeface="Arial"/>
              <a:sym typeface="Arial"/>
            </a:endParaRPr>
          </a:p>
        </p:txBody>
      </p:sp>
      <p:sp>
        <p:nvSpPr>
          <p:cNvPr id="214" name="Google Shape;214;p27"/>
          <p:cNvSpPr txBox="1"/>
          <p:nvPr/>
        </p:nvSpPr>
        <p:spPr>
          <a:xfrm>
            <a:off x="353491" y="767245"/>
            <a:ext cx="8514000" cy="400200"/>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Clr>
                <a:srgbClr val="000000"/>
              </a:buClr>
              <a:buSzPts val="2600"/>
              <a:buFont typeface="Arial"/>
              <a:buNone/>
            </a:pPr>
            <a:r>
              <a:rPr b="1" lang="en-US" sz="2600">
                <a:latin typeface="Poppins"/>
                <a:ea typeface="Poppins"/>
                <a:cs typeface="Poppins"/>
                <a:sym typeface="Poppins"/>
              </a:rPr>
              <a:t>Υποε</a:t>
            </a:r>
            <a:r>
              <a:rPr b="1" i="0" lang="en-US" sz="2600" u="none" cap="none" strike="noStrike">
                <a:solidFill>
                  <a:srgbClr val="000000"/>
                </a:solidFill>
                <a:latin typeface="Poppins"/>
                <a:ea typeface="Poppins"/>
                <a:cs typeface="Poppins"/>
                <a:sym typeface="Poppins"/>
              </a:rPr>
              <a:t>νότητα 2: Καθιστώντας τον Συλλογισμό Ορατό</a:t>
            </a:r>
            <a:endParaRPr b="0" i="0" sz="1400" u="none" cap="none" strike="noStrik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28"/>
          <p:cNvGrpSpPr/>
          <p:nvPr/>
        </p:nvGrpSpPr>
        <p:grpSpPr>
          <a:xfrm>
            <a:off x="-1" y="4584074"/>
            <a:ext cx="18288001" cy="6357176"/>
            <a:chOff x="0" y="0"/>
            <a:chExt cx="5661114" cy="1674318"/>
          </a:xfrm>
        </p:grpSpPr>
        <p:sp>
          <p:nvSpPr>
            <p:cNvPr id="230" name="Google Shape;230;p28"/>
            <p:cNvSpPr/>
            <p:nvPr/>
          </p:nvSpPr>
          <p:spPr>
            <a:xfrm>
              <a:off x="0" y="0"/>
              <a:ext cx="5661114" cy="1674318"/>
            </a:xfrm>
            <a:custGeom>
              <a:rect b="b" l="l" r="r" t="t"/>
              <a:pathLst>
                <a:path extrusionOk="0" h="1674318" w="5661114">
                  <a:moveTo>
                    <a:pt x="0" y="0"/>
                  </a:moveTo>
                  <a:lnTo>
                    <a:pt x="5661114" y="0"/>
                  </a:lnTo>
                  <a:lnTo>
                    <a:pt x="5661114" y="1674318"/>
                  </a:lnTo>
                  <a:lnTo>
                    <a:pt x="0" y="1674318"/>
                  </a:lnTo>
                  <a:close/>
                </a:path>
              </a:pathLst>
            </a:custGeom>
            <a:solidFill>
              <a:srgbClr val="1014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rect b="b" l="l" r="r" t="t"/>
            <a:pathLst>
              <a:path extrusionOk="0" h="2588781" w="2588781">
                <a:moveTo>
                  <a:pt x="0" y="0"/>
                </a:moveTo>
                <a:lnTo>
                  <a:pt x="2588780" y="0"/>
                </a:lnTo>
                <a:lnTo>
                  <a:pt x="2588780"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rect b="b" l="l" r="r" t="t"/>
            <a:pathLst>
              <a:path extrusionOk="0" h="1123117" w="1123117">
                <a:moveTo>
                  <a:pt x="0" y="0"/>
                </a:moveTo>
                <a:lnTo>
                  <a:pt x="1123116" y="0"/>
                </a:lnTo>
                <a:lnTo>
                  <a:pt x="1123116" y="1123117"/>
                </a:lnTo>
                <a:lnTo>
                  <a:pt x="0" y="112311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8"/>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0" name="Google Shape;250;p28"/>
          <p:cNvGrpSpPr/>
          <p:nvPr/>
        </p:nvGrpSpPr>
        <p:grpSpPr>
          <a:xfrm>
            <a:off x="0" y="9913239"/>
            <a:ext cx="18288000" cy="837562"/>
            <a:chOff x="0" y="-57150"/>
            <a:chExt cx="11607985" cy="463550"/>
          </a:xfrm>
        </p:grpSpPr>
        <p:sp>
          <p:nvSpPr>
            <p:cNvPr id="251" name="Google Shape;251;p28"/>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None/>
            </a:pPr>
            <a:r>
              <a:rPr b="1" i="0" lang="en-US" sz="4499" u="none" cap="none" strike="noStrike">
                <a:solidFill>
                  <a:srgbClr val="000000"/>
                </a:solidFill>
                <a:latin typeface="Poppins"/>
                <a:ea typeface="Poppins"/>
                <a:cs typeface="Poppins"/>
                <a:sym typeface="Poppins"/>
              </a:rPr>
              <a:t>Ενσωμάτωση εγγράφων εργασίας στη μάθηση</a:t>
            </a:r>
            <a:endParaRPr b="0" i="0" sz="1400" u="none" cap="none" strike="noStrike">
              <a:solidFill>
                <a:srgbClr val="000000"/>
              </a:solidFill>
              <a:latin typeface="Arial"/>
              <a:ea typeface="Arial"/>
              <a:cs typeface="Arial"/>
              <a:sym typeface="Arial"/>
            </a:endParaRPr>
          </a:p>
        </p:txBody>
      </p:sp>
      <p:sp>
        <p:nvSpPr>
          <p:cNvPr id="257" name="Google Shape;257;p28"/>
          <p:cNvSpPr txBox="1"/>
          <p:nvPr/>
        </p:nvSpPr>
        <p:spPr>
          <a:xfrm>
            <a:off x="1028700" y="7139103"/>
            <a:ext cx="3713796" cy="18255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Χρησιμοποιήστε πραγματικές ή ρεαλιστικές εντολές εργασίας ως σημείο εκκίνησης για μια εργασία και όχι ένα απλοποιημένο φύλλο οδηγιών.</a:t>
            </a:r>
            <a:endParaRPr b="0" i="0" sz="1400" u="none" cap="none" strike="noStrike">
              <a:solidFill>
                <a:srgbClr val="000000"/>
              </a:solidFill>
              <a:latin typeface="Arial"/>
              <a:ea typeface="Arial"/>
              <a:cs typeface="Arial"/>
              <a:sym typeface="Arial"/>
            </a:endParaRPr>
          </a:p>
        </p:txBody>
      </p:sp>
      <p:sp>
        <p:nvSpPr>
          <p:cNvPr id="258" name="Google Shape;258;p28"/>
          <p:cNvSpPr txBox="1"/>
          <p:nvPr/>
        </p:nvSpPr>
        <p:spPr>
          <a:xfrm>
            <a:off x="1297793" y="5874248"/>
            <a:ext cx="3175609" cy="865750"/>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Πραγματικές εντολές εργασίας</a:t>
            </a:r>
            <a:endParaRPr b="0" i="0" sz="1400" u="none" cap="none" strike="noStrike">
              <a:solidFill>
                <a:srgbClr val="000000"/>
              </a:solidFill>
              <a:latin typeface="Arial"/>
              <a:ea typeface="Arial"/>
              <a:cs typeface="Arial"/>
              <a:sym typeface="Arial"/>
            </a:endParaRPr>
          </a:p>
        </p:txBody>
      </p:sp>
      <p:sp>
        <p:nvSpPr>
          <p:cNvPr id="259" name="Google Shape;259;p28"/>
          <p:cNvSpPr txBox="1"/>
          <p:nvPr/>
        </p:nvSpPr>
        <p:spPr>
          <a:xfrm>
            <a:off x="5201666" y="7139103"/>
            <a:ext cx="3713796" cy="18255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Ζητήστε από τους μαθητές να προσδιορίσουν τις βασικές πληροφορίες σε μια προδιαγραφή πριν ξεκινήσουν την πρακτική εργασία.</a:t>
            </a:r>
            <a:endParaRPr b="0" i="0" sz="1400" u="none" cap="none" strike="noStrike">
              <a:solidFill>
                <a:srgbClr val="000000"/>
              </a:solidFill>
              <a:latin typeface="Arial"/>
              <a:ea typeface="Arial"/>
              <a:cs typeface="Arial"/>
              <a:sym typeface="Arial"/>
            </a:endParaRPr>
          </a:p>
        </p:txBody>
      </p:sp>
      <p:sp>
        <p:nvSpPr>
          <p:cNvPr id="260" name="Google Shape;260;p28"/>
          <p:cNvSpPr txBox="1"/>
          <p:nvPr/>
        </p:nvSpPr>
        <p:spPr>
          <a:xfrm>
            <a:off x="5200743" y="5874248"/>
            <a:ext cx="3715643" cy="865750"/>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Προσδιορίστε τις βασικές πληροφορίες</a:t>
            </a:r>
            <a:endParaRPr b="0" i="0" sz="1400" u="none" cap="none" strike="noStrike">
              <a:solidFill>
                <a:srgbClr val="000000"/>
              </a:solidFill>
              <a:latin typeface="Arial"/>
              <a:ea typeface="Arial"/>
              <a:cs typeface="Arial"/>
              <a:sym typeface="Arial"/>
            </a:endParaRPr>
          </a:p>
        </p:txBody>
      </p:sp>
      <p:sp>
        <p:nvSpPr>
          <p:cNvPr id="261" name="Google Shape;261;p28"/>
          <p:cNvSpPr txBox="1"/>
          <p:nvPr/>
        </p:nvSpPr>
        <p:spPr>
          <a:xfrm>
            <a:off x="9373585" y="7139103"/>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Συμπεριλάβετε ένα βήμα που απαιτεί τον έλεγχο μιας διαδικασίας ή ενός εγχειριδίου αντί να ρωτήσετε τον εκπαιδευτή.</a:t>
            </a:r>
            <a:endParaRPr b="0" i="0" sz="1400" u="none" cap="none" strike="noStrike">
              <a:solidFill>
                <a:srgbClr val="000000"/>
              </a:solidFill>
              <a:latin typeface="Arial"/>
              <a:ea typeface="Arial"/>
              <a:cs typeface="Arial"/>
              <a:sym typeface="Arial"/>
            </a:endParaRPr>
          </a:p>
        </p:txBody>
      </p:sp>
      <p:sp>
        <p:nvSpPr>
          <p:cNvPr id="262" name="Google Shape;262;p28"/>
          <p:cNvSpPr txBox="1"/>
          <p:nvPr/>
        </p:nvSpPr>
        <p:spPr>
          <a:xfrm>
            <a:off x="9547648" y="5874248"/>
            <a:ext cx="3365670" cy="432875"/>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None/>
            </a:pPr>
            <a:r>
              <a:rPr b="1" i="0" lang="en-US" sz="2489" u="none" cap="none" strike="noStrike">
                <a:solidFill>
                  <a:srgbClr val="FFFFFF"/>
                </a:solidFill>
                <a:latin typeface="Poppins"/>
                <a:ea typeface="Poppins"/>
                <a:cs typeface="Poppins"/>
                <a:sym typeface="Poppins"/>
              </a:rPr>
              <a:t>Ελέγξτε τη διαδικασία</a:t>
            </a:r>
            <a:endParaRPr b="0" i="0" sz="1400" u="none" cap="none" strike="noStrike">
              <a:solidFill>
                <a:srgbClr val="000000"/>
              </a:solidFill>
              <a:latin typeface="Arial"/>
              <a:ea typeface="Arial"/>
              <a:cs typeface="Arial"/>
              <a:sym typeface="Arial"/>
            </a:endParaRPr>
          </a:p>
        </p:txBody>
      </p:sp>
      <p:sp>
        <p:nvSpPr>
          <p:cNvPr id="263" name="Google Shape;263;p28"/>
          <p:cNvSpPr txBox="1"/>
          <p:nvPr/>
        </p:nvSpPr>
        <p:spPr>
          <a:xfrm>
            <a:off x="13545504" y="7139103"/>
            <a:ext cx="3713796" cy="146040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None/>
            </a:pPr>
            <a:r>
              <a:rPr b="0" i="0" lang="en-US" sz="1825" u="none" cap="none" strike="noStrike">
                <a:solidFill>
                  <a:srgbClr val="FFFFFF"/>
                </a:solidFill>
                <a:latin typeface="Poppins"/>
                <a:ea typeface="Poppins"/>
                <a:cs typeface="Poppins"/>
                <a:sym typeface="Poppins"/>
              </a:rPr>
              <a:t>Ενημέρωση σχετικά με τον τρόπο με τον οποίο οι μαθητές ερμήνευσαν ένα έγγραφο και πού συνέβησαν τυχόν παρερμηνείες.</a:t>
            </a:r>
            <a:endParaRPr b="0" i="0" sz="1400" u="none" cap="none" strike="noStrike">
              <a:solidFill>
                <a:srgbClr val="000000"/>
              </a:solidFill>
              <a:latin typeface="Arial"/>
              <a:ea typeface="Arial"/>
              <a:cs typeface="Arial"/>
              <a:sym typeface="Arial"/>
            </a:endParaRPr>
          </a:p>
        </p:txBody>
      </p:sp>
      <p:sp>
        <p:nvSpPr>
          <p:cNvPr id="264" name="Google Shape;264;p28"/>
          <p:cNvSpPr txBox="1"/>
          <p:nvPr/>
        </p:nvSpPr>
        <p:spPr>
          <a:xfrm>
            <a:off x="13545504" y="5874248"/>
            <a:ext cx="3713796" cy="865750"/>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Αναστοχασμός πάνω στην Ανάγνωση</a:t>
            </a:r>
            <a:endParaRPr b="0" i="0" sz="1400" u="none" cap="none" strike="noStrik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9"/>
          <p:cNvSpPr/>
          <p:nvPr/>
        </p:nvSpPr>
        <p:spPr>
          <a:xfrm>
            <a:off x="-1235683" y="0"/>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9"/>
          <p:cNvSpPr/>
          <p:nvPr/>
        </p:nvSpPr>
        <p:spPr>
          <a:xfrm flipH="1" rot="4858591">
            <a:off x="-1864556" y="1927914"/>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2" name="Google Shape;282;p29"/>
          <p:cNvSpPr/>
          <p:nvPr/>
        </p:nvSpPr>
        <p:spPr>
          <a:xfrm>
            <a:off x="16583114" y="8800168"/>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29"/>
          <p:cNvSpPr txBox="1"/>
          <p:nvPr/>
        </p:nvSpPr>
        <p:spPr>
          <a:xfrm>
            <a:off x="7822238" y="1489771"/>
            <a:ext cx="9880982" cy="8264827"/>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15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Ο λειτουργικός γραμματισμός στην ΕΕΚ αφορά την ικανότητα των εκπαιδευόμενων να διαβάζουν, να ερμηνεύουν και να αξιοποιούν τα έγγραφα που απαιτούνται στην πραγματική επαγγελματική εργασία. Σε αυτά περιλαμβάνονται εγχειρίδια, εντολές εργασίας, διαδικασίες ασφαλείας, τεχνικές προδιαγραφές, κανονιστικές οδηγίες και ψηφιακές διεπαφές.</a:t>
            </a:r>
            <a:endParaRPr/>
          </a:p>
          <a:p>
            <a:pPr indent="0" lvl="0" marL="0" marR="0" rtl="0" algn="l">
              <a:lnSpc>
                <a:spcPct val="130009"/>
              </a:lnSpc>
              <a:spcBef>
                <a:spcPts val="150"/>
              </a:spcBef>
              <a:spcAft>
                <a:spcPts val="0"/>
              </a:spcAft>
              <a:buClr>
                <a:srgbClr val="000000"/>
              </a:buClr>
              <a:buSzPts val="2400"/>
              <a:buFont typeface="Arial"/>
              <a:buNone/>
            </a:pPr>
            <a:r>
              <a:t/>
            </a:r>
            <a:endParaRPr b="0" i="0" sz="2400" u="none" cap="none" strike="noStrike">
              <a:solidFill>
                <a:srgbClr val="000000"/>
              </a:solidFill>
              <a:latin typeface="Poppins"/>
              <a:ea typeface="Poppins"/>
              <a:cs typeface="Poppins"/>
              <a:sym typeface="Poppins"/>
            </a:endParaRPr>
          </a:p>
          <a:p>
            <a:pPr indent="0" lvl="0" marL="0" marR="0" rtl="0" algn="l">
              <a:lnSpc>
                <a:spcPct val="130009"/>
              </a:lnSpc>
              <a:spcBef>
                <a:spcPts val="150"/>
              </a:spcBef>
              <a:spcAft>
                <a:spcPts val="0"/>
              </a:spcAft>
              <a:buClr>
                <a:srgbClr val="000000"/>
              </a:buClr>
              <a:buSzPts val="2400"/>
              <a:buFont typeface="Arial"/>
              <a:buNone/>
            </a:pPr>
            <a:r>
              <a:rPr b="1" i="0" lang="en-US" sz="2400" u="none" cap="none" strike="noStrike">
                <a:solidFill>
                  <a:srgbClr val="16B2B4"/>
                </a:solidFill>
                <a:latin typeface="Poppins"/>
                <a:ea typeface="Poppins"/>
                <a:cs typeface="Poppins"/>
                <a:sym typeface="Poppins"/>
              </a:rPr>
              <a:t>Το Κενό στον Γραμματισμό</a:t>
            </a:r>
            <a:endParaRPr b="1" i="0" sz="2400" u="none" cap="none" strike="noStrike">
              <a:solidFill>
                <a:srgbClr val="16B2B4"/>
              </a:solidFill>
              <a:latin typeface="Poppins"/>
              <a:ea typeface="Poppins"/>
              <a:cs typeface="Poppins"/>
              <a:sym typeface="Poppins"/>
            </a:endParaRPr>
          </a:p>
          <a:p>
            <a:pPr indent="0" lvl="0" marL="0" marR="0" rtl="0" algn="l">
              <a:lnSpc>
                <a:spcPct val="130009"/>
              </a:lnSpc>
              <a:spcBef>
                <a:spcPts val="15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Πολλοί εκπαιδευόμενοι στην ΕΕΚ μπορούν να ολοκληρώσουν πρακτικές εργασίες με επάρκεια, αλλά δυσκολεύονται όταν αυτές οι εργασίες απαιτούν την ανάγνωση και ερμηνεία γραπτών πληροφοριών σε πραγματικές συνθήκες. Αυτό το κενό σπάνια σχετίζεται με την ικανότητα των εκπαιδευόμενων. Συνδέεται περισσότερο με την έλλειψη εξοικείωσης και πρακτικής. Όταν οι εκπαιδευόμενοι έρχονται για πρώτη φορά αντιμέτωποι, για παράδειγμα, με ένα δελτίο δεδομένων ασφαλείας κατά τη διάρκεια μιας εξέτασης, αξιολογούνται σε κάτι που δεν έχουν εξασκηθεί ποτέ να κάνουν.</a:t>
            </a:r>
            <a:endParaRPr b="0" i="0" sz="1400" u="none" cap="none" strike="noStrike">
              <a:solidFill>
                <a:srgbClr val="000000"/>
              </a:solidFill>
              <a:latin typeface="Arial"/>
              <a:ea typeface="Arial"/>
              <a:cs typeface="Arial"/>
              <a:sym typeface="Arial"/>
            </a:endParaRPr>
          </a:p>
        </p:txBody>
      </p:sp>
      <p:sp>
        <p:nvSpPr>
          <p:cNvPr id="284" name="Google Shape;284;p29"/>
          <p:cNvSpPr txBox="1"/>
          <p:nvPr/>
        </p:nvSpPr>
        <p:spPr>
          <a:xfrm>
            <a:off x="7822238" y="254763"/>
            <a:ext cx="9881100" cy="918000"/>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Clr>
                <a:srgbClr val="000000"/>
              </a:buClr>
              <a:buSzPts val="2800"/>
              <a:buFont typeface="Arial"/>
              <a:buNone/>
            </a:pPr>
            <a:r>
              <a:rPr b="1" lang="en-US" sz="2800">
                <a:latin typeface="Poppins"/>
                <a:ea typeface="Poppins"/>
                <a:cs typeface="Poppins"/>
                <a:sym typeface="Poppins"/>
              </a:rPr>
              <a:t>Υποε</a:t>
            </a:r>
            <a:r>
              <a:rPr b="1" i="0" lang="en-US" sz="2800" u="none" cap="none" strike="noStrike">
                <a:solidFill>
                  <a:srgbClr val="000000"/>
                </a:solidFill>
                <a:latin typeface="Poppins"/>
                <a:ea typeface="Poppins"/>
                <a:cs typeface="Poppins"/>
                <a:sym typeface="Poppins"/>
              </a:rPr>
              <a:t>νότητα 3: Λειτουργικός Γραμματισμός και Έγγραφα του Χώρου Εργασίας</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0"/>
          <p:cNvSpPr/>
          <p:nvPr/>
        </p:nvSpPr>
        <p:spPr>
          <a:xfrm flipH="1" rot="4721273">
            <a:off x="-1236225" y="1896865"/>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0" name="Google Shape;290;p30"/>
          <p:cNvGrpSpPr/>
          <p:nvPr/>
        </p:nvGrpSpPr>
        <p:grpSpPr>
          <a:xfrm>
            <a:off x="5940775" y="946396"/>
            <a:ext cx="857867" cy="857867"/>
            <a:chOff x="0" y="0"/>
            <a:chExt cx="812800" cy="812800"/>
          </a:xfrm>
        </p:grpSpPr>
        <p:sp>
          <p:nvSpPr>
            <p:cNvPr id="291" name="Google Shape;291;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3" name="Google Shape;293;p30"/>
          <p:cNvGrpSpPr/>
          <p:nvPr/>
        </p:nvGrpSpPr>
        <p:grpSpPr>
          <a:xfrm>
            <a:off x="6592862" y="2226096"/>
            <a:ext cx="604566" cy="604566"/>
            <a:chOff x="0" y="0"/>
            <a:chExt cx="812800" cy="812800"/>
          </a:xfrm>
        </p:grpSpPr>
        <p:sp>
          <p:nvSpPr>
            <p:cNvPr id="294" name="Google Shape;294;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6" name="Google Shape;296;p30"/>
          <p:cNvGrpSpPr/>
          <p:nvPr/>
        </p:nvGrpSpPr>
        <p:grpSpPr>
          <a:xfrm>
            <a:off x="5825201" y="681913"/>
            <a:ext cx="637633" cy="637633"/>
            <a:chOff x="0" y="0"/>
            <a:chExt cx="812800" cy="812800"/>
          </a:xfrm>
        </p:grpSpPr>
        <p:sp>
          <p:nvSpPr>
            <p:cNvPr id="297" name="Google Shape;297;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99" name="Google Shape;299;p30"/>
          <p:cNvSpPr/>
          <p:nvPr/>
        </p:nvSpPr>
        <p:spPr>
          <a:xfrm>
            <a:off x="-1972873" y="5"/>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30"/>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30"/>
          <p:cNvSpPr txBox="1"/>
          <p:nvPr/>
        </p:nvSpPr>
        <p:spPr>
          <a:xfrm>
            <a:off x="8768075" y="2198449"/>
            <a:ext cx="9220121" cy="6241709"/>
          </a:xfrm>
          <a:prstGeom prst="rect">
            <a:avLst/>
          </a:prstGeom>
          <a:noFill/>
          <a:ln>
            <a:noFill/>
          </a:ln>
        </p:spPr>
        <p:txBody>
          <a:bodyPr anchorCtr="0" anchor="t" bIns="0" lIns="0" spcFirstLastPara="1" rIns="0" wrap="square" tIns="0">
            <a:spAutoFit/>
          </a:bodyPr>
          <a:lstStyle/>
          <a:p>
            <a:pPr indent="0" lvl="0" marL="0" marR="0" rtl="0" algn="just">
              <a:lnSpc>
                <a:spcPct val="130009"/>
              </a:lnSpc>
              <a:spcBef>
                <a:spcPts val="0"/>
              </a:spcBef>
              <a:spcAft>
                <a:spcPts val="0"/>
              </a:spcAft>
              <a:buNone/>
            </a:pPr>
            <a:r>
              <a:rPr b="0" i="0" lang="en-US" sz="2400" u="none" cap="none" strike="noStrike">
                <a:solidFill>
                  <a:srgbClr val="000000"/>
                </a:solidFill>
                <a:latin typeface="Poppins"/>
                <a:ea typeface="Poppins"/>
                <a:cs typeface="Poppins"/>
                <a:sym typeface="Poppins"/>
              </a:rPr>
              <a:t>Οι αυθεντικές εργασίες είναι δραστηριότητες που αναπαράγουν τις συνθήκες, τους περιορισμούς και τις αποφάσεις της πραγματικής επαγγελματικής εργασίας. Είναι ο πιο αποτελεσματικός τρόπος για την ανάπτυξη της επίλυσης προβλημάτων, επειδή απαιτούν από τους μαθητές να εφαρμόσουν συλλογισμό σε καταστάσεις που δεν έχουν ούτε μία προκαθορισμένη απάντηση.</a:t>
            </a:r>
            <a:endParaRPr/>
          </a:p>
          <a:p>
            <a:pPr indent="0" lvl="0" marL="0" marR="0" rtl="0" algn="l">
              <a:lnSpc>
                <a:spcPct val="130009"/>
              </a:lnSpc>
              <a:spcBef>
                <a:spcPts val="0"/>
              </a:spcBef>
              <a:spcAft>
                <a:spcPts val="0"/>
              </a:spcAft>
              <a:buNone/>
            </a:pPr>
            <a:br>
              <a:rPr b="0" i="0" lang="en-US" sz="2400" u="none" cap="none" strike="noStrike">
                <a:solidFill>
                  <a:srgbClr val="000000"/>
                </a:solidFill>
                <a:latin typeface="Poppins"/>
                <a:ea typeface="Poppins"/>
                <a:cs typeface="Poppins"/>
                <a:sym typeface="Poppins"/>
              </a:rPr>
            </a:br>
            <a:r>
              <a:rPr b="0" i="0" lang="en-US" sz="2400" u="none" cap="none" strike="noStrike">
                <a:solidFill>
                  <a:srgbClr val="000000"/>
                </a:solidFill>
                <a:latin typeface="Poppins"/>
                <a:ea typeface="Poppins"/>
                <a:cs typeface="Poppins"/>
                <a:sym typeface="Poppins"/>
              </a:rPr>
              <a:t>Σε μια τέλεια δομημένη εργασία στην τάξη, υπάρχει συνήθως μια σωστή απάντηση και μια σαφής διαδρομή προς αυτήν. Σε έναν χώρο εργασίας, υπάρχουν συχνά πολλές εύλογες επιλογές, ελλιπείς πληροφορίες και πίεση χρόνου.</a:t>
            </a:r>
            <a:endParaRPr/>
          </a:p>
          <a:p>
            <a:pPr indent="0" lvl="0" marL="0" marR="0" rtl="0" algn="l">
              <a:lnSpc>
                <a:spcPct val="130009"/>
              </a:lnSpc>
              <a:spcBef>
                <a:spcPts val="0"/>
              </a:spcBef>
              <a:spcAft>
                <a:spcPts val="0"/>
              </a:spcAft>
              <a:buNone/>
            </a:pPr>
            <a:br>
              <a:rPr b="0" i="0" lang="en-US" sz="2400" u="none" cap="none" strike="noStrike">
                <a:solidFill>
                  <a:srgbClr val="000000"/>
                </a:solidFill>
                <a:latin typeface="Poppins"/>
                <a:ea typeface="Poppins"/>
                <a:cs typeface="Poppins"/>
                <a:sym typeface="Poppins"/>
              </a:rPr>
            </a:br>
            <a:r>
              <a:rPr b="0" i="0" lang="en-US" sz="2400" u="none" cap="none" strike="noStrike">
                <a:solidFill>
                  <a:srgbClr val="000000"/>
                </a:solidFill>
                <a:latin typeface="Poppins"/>
                <a:ea typeface="Poppins"/>
                <a:cs typeface="Poppins"/>
                <a:sym typeface="Poppins"/>
              </a:rPr>
              <a:t>Οι αυθεντικές εργασίες γεφυρώνουν αυτό το χάσμα.</a:t>
            </a:r>
            <a:endParaRPr b="0" i="0" sz="2400" u="none" cap="none" strike="noStrike">
              <a:solidFill>
                <a:srgbClr val="000000"/>
              </a:solidFill>
              <a:latin typeface="Arial"/>
              <a:ea typeface="Arial"/>
              <a:cs typeface="Arial"/>
              <a:sym typeface="Arial"/>
            </a:endParaRPr>
          </a:p>
        </p:txBody>
      </p:sp>
      <p:sp>
        <p:nvSpPr>
          <p:cNvPr id="304" name="Google Shape;304;p30"/>
          <p:cNvSpPr txBox="1"/>
          <p:nvPr/>
        </p:nvSpPr>
        <p:spPr>
          <a:xfrm>
            <a:off x="8399229" y="1013776"/>
            <a:ext cx="9504900" cy="918000"/>
          </a:xfrm>
          <a:prstGeom prst="rect">
            <a:avLst/>
          </a:prstGeom>
          <a:noFill/>
          <a:ln>
            <a:noFill/>
          </a:ln>
        </p:spPr>
        <p:txBody>
          <a:bodyPr anchorCtr="0" anchor="t" bIns="0" lIns="0" spcFirstLastPara="1" rIns="0" wrap="square" tIns="0">
            <a:spAutoFit/>
          </a:bodyPr>
          <a:lstStyle/>
          <a:p>
            <a:pPr indent="0" lvl="0" marL="0" marR="0" rtl="0" algn="r">
              <a:lnSpc>
                <a:spcPct val="113002"/>
              </a:lnSpc>
              <a:spcBef>
                <a:spcPts val="0"/>
              </a:spcBef>
              <a:spcAft>
                <a:spcPts val="0"/>
              </a:spcAft>
              <a:buNone/>
            </a:pPr>
            <a:r>
              <a:rPr b="1" lang="en-US" sz="2800">
                <a:latin typeface="Poppins"/>
                <a:ea typeface="Poppins"/>
                <a:cs typeface="Poppins"/>
                <a:sym typeface="Poppins"/>
              </a:rPr>
              <a:t>Υποε</a:t>
            </a:r>
            <a:r>
              <a:rPr b="1" i="0" lang="en-US" sz="2800" u="none" cap="none" strike="noStrike">
                <a:solidFill>
                  <a:srgbClr val="000000"/>
                </a:solidFill>
                <a:latin typeface="Poppins"/>
                <a:ea typeface="Poppins"/>
                <a:cs typeface="Poppins"/>
                <a:sym typeface="Poppins"/>
              </a:rPr>
              <a:t>νότητα 4: Αυθεντικές εργασίες και επίλυση προβλημάτων στην ΕΕΚ</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Laurence Cole</dc:creator>
</cp:coreProperties>
</file>