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10287000" cx="18288000"/>
  <p:notesSz cx="6858000" cy="9144000"/>
  <p:embeddedFontLst>
    <p:embeddedFont>
      <p:font typeface="Poppins"/>
      <p:regular r:id="rId19"/>
      <p:bold r:id="rId20"/>
      <p:italic r:id="rId21"/>
      <p:boldItalic r:id="rId22"/>
    </p:embeddedFont>
    <p:embeddedFont>
      <p:font typeface="Poppins Medium"/>
      <p:regular r:id="rId23"/>
      <p:bold r:id="rId24"/>
      <p:italic r:id="rId25"/>
      <p:boldItalic r:id="rId26"/>
    </p:embeddedFont>
    <p:embeddedFont>
      <p:font typeface="Poppins SemiBold"/>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31" roundtripDataSignature="AMtx7miNc8F8ZscT/os3153UgbyQ2dJt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PoppinsMedium-bold.fntdata"/><Relationship Id="rId23" Type="http://schemas.openxmlformats.org/officeDocument/2006/relationships/font" Target="fonts/PoppinsMedium-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Medium-boldItalic.fntdata"/><Relationship Id="rId25" Type="http://schemas.openxmlformats.org/officeDocument/2006/relationships/font" Target="fonts/PoppinsMedium-italic.fntdata"/><Relationship Id="rId28" Type="http://schemas.openxmlformats.org/officeDocument/2006/relationships/font" Target="fonts/PoppinsSemiBold-bold.fntdata"/><Relationship Id="rId27" Type="http://schemas.openxmlformats.org/officeDocument/2006/relationships/font" Target="fonts/PoppinsSemiBol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SemiBold-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PoppinsSemiBol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oppins-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1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p:nvPr>
            <p:ph idx="2" type="pic"/>
          </p:nvPr>
        </p:nvSpPr>
        <p:spPr>
          <a:xfrm>
            <a:off x="1792288" y="612775"/>
            <a:ext cx="5486400" cy="4114800"/>
          </a:xfrm>
          <a:prstGeom prst="rect">
            <a:avLst/>
          </a:prstGeom>
          <a:noFill/>
          <a:ln>
            <a:noFill/>
          </a:ln>
        </p:spPr>
      </p:sp>
      <p:sp>
        <p:nvSpPr>
          <p:cNvPr id="64" name="Google Shape;64;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3.png"/><Relationship Id="rId13" Type="http://schemas.openxmlformats.org/officeDocument/2006/relationships/image" Target="../media/image9.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3.jpg"/><Relationship Id="rId9" Type="http://schemas.openxmlformats.org/officeDocument/2006/relationships/image" Target="../media/image2.png"/><Relationship Id="rId15" Type="http://schemas.openxmlformats.org/officeDocument/2006/relationships/image" Target="../media/image5.png"/><Relationship Id="rId14" Type="http://schemas.openxmlformats.org/officeDocument/2006/relationships/image" Target="../media/image1.png"/><Relationship Id="rId16"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8.png"/><Relationship Id="rId7" Type="http://schemas.openxmlformats.org/officeDocument/2006/relationships/image" Target="../media/image15.png"/><Relationship Id="rId8" Type="http://schemas.openxmlformats.org/officeDocument/2006/relationships/hyperlink" Target="https://creativecommons.org/licenses/by/4.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18.png"/><Relationship Id="rId13" Type="http://schemas.openxmlformats.org/officeDocument/2006/relationships/image" Target="../media/image17.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9.png"/><Relationship Id="rId9" Type="http://schemas.openxmlformats.org/officeDocument/2006/relationships/image" Target="../media/image33.png"/><Relationship Id="rId5" Type="http://schemas.openxmlformats.org/officeDocument/2006/relationships/image" Target="../media/image28.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6.jpg"/><Relationship Id="rId4" Type="http://schemas.openxmlformats.org/officeDocument/2006/relationships/image" Target="../media/image12.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39.jpg"/><Relationship Id="rId9" Type="http://schemas.openxmlformats.org/officeDocument/2006/relationships/image" Target="../media/image38.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7.png"/><Relationship Id="rId8"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4.jp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jp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20.png"/><Relationship Id="rId7" Type="http://schemas.openxmlformats.org/officeDocument/2006/relationships/image" Target="../media/image11.png"/><Relationship Id="rId8" Type="http://schemas.openxmlformats.org/officeDocument/2006/relationships/image" Target="../media/image17.png"/></Relationships>
</file>

<file path=ppt/slides/_rels/slide5.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23.png"/><Relationship Id="rId9" Type="http://schemas.openxmlformats.org/officeDocument/2006/relationships/image" Target="../media/image19.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4.png"/><Relationship Id="rId8"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27.jpg"/><Relationship Id="rId6" Type="http://schemas.openxmlformats.org/officeDocument/2006/relationships/image" Target="../media/image10.png"/><Relationship Id="rId7" Type="http://schemas.openxmlformats.org/officeDocument/2006/relationships/image" Target="../media/image17.png"/></Relationships>
</file>

<file path=ppt/slides/_rels/slide7.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18.png"/><Relationship Id="rId13" Type="http://schemas.openxmlformats.org/officeDocument/2006/relationships/image" Target="../media/image17.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29.png"/><Relationship Id="rId9" Type="http://schemas.openxmlformats.org/officeDocument/2006/relationships/image" Target="../media/image33.png"/><Relationship Id="rId5" Type="http://schemas.openxmlformats.org/officeDocument/2006/relationships/image" Target="../media/image28.png"/><Relationship Id="rId6" Type="http://schemas.openxmlformats.org/officeDocument/2006/relationships/image" Target="../media/image35.png"/><Relationship Id="rId7" Type="http://schemas.openxmlformats.org/officeDocument/2006/relationships/image" Target="../media/image32.png"/><Relationship Id="rId8"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jpg"/><Relationship Id="rId4" Type="http://schemas.openxmlformats.org/officeDocument/2006/relationships/image" Target="../media/image12.png"/><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4.jp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rect b="b" l="l" r="r" t="t"/>
            <a:pathLst>
              <a:path extrusionOk="0" h="4992084" w="14314219">
                <a:moveTo>
                  <a:pt x="0" y="0"/>
                </a:moveTo>
                <a:lnTo>
                  <a:pt x="14314219" y="0"/>
                </a:lnTo>
                <a:lnTo>
                  <a:pt x="14314219" y="4992084"/>
                </a:lnTo>
                <a:lnTo>
                  <a:pt x="0" y="49920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rect b="b" l="l" r="r" t="t"/>
            <a:pathLst>
              <a:path extrusionOk="0" h="24846662" w="2170049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2"/>
          <p:cNvSpPr/>
          <p:nvPr/>
        </p:nvSpPr>
        <p:spPr>
          <a:xfrm flipH="1" rot="-2967198">
            <a:off x="12833343" y="6024265"/>
            <a:ext cx="10909314" cy="3709167"/>
          </a:xfrm>
          <a:custGeom>
            <a:rect b="b" l="l" r="r" t="t"/>
            <a:pathLst>
              <a:path extrusionOk="0" h="3709167" w="10909314">
                <a:moveTo>
                  <a:pt x="10909314" y="0"/>
                </a:moveTo>
                <a:lnTo>
                  <a:pt x="0" y="0"/>
                </a:lnTo>
                <a:lnTo>
                  <a:pt x="0" y="3709167"/>
                </a:lnTo>
                <a:lnTo>
                  <a:pt x="10909314" y="3709167"/>
                </a:lnTo>
                <a:lnTo>
                  <a:pt x="10909314"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rect b="b" l="l" r="r" t="t"/>
            <a:pathLst>
              <a:path extrusionOk="0" h="1952681" w="2240781">
                <a:moveTo>
                  <a:pt x="0" y="0"/>
                </a:moveTo>
                <a:lnTo>
                  <a:pt x="2240781" y="0"/>
                </a:lnTo>
                <a:lnTo>
                  <a:pt x="2240781" y="1952681"/>
                </a:lnTo>
                <a:lnTo>
                  <a:pt x="0" y="1952681"/>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anchorCtr="0" anchor="t" bIns="0" lIns="0" spcFirstLastPara="1" rIns="0" wrap="square" tIns="0">
            <a:spAutoFit/>
          </a:bodyPr>
          <a:lstStyle/>
          <a:p>
            <a:pPr indent="0" lvl="0" marL="0" marR="0" rtl="0" algn="l">
              <a:lnSpc>
                <a:spcPct val="113996"/>
              </a:lnSpc>
              <a:spcBef>
                <a:spcPts val="0"/>
              </a:spcBef>
              <a:spcAft>
                <a:spcPts val="0"/>
              </a:spcAft>
              <a:buClr>
                <a:srgbClr val="000000"/>
              </a:buClr>
              <a:buSzPts val="6000"/>
              <a:buFont typeface="Arial"/>
              <a:buNone/>
            </a:pPr>
            <a:r>
              <a:rPr b="1" i="0" lang="en-US" sz="6000" u="none" cap="none" strike="noStrike">
                <a:solidFill>
                  <a:srgbClr val="10146E"/>
                </a:solidFill>
                <a:latin typeface="Poppins"/>
                <a:ea typeface="Poppins"/>
                <a:cs typeface="Poppins"/>
                <a:sym typeface="Poppins"/>
              </a:rPr>
              <a:t>VETCOMPASS</a:t>
            </a:r>
            <a:endParaRPr b="0" i="0" sz="6000" u="none" cap="none" strike="noStrike">
              <a:solidFill>
                <a:srgbClr val="000000"/>
              </a:solidFill>
              <a:latin typeface="Arial"/>
              <a:ea typeface="Arial"/>
              <a:cs typeface="Arial"/>
              <a:sym typeface="Arial"/>
            </a:endParaRPr>
          </a:p>
        </p:txBody>
      </p:sp>
      <p:sp>
        <p:nvSpPr>
          <p:cNvPr id="98" name="Google Shape;98;p22"/>
          <p:cNvSpPr txBox="1"/>
          <p:nvPr/>
        </p:nvSpPr>
        <p:spPr>
          <a:xfrm>
            <a:off x="597000" y="3500927"/>
            <a:ext cx="7177200" cy="1054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1" i="0" lang="en-US" sz="3200" u="none" cap="none" strike="noStrike">
                <a:solidFill>
                  <a:srgbClr val="17B8BB"/>
                </a:solidFill>
                <a:latin typeface="Poppins"/>
                <a:ea typeface="Poppins"/>
                <a:cs typeface="Poppins"/>
                <a:sym typeface="Poppins"/>
              </a:rPr>
              <a:t>VET Teachers' Transversal Skills </a:t>
            </a:r>
            <a:endParaRPr b="1" i="0" sz="3200" u="none" cap="none" strike="noStrike">
              <a:solidFill>
                <a:srgbClr val="17B8BB"/>
              </a:solidFill>
              <a:latin typeface="Poppins"/>
              <a:ea typeface="Poppins"/>
              <a:cs typeface="Poppins"/>
              <a:sym typeface="Poppins"/>
            </a:endParaRPr>
          </a:p>
          <a:p>
            <a:pPr indent="0" lvl="0" marL="0" marR="0" rtl="0" algn="l">
              <a:lnSpc>
                <a:spcPct val="114000"/>
              </a:lnSpc>
              <a:spcBef>
                <a:spcPts val="0"/>
              </a:spcBef>
              <a:spcAft>
                <a:spcPts val="0"/>
              </a:spcAft>
              <a:buClr>
                <a:srgbClr val="000000"/>
              </a:buClr>
              <a:buSzPts val="3200"/>
              <a:buFont typeface="Arial"/>
              <a:buNone/>
            </a:pPr>
            <a:r>
              <a:rPr b="1" i="0" lang="en-US" sz="3200" u="none" cap="none" strike="noStrike">
                <a:solidFill>
                  <a:srgbClr val="17B8BB"/>
                </a:solidFill>
                <a:latin typeface="Poppins"/>
                <a:ea typeface="Poppins"/>
                <a:cs typeface="Poppins"/>
                <a:sym typeface="Poppins"/>
              </a:rPr>
              <a:t>Competence Assessment System</a:t>
            </a:r>
            <a:endParaRPr b="0" i="0" sz="3200" u="none" cap="none" strike="noStrike">
              <a:solidFill>
                <a:srgbClr val="000000"/>
              </a:solidFill>
              <a:latin typeface="Arial"/>
              <a:ea typeface="Arial"/>
              <a:cs typeface="Arial"/>
              <a:sym typeface="Arial"/>
            </a:endParaRPr>
          </a:p>
        </p:txBody>
      </p:sp>
      <p:sp>
        <p:nvSpPr>
          <p:cNvPr id="99" name="Google Shape;99;p22"/>
          <p:cNvSpPr txBox="1"/>
          <p:nvPr/>
        </p:nvSpPr>
        <p:spPr>
          <a:xfrm>
            <a:off x="505150" y="4633808"/>
            <a:ext cx="8319300" cy="1251600"/>
          </a:xfrm>
          <a:prstGeom prst="rect">
            <a:avLst/>
          </a:prstGeom>
          <a:noFill/>
          <a:ln>
            <a:noFill/>
          </a:ln>
        </p:spPr>
        <p:txBody>
          <a:bodyPr anchorCtr="0" anchor="t" bIns="0" lIns="0" spcFirstLastPara="1" rIns="0" wrap="square" tIns="0">
            <a:spAutoFit/>
          </a:bodyPr>
          <a:lstStyle/>
          <a:p>
            <a:pPr indent="0" lvl="0" marL="0" marR="0" rtl="0" algn="l">
              <a:lnSpc>
                <a:spcPct val="113996"/>
              </a:lnSpc>
              <a:spcBef>
                <a:spcPts val="0"/>
              </a:spcBef>
              <a:spcAft>
                <a:spcPts val="0"/>
              </a:spcAft>
              <a:buClr>
                <a:srgbClr val="000000"/>
              </a:buClr>
              <a:buSzPts val="3800"/>
              <a:buFont typeface="Arial"/>
              <a:buNone/>
            </a:pPr>
            <a:r>
              <a:rPr b="1" i="0" lang="en-US" sz="3800" u="none" cap="none" strike="noStrike">
                <a:solidFill>
                  <a:srgbClr val="10146E"/>
                </a:solidFill>
                <a:latin typeface="Poppins"/>
                <a:ea typeface="Poppins"/>
                <a:cs typeface="Poppins"/>
                <a:sym typeface="Poppins"/>
              </a:rPr>
              <a:t>Module 3: Problem-Solving, Critical Thinking, and Literacy</a:t>
            </a:r>
            <a:endParaRPr b="0" i="0" sz="900" u="none" cap="none" strike="noStrike">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rect b="b" l="l" r="r" t="t"/>
            <a:pathLst>
              <a:path extrusionOk="0" h="991404" w="3671865">
                <a:moveTo>
                  <a:pt x="0" y="0"/>
                </a:moveTo>
                <a:lnTo>
                  <a:pt x="3671865" y="0"/>
                </a:lnTo>
                <a:lnTo>
                  <a:pt x="3671865" y="991404"/>
                </a:lnTo>
                <a:lnTo>
                  <a:pt x="0" y="991404"/>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 name="Google Shape;101;p22"/>
          <p:cNvSpPr txBox="1"/>
          <p:nvPr/>
        </p:nvSpPr>
        <p:spPr>
          <a:xfrm>
            <a:off x="3916516" y="8435720"/>
            <a:ext cx="4420500" cy="11853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Clr>
                <a:schemeClr val="dk1"/>
              </a:buClr>
              <a:buFont typeface="Arial"/>
              <a:buNone/>
            </a:pPr>
            <a:r>
              <a:rPr i="1" lang="en-US" sz="1200">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a:solidFill>
                <a:srgbClr val="262626"/>
              </a:solidFill>
              <a:latin typeface="Calibri"/>
              <a:ea typeface="Calibri"/>
              <a:cs typeface="Calibri"/>
              <a:sym typeface="Calibri"/>
            </a:endParaRPr>
          </a:p>
          <a:p>
            <a:pPr indent="0" lvl="0" marL="0" marR="0" rtl="0" algn="just">
              <a:lnSpc>
                <a:spcPct val="100000"/>
              </a:lnSpc>
              <a:spcBef>
                <a:spcPts val="0"/>
              </a:spcBef>
              <a:spcAft>
                <a:spcPts val="0"/>
              </a:spcAft>
              <a:buNone/>
            </a:pPr>
            <a:r>
              <a:t/>
            </a:r>
            <a:endParaRPr sz="1100">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10153D"/>
                </a:solidFill>
                <a:latin typeface="Arial"/>
                <a:ea typeface="Arial"/>
                <a:cs typeface="Arial"/>
                <a:sym typeface="Arial"/>
              </a:rPr>
              <a:t>Material available under the Creative Commons CC BY 4.0 licence (</a:t>
            </a:r>
            <a:r>
              <a:rPr b="0" i="0" lang="en-US" sz="1100" u="sng" cap="none" strike="noStrike">
                <a:solidFill>
                  <a:srgbClr val="10153D"/>
                </a:solidFill>
                <a:latin typeface="Arial"/>
                <a:ea typeface="Arial"/>
                <a:cs typeface="Arial"/>
                <a:sym typeface="Arial"/>
                <a:hlinkClick r:id="rId8">
                  <a:extLst>
                    <a:ext uri="{A12FA001-AC4F-418D-AE19-62706E023703}">
                      <ahyp:hlinkClr val="tx"/>
                    </a:ext>
                  </a:extLst>
                </a:hlinkClick>
              </a:rPr>
              <a:t>https://creativecommons.org/licenses/by/4.0/</a:t>
            </a:r>
            <a:r>
              <a:rPr b="0" i="0" lang="en-US" sz="1100" u="none" cap="none" strike="noStrike">
                <a:solidFill>
                  <a:srgbClr val="10153D"/>
                </a:solidFill>
                <a:latin typeface="Arial"/>
                <a:ea typeface="Arial"/>
                <a:cs typeface="Arial"/>
                <a:sym typeface="Arial"/>
              </a:rPr>
              <a:t>).</a:t>
            </a:r>
            <a:endParaRPr/>
          </a:p>
        </p:txBody>
      </p:sp>
      <p:sp>
        <p:nvSpPr>
          <p:cNvPr id="103" name="Google Shape;103;p22"/>
          <p:cNvSpPr/>
          <p:nvPr/>
        </p:nvSpPr>
        <p:spPr>
          <a:xfrm>
            <a:off x="3999446" y="7443154"/>
            <a:ext cx="1522251" cy="673677"/>
          </a:xfrm>
          <a:custGeom>
            <a:rect b="b" l="l" r="r" t="t"/>
            <a:pathLst>
              <a:path extrusionOk="0" h="673677" w="1522251">
                <a:moveTo>
                  <a:pt x="0" y="0"/>
                </a:moveTo>
                <a:lnTo>
                  <a:pt x="1522251" y="0"/>
                </a:lnTo>
                <a:lnTo>
                  <a:pt x="1522251" y="673677"/>
                </a:lnTo>
                <a:lnTo>
                  <a:pt x="0" y="673677"/>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22"/>
          <p:cNvSpPr/>
          <p:nvPr/>
        </p:nvSpPr>
        <p:spPr>
          <a:xfrm>
            <a:off x="597011" y="6439622"/>
            <a:ext cx="1855138" cy="593644"/>
          </a:xfrm>
          <a:custGeom>
            <a:rect b="b" l="l" r="r" t="t"/>
            <a:pathLst>
              <a:path extrusionOk="0" h="593644" w="1855138">
                <a:moveTo>
                  <a:pt x="0" y="0"/>
                </a:moveTo>
                <a:lnTo>
                  <a:pt x="1855138" y="0"/>
                </a:lnTo>
                <a:lnTo>
                  <a:pt x="1855138" y="593644"/>
                </a:lnTo>
                <a:lnTo>
                  <a:pt x="0" y="593644"/>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22"/>
          <p:cNvSpPr/>
          <p:nvPr/>
        </p:nvSpPr>
        <p:spPr>
          <a:xfrm>
            <a:off x="5023428" y="6204297"/>
            <a:ext cx="1064292" cy="1064292"/>
          </a:xfrm>
          <a:custGeom>
            <a:rect b="b" l="l" r="r" t="t"/>
            <a:pathLst>
              <a:path extrusionOk="0" h="1064292" w="1064292">
                <a:moveTo>
                  <a:pt x="0" y="0"/>
                </a:moveTo>
                <a:lnTo>
                  <a:pt x="1064292" y="0"/>
                </a:lnTo>
                <a:lnTo>
                  <a:pt x="1064292" y="1064293"/>
                </a:lnTo>
                <a:lnTo>
                  <a:pt x="0" y="1064293"/>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22"/>
          <p:cNvSpPr/>
          <p:nvPr/>
        </p:nvSpPr>
        <p:spPr>
          <a:xfrm>
            <a:off x="6087720" y="6328154"/>
            <a:ext cx="1001936" cy="816577"/>
          </a:xfrm>
          <a:custGeom>
            <a:rect b="b" l="l" r="r" t="t"/>
            <a:pathLst>
              <a:path extrusionOk="0" h="816577" w="1001936">
                <a:moveTo>
                  <a:pt x="0" y="0"/>
                </a:moveTo>
                <a:lnTo>
                  <a:pt x="1001936" y="0"/>
                </a:lnTo>
                <a:lnTo>
                  <a:pt x="1001936" y="816577"/>
                </a:lnTo>
                <a:lnTo>
                  <a:pt x="0" y="816577"/>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2"/>
          <p:cNvSpPr/>
          <p:nvPr/>
        </p:nvSpPr>
        <p:spPr>
          <a:xfrm>
            <a:off x="625586" y="7464247"/>
            <a:ext cx="1184797" cy="631491"/>
          </a:xfrm>
          <a:custGeom>
            <a:rect b="b" l="l" r="r" t="t"/>
            <a:pathLst>
              <a:path extrusionOk="0" h="631491" w="1184797">
                <a:moveTo>
                  <a:pt x="0" y="0"/>
                </a:moveTo>
                <a:lnTo>
                  <a:pt x="1184798" y="0"/>
                </a:lnTo>
                <a:lnTo>
                  <a:pt x="1184798" y="631491"/>
                </a:lnTo>
                <a:lnTo>
                  <a:pt x="0" y="631491"/>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22"/>
          <p:cNvSpPr/>
          <p:nvPr/>
        </p:nvSpPr>
        <p:spPr>
          <a:xfrm>
            <a:off x="2097483" y="7512983"/>
            <a:ext cx="1668812" cy="534020"/>
          </a:xfrm>
          <a:custGeom>
            <a:rect b="b" l="l" r="r" t="t"/>
            <a:pathLst>
              <a:path extrusionOk="0" h="534020" w="1668812">
                <a:moveTo>
                  <a:pt x="0" y="0"/>
                </a:moveTo>
                <a:lnTo>
                  <a:pt x="1668811" y="0"/>
                </a:lnTo>
                <a:lnTo>
                  <a:pt x="1668811" y="534019"/>
                </a:lnTo>
                <a:lnTo>
                  <a:pt x="0" y="534019"/>
                </a:lnTo>
                <a:lnTo>
                  <a:pt x="0" y="0"/>
                </a:lnTo>
                <a:close/>
              </a:path>
            </a:pathLst>
          </a:custGeom>
          <a:blipFill rotWithShape="1">
            <a:blip r:embed="rId1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2"/>
          <p:cNvSpPr/>
          <p:nvPr/>
        </p:nvSpPr>
        <p:spPr>
          <a:xfrm>
            <a:off x="5807447" y="7512982"/>
            <a:ext cx="1310784" cy="480349"/>
          </a:xfrm>
          <a:custGeom>
            <a:rect b="b" l="l" r="r" t="t"/>
            <a:pathLst>
              <a:path extrusionOk="0" h="480349" w="1310784">
                <a:moveTo>
                  <a:pt x="0" y="0"/>
                </a:moveTo>
                <a:lnTo>
                  <a:pt x="1310784" y="0"/>
                </a:lnTo>
                <a:lnTo>
                  <a:pt x="1310784" y="480349"/>
                </a:lnTo>
                <a:lnTo>
                  <a:pt x="0" y="480349"/>
                </a:lnTo>
                <a:lnTo>
                  <a:pt x="0" y="0"/>
                </a:lnTo>
                <a:close/>
              </a:path>
            </a:pathLst>
          </a:custGeom>
          <a:blipFill rotWithShape="1">
            <a:blip r:embed="rId1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b="0" l="0" r="0" t="0"/>
          <a:stretch/>
        </p:blipFill>
        <p:spPr>
          <a:xfrm>
            <a:off x="2810213" y="6363875"/>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31"/>
          <p:cNvPicPr preferRelativeResize="0"/>
          <p:nvPr/>
        </p:nvPicPr>
        <p:blipFill rotWithShape="1">
          <a:blip r:embed="rId3">
            <a:alphaModFix/>
          </a:blip>
          <a:srcRect b="0" l="0" r="0" t="0"/>
          <a:stretch/>
        </p:blipFill>
        <p:spPr>
          <a:xfrm>
            <a:off x="457200" y="228600"/>
            <a:ext cx="1143000" cy="457200"/>
          </a:xfrm>
          <a:prstGeom prst="rect">
            <a:avLst/>
          </a:prstGeom>
          <a:noFill/>
          <a:ln>
            <a:noFill/>
          </a:ln>
        </p:spPr>
      </p:pic>
      <p:pic>
        <p:nvPicPr>
          <p:cNvPr id="310" name="Google Shape;310;p31"/>
          <p:cNvPicPr preferRelativeResize="0"/>
          <p:nvPr/>
        </p:nvPicPr>
        <p:blipFill rotWithShape="1">
          <a:blip r:embed="rId4">
            <a:alphaModFix/>
          </a:blip>
          <a:srcRect b="0" l="0" r="0" t="0"/>
          <a:stretch/>
        </p:blipFill>
        <p:spPr>
          <a:xfrm>
            <a:off x="1714500" y="114300"/>
            <a:ext cx="1600200" cy="685800"/>
          </a:xfrm>
          <a:prstGeom prst="rect">
            <a:avLst/>
          </a:prstGeom>
          <a:noFill/>
          <a:ln>
            <a:noFill/>
          </a:ln>
        </p:spPr>
      </p:pic>
      <p:sp>
        <p:nvSpPr>
          <p:cNvPr id="311" name="Google Shape;311;p31"/>
          <p:cNvSpPr txBox="1"/>
          <p:nvPr/>
        </p:nvSpPr>
        <p:spPr>
          <a:xfrm>
            <a:off x="341200" y="1209511"/>
            <a:ext cx="11545000" cy="935855"/>
          </a:xfrm>
          <a:prstGeom prst="rect">
            <a:avLst/>
          </a:prstGeom>
          <a:solidFill>
            <a:srgbClr val="10146E"/>
          </a:solidFill>
          <a:ln>
            <a:noFill/>
          </a:ln>
        </p:spPr>
        <p:txBody>
          <a:bodyPr anchorCtr="0" anchor="ctr" bIns="91425" lIns="182875" spcFirstLastPara="1" rIns="18287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17B8BB"/>
                </a:solidFill>
                <a:latin typeface="Poppins"/>
                <a:ea typeface="Poppins"/>
                <a:cs typeface="Poppins"/>
                <a:sym typeface="Poppins"/>
              </a:rPr>
              <a:t>SCENARIO  </a:t>
            </a:r>
            <a:r>
              <a:rPr b="0" i="0" lang="en-US" sz="1600" u="none" cap="none" strike="noStrike">
                <a:solidFill>
                  <a:srgbClr val="FFFFFF"/>
                </a:solidFill>
                <a:latin typeface="Poppins"/>
                <a:ea typeface="Poppins"/>
                <a:cs typeface="Poppins"/>
                <a:sym typeface="Poppins"/>
              </a:rPr>
              <a:t>A learner completes a practical task but has not followed the correct procedure. When you ask them about it, it becomes clear they did not read the work order fully. They say they knew what to do from last time.</a:t>
            </a:r>
            <a:endParaRPr/>
          </a:p>
        </p:txBody>
      </p:sp>
      <p:sp>
        <p:nvSpPr>
          <p:cNvPr id="312" name="Google Shape;312;p31"/>
          <p:cNvSpPr txBox="1"/>
          <p:nvPr/>
        </p:nvSpPr>
        <p:spPr>
          <a:xfrm>
            <a:off x="3657600" y="228600"/>
            <a:ext cx="8229600" cy="6858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2800"/>
              <a:buFont typeface="Arial"/>
              <a:buNone/>
            </a:pPr>
            <a:r>
              <a:rPr b="1" i="0" lang="en-US" sz="2800" u="none" cap="none" strike="noStrike">
                <a:solidFill>
                  <a:srgbClr val="10146E"/>
                </a:solidFill>
                <a:latin typeface="Poppins"/>
                <a:ea typeface="Poppins"/>
                <a:cs typeface="Poppins"/>
                <a:sym typeface="Poppins"/>
              </a:rPr>
              <a:t>Scenario Exercise: Reading the Work Order</a:t>
            </a:r>
            <a:endParaRPr/>
          </a:p>
        </p:txBody>
      </p:sp>
      <p:sp>
        <p:nvSpPr>
          <p:cNvPr id="313" name="Google Shape;313;p31"/>
          <p:cNvSpPr txBox="1"/>
          <p:nvPr/>
        </p:nvSpPr>
        <p:spPr>
          <a:xfrm>
            <a:off x="456200" y="2928700"/>
            <a:ext cx="11430000" cy="342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Reflect on your response as the trainer:</a:t>
            </a:r>
            <a:endParaRPr/>
          </a:p>
        </p:txBody>
      </p:sp>
      <p:sp>
        <p:nvSpPr>
          <p:cNvPr id="314" name="Google Shape;314;p31"/>
          <p:cNvSpPr txBox="1"/>
          <p:nvPr/>
        </p:nvSpPr>
        <p:spPr>
          <a:xfrm>
            <a:off x="456200" y="3681011"/>
            <a:ext cx="5600000" cy="1903085"/>
          </a:xfrm>
          <a:prstGeom prst="rect">
            <a:avLst/>
          </a:prstGeom>
          <a:noFill/>
          <a:ln>
            <a:noFill/>
          </a:ln>
        </p:spPr>
        <p:txBody>
          <a:bodyPr anchorCtr="0" anchor="t" bIns="0" lIns="0" spcFirstLastPara="1" rIns="182875" wrap="square" tIns="0">
            <a:spAutoFit/>
          </a:bodyPr>
          <a:lstStyle/>
          <a:p>
            <a:pPr indent="-342900" lvl="0" marL="342900" marR="0" rtl="0" algn="l">
              <a:lnSpc>
                <a:spcPct val="120000"/>
              </a:lnSpc>
              <a:spcBef>
                <a:spcPts val="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How do you use this moment to develop the learner’s habits rather than simply correct the error?</a:t>
            </a:r>
            <a:endParaRPr/>
          </a:p>
          <a:p>
            <a:pPr indent="-342900" lvl="0" marL="342900" marR="0" rtl="0" algn="l">
              <a:lnSpc>
                <a:spcPct val="120000"/>
              </a:lnSpc>
              <a:spcBef>
                <a:spcPts val="60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What question could you ask that makes the learner think about why reading the document matters?</a:t>
            </a:r>
            <a:endParaRPr/>
          </a:p>
        </p:txBody>
      </p:sp>
      <p:sp>
        <p:nvSpPr>
          <p:cNvPr id="315" name="Google Shape;315;p31"/>
          <p:cNvSpPr txBox="1"/>
          <p:nvPr/>
        </p:nvSpPr>
        <p:spPr>
          <a:xfrm>
            <a:off x="237960" y="6055143"/>
            <a:ext cx="5600000" cy="2272417"/>
          </a:xfrm>
          <a:prstGeom prst="rect">
            <a:avLst/>
          </a:prstGeom>
          <a:noFill/>
          <a:ln>
            <a:noFill/>
          </a:ln>
        </p:spPr>
        <p:txBody>
          <a:bodyPr anchorCtr="0" anchor="t" bIns="0" lIns="182875" spcFirstLastPara="1" rIns="0" wrap="square" tIns="0">
            <a:spAutoFit/>
          </a:bodyPr>
          <a:lstStyle/>
          <a:p>
            <a:pPr indent="-342900" lvl="0" marL="342900" marR="0" rtl="0" algn="l">
              <a:lnSpc>
                <a:spcPct val="120000"/>
              </a:lnSpc>
              <a:spcBef>
                <a:spcPts val="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How do you design the next task so that checking the specification is built into the process?</a:t>
            </a:r>
            <a:endParaRPr/>
          </a:p>
          <a:p>
            <a:pPr indent="-342900" lvl="0" marL="342900" marR="0" rtl="0" algn="l">
              <a:lnSpc>
                <a:spcPct val="120000"/>
              </a:lnSpc>
              <a:spcBef>
                <a:spcPts val="600"/>
              </a:spcBef>
              <a:spcAft>
                <a:spcPts val="0"/>
              </a:spcAft>
              <a:buClr>
                <a:srgbClr val="000000"/>
              </a:buClr>
              <a:buSzPts val="2000"/>
              <a:buFont typeface="Arial"/>
              <a:buChar char="▶"/>
            </a:pPr>
            <a:r>
              <a:rPr b="0" i="0" lang="en-US" sz="2000" u="none" cap="none" strike="noStrike">
                <a:solidFill>
                  <a:srgbClr val="333333"/>
                </a:solidFill>
                <a:latin typeface="Poppins"/>
                <a:ea typeface="Poppins"/>
                <a:cs typeface="Poppins"/>
                <a:sym typeface="Poppins"/>
              </a:rPr>
              <a:t>What does this tell you about how you are currently using workplace documents in your sessions?</a:t>
            </a:r>
            <a:endParaRPr/>
          </a:p>
        </p:txBody>
      </p:sp>
      <p:sp>
        <p:nvSpPr>
          <p:cNvPr id="316" name="Google Shape;316;p31"/>
          <p:cNvSpPr txBox="1"/>
          <p:nvPr/>
        </p:nvSpPr>
        <p:spPr>
          <a:xfrm>
            <a:off x="341199" y="8798607"/>
            <a:ext cx="17283124" cy="1053316"/>
          </a:xfrm>
          <a:prstGeom prst="rect">
            <a:avLst/>
          </a:prstGeom>
          <a:solidFill>
            <a:srgbClr val="17B8BB"/>
          </a:solidFill>
          <a:ln>
            <a:noFill/>
          </a:ln>
        </p:spPr>
        <p:txBody>
          <a:bodyPr anchorCtr="0" anchor="ctr" bIns="91425" lIns="228600" spcFirstLastPara="1" rIns="228600"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Key principle:  </a:t>
            </a:r>
            <a:r>
              <a:rPr b="0" i="1" lang="en-US" sz="2400" u="none" cap="none" strike="noStrike">
                <a:solidFill>
                  <a:srgbClr val="FFFFFF"/>
                </a:solidFill>
                <a:latin typeface="Poppins"/>
                <a:ea typeface="Poppins"/>
                <a:cs typeface="Poppins"/>
                <a:sym typeface="Poppins"/>
              </a:rPr>
              <a:t>Critical thinking develops when reasoning is required by the task, not added as an afterthought.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grpSp>
        <p:nvGrpSpPr>
          <p:cNvPr id="321" name="Google Shape;321;p32"/>
          <p:cNvGrpSpPr/>
          <p:nvPr/>
        </p:nvGrpSpPr>
        <p:grpSpPr>
          <a:xfrm>
            <a:off x="-1" y="4584074"/>
            <a:ext cx="18288001" cy="6357176"/>
            <a:chOff x="0" y="0"/>
            <a:chExt cx="5661114" cy="1674318"/>
          </a:xfrm>
        </p:grpSpPr>
        <p:sp>
          <p:nvSpPr>
            <p:cNvPr id="322" name="Google Shape;322;p32"/>
            <p:cNvSpPr/>
            <p:nvPr/>
          </p:nvSpPr>
          <p:spPr>
            <a:xfrm>
              <a:off x="0" y="0"/>
              <a:ext cx="5661114" cy="1674318"/>
            </a:xfrm>
            <a:custGeom>
              <a:rect b="b" l="l" r="r" t="t"/>
              <a:pathLst>
                <a:path extrusionOk="0" h="1674318" w="5661114">
                  <a:moveTo>
                    <a:pt x="0" y="0"/>
                  </a:moveTo>
                  <a:lnTo>
                    <a:pt x="5661114" y="0"/>
                  </a:lnTo>
                  <a:lnTo>
                    <a:pt x="5661114" y="1674318"/>
                  </a:lnTo>
                  <a:lnTo>
                    <a:pt x="0" y="1674318"/>
                  </a:lnTo>
                  <a:close/>
                </a:path>
              </a:pathLst>
            </a:custGeom>
            <a:solidFill>
              <a:srgbClr val="1014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 name="Google Shape;323;p32"/>
            <p:cNvSpPr txBox="1"/>
            <p:nvPr/>
          </p:nvSpPr>
          <p:spPr>
            <a:xfrm>
              <a:off x="0" y="0"/>
              <a:ext cx="5661114" cy="1674318"/>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24" name="Google Shape;324;p32"/>
          <p:cNvSpPr/>
          <p:nvPr/>
        </p:nvSpPr>
        <p:spPr>
          <a:xfrm>
            <a:off x="1591207"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 name="Google Shape;325;p32"/>
          <p:cNvSpPr/>
          <p:nvPr/>
        </p:nvSpPr>
        <p:spPr>
          <a:xfrm>
            <a:off x="1786442"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6" name="Google Shape;326;p32"/>
          <p:cNvSpPr/>
          <p:nvPr/>
        </p:nvSpPr>
        <p:spPr>
          <a:xfrm>
            <a:off x="1900426"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 name="Google Shape;327;p32"/>
          <p:cNvSpPr/>
          <p:nvPr/>
        </p:nvSpPr>
        <p:spPr>
          <a:xfrm>
            <a:off x="5764174" y="3225562"/>
            <a:ext cx="2588781" cy="2588781"/>
          </a:xfrm>
          <a:custGeom>
            <a:rect b="b" l="l" r="r" t="t"/>
            <a:pathLst>
              <a:path extrusionOk="0" h="2588781" w="2588781">
                <a:moveTo>
                  <a:pt x="0" y="0"/>
                </a:moveTo>
                <a:lnTo>
                  <a:pt x="2588780" y="0"/>
                </a:lnTo>
                <a:lnTo>
                  <a:pt x="2588780"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 name="Google Shape;328;p32"/>
          <p:cNvSpPr/>
          <p:nvPr/>
        </p:nvSpPr>
        <p:spPr>
          <a:xfrm>
            <a:off x="5959408"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 name="Google Shape;329;p32"/>
          <p:cNvSpPr/>
          <p:nvPr/>
        </p:nvSpPr>
        <p:spPr>
          <a:xfrm>
            <a:off x="6073392"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 name="Google Shape;330;p32"/>
          <p:cNvSpPr/>
          <p:nvPr/>
        </p:nvSpPr>
        <p:spPr>
          <a:xfrm>
            <a:off x="9936093"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 name="Google Shape;331;p32"/>
          <p:cNvSpPr/>
          <p:nvPr/>
        </p:nvSpPr>
        <p:spPr>
          <a:xfrm>
            <a:off x="10131327"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 name="Google Shape;332;p32"/>
          <p:cNvSpPr/>
          <p:nvPr/>
        </p:nvSpPr>
        <p:spPr>
          <a:xfrm>
            <a:off x="10245311"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 name="Google Shape;333;p32"/>
          <p:cNvSpPr/>
          <p:nvPr/>
        </p:nvSpPr>
        <p:spPr>
          <a:xfrm>
            <a:off x="14108012"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 name="Google Shape;334;p32"/>
          <p:cNvSpPr/>
          <p:nvPr/>
        </p:nvSpPr>
        <p:spPr>
          <a:xfrm>
            <a:off x="14303246"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 name="Google Shape;335;p32"/>
          <p:cNvSpPr/>
          <p:nvPr/>
        </p:nvSpPr>
        <p:spPr>
          <a:xfrm>
            <a:off x="14417230"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 name="Google Shape;336;p32"/>
          <p:cNvSpPr/>
          <p:nvPr/>
        </p:nvSpPr>
        <p:spPr>
          <a:xfrm>
            <a:off x="2311879"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 name="Google Shape;337;p32"/>
          <p:cNvSpPr/>
          <p:nvPr/>
        </p:nvSpPr>
        <p:spPr>
          <a:xfrm>
            <a:off x="6484845"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 name="Google Shape;338;p32"/>
          <p:cNvSpPr/>
          <p:nvPr/>
        </p:nvSpPr>
        <p:spPr>
          <a:xfrm>
            <a:off x="10668925" y="3875415"/>
            <a:ext cx="1123117" cy="1123117"/>
          </a:xfrm>
          <a:custGeom>
            <a:rect b="b" l="l" r="r" t="t"/>
            <a:pathLst>
              <a:path extrusionOk="0" h="1123117" w="1123117">
                <a:moveTo>
                  <a:pt x="0" y="0"/>
                </a:moveTo>
                <a:lnTo>
                  <a:pt x="1123116" y="0"/>
                </a:lnTo>
                <a:lnTo>
                  <a:pt x="1123116" y="1123117"/>
                </a:lnTo>
                <a:lnTo>
                  <a:pt x="0" y="112311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 name="Google Shape;339;p32"/>
          <p:cNvSpPr/>
          <p:nvPr/>
        </p:nvSpPr>
        <p:spPr>
          <a:xfrm>
            <a:off x="14828683"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 name="Google Shape;340;p32"/>
          <p:cNvSpPr/>
          <p:nvPr/>
        </p:nvSpPr>
        <p:spPr>
          <a:xfrm rot="-10602057">
            <a:off x="12387093" y="-1133853"/>
            <a:ext cx="6240735" cy="2176456"/>
          </a:xfrm>
          <a:custGeom>
            <a:rect b="b" l="l" r="r" t="t"/>
            <a:pathLst>
              <a:path extrusionOk="0" h="2176456" w="6240735">
                <a:moveTo>
                  <a:pt x="0" y="0"/>
                </a:moveTo>
                <a:lnTo>
                  <a:pt x="6240735" y="0"/>
                </a:lnTo>
                <a:lnTo>
                  <a:pt x="6240735" y="2176457"/>
                </a:lnTo>
                <a:lnTo>
                  <a:pt x="0" y="2176457"/>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 name="Google Shape;341;p32"/>
          <p:cNvSpPr/>
          <p:nvPr/>
        </p:nvSpPr>
        <p:spPr>
          <a:xfrm flipH="1" rot="10598374">
            <a:off x="-440482" y="-1192452"/>
            <a:ext cx="6576787" cy="2293655"/>
          </a:xfrm>
          <a:custGeom>
            <a:rect b="b" l="l" r="r" t="t"/>
            <a:pathLst>
              <a:path extrusionOk="0" h="2293655" w="6576787">
                <a:moveTo>
                  <a:pt x="0" y="2293655"/>
                </a:moveTo>
                <a:lnTo>
                  <a:pt x="6576787" y="2293655"/>
                </a:lnTo>
                <a:lnTo>
                  <a:pt x="6576787" y="0"/>
                </a:lnTo>
                <a:lnTo>
                  <a:pt x="0" y="0"/>
                </a:lnTo>
                <a:lnTo>
                  <a:pt x="0" y="2293655"/>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2" name="Google Shape;342;p32"/>
          <p:cNvGrpSpPr/>
          <p:nvPr/>
        </p:nvGrpSpPr>
        <p:grpSpPr>
          <a:xfrm>
            <a:off x="0" y="9913239"/>
            <a:ext cx="18288000" cy="837562"/>
            <a:chOff x="0" y="-57150"/>
            <a:chExt cx="11607985" cy="463550"/>
          </a:xfrm>
        </p:grpSpPr>
        <p:sp>
          <p:nvSpPr>
            <p:cNvPr id="343" name="Google Shape;343;p32"/>
            <p:cNvSpPr/>
            <p:nvPr/>
          </p:nvSpPr>
          <p:spPr>
            <a:xfrm>
              <a:off x="0" y="0"/>
              <a:ext cx="11607985" cy="406400"/>
            </a:xfrm>
            <a:custGeom>
              <a:rect b="b" l="l" r="r" t="t"/>
              <a:pathLst>
                <a:path extrusionOk="0" h="406400" w="11607985">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32"/>
            <p:cNvSpPr txBox="1"/>
            <p:nvPr/>
          </p:nvSpPr>
          <p:spPr>
            <a:xfrm>
              <a:off x="0" y="-57150"/>
              <a:ext cx="11607985"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5" name="Google Shape;345;p32"/>
          <p:cNvGrpSpPr/>
          <p:nvPr/>
        </p:nvGrpSpPr>
        <p:grpSpPr>
          <a:xfrm>
            <a:off x="4131384" y="9913239"/>
            <a:ext cx="10025232" cy="837562"/>
            <a:chOff x="0" y="-57150"/>
            <a:chExt cx="5548478" cy="463550"/>
          </a:xfrm>
        </p:grpSpPr>
        <p:sp>
          <p:nvSpPr>
            <p:cNvPr id="346" name="Google Shape;346;p32"/>
            <p:cNvSpPr/>
            <p:nvPr/>
          </p:nvSpPr>
          <p:spPr>
            <a:xfrm>
              <a:off x="0" y="0"/>
              <a:ext cx="5548478" cy="406400"/>
            </a:xfrm>
            <a:custGeom>
              <a:rect b="b" l="l" r="r" t="t"/>
              <a:pathLst>
                <a:path extrusionOk="0" h="406400" w="5548478">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32"/>
            <p:cNvSpPr txBox="1"/>
            <p:nvPr/>
          </p:nvSpPr>
          <p:spPr>
            <a:xfrm>
              <a:off x="0" y="-57150"/>
              <a:ext cx="5548478"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48" name="Google Shape;348;p32"/>
          <p:cNvSpPr txBox="1"/>
          <p:nvPr/>
        </p:nvSpPr>
        <p:spPr>
          <a:xfrm>
            <a:off x="5374682" y="1019175"/>
            <a:ext cx="7538637" cy="687705"/>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Clr>
                <a:srgbClr val="000000"/>
              </a:buClr>
              <a:buSzPts val="4499"/>
              <a:buFont typeface="Arial"/>
              <a:buNone/>
            </a:pPr>
            <a:r>
              <a:rPr b="1" i="0" lang="en-US" sz="4499" u="none" cap="none" strike="noStrike">
                <a:solidFill>
                  <a:srgbClr val="000000"/>
                </a:solidFill>
                <a:latin typeface="Poppins"/>
                <a:ea typeface="Poppins"/>
                <a:cs typeface="Poppins"/>
                <a:sym typeface="Poppins"/>
              </a:rPr>
              <a:t>Why This Matters: Transversal Skills</a:t>
            </a:r>
            <a:endParaRPr b="0" i="0" sz="1400" u="none" cap="none" strike="noStrike">
              <a:solidFill>
                <a:srgbClr val="000000"/>
              </a:solidFill>
              <a:latin typeface="Arial"/>
              <a:ea typeface="Arial"/>
              <a:cs typeface="Arial"/>
              <a:sym typeface="Arial"/>
            </a:endParaRPr>
          </a:p>
        </p:txBody>
      </p:sp>
      <p:sp>
        <p:nvSpPr>
          <p:cNvPr id="349" name="Google Shape;349;p32"/>
          <p:cNvSpPr txBox="1"/>
          <p:nvPr/>
        </p:nvSpPr>
        <p:spPr>
          <a:xfrm>
            <a:off x="1028700"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Requires the ability to analyse a changed situation and identify a new course of action.</a:t>
            </a:r>
            <a:endParaRPr b="0" i="0" sz="1400" u="none" cap="none" strike="noStrike">
              <a:solidFill>
                <a:srgbClr val="000000"/>
              </a:solidFill>
              <a:latin typeface="Arial"/>
              <a:ea typeface="Arial"/>
              <a:cs typeface="Arial"/>
              <a:sym typeface="Arial"/>
            </a:endParaRPr>
          </a:p>
        </p:txBody>
      </p:sp>
      <p:sp>
        <p:nvSpPr>
          <p:cNvPr id="350" name="Google Shape;350;p32"/>
          <p:cNvSpPr txBox="1"/>
          <p:nvPr/>
        </p:nvSpPr>
        <p:spPr>
          <a:xfrm>
            <a:off x="1297793" y="6042689"/>
            <a:ext cx="3175609"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Adaptability</a:t>
            </a:r>
            <a:endParaRPr b="0" i="0" sz="1400" u="none" cap="none" strike="noStrike">
              <a:solidFill>
                <a:srgbClr val="000000"/>
              </a:solidFill>
              <a:latin typeface="Arial"/>
              <a:ea typeface="Arial"/>
              <a:cs typeface="Arial"/>
              <a:sym typeface="Arial"/>
            </a:endParaRPr>
          </a:p>
        </p:txBody>
      </p:sp>
      <p:sp>
        <p:nvSpPr>
          <p:cNvPr id="351" name="Google Shape;351;p32"/>
          <p:cNvSpPr txBox="1"/>
          <p:nvPr/>
        </p:nvSpPr>
        <p:spPr>
          <a:xfrm>
            <a:off x="5201666"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Depends on the capacity to weigh evidence rather than act on habit or assumption.</a:t>
            </a:r>
            <a:endParaRPr b="0" i="0" sz="1400" u="none" cap="none" strike="noStrike">
              <a:solidFill>
                <a:srgbClr val="000000"/>
              </a:solidFill>
              <a:latin typeface="Arial"/>
              <a:ea typeface="Arial"/>
              <a:cs typeface="Arial"/>
              <a:sym typeface="Arial"/>
            </a:endParaRPr>
          </a:p>
        </p:txBody>
      </p:sp>
      <p:sp>
        <p:nvSpPr>
          <p:cNvPr id="352" name="Google Shape;352;p32"/>
          <p:cNvSpPr txBox="1"/>
          <p:nvPr/>
        </p:nvSpPr>
        <p:spPr>
          <a:xfrm>
            <a:off x="5200743" y="6042689"/>
            <a:ext cx="3715643"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Decision-Making</a:t>
            </a:r>
            <a:endParaRPr b="0" i="0" sz="1400" u="none" cap="none" strike="noStrike">
              <a:solidFill>
                <a:srgbClr val="000000"/>
              </a:solidFill>
              <a:latin typeface="Arial"/>
              <a:ea typeface="Arial"/>
              <a:cs typeface="Arial"/>
              <a:sym typeface="Arial"/>
            </a:endParaRPr>
          </a:p>
        </p:txBody>
      </p:sp>
      <p:sp>
        <p:nvSpPr>
          <p:cNvPr id="353" name="Google Shape;353;p32"/>
          <p:cNvSpPr txBox="1"/>
          <p:nvPr/>
        </p:nvSpPr>
        <p:spPr>
          <a:xfrm>
            <a:off x="9373585"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Improves when learners can explain their reasoning clearly, not just report what they did.</a:t>
            </a:r>
            <a:endParaRPr b="0" i="0" sz="1400" u="none" cap="none" strike="noStrike">
              <a:solidFill>
                <a:srgbClr val="000000"/>
              </a:solidFill>
              <a:latin typeface="Arial"/>
              <a:ea typeface="Arial"/>
              <a:cs typeface="Arial"/>
              <a:sym typeface="Arial"/>
            </a:endParaRPr>
          </a:p>
        </p:txBody>
      </p:sp>
      <p:sp>
        <p:nvSpPr>
          <p:cNvPr id="354" name="Google Shape;354;p32"/>
          <p:cNvSpPr txBox="1"/>
          <p:nvPr/>
        </p:nvSpPr>
        <p:spPr>
          <a:xfrm>
            <a:off x="9547648" y="6042689"/>
            <a:ext cx="3365670"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Communication</a:t>
            </a:r>
            <a:endParaRPr b="0" i="0" sz="1400" u="none" cap="none" strike="noStrike">
              <a:solidFill>
                <a:srgbClr val="000000"/>
              </a:solidFill>
              <a:latin typeface="Arial"/>
              <a:ea typeface="Arial"/>
              <a:cs typeface="Arial"/>
              <a:sym typeface="Arial"/>
            </a:endParaRPr>
          </a:p>
        </p:txBody>
      </p:sp>
      <p:sp>
        <p:nvSpPr>
          <p:cNvPr id="355" name="Google Shape;355;p32"/>
          <p:cNvSpPr txBox="1"/>
          <p:nvPr/>
        </p:nvSpPr>
        <p:spPr>
          <a:xfrm>
            <a:off x="13545504"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Develops when learners feel confident enough in their own judgement to propose and test solutions.</a:t>
            </a:r>
            <a:endParaRPr b="0" i="0" sz="1400" u="none" cap="none" strike="noStrike">
              <a:solidFill>
                <a:srgbClr val="000000"/>
              </a:solidFill>
              <a:latin typeface="Arial"/>
              <a:ea typeface="Arial"/>
              <a:cs typeface="Arial"/>
              <a:sym typeface="Arial"/>
            </a:endParaRPr>
          </a:p>
        </p:txBody>
      </p:sp>
      <p:sp>
        <p:nvSpPr>
          <p:cNvPr id="356" name="Google Shape;356;p32"/>
          <p:cNvSpPr txBox="1"/>
          <p:nvPr/>
        </p:nvSpPr>
        <p:spPr>
          <a:xfrm>
            <a:off x="13545504" y="6042689"/>
            <a:ext cx="3713796"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Leadership</a:t>
            </a:r>
            <a:endParaRPr b="0" i="0" sz="1400" u="none" cap="none" strike="noStrike">
              <a:solidFill>
                <a:srgbClr val="000000"/>
              </a:solidFill>
              <a:latin typeface="Arial"/>
              <a:ea typeface="Arial"/>
              <a:cs typeface="Arial"/>
              <a:sym typeface="Arial"/>
            </a:endParaRPr>
          </a:p>
        </p:txBody>
      </p:sp>
      <p:sp>
        <p:nvSpPr>
          <p:cNvPr id="357" name="Google Shape;357;p32"/>
          <p:cNvSpPr/>
          <p:nvPr/>
        </p:nvSpPr>
        <p:spPr>
          <a:xfrm>
            <a:off x="3059553" y="479018"/>
            <a:ext cx="1413849" cy="1232069"/>
          </a:xfrm>
          <a:custGeom>
            <a:rect b="b" l="l" r="r" t="t"/>
            <a:pathLst>
              <a:path extrusionOk="0" h="1232069" w="1413849">
                <a:moveTo>
                  <a:pt x="0" y="0"/>
                </a:moveTo>
                <a:lnTo>
                  <a:pt x="1413849" y="0"/>
                </a:lnTo>
                <a:lnTo>
                  <a:pt x="1413849" y="1232069"/>
                </a:lnTo>
                <a:lnTo>
                  <a:pt x="0" y="1232069"/>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32"/>
          <p:cNvSpPr/>
          <p:nvPr/>
        </p:nvSpPr>
        <p:spPr>
          <a:xfrm>
            <a:off x="523119" y="923994"/>
            <a:ext cx="2350712" cy="634692"/>
          </a:xfrm>
          <a:custGeom>
            <a:rect b="b" l="l" r="r" t="t"/>
            <a:pathLst>
              <a:path extrusionOk="0" h="634692" w="2350712">
                <a:moveTo>
                  <a:pt x="0" y="0"/>
                </a:moveTo>
                <a:lnTo>
                  <a:pt x="2350712" y="0"/>
                </a:lnTo>
                <a:lnTo>
                  <a:pt x="2350712" y="634693"/>
                </a:lnTo>
                <a:lnTo>
                  <a:pt x="0" y="634693"/>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33"/>
          <p:cNvPicPr preferRelativeResize="0"/>
          <p:nvPr/>
        </p:nvPicPr>
        <p:blipFill rotWithShape="1">
          <a:blip r:embed="rId3">
            <a:alphaModFix/>
          </a:blip>
          <a:srcRect b="0" l="0" r="0" t="0"/>
          <a:stretch/>
        </p:blipFill>
        <p:spPr>
          <a:xfrm>
            <a:off x="-133210" y="0"/>
            <a:ext cx="4911214" cy="10287000"/>
          </a:xfrm>
          <a:prstGeom prst="rect">
            <a:avLst/>
          </a:prstGeom>
          <a:noFill/>
          <a:ln>
            <a:noFill/>
          </a:ln>
        </p:spPr>
      </p:pic>
      <p:sp>
        <p:nvSpPr>
          <p:cNvPr id="364" name="Google Shape;364;p33"/>
          <p:cNvSpPr/>
          <p:nvPr/>
        </p:nvSpPr>
        <p:spPr>
          <a:xfrm flipH="1" rot="4721273">
            <a:off x="-1115525" y="2021816"/>
            <a:ext cx="14314219" cy="4783163"/>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5" name="Google Shape;365;p33"/>
          <p:cNvGrpSpPr/>
          <p:nvPr/>
        </p:nvGrpSpPr>
        <p:grpSpPr>
          <a:xfrm>
            <a:off x="5940775" y="946396"/>
            <a:ext cx="857867" cy="857867"/>
            <a:chOff x="0" y="0"/>
            <a:chExt cx="812800" cy="812800"/>
          </a:xfrm>
        </p:grpSpPr>
        <p:sp>
          <p:nvSpPr>
            <p:cNvPr id="366" name="Google Shape;366;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68" name="Google Shape;368;p33"/>
          <p:cNvGrpSpPr/>
          <p:nvPr/>
        </p:nvGrpSpPr>
        <p:grpSpPr>
          <a:xfrm>
            <a:off x="6592862" y="2226096"/>
            <a:ext cx="604566" cy="604566"/>
            <a:chOff x="0" y="0"/>
            <a:chExt cx="812800" cy="812800"/>
          </a:xfrm>
        </p:grpSpPr>
        <p:sp>
          <p:nvSpPr>
            <p:cNvPr id="369" name="Google Shape;369;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71" name="Google Shape;371;p33"/>
          <p:cNvGrpSpPr/>
          <p:nvPr/>
        </p:nvGrpSpPr>
        <p:grpSpPr>
          <a:xfrm>
            <a:off x="5825201" y="681913"/>
            <a:ext cx="637633" cy="637633"/>
            <a:chOff x="0" y="0"/>
            <a:chExt cx="812800" cy="812800"/>
          </a:xfrm>
        </p:grpSpPr>
        <p:sp>
          <p:nvSpPr>
            <p:cNvPr id="372" name="Google Shape;372;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3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74" name="Google Shape;374;p33"/>
          <p:cNvSpPr/>
          <p:nvPr/>
        </p:nvSpPr>
        <p:spPr>
          <a:xfrm>
            <a:off x="16731695" y="8954022"/>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33"/>
          <p:cNvSpPr txBox="1"/>
          <p:nvPr/>
        </p:nvSpPr>
        <p:spPr>
          <a:xfrm>
            <a:off x="8812321" y="2315900"/>
            <a:ext cx="8491224" cy="6501267"/>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150"/>
              </a:spcBef>
              <a:spcAft>
                <a:spcPts val="0"/>
              </a:spcAft>
              <a:buNone/>
            </a:pPr>
            <a:r>
              <a:rPr b="1" i="0" lang="en-US" sz="2400" u="none" cap="none" strike="noStrike">
                <a:solidFill>
                  <a:srgbClr val="17B8BB"/>
                </a:solidFill>
                <a:latin typeface="Poppins"/>
                <a:ea typeface="Poppins"/>
                <a:cs typeface="Poppins"/>
                <a:sym typeface="Poppins"/>
              </a:rPr>
              <a:t>VET trainers can develop this skill by:</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Replacing at least one structured task per unit with an open-ended problem that requires diagnosis or decision-making</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Using think-aloud modelling when demonstrating complex or multi-step processes</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Building workplace documents into regular session activities, not only assessments</a:t>
            </a:r>
            <a:endParaRPr/>
          </a:p>
          <a:p>
            <a:pPr indent="-342900" lvl="0" marL="342900" marR="0" rtl="0" algn="l">
              <a:lnSpc>
                <a:spcPct val="130009"/>
              </a:lnSpc>
              <a:spcBef>
                <a:spcPts val="150"/>
              </a:spcBef>
              <a:spcAft>
                <a:spcPts val="0"/>
              </a:spcAft>
              <a:buClr>
                <a:srgbClr val="000000"/>
              </a:buClr>
              <a:buSzPts val="2400"/>
              <a:buFont typeface="Arial"/>
              <a:buChar char="•"/>
            </a:pPr>
            <a:r>
              <a:rPr b="0" i="0" lang="en-US" sz="2400" u="none" cap="none" strike="noStrike">
                <a:solidFill>
                  <a:srgbClr val="000000"/>
                </a:solidFill>
                <a:latin typeface="Poppins"/>
                <a:ea typeface="Poppins"/>
                <a:cs typeface="Poppins"/>
                <a:sym typeface="Poppins"/>
              </a:rPr>
              <a:t>Asking reasoning questions consistently during practicals and debriefing how learners arrived at their answers</a:t>
            </a:r>
            <a:endParaRPr/>
          </a:p>
          <a:p>
            <a:pPr indent="0" lvl="0" marL="0" marR="0" rtl="0" algn="l">
              <a:lnSpc>
                <a:spcPct val="130009"/>
              </a:lnSpc>
              <a:spcBef>
                <a:spcPts val="150"/>
              </a:spcBef>
              <a:spcAft>
                <a:spcPts val="0"/>
              </a:spcAft>
              <a:buNone/>
            </a:pPr>
            <a:r>
              <a:t/>
            </a:r>
            <a:endParaRPr b="0" i="0" sz="2400" u="none" cap="none" strike="noStrike">
              <a:solidFill>
                <a:srgbClr val="17B8BB"/>
              </a:solidFill>
              <a:latin typeface="Poppins"/>
              <a:ea typeface="Poppins"/>
              <a:cs typeface="Poppins"/>
              <a:sym typeface="Poppins"/>
            </a:endParaRPr>
          </a:p>
          <a:p>
            <a:pPr indent="0" lvl="0" marL="0" marR="0" rtl="0" algn="l">
              <a:lnSpc>
                <a:spcPct val="130009"/>
              </a:lnSpc>
              <a:spcBef>
                <a:spcPts val="150"/>
              </a:spcBef>
              <a:spcAft>
                <a:spcPts val="0"/>
              </a:spcAft>
              <a:buNone/>
            </a:pPr>
            <a:r>
              <a:rPr b="0" i="0" lang="en-US" sz="2400" u="none" cap="none" strike="noStrike">
                <a:solidFill>
                  <a:srgbClr val="17B8BB"/>
                </a:solidFill>
                <a:latin typeface="Poppins"/>
                <a:ea typeface="Poppins"/>
                <a:cs typeface="Poppins"/>
                <a:sym typeface="Poppins"/>
              </a:rPr>
              <a:t>Critical thinking is not a separate subject. It is a dimension of every practical task, made visible by how the trainer plans, questions, and debriefs.</a:t>
            </a:r>
            <a:endParaRPr/>
          </a:p>
        </p:txBody>
      </p:sp>
      <p:sp>
        <p:nvSpPr>
          <p:cNvPr id="376" name="Google Shape;376;p33"/>
          <p:cNvSpPr txBox="1"/>
          <p:nvPr/>
        </p:nvSpPr>
        <p:spPr>
          <a:xfrm>
            <a:off x="8606581" y="1076082"/>
            <a:ext cx="9880982" cy="486928"/>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None/>
            </a:pPr>
            <a:r>
              <a:rPr b="1" i="0" lang="en-US" sz="2800" u="none" cap="none" strike="noStrike">
                <a:solidFill>
                  <a:srgbClr val="000000"/>
                </a:solidFill>
                <a:latin typeface="Poppins"/>
                <a:ea typeface="Poppins"/>
                <a:cs typeface="Poppins"/>
                <a:sym typeface="Poppins"/>
              </a:rPr>
              <a:t>Teacher Strategies to Strengthen Critical Thinking Teaching</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34"/>
          <p:cNvSpPr/>
          <p:nvPr/>
        </p:nvSpPr>
        <p:spPr>
          <a:xfrm rot="-4721612">
            <a:off x="3638115" y="1896865"/>
            <a:ext cx="14314219" cy="4992084"/>
          </a:xfrm>
          <a:custGeom>
            <a:rect b="b" l="l" r="r" t="t"/>
            <a:pathLst>
              <a:path extrusionOk="0" h="4992084" w="14314219">
                <a:moveTo>
                  <a:pt x="0" y="0"/>
                </a:moveTo>
                <a:lnTo>
                  <a:pt x="14314219" y="0"/>
                </a:lnTo>
                <a:lnTo>
                  <a:pt x="14314219" y="4992084"/>
                </a:lnTo>
                <a:lnTo>
                  <a:pt x="0" y="49920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 name="Google Shape;382;p34"/>
          <p:cNvSpPr/>
          <p:nvPr/>
        </p:nvSpPr>
        <p:spPr>
          <a:xfrm>
            <a:off x="9680911" y="5"/>
            <a:ext cx="8986399" cy="10289262"/>
          </a:xfrm>
          <a:custGeom>
            <a:rect b="b" l="l" r="r" t="t"/>
            <a:pathLst>
              <a:path extrusionOk="0" h="24846662" w="2170049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34"/>
          <p:cNvSpPr/>
          <p:nvPr/>
        </p:nvSpPr>
        <p:spPr>
          <a:xfrm flipH="1" rot="-2967198">
            <a:off x="12833343" y="6024265"/>
            <a:ext cx="10909314" cy="3709167"/>
          </a:xfrm>
          <a:custGeom>
            <a:rect b="b" l="l" r="r" t="t"/>
            <a:pathLst>
              <a:path extrusionOk="0" h="3709167" w="10909314">
                <a:moveTo>
                  <a:pt x="10909314" y="0"/>
                </a:moveTo>
                <a:lnTo>
                  <a:pt x="0" y="0"/>
                </a:lnTo>
                <a:lnTo>
                  <a:pt x="0" y="3709167"/>
                </a:lnTo>
                <a:lnTo>
                  <a:pt x="10909314" y="3709167"/>
                </a:lnTo>
                <a:lnTo>
                  <a:pt x="10909314"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4" name="Google Shape;384;p34"/>
          <p:cNvGrpSpPr/>
          <p:nvPr/>
        </p:nvGrpSpPr>
        <p:grpSpPr>
          <a:xfrm>
            <a:off x="10165433" y="946396"/>
            <a:ext cx="857867" cy="857867"/>
            <a:chOff x="0" y="0"/>
            <a:chExt cx="812800" cy="812800"/>
          </a:xfrm>
        </p:grpSpPr>
        <p:sp>
          <p:nvSpPr>
            <p:cNvPr id="385" name="Google Shape;385;p3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3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87" name="Google Shape;387;p34"/>
          <p:cNvGrpSpPr/>
          <p:nvPr/>
        </p:nvGrpSpPr>
        <p:grpSpPr>
          <a:xfrm>
            <a:off x="9651318" y="2226096"/>
            <a:ext cx="604566" cy="604566"/>
            <a:chOff x="0" y="0"/>
            <a:chExt cx="812800" cy="812800"/>
          </a:xfrm>
        </p:grpSpPr>
        <p:sp>
          <p:nvSpPr>
            <p:cNvPr id="388" name="Google Shape;388;p3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3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90" name="Google Shape;390;p34"/>
          <p:cNvGrpSpPr/>
          <p:nvPr/>
        </p:nvGrpSpPr>
        <p:grpSpPr>
          <a:xfrm>
            <a:off x="10476408" y="681913"/>
            <a:ext cx="637633" cy="637633"/>
            <a:chOff x="0" y="0"/>
            <a:chExt cx="812800" cy="812800"/>
          </a:xfrm>
        </p:grpSpPr>
        <p:sp>
          <p:nvSpPr>
            <p:cNvPr id="391" name="Google Shape;391;p3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3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93" name="Google Shape;393;p34"/>
          <p:cNvSpPr txBox="1"/>
          <p:nvPr/>
        </p:nvSpPr>
        <p:spPr>
          <a:xfrm>
            <a:off x="1041071" y="5394958"/>
            <a:ext cx="7614174" cy="563079"/>
          </a:xfrm>
          <a:prstGeom prst="rect">
            <a:avLst/>
          </a:prstGeom>
          <a:noFill/>
          <a:ln>
            <a:noFill/>
          </a:ln>
        </p:spPr>
        <p:txBody>
          <a:bodyPr anchorCtr="0" anchor="t" bIns="0" lIns="0" spcFirstLastPara="1" rIns="0" wrap="square" tIns="0">
            <a:spAutoFit/>
          </a:bodyPr>
          <a:lstStyle/>
          <a:p>
            <a:pPr indent="0" lvl="0" marL="0" marR="0" rtl="0" algn="l">
              <a:lnSpc>
                <a:spcPct val="114004"/>
              </a:lnSpc>
              <a:spcBef>
                <a:spcPts val="0"/>
              </a:spcBef>
              <a:spcAft>
                <a:spcPts val="0"/>
              </a:spcAft>
              <a:buClr>
                <a:srgbClr val="000000"/>
              </a:buClr>
              <a:buSzPts val="3606"/>
              <a:buFont typeface="Arial"/>
              <a:buNone/>
            </a:pPr>
            <a:r>
              <a:rPr b="0" i="0" lang="en-US" sz="3606" u="none" cap="none" strike="noStrike">
                <a:solidFill>
                  <a:srgbClr val="000000"/>
                </a:solidFill>
                <a:latin typeface="Poppins SemiBold"/>
                <a:ea typeface="Poppins SemiBold"/>
                <a:cs typeface="Poppins SemiBold"/>
                <a:sym typeface="Poppins SemiBold"/>
              </a:rPr>
              <a:t>For Your Attention</a:t>
            </a:r>
            <a:endParaRPr b="0" i="0" sz="1400" u="none" cap="none" strike="noStrike">
              <a:solidFill>
                <a:srgbClr val="000000"/>
              </a:solidFill>
              <a:latin typeface="Arial"/>
              <a:ea typeface="Arial"/>
              <a:cs typeface="Arial"/>
              <a:sym typeface="Arial"/>
            </a:endParaRPr>
          </a:p>
        </p:txBody>
      </p:sp>
      <p:sp>
        <p:nvSpPr>
          <p:cNvPr id="394" name="Google Shape;394;p34"/>
          <p:cNvSpPr txBox="1"/>
          <p:nvPr/>
        </p:nvSpPr>
        <p:spPr>
          <a:xfrm>
            <a:off x="1034729" y="3875590"/>
            <a:ext cx="7538244" cy="1633786"/>
          </a:xfrm>
          <a:prstGeom prst="rect">
            <a:avLst/>
          </a:prstGeom>
          <a:noFill/>
          <a:ln>
            <a:noFill/>
          </a:ln>
        </p:spPr>
        <p:txBody>
          <a:bodyPr anchorCtr="0" anchor="t" bIns="0" lIns="0" spcFirstLastPara="1" rIns="0" wrap="square" tIns="0">
            <a:spAutoFit/>
          </a:bodyPr>
          <a:lstStyle/>
          <a:p>
            <a:pPr indent="0" lvl="0" marL="0" marR="0" rtl="0" algn="l">
              <a:lnSpc>
                <a:spcPct val="114004"/>
              </a:lnSpc>
              <a:spcBef>
                <a:spcPts val="0"/>
              </a:spcBef>
              <a:spcAft>
                <a:spcPts val="0"/>
              </a:spcAft>
              <a:buClr>
                <a:srgbClr val="000000"/>
              </a:buClr>
              <a:buSzPts val="10518"/>
              <a:buFont typeface="Arial"/>
              <a:buNone/>
            </a:pPr>
            <a:r>
              <a:rPr b="1" i="0" lang="en-US" sz="10518" u="none" cap="none" strike="noStrike">
                <a:solidFill>
                  <a:srgbClr val="17B8BB"/>
                </a:solidFill>
                <a:latin typeface="Poppins"/>
                <a:ea typeface="Poppins"/>
                <a:cs typeface="Poppins"/>
                <a:sym typeface="Poppins"/>
              </a:rPr>
              <a:t>Thank You</a:t>
            </a:r>
            <a:endParaRPr b="0" i="0" sz="1400" u="none" cap="none" strike="noStrike">
              <a:solidFill>
                <a:srgbClr val="000000"/>
              </a:solidFill>
              <a:latin typeface="Arial"/>
              <a:ea typeface="Arial"/>
              <a:cs typeface="Arial"/>
              <a:sym typeface="Arial"/>
            </a:endParaRPr>
          </a:p>
        </p:txBody>
      </p:sp>
      <p:sp>
        <p:nvSpPr>
          <p:cNvPr id="395" name="Google Shape;395;p34"/>
          <p:cNvSpPr/>
          <p:nvPr/>
        </p:nvSpPr>
        <p:spPr>
          <a:xfrm>
            <a:off x="3577505" y="681913"/>
            <a:ext cx="1413849" cy="1232069"/>
          </a:xfrm>
          <a:custGeom>
            <a:rect b="b" l="l" r="r" t="t"/>
            <a:pathLst>
              <a:path extrusionOk="0" h="1232069" w="1413849">
                <a:moveTo>
                  <a:pt x="0" y="0"/>
                </a:moveTo>
                <a:lnTo>
                  <a:pt x="1413850" y="0"/>
                </a:lnTo>
                <a:lnTo>
                  <a:pt x="1413850" y="1232069"/>
                </a:lnTo>
                <a:lnTo>
                  <a:pt x="0" y="1232069"/>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6" name="Google Shape;396;p34"/>
          <p:cNvSpPr/>
          <p:nvPr/>
        </p:nvSpPr>
        <p:spPr>
          <a:xfrm>
            <a:off x="1041071" y="1126889"/>
            <a:ext cx="2350712" cy="634692"/>
          </a:xfrm>
          <a:custGeom>
            <a:rect b="b" l="l" r="r" t="t"/>
            <a:pathLst>
              <a:path extrusionOk="0" h="634692" w="2350712">
                <a:moveTo>
                  <a:pt x="0" y="0"/>
                </a:moveTo>
                <a:lnTo>
                  <a:pt x="2350713" y="0"/>
                </a:lnTo>
                <a:lnTo>
                  <a:pt x="2350713" y="634693"/>
                </a:lnTo>
                <a:lnTo>
                  <a:pt x="0" y="63469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 name="Google Shape;397;p34"/>
          <p:cNvSpPr txBox="1"/>
          <p:nvPr/>
        </p:nvSpPr>
        <p:spPr>
          <a:xfrm>
            <a:off x="397770" y="6823285"/>
            <a:ext cx="3352441" cy="8001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Clr>
                <a:srgbClr val="000000"/>
              </a:buClr>
              <a:buSzPts val="4499"/>
              <a:buFont typeface="Arial"/>
              <a:buNone/>
            </a:pPr>
            <a:r>
              <a:rPr b="1" i="0" lang="en-US" sz="4499" u="none" cap="none" strike="noStrike">
                <a:solidFill>
                  <a:srgbClr val="000000"/>
                </a:solidFill>
                <a:latin typeface="Poppins"/>
                <a:ea typeface="Poppins"/>
                <a:cs typeface="Poppins"/>
                <a:sym typeface="Poppins"/>
              </a:rPr>
              <a:t>Contact Us</a:t>
            </a:r>
            <a:endParaRPr b="0" i="0" sz="1400" u="none" cap="none" strike="noStrike">
              <a:solidFill>
                <a:srgbClr val="000000"/>
              </a:solidFill>
              <a:latin typeface="Arial"/>
              <a:ea typeface="Arial"/>
              <a:cs typeface="Arial"/>
              <a:sym typeface="Arial"/>
            </a:endParaRPr>
          </a:p>
        </p:txBody>
      </p:sp>
      <p:grpSp>
        <p:nvGrpSpPr>
          <p:cNvPr id="398" name="Google Shape;398;p34"/>
          <p:cNvGrpSpPr/>
          <p:nvPr/>
        </p:nvGrpSpPr>
        <p:grpSpPr>
          <a:xfrm>
            <a:off x="555937" y="7970706"/>
            <a:ext cx="6239170" cy="761091"/>
            <a:chOff x="0" y="-57150"/>
            <a:chExt cx="3800029" cy="463550"/>
          </a:xfrm>
        </p:grpSpPr>
        <p:sp>
          <p:nvSpPr>
            <p:cNvPr id="399" name="Google Shape;399;p34"/>
            <p:cNvSpPr/>
            <p:nvPr/>
          </p:nvSpPr>
          <p:spPr>
            <a:xfrm>
              <a:off x="0" y="0"/>
              <a:ext cx="3800029" cy="406400"/>
            </a:xfrm>
            <a:custGeom>
              <a:rect b="b" l="l" r="r" t="t"/>
              <a:pathLst>
                <a:path extrusionOk="0" h="406400" w="3800029">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34"/>
            <p:cNvSpPr txBox="1"/>
            <p:nvPr/>
          </p:nvSpPr>
          <p:spPr>
            <a:xfrm>
              <a:off x="0" y="-57150"/>
              <a:ext cx="3800029"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01" name="Google Shape;401;p34"/>
          <p:cNvSpPr/>
          <p:nvPr/>
        </p:nvSpPr>
        <p:spPr>
          <a:xfrm>
            <a:off x="79280" y="7898495"/>
            <a:ext cx="953315" cy="953315"/>
          </a:xfrm>
          <a:custGeom>
            <a:rect b="b" l="l" r="r" t="t"/>
            <a:pathLst>
              <a:path extrusionOk="0" h="953315" w="953315">
                <a:moveTo>
                  <a:pt x="0" y="0"/>
                </a:moveTo>
                <a:lnTo>
                  <a:pt x="953315" y="0"/>
                </a:lnTo>
                <a:lnTo>
                  <a:pt x="953315" y="953315"/>
                </a:lnTo>
                <a:lnTo>
                  <a:pt x="0" y="953315"/>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 name="Google Shape;402;p34"/>
          <p:cNvSpPr/>
          <p:nvPr/>
        </p:nvSpPr>
        <p:spPr>
          <a:xfrm>
            <a:off x="260238" y="8092651"/>
            <a:ext cx="591399" cy="591399"/>
          </a:xfrm>
          <a:custGeom>
            <a:rect b="b" l="l" r="r" t="t"/>
            <a:pathLst>
              <a:path extrusionOk="0" h="591399" w="591399">
                <a:moveTo>
                  <a:pt x="0" y="0"/>
                </a:moveTo>
                <a:lnTo>
                  <a:pt x="591399" y="0"/>
                </a:lnTo>
                <a:lnTo>
                  <a:pt x="591399" y="591399"/>
                </a:lnTo>
                <a:lnTo>
                  <a:pt x="0" y="591399"/>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 name="Google Shape;403;p34"/>
          <p:cNvSpPr txBox="1"/>
          <p:nvPr/>
        </p:nvSpPr>
        <p:spPr>
          <a:xfrm>
            <a:off x="1297363" y="8084713"/>
            <a:ext cx="4689224" cy="493036"/>
          </a:xfrm>
          <a:prstGeom prst="rect">
            <a:avLst/>
          </a:prstGeom>
          <a:noFill/>
          <a:ln>
            <a:noFill/>
          </a:ln>
        </p:spPr>
        <p:txBody>
          <a:bodyPr anchorCtr="0" anchor="t" bIns="0" lIns="0" spcFirstLastPara="1" rIns="0" wrap="square" tIns="0">
            <a:spAutoFit/>
          </a:bodyPr>
          <a:lstStyle/>
          <a:p>
            <a:pPr indent="0" lvl="0" marL="0" marR="0" rtl="0" algn="l">
              <a:lnSpc>
                <a:spcPct val="139992"/>
              </a:lnSpc>
              <a:spcBef>
                <a:spcPts val="0"/>
              </a:spcBef>
              <a:spcAft>
                <a:spcPts val="0"/>
              </a:spcAft>
              <a:buClr>
                <a:srgbClr val="000000"/>
              </a:buClr>
              <a:buSzPts val="2733"/>
              <a:buFont typeface="Arial"/>
              <a:buNone/>
            </a:pPr>
            <a:r>
              <a:rPr b="0" i="0" lang="en-US" sz="2733" u="none" cap="none" strike="noStrike">
                <a:solidFill>
                  <a:srgbClr val="FFFFFF"/>
                </a:solidFill>
                <a:latin typeface="Poppins Medium"/>
                <a:ea typeface="Poppins Medium"/>
                <a:cs typeface="Poppins Medium"/>
                <a:sym typeface="Poppins Medium"/>
              </a:rPr>
              <a:t>www.vetcompass.eu</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p:nvPr/>
        </p:nvSpPr>
        <p:spPr>
          <a:xfrm flipH="1" rot="4721273">
            <a:off x="-1847512" y="2642542"/>
            <a:ext cx="14314219" cy="3745292"/>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rect b="b" l="l" r="r" t="t"/>
            <a:pathLst>
              <a:path extrusionOk="0" h="24846662" w="21041995">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rect b="b" l="l" r="r" t="t"/>
            <a:pathLst>
              <a:path extrusionOk="0" h="3709167" w="10909314">
                <a:moveTo>
                  <a:pt x="0" y="0"/>
                </a:moveTo>
                <a:lnTo>
                  <a:pt x="10909314" y="0"/>
                </a:lnTo>
                <a:lnTo>
                  <a:pt x="10909314" y="3709167"/>
                </a:lnTo>
                <a:lnTo>
                  <a:pt x="0" y="3709167"/>
                </a:lnTo>
                <a:lnTo>
                  <a:pt x="0"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 name="Google Shape;129;p23"/>
          <p:cNvSpPr txBox="1"/>
          <p:nvPr/>
        </p:nvSpPr>
        <p:spPr>
          <a:xfrm>
            <a:off x="7689955" y="1933756"/>
            <a:ext cx="10298242" cy="7362015"/>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Problem-solving, critical thinking, and literacy is the ability to model and embed reasoning, decision-making, and comprehension skills within hands-on vocational learning. Functional literacy is part of this, including understanding workplace documents such as manuals, work orders, regulations, and digital interfaces.</a:t>
            </a:r>
            <a:endParaRPr/>
          </a:p>
          <a:p>
            <a:pPr indent="0" lvl="0" marL="0" marR="0" rtl="0" algn="l">
              <a:lnSpc>
                <a:spcPct val="130009"/>
              </a:lnSpc>
              <a:spcBef>
                <a:spcPts val="0"/>
              </a:spcBef>
              <a:spcAft>
                <a:spcPts val="0"/>
              </a:spcAft>
              <a:buClr>
                <a:srgbClr val="000000"/>
              </a:buClr>
              <a:buSzPts val="2300"/>
              <a:buFont typeface="Arial"/>
              <a:buNone/>
            </a:pPr>
            <a:r>
              <a:t/>
            </a:r>
            <a:endParaRPr b="0" i="0" sz="2300" u="none" cap="none" strike="noStrike">
              <a:solidFill>
                <a:srgbClr val="000000"/>
              </a:solidFill>
              <a:latin typeface="Arial"/>
              <a:ea typeface="Arial"/>
              <a:cs typeface="Arial"/>
              <a:sym typeface="Arial"/>
            </a:endParaRPr>
          </a:p>
          <a:p>
            <a:pPr indent="0" lvl="0" marL="0" marR="0" rtl="0" algn="l">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In VET, critical thinking is not an abstract academic skill. It is what a learner uses when a component fails unexpectedly, when a specification does not match the material in front of them, or when they have to decide between two plausible approaches under time pressure. Teaching it requires making reasoning visible.</a:t>
            </a:r>
            <a:endParaRPr/>
          </a:p>
          <a:p>
            <a:pPr indent="0" lvl="0" marL="0" marR="0" rtl="0" algn="l">
              <a:lnSpc>
                <a:spcPct val="130009"/>
              </a:lnSpc>
              <a:spcBef>
                <a:spcPts val="0"/>
              </a:spcBef>
              <a:spcAft>
                <a:spcPts val="0"/>
              </a:spcAft>
              <a:buClr>
                <a:srgbClr val="000000"/>
              </a:buClr>
              <a:buSzPts val="2300"/>
              <a:buFont typeface="Arial"/>
              <a:buNone/>
            </a:pPr>
            <a:r>
              <a:t/>
            </a:r>
            <a:endParaRPr b="0" i="0" sz="2300" u="none" cap="none" strike="noStrike">
              <a:solidFill>
                <a:srgbClr val="000000"/>
              </a:solidFill>
              <a:latin typeface="Arial"/>
              <a:ea typeface="Arial"/>
              <a:cs typeface="Arial"/>
              <a:sym typeface="Arial"/>
            </a:endParaRPr>
          </a:p>
          <a:p>
            <a:pPr indent="0" lvl="0" marL="0" marR="0" rtl="0" algn="l">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By the end of this module, you will learn to make expert reasoning visible to learners, ask questions that build critical thinking, embed workplace documents into everyday practice, and design authentic tasks that develop problem-solving.</a:t>
            </a:r>
            <a:endParaRPr b="0" i="0" sz="2300" u="none" cap="none" strike="noStrike">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anchorCtr="0" anchor="t" bIns="0" lIns="0" spcFirstLastPara="1" rIns="0" wrap="square" tIns="0">
            <a:spAutoFit/>
          </a:bodyPr>
          <a:lstStyle/>
          <a:p>
            <a:pPr indent="0" lvl="0" marL="0" marR="0" rtl="0" algn="r">
              <a:lnSpc>
                <a:spcPct val="113002"/>
              </a:lnSpc>
              <a:spcBef>
                <a:spcPts val="0"/>
              </a:spcBef>
              <a:spcAft>
                <a:spcPts val="0"/>
              </a:spcAft>
              <a:buClr>
                <a:srgbClr val="000000"/>
              </a:buClr>
              <a:buSzPts val="2800"/>
              <a:buFont typeface="Arial"/>
              <a:buNone/>
            </a:pPr>
            <a:r>
              <a:rPr b="1" i="0" lang="en-US" sz="2800" u="none" cap="none" strike="noStrike">
                <a:solidFill>
                  <a:srgbClr val="000000"/>
                </a:solidFill>
                <a:latin typeface="Poppins"/>
                <a:ea typeface="Poppins"/>
                <a:cs typeface="Poppins"/>
                <a:sym typeface="Poppins"/>
              </a:rPr>
              <a:t>Introduction &amp; Learning Objectives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l="0" r="0" t="0"/>
          <a:stretch/>
        </p:blipFill>
        <p:spPr>
          <a:xfrm>
            <a:off x="0" y="0"/>
            <a:ext cx="7315200" cy="10287000"/>
          </a:xfrm>
          <a:prstGeom prst="rect">
            <a:avLst/>
          </a:prstGeom>
          <a:noFill/>
          <a:ln>
            <a:noFill/>
          </a:ln>
        </p:spPr>
      </p:pic>
      <p:sp>
        <p:nvSpPr>
          <p:cNvPr id="136" name="Google Shape;136;p24"/>
          <p:cNvSpPr/>
          <p:nvPr/>
        </p:nvSpPr>
        <p:spPr>
          <a:xfrm flipH="1" rot="4721273">
            <a:off x="-1236225" y="1896865"/>
            <a:ext cx="14314219" cy="4992084"/>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rect b="b" l="l" r="r" t="t"/>
            <a:pathLst>
              <a:path extrusionOk="0" h="3709167" w="10909314">
                <a:moveTo>
                  <a:pt x="0" y="0"/>
                </a:moveTo>
                <a:lnTo>
                  <a:pt x="10909314" y="0"/>
                </a:lnTo>
                <a:lnTo>
                  <a:pt x="10909314" y="3709167"/>
                </a:lnTo>
                <a:lnTo>
                  <a:pt x="0" y="3709167"/>
                </a:lnTo>
                <a:lnTo>
                  <a:pt x="0"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 name="Google Shape;149;p24"/>
          <p:cNvSpPr txBox="1"/>
          <p:nvPr/>
        </p:nvSpPr>
        <p:spPr>
          <a:xfrm>
            <a:off x="8887622" y="2282774"/>
            <a:ext cx="8491224" cy="5281446"/>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Critical thinking in VET is the ability to analyse a situation, weigh evidence, and arrive at a sound decision. It is embedded in every technical task, even when it is not labelled as such.</a:t>
            </a:r>
            <a:endParaRPr/>
          </a:p>
          <a:p>
            <a:pPr indent="0" lvl="0" marL="0" marR="0" rtl="0" algn="l">
              <a:lnSpc>
                <a:spcPct val="130009"/>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A learner who checks a measurement twice before cutting, questions why a process keeps producing the same fault, or reads a safety procedure before starting a new task is already thinking critically.</a:t>
            </a:r>
            <a:endParaRPr b="0" i="0" sz="2400" u="none" cap="none" strike="noStrike">
              <a:solidFill>
                <a:srgbClr val="000000"/>
              </a:solidFill>
              <a:latin typeface="Poppins"/>
              <a:ea typeface="Poppins"/>
              <a:cs typeface="Poppins"/>
              <a:sym typeface="Poppins"/>
            </a:endParaRPr>
          </a:p>
          <a:p>
            <a:pPr indent="0" lvl="0" marL="0" marR="0" rtl="0" algn="l">
              <a:lnSpc>
                <a:spcPct val="130009"/>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The trainer’s role is to make that thinking deliberate and teachable.</a:t>
            </a:r>
            <a:endParaRPr b="0" i="0" sz="2400" u="none" cap="none" strike="noStrik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Clr>
                <a:srgbClr val="000000"/>
              </a:buClr>
              <a:buSzPts val="2800"/>
              <a:buFont typeface="Arial"/>
              <a:buNone/>
            </a:pPr>
            <a:r>
              <a:rPr b="1" i="0" lang="en-US" sz="2800" u="none" cap="none" strike="noStrike">
                <a:solidFill>
                  <a:srgbClr val="000000"/>
                </a:solidFill>
                <a:latin typeface="Poppins"/>
                <a:ea typeface="Poppins"/>
                <a:cs typeface="Poppins"/>
                <a:sym typeface="Poppins"/>
              </a:rPr>
              <a:t>Section 1: Understanding Critical Thinking in Technical Contexts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rect b="b" l="l" r="r" t="t"/>
            <a:pathLst>
              <a:path extrusionOk="0" h="2176456" w="6240735">
                <a:moveTo>
                  <a:pt x="0" y="0"/>
                </a:moveTo>
                <a:lnTo>
                  <a:pt x="6240735" y="0"/>
                </a:lnTo>
                <a:lnTo>
                  <a:pt x="6240735" y="2176457"/>
                </a:lnTo>
                <a:lnTo>
                  <a:pt x="0" y="2176457"/>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 name="Google Shape;156;p25"/>
          <p:cNvSpPr/>
          <p:nvPr/>
        </p:nvSpPr>
        <p:spPr>
          <a:xfrm flipH="1" rot="10598374">
            <a:off x="-440482" y="-1192452"/>
            <a:ext cx="6576787" cy="2293655"/>
          </a:xfrm>
          <a:custGeom>
            <a:rect b="b" l="l" r="r" t="t"/>
            <a:pathLst>
              <a:path extrusionOk="0" h="2293655" w="6576787">
                <a:moveTo>
                  <a:pt x="0" y="2293655"/>
                </a:moveTo>
                <a:lnTo>
                  <a:pt x="6576787" y="2293655"/>
                </a:lnTo>
                <a:lnTo>
                  <a:pt x="6576787" y="0"/>
                </a:lnTo>
                <a:lnTo>
                  <a:pt x="0" y="0"/>
                </a:lnTo>
                <a:lnTo>
                  <a:pt x="0" y="2293655"/>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rect b="b" l="l" r="r" t="t"/>
            <a:pathLst>
              <a:path extrusionOk="0" h="6282219" w="7340471">
                <a:moveTo>
                  <a:pt x="0" y="0"/>
                </a:moveTo>
                <a:lnTo>
                  <a:pt x="7340471" y="0"/>
                </a:lnTo>
                <a:lnTo>
                  <a:pt x="7340471" y="6282219"/>
                </a:lnTo>
                <a:lnTo>
                  <a:pt x="0" y="6282219"/>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rect b="b" l="l" r="r" t="t"/>
              <a:pathLst>
                <a:path extrusionOk="0" h="406400" w="11607985">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rect b="b" l="l" r="r" t="t"/>
              <a:pathLst>
                <a:path extrusionOk="0" h="406400" w="7366853">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rect b="b" l="l" r="r" t="t"/>
              <a:pathLst>
                <a:path extrusionOk="0" h="406400" w="5548478">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600"/>
                <a:buFont typeface="Arial"/>
                <a:buNone/>
              </a:pPr>
              <a:r>
                <a:t/>
              </a:r>
              <a:endParaRPr b="0" i="0" sz="1600" u="none" cap="none" strike="noStrik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rect b="b" l="l" r="r" t="t"/>
            <a:pathLst>
              <a:path extrusionOk="0" h="1201930" w="1221784">
                <a:moveTo>
                  <a:pt x="0" y="0"/>
                </a:moveTo>
                <a:lnTo>
                  <a:pt x="1221784" y="0"/>
                </a:lnTo>
                <a:lnTo>
                  <a:pt x="1221784" y="1201930"/>
                </a:lnTo>
                <a:lnTo>
                  <a:pt x="0" y="120193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Clr>
                <a:srgbClr val="000000"/>
              </a:buClr>
              <a:buSzPts val="2800"/>
              <a:buFont typeface="Arial"/>
              <a:buNone/>
            </a:pPr>
            <a:r>
              <a:rPr b="1" i="0" lang="en-US" sz="2800" u="none" cap="none" strike="noStrike">
                <a:solidFill>
                  <a:srgbClr val="000000"/>
                </a:solidFill>
                <a:latin typeface="Poppins"/>
                <a:ea typeface="Poppins"/>
                <a:cs typeface="Poppins"/>
                <a:sym typeface="Poppins"/>
              </a:rPr>
              <a:t>Critical Thinking in Vocational Contexts</a:t>
            </a:r>
            <a:endParaRPr b="0" i="0" sz="1400" u="none" cap="none" strike="noStrik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anchorCtr="0" anchor="t" bIns="0" lIns="0" spcFirstLastPara="1" rIns="0" wrap="square" tIns="0">
            <a:spAutoFit/>
          </a:bodyPr>
          <a:lstStyle/>
          <a:p>
            <a:pPr indent="0" lvl="0" marL="0" marR="0" rtl="0" algn="l">
              <a:lnSpc>
                <a:spcPct val="112980"/>
              </a:lnSpc>
              <a:spcBef>
                <a:spcPts val="0"/>
              </a:spcBef>
              <a:spcAft>
                <a:spcPts val="0"/>
              </a:spcAft>
              <a:buClr>
                <a:srgbClr val="000000"/>
              </a:buClr>
              <a:buSzPts val="1664"/>
              <a:buFont typeface="Arial"/>
              <a:buNone/>
            </a:pPr>
            <a:r>
              <a:rPr b="1" i="0" lang="en-US" sz="1664" u="none" cap="none" strike="noStrike">
                <a:solidFill>
                  <a:srgbClr val="000000"/>
                </a:solidFill>
                <a:latin typeface="Poppins"/>
                <a:ea typeface="Poppins"/>
                <a:cs typeface="Poppins"/>
                <a:sym typeface="Poppins"/>
              </a:rPr>
              <a:t>Thinking</a:t>
            </a:r>
            <a:endParaRPr b="0" i="0" sz="1400" u="none" cap="none" strike="noStrik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anchorCtr="0" anchor="t" bIns="0" lIns="0" spcFirstLastPara="1" rIns="0" wrap="square" tIns="0">
            <a:spAutoFit/>
          </a:bodyPr>
          <a:lstStyle/>
          <a:p>
            <a:pPr indent="0" lvl="0" marL="0" marR="0" rtl="0" algn="l">
              <a:lnSpc>
                <a:spcPct val="112980"/>
              </a:lnSpc>
              <a:spcBef>
                <a:spcPts val="0"/>
              </a:spcBef>
              <a:spcAft>
                <a:spcPts val="0"/>
              </a:spcAft>
              <a:buClr>
                <a:srgbClr val="000000"/>
              </a:buClr>
              <a:buSzPts val="1664"/>
              <a:buFont typeface="Arial"/>
              <a:buNone/>
            </a:pPr>
            <a:r>
              <a:rPr b="1" i="0" lang="en-US" sz="1664" u="none" cap="none" strike="noStrike">
                <a:solidFill>
                  <a:srgbClr val="000000"/>
                </a:solidFill>
                <a:latin typeface="Poppins"/>
                <a:ea typeface="Poppins"/>
                <a:cs typeface="Poppins"/>
                <a:sym typeface="Poppins"/>
              </a:rPr>
              <a:t>Reliability</a:t>
            </a:r>
            <a:endParaRPr b="0" i="0" sz="1400" u="none" cap="none" strike="noStrik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anchorCtr="0" anchor="t" bIns="0" lIns="0" spcFirstLastPara="1" rIns="0" wrap="square" tIns="0">
            <a:spAutoFit/>
          </a:bodyPr>
          <a:lstStyle/>
          <a:p>
            <a:pPr indent="0" lvl="0" marL="0" marR="0" rtl="0" algn="l">
              <a:lnSpc>
                <a:spcPct val="112980"/>
              </a:lnSpc>
              <a:spcBef>
                <a:spcPts val="0"/>
              </a:spcBef>
              <a:spcAft>
                <a:spcPts val="0"/>
              </a:spcAft>
              <a:buClr>
                <a:srgbClr val="000000"/>
              </a:buClr>
              <a:buSzPts val="1664"/>
              <a:buFont typeface="Arial"/>
              <a:buNone/>
            </a:pPr>
            <a:r>
              <a:rPr b="1" i="0" lang="en-US" sz="1664" u="none" cap="none" strike="noStrike">
                <a:solidFill>
                  <a:srgbClr val="000000"/>
                </a:solidFill>
                <a:latin typeface="Poppins"/>
                <a:ea typeface="Poppins"/>
                <a:cs typeface="Poppins"/>
                <a:sym typeface="Poppins"/>
              </a:rPr>
              <a:t>Evidence</a:t>
            </a:r>
            <a:endParaRPr b="0" i="0" sz="1400" u="none" cap="none" strike="noStrik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anchorCtr="0" anchor="t" bIns="0" lIns="0" spcFirstLastPara="1" rIns="0" wrap="square" tIns="0">
            <a:spAutoFit/>
          </a:bodyPr>
          <a:lstStyle/>
          <a:p>
            <a:pPr indent="0" lvl="0" marL="0" marR="0" rtl="0" algn="l">
              <a:lnSpc>
                <a:spcPct val="124048"/>
              </a:lnSpc>
              <a:spcBef>
                <a:spcPts val="0"/>
              </a:spcBef>
              <a:spcAft>
                <a:spcPts val="0"/>
              </a:spcAft>
              <a:buClr>
                <a:srgbClr val="000000"/>
              </a:buClr>
              <a:buSzPts val="1235"/>
              <a:buFont typeface="Arial"/>
              <a:buNone/>
            </a:pPr>
            <a:r>
              <a:rPr b="1" i="0" lang="en-US" sz="1235" u="none" cap="none" strike="noStrike">
                <a:solidFill>
                  <a:srgbClr val="FFFFFF"/>
                </a:solidFill>
                <a:latin typeface="Poppins"/>
                <a:ea typeface="Poppins"/>
                <a:cs typeface="Poppins"/>
                <a:sym typeface="Poppins"/>
              </a:rPr>
              <a:t>Fault-Finding</a:t>
            </a:r>
            <a:endParaRPr b="0" i="0" sz="1400" u="none" cap="none" strike="noStrik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anchorCtr="0" anchor="t" bIns="0" lIns="0" spcFirstLastPara="1" rIns="0" wrap="square" tIns="0">
            <a:spAutoFit/>
          </a:bodyPr>
          <a:lstStyle/>
          <a:p>
            <a:pPr indent="0" lvl="0" marL="0" marR="0" rtl="0" algn="l">
              <a:lnSpc>
                <a:spcPct val="112967"/>
              </a:lnSpc>
              <a:spcBef>
                <a:spcPts val="0"/>
              </a:spcBef>
              <a:spcAft>
                <a:spcPts val="0"/>
              </a:spcAft>
              <a:buClr>
                <a:srgbClr val="000000"/>
              </a:buClr>
              <a:buSzPts val="1550"/>
              <a:buFont typeface="Arial"/>
              <a:buNone/>
            </a:pPr>
            <a:r>
              <a:rPr b="1" i="0" lang="en-US" sz="1550" u="none" cap="none" strike="noStrike">
                <a:solidFill>
                  <a:srgbClr val="FFFFFF"/>
                </a:solidFill>
                <a:latin typeface="Poppins"/>
                <a:ea typeface="Poppins"/>
                <a:cs typeface="Poppins"/>
                <a:sym typeface="Poppins"/>
              </a:rPr>
              <a:t>Instructions</a:t>
            </a:r>
            <a:endParaRPr b="0" i="0" sz="1400" u="none" cap="none" strike="noStrik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anchorCtr="0" anchor="t" bIns="0" lIns="0" spcFirstLastPara="1" rIns="0" wrap="square" tIns="0">
            <a:spAutoFit/>
          </a:bodyPr>
          <a:lstStyle/>
          <a:p>
            <a:pPr indent="0" lvl="0" marL="0" marR="0" rtl="0" algn="just">
              <a:lnSpc>
                <a:spcPct val="130011"/>
              </a:lnSpc>
              <a:spcBef>
                <a:spcPts val="0"/>
              </a:spcBef>
              <a:spcAft>
                <a:spcPts val="0"/>
              </a:spcAft>
              <a:buClr>
                <a:srgbClr val="000000"/>
              </a:buClr>
              <a:buSzPts val="2499"/>
              <a:buFont typeface="Arial"/>
              <a:buNone/>
            </a:pPr>
            <a:r>
              <a:rPr b="0" i="0" lang="en-US" sz="2499" u="none" cap="none" strike="noStrike">
                <a:solidFill>
                  <a:srgbClr val="000000"/>
                </a:solidFill>
                <a:latin typeface="Poppins"/>
                <a:ea typeface="Poppins"/>
                <a:cs typeface="Poppins"/>
                <a:sym typeface="Poppins"/>
              </a:rPr>
              <a:t> </a:t>
            </a:r>
            <a:endParaRPr b="0" i="0" sz="1400" u="none" cap="none" strike="noStrik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Reliability checks — </a:t>
            </a:r>
            <a:r>
              <a:rPr b="0" i="0" lang="en-US" sz="2400" u="none" cap="none" strike="noStrike">
                <a:solidFill>
                  <a:srgbClr val="333333"/>
                </a:solidFill>
                <a:latin typeface="Poppins"/>
                <a:ea typeface="Poppins"/>
                <a:cs typeface="Poppins"/>
                <a:sym typeface="Poppins"/>
              </a:rPr>
              <a:t>verifying information before acting on it, checking that a source, reading, or instruction is accurate</a:t>
            </a:r>
            <a:endParaRPr/>
          </a:p>
          <a:p>
            <a:pPr indent="0" lvl="0" marL="0" marR="0" rtl="0" algn="l">
              <a:lnSpc>
                <a:spcPct val="120000"/>
              </a:lnSpc>
              <a:spcBef>
                <a:spcPts val="200"/>
              </a:spcBef>
              <a:spcAft>
                <a:spcPts val="0"/>
              </a:spcAft>
              <a:buClr>
                <a:srgbClr val="000000"/>
              </a:buClr>
              <a:buSzPts val="24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20000"/>
              </a:lnSpc>
              <a:spcBef>
                <a:spcPts val="40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Evidence-based decisions — </a:t>
            </a:r>
            <a:r>
              <a:rPr b="0" i="0" lang="en-US" sz="2400" u="none" cap="none" strike="noStrike">
                <a:solidFill>
                  <a:srgbClr val="333333"/>
                </a:solidFill>
                <a:latin typeface="Poppins"/>
                <a:ea typeface="Poppins"/>
                <a:cs typeface="Poppins"/>
                <a:sym typeface="Poppins"/>
              </a:rPr>
              <a:t>using observable data rather than assumption or habit to guide action</a:t>
            </a:r>
            <a:endParaRPr/>
          </a:p>
          <a:p>
            <a:pPr indent="0" lvl="0" marL="0" marR="0" rtl="0" algn="l">
              <a:lnSpc>
                <a:spcPct val="120000"/>
              </a:lnSpc>
              <a:spcBef>
                <a:spcPts val="400"/>
              </a:spcBef>
              <a:spcAft>
                <a:spcPts val="0"/>
              </a:spcAft>
              <a:buClr>
                <a:srgbClr val="000000"/>
              </a:buClr>
              <a:buSzPts val="24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20000"/>
              </a:lnSpc>
              <a:spcBef>
                <a:spcPts val="40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Fault-finding — </a:t>
            </a:r>
            <a:r>
              <a:rPr b="0" i="0" lang="en-US" sz="2400" u="none" cap="none" strike="noStrike">
                <a:solidFill>
                  <a:srgbClr val="333333"/>
                </a:solidFill>
                <a:latin typeface="Poppins"/>
                <a:ea typeface="Poppins"/>
                <a:cs typeface="Poppins"/>
                <a:sym typeface="Poppins"/>
              </a:rPr>
              <a:t>working systematically through a problem to identify its root cause rather than treating symptoms</a:t>
            </a:r>
            <a:endParaRPr/>
          </a:p>
          <a:p>
            <a:pPr indent="0" lvl="0" marL="0" marR="0" rtl="0" algn="l">
              <a:lnSpc>
                <a:spcPct val="120000"/>
              </a:lnSpc>
              <a:spcBef>
                <a:spcPts val="400"/>
              </a:spcBef>
              <a:spcAft>
                <a:spcPts val="0"/>
              </a:spcAft>
              <a:buClr>
                <a:srgbClr val="000000"/>
              </a:buClr>
              <a:buSzPts val="2400"/>
              <a:buFont typeface="Arial"/>
              <a:buNone/>
            </a:pPr>
            <a:r>
              <a:t/>
            </a:r>
            <a:endParaRPr b="0" i="0" sz="2400" u="none" cap="none" strike="noStrike">
              <a:solidFill>
                <a:srgbClr val="333333"/>
              </a:solidFill>
              <a:latin typeface="Poppins"/>
              <a:ea typeface="Poppins"/>
              <a:cs typeface="Poppins"/>
              <a:sym typeface="Poppins"/>
            </a:endParaRPr>
          </a:p>
          <a:p>
            <a:pPr indent="0" lvl="0" marL="0" marR="0" rtl="0" algn="l">
              <a:lnSpc>
                <a:spcPct val="120000"/>
              </a:lnSpc>
              <a:spcBef>
                <a:spcPts val="400"/>
              </a:spcBef>
              <a:spcAft>
                <a:spcPts val="0"/>
              </a:spcAft>
              <a:buClr>
                <a:srgbClr val="000000"/>
              </a:buClr>
              <a:buSzPts val="2400"/>
              <a:buFont typeface="Arial"/>
              <a:buNone/>
            </a:pPr>
            <a:r>
              <a:rPr b="1" i="0" lang="en-US" sz="2400" u="none" cap="none" strike="noStrike">
                <a:solidFill>
                  <a:srgbClr val="10146E"/>
                </a:solidFill>
                <a:latin typeface="Poppins"/>
                <a:ea typeface="Poppins"/>
                <a:cs typeface="Poppins"/>
                <a:sym typeface="Poppins"/>
              </a:rPr>
              <a:t>Interpreting instructions — </a:t>
            </a:r>
            <a:r>
              <a:rPr b="0" i="0" lang="en-US" sz="2400" u="none" cap="none" strike="noStrike">
                <a:solidFill>
                  <a:srgbClr val="333333"/>
                </a:solidFill>
                <a:latin typeface="Poppins"/>
                <a:ea typeface="Poppins"/>
                <a:cs typeface="Poppins"/>
                <a:sym typeface="Poppins"/>
              </a:rPr>
              <a:t>reading and applying specifications, work orders, and procedures accurately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grpSp>
        <p:nvGrpSpPr>
          <p:cNvPr id="182" name="Google Shape;182;p26"/>
          <p:cNvGrpSpPr/>
          <p:nvPr/>
        </p:nvGrpSpPr>
        <p:grpSpPr>
          <a:xfrm rot="-5400000">
            <a:off x="-258777" y="4173370"/>
            <a:ext cx="10136933" cy="7561980"/>
            <a:chOff x="0" y="0"/>
            <a:chExt cx="733891" cy="406400"/>
          </a:xfrm>
        </p:grpSpPr>
        <p:sp>
          <p:nvSpPr>
            <p:cNvPr id="183" name="Google Shape;183;p26"/>
            <p:cNvSpPr/>
            <p:nvPr/>
          </p:nvSpPr>
          <p:spPr>
            <a:xfrm>
              <a:off x="0" y="0"/>
              <a:ext cx="733891" cy="406400"/>
            </a:xfrm>
            <a:custGeom>
              <a:rect b="b" l="l" r="r" t="t"/>
              <a:pathLst>
                <a:path extrusionOk="0" h="406400" w="733891">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cap="sq" cmpd="sng" w="123825">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85" name="Google Shape;185;p26"/>
          <p:cNvGrpSpPr/>
          <p:nvPr/>
        </p:nvGrpSpPr>
        <p:grpSpPr>
          <a:xfrm rot="-5400000">
            <a:off x="8505708" y="4077505"/>
            <a:ext cx="9945204" cy="7561980"/>
            <a:chOff x="0" y="0"/>
            <a:chExt cx="733891" cy="406400"/>
          </a:xfrm>
        </p:grpSpPr>
        <p:sp>
          <p:nvSpPr>
            <p:cNvPr id="186" name="Google Shape;186;p26"/>
            <p:cNvSpPr/>
            <p:nvPr/>
          </p:nvSpPr>
          <p:spPr>
            <a:xfrm>
              <a:off x="0" y="0"/>
              <a:ext cx="733891" cy="406400"/>
            </a:xfrm>
            <a:custGeom>
              <a:rect b="b" l="l" r="r" t="t"/>
              <a:pathLst>
                <a:path extrusionOk="0" h="406400" w="733891">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cap="sq" cmpd="sng" w="123825">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rect b="b" l="l" r="r" t="t"/>
            <a:pathLst>
              <a:path extrusionOk="0" h="2599050" w="2599050">
                <a:moveTo>
                  <a:pt x="0" y="0"/>
                </a:moveTo>
                <a:lnTo>
                  <a:pt x="2599050" y="0"/>
                </a:lnTo>
                <a:lnTo>
                  <a:pt x="2599050" y="2599050"/>
                </a:lnTo>
                <a:lnTo>
                  <a:pt x="0" y="259905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rect b="b" l="l" r="r" t="t"/>
            <a:pathLst>
              <a:path extrusionOk="0" h="2207033" w="2207033">
                <a:moveTo>
                  <a:pt x="0" y="0"/>
                </a:moveTo>
                <a:lnTo>
                  <a:pt x="2207032" y="0"/>
                </a:lnTo>
                <a:lnTo>
                  <a:pt x="2207032" y="2207033"/>
                </a:lnTo>
                <a:lnTo>
                  <a:pt x="0" y="220703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rect b="b" l="l" r="r" t="t"/>
            <a:pathLst>
              <a:path extrusionOk="0" h="2599050" w="2599050">
                <a:moveTo>
                  <a:pt x="0" y="0"/>
                </a:moveTo>
                <a:lnTo>
                  <a:pt x="2599050" y="0"/>
                </a:lnTo>
                <a:lnTo>
                  <a:pt x="2599050" y="2599050"/>
                </a:lnTo>
                <a:lnTo>
                  <a:pt x="0" y="259905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rect b="b" l="l" r="r" t="t"/>
            <a:pathLst>
              <a:path extrusionOk="0" h="2207033" w="2207033">
                <a:moveTo>
                  <a:pt x="0" y="0"/>
                </a:moveTo>
                <a:lnTo>
                  <a:pt x="2207033" y="0"/>
                </a:lnTo>
                <a:lnTo>
                  <a:pt x="2207033" y="2207033"/>
                </a:lnTo>
                <a:lnTo>
                  <a:pt x="0" y="220703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rect b="b" l="l" r="r" t="t"/>
            <a:pathLst>
              <a:path extrusionOk="0" h="1978160" w="1978160">
                <a:moveTo>
                  <a:pt x="0" y="0"/>
                </a:moveTo>
                <a:lnTo>
                  <a:pt x="1978160" y="0"/>
                </a:lnTo>
                <a:lnTo>
                  <a:pt x="1978160" y="1978160"/>
                </a:lnTo>
                <a:lnTo>
                  <a:pt x="0" y="197816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rect b="b" l="l" r="r" t="t"/>
            <a:pathLst>
              <a:path extrusionOk="0" h="1978160" w="1978160">
                <a:moveTo>
                  <a:pt x="0" y="0"/>
                </a:moveTo>
                <a:lnTo>
                  <a:pt x="1978160" y="0"/>
                </a:lnTo>
                <a:lnTo>
                  <a:pt x="1978160" y="1978160"/>
                </a:lnTo>
                <a:lnTo>
                  <a:pt x="0" y="197816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rect b="b" l="l" r="r" t="t"/>
            <a:pathLst>
              <a:path extrusionOk="0" h="984060" w="1253580">
                <a:moveTo>
                  <a:pt x="0" y="0"/>
                </a:moveTo>
                <a:lnTo>
                  <a:pt x="1253580" y="0"/>
                </a:lnTo>
                <a:lnTo>
                  <a:pt x="1253580" y="984060"/>
                </a:lnTo>
                <a:lnTo>
                  <a:pt x="0" y="98406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 name="Google Shape;195;p26"/>
          <p:cNvSpPr/>
          <p:nvPr/>
        </p:nvSpPr>
        <p:spPr>
          <a:xfrm flipH="1" rot="10800000">
            <a:off x="12853800" y="2586513"/>
            <a:ext cx="1253580" cy="984060"/>
          </a:xfrm>
          <a:custGeom>
            <a:rect b="b" l="l" r="r" t="t"/>
            <a:pathLst>
              <a:path extrusionOk="0" h="984060" w="1253580">
                <a:moveTo>
                  <a:pt x="0" y="984060"/>
                </a:moveTo>
                <a:lnTo>
                  <a:pt x="1253580" y="984060"/>
                </a:lnTo>
                <a:lnTo>
                  <a:pt x="1253580" y="0"/>
                </a:lnTo>
                <a:lnTo>
                  <a:pt x="0" y="0"/>
                </a:lnTo>
                <a:lnTo>
                  <a:pt x="0" y="98406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rect b="b" l="l" r="r" t="t"/>
            <a:pathLst>
              <a:path extrusionOk="0" h="2176456" w="6240735">
                <a:moveTo>
                  <a:pt x="0" y="0"/>
                </a:moveTo>
                <a:lnTo>
                  <a:pt x="6240735" y="0"/>
                </a:lnTo>
                <a:lnTo>
                  <a:pt x="6240735" y="2176456"/>
                </a:lnTo>
                <a:lnTo>
                  <a:pt x="0" y="217645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26"/>
          <p:cNvSpPr/>
          <p:nvPr/>
        </p:nvSpPr>
        <p:spPr>
          <a:xfrm flipH="1" rot="10598374">
            <a:off x="-1201877" y="-1735978"/>
            <a:ext cx="6576787" cy="2293655"/>
          </a:xfrm>
          <a:custGeom>
            <a:rect b="b" l="l" r="r" t="t"/>
            <a:pathLst>
              <a:path extrusionOk="0" h="2293655" w="6576787">
                <a:moveTo>
                  <a:pt x="0" y="2293654"/>
                </a:moveTo>
                <a:lnTo>
                  <a:pt x="6576787" y="2293654"/>
                </a:lnTo>
                <a:lnTo>
                  <a:pt x="6576787" y="0"/>
                </a:lnTo>
                <a:lnTo>
                  <a:pt x="0" y="0"/>
                </a:lnTo>
                <a:lnTo>
                  <a:pt x="0" y="2293654"/>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Clr>
                <a:srgbClr val="000000"/>
              </a:buClr>
              <a:buSzPts val="4499"/>
              <a:buFont typeface="Arial"/>
              <a:buNone/>
            </a:pPr>
            <a:r>
              <a:rPr b="1" i="0" lang="en-US" sz="4499" u="none" cap="none" strike="noStrike">
                <a:solidFill>
                  <a:srgbClr val="000000"/>
                </a:solidFill>
                <a:latin typeface="Poppins"/>
                <a:ea typeface="Poppins"/>
                <a:cs typeface="Poppins"/>
                <a:sym typeface="Poppins"/>
              </a:rPr>
              <a:t>Critical Thinking Self-Assessment (Rate 1–5)</a:t>
            </a:r>
            <a:endParaRPr b="0" i="0" sz="1400" u="none" cap="none" strike="noStrike">
              <a:solidFill>
                <a:srgbClr val="000000"/>
              </a:solidFill>
              <a:latin typeface="Arial"/>
              <a:ea typeface="Arial"/>
              <a:cs typeface="Arial"/>
              <a:sym typeface="Arial"/>
            </a:endParaRPr>
          </a:p>
        </p:txBody>
      </p:sp>
      <p:sp>
        <p:nvSpPr>
          <p:cNvPr id="199" name="Google Shape;199;p26"/>
          <p:cNvSpPr txBox="1"/>
          <p:nvPr/>
        </p:nvSpPr>
        <p:spPr>
          <a:xfrm>
            <a:off x="1776607" y="5553355"/>
            <a:ext cx="6066165" cy="4034438"/>
          </a:xfrm>
          <a:prstGeom prst="rect">
            <a:avLst/>
          </a:prstGeom>
          <a:noFill/>
          <a:ln>
            <a:noFill/>
          </a:ln>
        </p:spPr>
        <p:txBody>
          <a:bodyPr anchorCtr="0" anchor="t" bIns="0" lIns="0" spcFirstLastPara="1" rIns="0" wrap="square" tIns="0">
            <a:spAutoFit/>
          </a:bodyPr>
          <a:lstStyle/>
          <a:p>
            <a:pPr indent="0" lvl="0" marL="0" marR="0" rtl="0" algn="just">
              <a:lnSpc>
                <a:spcPct val="118974"/>
              </a:lnSpc>
              <a:spcBef>
                <a:spcPts val="0"/>
              </a:spcBef>
              <a:spcAft>
                <a:spcPts val="0"/>
              </a:spcAft>
              <a:buClr>
                <a:srgbClr val="000000"/>
              </a:buClr>
              <a:buSzPts val="2203"/>
              <a:buFont typeface="Arial"/>
              <a:buNone/>
            </a:pPr>
            <a:r>
              <a:rPr b="0" i="0" lang="en-US" sz="2203" u="none" cap="none" strike="noStrike">
                <a:solidFill>
                  <a:srgbClr val="FFFFFF"/>
                </a:solidFill>
                <a:latin typeface="Poppins"/>
                <a:ea typeface="Poppins"/>
                <a:cs typeface="Poppins"/>
                <a:sym typeface="Poppins"/>
              </a:rPr>
              <a:t>Rate 1–5:</a:t>
            </a:r>
            <a:endParaRPr/>
          </a:p>
          <a:p>
            <a:pPr indent="0" lvl="0" marL="0" marR="0" rtl="0" algn="just">
              <a:lnSpc>
                <a:spcPct val="118974"/>
              </a:lnSpc>
              <a:spcBef>
                <a:spcPts val="0"/>
              </a:spcBef>
              <a:spcAft>
                <a:spcPts val="0"/>
              </a:spcAft>
              <a:buClr>
                <a:srgbClr val="000000"/>
              </a:buClr>
              <a:buSzPts val="2203"/>
              <a:buFont typeface="Arial"/>
              <a:buNone/>
            </a:pPr>
            <a:r>
              <a:t/>
            </a:r>
            <a:endParaRPr b="0" i="0" sz="2203" u="none" cap="none" strike="noStrike">
              <a:solidFill>
                <a:srgbClr val="FFFFFF"/>
              </a:solidFill>
              <a:latin typeface="Poppins"/>
              <a:ea typeface="Poppins"/>
              <a:cs typeface="Poppins"/>
              <a:sym typeface="Poppins"/>
            </a:endParaRPr>
          </a:p>
          <a:p>
            <a:pPr indent="0" lvl="0" marL="0" marR="0" rtl="0" algn="just">
              <a:lnSpc>
                <a:spcPct val="118974"/>
              </a:lnSpc>
              <a:spcBef>
                <a:spcPts val="0"/>
              </a:spcBef>
              <a:spcAft>
                <a:spcPts val="0"/>
              </a:spcAft>
              <a:buClr>
                <a:srgbClr val="000000"/>
              </a:buClr>
              <a:buSzPts val="2203"/>
              <a:buFont typeface="Arial"/>
              <a:buNone/>
            </a:pPr>
            <a:r>
              <a:rPr b="0" i="0" lang="en-US" sz="2203" u="none" cap="none" strike="noStrike">
                <a:solidFill>
                  <a:srgbClr val="FFFFFF"/>
                </a:solidFill>
                <a:latin typeface="Poppins"/>
                <a:ea typeface="Poppins"/>
                <a:cs typeface="Poppins"/>
                <a:sym typeface="Poppins"/>
              </a:rPr>
              <a:t>I design tasks that require learners to explain their reasoning, not just demonstrate a technique.</a:t>
            </a:r>
            <a:endParaRPr/>
          </a:p>
          <a:p>
            <a:pPr indent="0" lvl="0" marL="0" marR="0" rtl="0" algn="just">
              <a:lnSpc>
                <a:spcPct val="118974"/>
              </a:lnSpc>
              <a:spcBef>
                <a:spcPts val="0"/>
              </a:spcBef>
              <a:spcAft>
                <a:spcPts val="0"/>
              </a:spcAft>
              <a:buClr>
                <a:srgbClr val="000000"/>
              </a:buClr>
              <a:buSzPts val="2203"/>
              <a:buFont typeface="Arial"/>
              <a:buNone/>
            </a:pPr>
            <a:r>
              <a:t/>
            </a:r>
            <a:endParaRPr b="0" i="0" sz="2203" u="none" cap="none" strike="noStrike">
              <a:solidFill>
                <a:srgbClr val="FFFFFF"/>
              </a:solidFill>
              <a:latin typeface="Poppins"/>
              <a:ea typeface="Poppins"/>
              <a:cs typeface="Poppins"/>
              <a:sym typeface="Poppins"/>
            </a:endParaRPr>
          </a:p>
          <a:p>
            <a:pPr indent="0" lvl="0" marL="0" marR="0" rtl="0" algn="just">
              <a:lnSpc>
                <a:spcPct val="118974"/>
              </a:lnSpc>
              <a:spcBef>
                <a:spcPts val="0"/>
              </a:spcBef>
              <a:spcAft>
                <a:spcPts val="0"/>
              </a:spcAft>
              <a:buClr>
                <a:srgbClr val="000000"/>
              </a:buClr>
              <a:buSzPts val="2203"/>
              <a:buFont typeface="Arial"/>
              <a:buNone/>
            </a:pPr>
            <a:r>
              <a:rPr b="0" i="0" lang="en-US" sz="2203" u="none" cap="none" strike="noStrike">
                <a:solidFill>
                  <a:srgbClr val="FFFFFF"/>
                </a:solidFill>
                <a:latin typeface="Poppins"/>
                <a:ea typeface="Poppins"/>
                <a:cs typeface="Poppins"/>
                <a:sym typeface="Poppins"/>
              </a:rPr>
              <a:t>I ask questions that prompt learners to check their assumptions before proceeding. </a:t>
            </a:r>
            <a:endParaRPr b="0" i="0" sz="2203" u="none" cap="none" strike="noStrike">
              <a:solidFill>
                <a:srgbClr val="FFFFFF"/>
              </a:solidFill>
              <a:latin typeface="Poppins"/>
              <a:ea typeface="Poppins"/>
              <a:cs typeface="Poppins"/>
              <a:sym typeface="Poppins"/>
            </a:endParaRPr>
          </a:p>
          <a:p>
            <a:pPr indent="0" lvl="0" marL="0" marR="0" rtl="0" algn="just">
              <a:lnSpc>
                <a:spcPct val="118974"/>
              </a:lnSpc>
              <a:spcBef>
                <a:spcPts val="0"/>
              </a:spcBef>
              <a:spcAft>
                <a:spcPts val="0"/>
              </a:spcAft>
              <a:buClr>
                <a:srgbClr val="000000"/>
              </a:buClr>
              <a:buSzPts val="2203"/>
              <a:buFont typeface="Arial"/>
              <a:buNone/>
            </a:pPr>
            <a:r>
              <a:t/>
            </a:r>
            <a:endParaRPr b="0" i="0" sz="2203" u="none" cap="none" strike="noStrike">
              <a:solidFill>
                <a:srgbClr val="FFFFFF"/>
              </a:solidFill>
              <a:latin typeface="Poppins"/>
              <a:ea typeface="Poppins"/>
              <a:cs typeface="Poppins"/>
              <a:sym typeface="Poppins"/>
            </a:endParaRPr>
          </a:p>
          <a:p>
            <a:pPr indent="0" lvl="0" marL="0" marR="0" rtl="0" algn="just">
              <a:lnSpc>
                <a:spcPct val="118974"/>
              </a:lnSpc>
              <a:spcBef>
                <a:spcPts val="0"/>
              </a:spcBef>
              <a:spcAft>
                <a:spcPts val="0"/>
              </a:spcAft>
              <a:buClr>
                <a:srgbClr val="000000"/>
              </a:buClr>
              <a:buSzPts val="2203"/>
              <a:buFont typeface="Arial"/>
              <a:buNone/>
            </a:pPr>
            <a:r>
              <a:rPr b="0" i="0" lang="en-US" sz="2203" u="none" cap="none" strike="noStrike">
                <a:solidFill>
                  <a:srgbClr val="FFFFFF"/>
                </a:solidFill>
                <a:latin typeface="Poppins"/>
                <a:ea typeface="Poppins"/>
                <a:cs typeface="Poppins"/>
                <a:sym typeface="Poppins"/>
              </a:rPr>
              <a:t>I use fault-finding or diagnostic tasks as part of regular practical sessions.</a:t>
            </a:r>
            <a:endParaRPr b="0" i="0" sz="1400" u="none" cap="none" strike="noStrike">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anchorCtr="0" anchor="t" bIns="0" lIns="0" spcFirstLastPara="1" rIns="0" wrap="square" tIns="0">
            <a:spAutoFit/>
          </a:bodyPr>
          <a:lstStyle/>
          <a:p>
            <a:pPr indent="0" lvl="0" marL="0" marR="0" rtl="0" algn="just">
              <a:lnSpc>
                <a:spcPct val="118974"/>
              </a:lnSpc>
              <a:spcBef>
                <a:spcPts val="0"/>
              </a:spcBef>
              <a:spcAft>
                <a:spcPts val="0"/>
              </a:spcAft>
              <a:buClr>
                <a:srgbClr val="000000"/>
              </a:buClr>
              <a:buSzPts val="2203"/>
              <a:buFont typeface="Arial"/>
              <a:buNone/>
            </a:pPr>
            <a:r>
              <a:rPr b="0" i="0" lang="en-US" sz="2203" u="none" cap="none" strike="noStrike">
                <a:solidFill>
                  <a:srgbClr val="FFFFFF"/>
                </a:solidFill>
                <a:latin typeface="Poppins"/>
                <a:ea typeface="Poppins"/>
                <a:cs typeface="Poppins"/>
                <a:sym typeface="Poppins"/>
              </a:rPr>
              <a:t>Rate 1–5:</a:t>
            </a:r>
            <a:endParaRPr/>
          </a:p>
          <a:p>
            <a:pPr indent="0" lvl="0" marL="0" marR="0" rtl="0" algn="just">
              <a:lnSpc>
                <a:spcPct val="118974"/>
              </a:lnSpc>
              <a:spcBef>
                <a:spcPts val="0"/>
              </a:spcBef>
              <a:spcAft>
                <a:spcPts val="0"/>
              </a:spcAft>
              <a:buClr>
                <a:srgbClr val="000000"/>
              </a:buClr>
              <a:buSzPts val="2203"/>
              <a:buFont typeface="Arial"/>
              <a:buNone/>
            </a:pPr>
            <a:r>
              <a:t/>
            </a:r>
            <a:endParaRPr b="0" i="0" sz="2203" u="none" cap="none" strike="noStrike">
              <a:solidFill>
                <a:srgbClr val="FFFFFF"/>
              </a:solidFill>
              <a:latin typeface="Poppins"/>
              <a:ea typeface="Poppins"/>
              <a:cs typeface="Poppins"/>
              <a:sym typeface="Poppins"/>
            </a:endParaRPr>
          </a:p>
          <a:p>
            <a:pPr indent="0" lvl="0" marL="0" marR="0" rtl="0" algn="just">
              <a:lnSpc>
                <a:spcPct val="118974"/>
              </a:lnSpc>
              <a:spcBef>
                <a:spcPts val="0"/>
              </a:spcBef>
              <a:spcAft>
                <a:spcPts val="0"/>
              </a:spcAft>
              <a:buClr>
                <a:srgbClr val="000000"/>
              </a:buClr>
              <a:buSzPts val="2203"/>
              <a:buFont typeface="Arial"/>
              <a:buNone/>
            </a:pPr>
            <a:r>
              <a:rPr b="0" i="0" lang="en-US" sz="2203" u="none" cap="none" strike="noStrike">
                <a:solidFill>
                  <a:srgbClr val="FFFFFF"/>
                </a:solidFill>
                <a:latin typeface="Poppins"/>
                <a:ea typeface="Poppins"/>
                <a:cs typeface="Poppins"/>
                <a:sym typeface="Poppins"/>
              </a:rPr>
              <a:t>I include workplace documents such as specifications or safety sheets in learning activities.</a:t>
            </a:r>
            <a:endParaRPr/>
          </a:p>
          <a:p>
            <a:pPr indent="0" lvl="0" marL="0" marR="0" rtl="0" algn="just">
              <a:lnSpc>
                <a:spcPct val="118974"/>
              </a:lnSpc>
              <a:spcBef>
                <a:spcPts val="0"/>
              </a:spcBef>
              <a:spcAft>
                <a:spcPts val="0"/>
              </a:spcAft>
              <a:buClr>
                <a:srgbClr val="000000"/>
              </a:buClr>
              <a:buSzPts val="2203"/>
              <a:buFont typeface="Arial"/>
              <a:buNone/>
            </a:pPr>
            <a:r>
              <a:t/>
            </a:r>
            <a:endParaRPr b="0" i="0" sz="2203" u="none" cap="none" strike="noStrike">
              <a:solidFill>
                <a:srgbClr val="FFFFFF"/>
              </a:solidFill>
              <a:latin typeface="Poppins"/>
              <a:ea typeface="Poppins"/>
              <a:cs typeface="Poppins"/>
              <a:sym typeface="Poppins"/>
            </a:endParaRPr>
          </a:p>
          <a:p>
            <a:pPr indent="0" lvl="0" marL="0" marR="0" rtl="0" algn="just">
              <a:lnSpc>
                <a:spcPct val="118974"/>
              </a:lnSpc>
              <a:spcBef>
                <a:spcPts val="0"/>
              </a:spcBef>
              <a:spcAft>
                <a:spcPts val="0"/>
              </a:spcAft>
              <a:buClr>
                <a:srgbClr val="000000"/>
              </a:buClr>
              <a:buSzPts val="2203"/>
              <a:buFont typeface="Arial"/>
              <a:buNone/>
            </a:pPr>
            <a:r>
              <a:rPr b="0" i="0" lang="en-US" sz="2203" u="none" cap="none" strike="noStrike">
                <a:solidFill>
                  <a:srgbClr val="FFFFFF"/>
                </a:solidFill>
                <a:latin typeface="Poppins"/>
                <a:ea typeface="Poppins"/>
                <a:cs typeface="Poppins"/>
                <a:sym typeface="Poppins"/>
              </a:rPr>
              <a:t>I debrief learners on how they reached a decision, not only whether it was correct.</a:t>
            </a:r>
            <a:endParaRPr b="0" i="0" sz="1400" u="none" cap="none" strike="noStrik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anchorCtr="0" anchor="t" bIns="0" lIns="0" spcFirstLastPara="1" rIns="0" wrap="square" tIns="0">
            <a:spAutoFit/>
          </a:bodyPr>
          <a:lstStyle/>
          <a:p>
            <a:pPr indent="0" lvl="0" marL="0" marR="0" rtl="0" algn="ctr">
              <a:lnSpc>
                <a:spcPct val="112994"/>
              </a:lnSpc>
              <a:spcBef>
                <a:spcPts val="0"/>
              </a:spcBef>
              <a:spcAft>
                <a:spcPts val="0"/>
              </a:spcAft>
              <a:buClr>
                <a:srgbClr val="000000"/>
              </a:buClr>
              <a:buSzPts val="2800"/>
              <a:buFont typeface="Arial"/>
              <a:buNone/>
            </a:pPr>
            <a:r>
              <a:rPr b="1" i="0" lang="en-US" sz="2800" u="none" cap="none" strike="noStrike">
                <a:solidFill>
                  <a:srgbClr val="FFFFFF"/>
                </a:solidFill>
                <a:latin typeface="Poppins"/>
                <a:ea typeface="Poppins"/>
                <a:cs typeface="Poppins"/>
                <a:sym typeface="Poppins"/>
              </a:rPr>
              <a:t>Reasoning &amp; Questioning (1–3)</a:t>
            </a:r>
            <a:endParaRPr b="0" i="0" sz="1400" u="none" cap="none" strike="noStrik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anchorCtr="0" anchor="t" bIns="0" lIns="0" spcFirstLastPara="1" rIns="0" wrap="square" tIns="0">
            <a:spAutoFit/>
          </a:bodyPr>
          <a:lstStyle/>
          <a:p>
            <a:pPr indent="0" lvl="0" marL="0" marR="0" rtl="0" algn="ctr">
              <a:lnSpc>
                <a:spcPct val="112994"/>
              </a:lnSpc>
              <a:spcBef>
                <a:spcPts val="0"/>
              </a:spcBef>
              <a:spcAft>
                <a:spcPts val="0"/>
              </a:spcAft>
              <a:buClr>
                <a:srgbClr val="000000"/>
              </a:buClr>
              <a:buSzPts val="2800"/>
              <a:buFont typeface="Arial"/>
              <a:buNone/>
            </a:pPr>
            <a:r>
              <a:rPr b="1" i="0" lang="en-US" sz="2800" u="none" cap="none" strike="noStrike">
                <a:solidFill>
                  <a:srgbClr val="FFFFFF"/>
                </a:solidFill>
                <a:latin typeface="Poppins"/>
                <a:ea typeface="Poppins"/>
                <a:cs typeface="Poppins"/>
                <a:sym typeface="Poppins"/>
              </a:rPr>
              <a:t>Documents &amp; Debrief (4–5)</a:t>
            </a:r>
            <a:endParaRPr b="0" i="0" sz="1400" u="none" cap="none" strike="noStrik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rect b="b" l="l" r="r" t="t"/>
            <a:pathLst>
              <a:path extrusionOk="0" h="1232069" w="1413849">
                <a:moveTo>
                  <a:pt x="0" y="0"/>
                </a:moveTo>
                <a:lnTo>
                  <a:pt x="1413850" y="0"/>
                </a:lnTo>
                <a:lnTo>
                  <a:pt x="1413850" y="1232068"/>
                </a:lnTo>
                <a:lnTo>
                  <a:pt x="0" y="1232068"/>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rect b="b" l="l" r="r" t="t"/>
            <a:pathLst>
              <a:path extrusionOk="0" h="634692" w="2350712">
                <a:moveTo>
                  <a:pt x="0" y="0"/>
                </a:moveTo>
                <a:lnTo>
                  <a:pt x="2350713" y="0"/>
                </a:lnTo>
                <a:lnTo>
                  <a:pt x="2350713" y="634692"/>
                </a:lnTo>
                <a:lnTo>
                  <a:pt x="0" y="634692"/>
                </a:lnTo>
                <a:lnTo>
                  <a:pt x="0" y="0"/>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7"/>
          <p:cNvSpPr/>
          <p:nvPr/>
        </p:nvSpPr>
        <p:spPr>
          <a:xfrm>
            <a:off x="2997456" y="9054931"/>
            <a:ext cx="1413849" cy="1232069"/>
          </a:xfrm>
          <a:custGeom>
            <a:rect b="b" l="l" r="r" t="t"/>
            <a:pathLst>
              <a:path extrusionOk="0" h="1232069" w="1413849">
                <a:moveTo>
                  <a:pt x="0" y="0"/>
                </a:moveTo>
                <a:lnTo>
                  <a:pt x="1413849" y="0"/>
                </a:lnTo>
                <a:lnTo>
                  <a:pt x="1413849" y="1232069"/>
                </a:lnTo>
                <a:lnTo>
                  <a:pt x="0" y="123206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27"/>
          <p:cNvSpPr/>
          <p:nvPr/>
        </p:nvSpPr>
        <p:spPr>
          <a:xfrm rot="-4773720">
            <a:off x="5902816" y="3331541"/>
            <a:ext cx="12676724" cy="3746177"/>
          </a:xfrm>
          <a:custGeom>
            <a:rect b="b" l="l" r="r" t="t"/>
            <a:pathLst>
              <a:path extrusionOk="0" h="4421008" w="12676724">
                <a:moveTo>
                  <a:pt x="0" y="0"/>
                </a:moveTo>
                <a:lnTo>
                  <a:pt x="12676724" y="0"/>
                </a:lnTo>
                <a:lnTo>
                  <a:pt x="12676724" y="4421008"/>
                </a:lnTo>
                <a:lnTo>
                  <a:pt x="0" y="442100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rect b="b" l="l" r="r" t="t"/>
            <a:pathLst>
              <a:path extrusionOk="0" h="29405582" w="2050834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27"/>
          <p:cNvSpPr/>
          <p:nvPr/>
        </p:nvSpPr>
        <p:spPr>
          <a:xfrm flipH="1" rot="-2967198">
            <a:off x="13287997" y="6433664"/>
            <a:ext cx="10665551" cy="3626287"/>
          </a:xfrm>
          <a:custGeom>
            <a:rect b="b" l="l" r="r" t="t"/>
            <a:pathLst>
              <a:path extrusionOk="0" h="3626287" w="10665551">
                <a:moveTo>
                  <a:pt x="10665551" y="0"/>
                </a:moveTo>
                <a:lnTo>
                  <a:pt x="0" y="0"/>
                </a:lnTo>
                <a:lnTo>
                  <a:pt x="0" y="3626288"/>
                </a:lnTo>
                <a:lnTo>
                  <a:pt x="10665551" y="3626288"/>
                </a:lnTo>
                <a:lnTo>
                  <a:pt x="10665551" y="0"/>
                </a:lnTo>
                <a:close/>
              </a:path>
            </a:pathLst>
          </a:custGeom>
          <a:blipFill rotWithShape="1">
            <a:blip r:embed="rId6">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 name="Google Shape;213;p27"/>
          <p:cNvSpPr txBox="1"/>
          <p:nvPr/>
        </p:nvSpPr>
        <p:spPr>
          <a:xfrm>
            <a:off x="312388" y="1319546"/>
            <a:ext cx="9805006" cy="7822141"/>
          </a:xfrm>
          <a:prstGeom prst="rect">
            <a:avLst/>
          </a:prstGeom>
          <a:noFill/>
          <a:ln>
            <a:noFill/>
          </a:ln>
        </p:spPr>
        <p:txBody>
          <a:bodyPr anchorCtr="0" anchor="t" bIns="0" lIns="0" spcFirstLastPara="1" rIns="0" wrap="square" tIns="0">
            <a:spAutoFit/>
          </a:bodyPr>
          <a:lstStyle/>
          <a:p>
            <a:pPr indent="0" lvl="0" marL="0" marR="0" rtl="0" algn="just">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One of the most effective ways to develop critical thinking is to make expert reasoning visible. Learners cannot learn to think through a problem if they only ever see the finished result.</a:t>
            </a:r>
            <a:endParaRPr/>
          </a:p>
          <a:p>
            <a:pPr indent="0" lvl="0" marL="0" marR="0" rtl="0" algn="just">
              <a:lnSpc>
                <a:spcPct val="130009"/>
              </a:lnSpc>
              <a:spcBef>
                <a:spcPts val="0"/>
              </a:spcBef>
              <a:spcAft>
                <a:spcPts val="0"/>
              </a:spcAft>
              <a:buClr>
                <a:srgbClr val="000000"/>
              </a:buClr>
              <a:buSzPts val="2300"/>
              <a:buFont typeface="Arial"/>
              <a:buNone/>
            </a:pPr>
            <a:r>
              <a:t/>
            </a:r>
            <a:endParaRPr b="0" i="0" sz="2300" u="none" cap="none" strike="noStrike">
              <a:solidFill>
                <a:srgbClr val="000000"/>
              </a:solidFill>
              <a:latin typeface="Arial"/>
              <a:ea typeface="Arial"/>
              <a:cs typeface="Arial"/>
              <a:sym typeface="Arial"/>
            </a:endParaRPr>
          </a:p>
          <a:p>
            <a:pPr indent="0" lvl="0" marL="0" marR="0" rtl="0" algn="just">
              <a:lnSpc>
                <a:spcPct val="130009"/>
              </a:lnSpc>
              <a:spcBef>
                <a:spcPts val="0"/>
              </a:spcBef>
              <a:spcAft>
                <a:spcPts val="0"/>
              </a:spcAft>
              <a:buClr>
                <a:srgbClr val="000000"/>
              </a:buClr>
              <a:buSzPts val="2300"/>
              <a:buFont typeface="Arial"/>
              <a:buNone/>
            </a:pPr>
            <a:r>
              <a:rPr b="1" i="0" lang="en-US" sz="2300" u="none" cap="none" strike="noStrike">
                <a:solidFill>
                  <a:srgbClr val="000000"/>
                </a:solidFill>
                <a:latin typeface="Poppins"/>
                <a:ea typeface="Poppins"/>
                <a:cs typeface="Poppins"/>
                <a:sym typeface="Poppins"/>
              </a:rPr>
              <a:t>Questions that build critical thinking:</a:t>
            </a:r>
            <a:endParaRPr/>
          </a:p>
          <a:p>
            <a:pPr indent="-342900" lvl="0" marL="342900" marR="0" rtl="0" algn="just">
              <a:lnSpc>
                <a:spcPct val="130009"/>
              </a:lnSpc>
              <a:spcBef>
                <a:spcPts val="0"/>
              </a:spcBef>
              <a:spcAft>
                <a:spcPts val="0"/>
              </a:spcAft>
              <a:buClr>
                <a:srgbClr val="000000"/>
              </a:buClr>
              <a:buSzPts val="2300"/>
              <a:buFont typeface="Arial"/>
              <a:buChar char="•"/>
            </a:pPr>
            <a:r>
              <a:rPr b="0" i="0" lang="en-US" sz="2300" u="none" cap="none" strike="noStrike">
                <a:solidFill>
                  <a:srgbClr val="000000"/>
                </a:solidFill>
                <a:latin typeface="Poppins"/>
                <a:ea typeface="Poppins"/>
                <a:cs typeface="Poppins"/>
                <a:sym typeface="Poppins"/>
              </a:rPr>
              <a:t>How did you know that was the right approach?</a:t>
            </a:r>
            <a:endParaRPr/>
          </a:p>
          <a:p>
            <a:pPr indent="-342900" lvl="0" marL="342900" marR="0" rtl="0" algn="just">
              <a:lnSpc>
                <a:spcPct val="130009"/>
              </a:lnSpc>
              <a:spcBef>
                <a:spcPts val="0"/>
              </a:spcBef>
              <a:spcAft>
                <a:spcPts val="0"/>
              </a:spcAft>
              <a:buClr>
                <a:srgbClr val="000000"/>
              </a:buClr>
              <a:buSzPts val="2300"/>
              <a:buFont typeface="Arial"/>
              <a:buChar char="•"/>
            </a:pPr>
            <a:r>
              <a:rPr b="0" i="0" lang="en-US" sz="2300" u="none" cap="none" strike="noStrike">
                <a:solidFill>
                  <a:srgbClr val="000000"/>
                </a:solidFill>
                <a:latin typeface="Poppins"/>
                <a:ea typeface="Poppins"/>
                <a:cs typeface="Poppins"/>
                <a:sym typeface="Poppins"/>
              </a:rPr>
              <a:t>What would you check before assuming that’s the cause?</a:t>
            </a:r>
            <a:endParaRPr/>
          </a:p>
          <a:p>
            <a:pPr indent="-342900" lvl="0" marL="342900" marR="0" rtl="0" algn="just">
              <a:lnSpc>
                <a:spcPct val="130009"/>
              </a:lnSpc>
              <a:spcBef>
                <a:spcPts val="0"/>
              </a:spcBef>
              <a:spcAft>
                <a:spcPts val="0"/>
              </a:spcAft>
              <a:buClr>
                <a:srgbClr val="000000"/>
              </a:buClr>
              <a:buSzPts val="2300"/>
              <a:buFont typeface="Arial"/>
              <a:buChar char="•"/>
            </a:pPr>
            <a:r>
              <a:rPr b="0" i="0" lang="en-US" sz="2300" u="none" cap="none" strike="noStrike">
                <a:solidFill>
                  <a:srgbClr val="000000"/>
                </a:solidFill>
                <a:latin typeface="Poppins"/>
                <a:ea typeface="Poppins"/>
                <a:cs typeface="Poppins"/>
                <a:sym typeface="Poppins"/>
              </a:rPr>
              <a:t>What does the specification say, and does what you’re seeing match it?</a:t>
            </a:r>
            <a:endParaRPr/>
          </a:p>
          <a:p>
            <a:pPr indent="-342900" lvl="0" marL="342900" marR="0" rtl="0" algn="just">
              <a:lnSpc>
                <a:spcPct val="130009"/>
              </a:lnSpc>
              <a:spcBef>
                <a:spcPts val="0"/>
              </a:spcBef>
              <a:spcAft>
                <a:spcPts val="0"/>
              </a:spcAft>
              <a:buClr>
                <a:srgbClr val="000000"/>
              </a:buClr>
              <a:buSzPts val="2300"/>
              <a:buFont typeface="Arial"/>
              <a:buChar char="•"/>
            </a:pPr>
            <a:r>
              <a:rPr b="0" i="0" lang="en-US" sz="2300" u="none" cap="none" strike="noStrike">
                <a:solidFill>
                  <a:srgbClr val="000000"/>
                </a:solidFill>
                <a:latin typeface="Poppins"/>
                <a:ea typeface="Poppins"/>
                <a:cs typeface="Poppins"/>
                <a:sym typeface="Poppins"/>
              </a:rPr>
              <a:t>If that approach doesn’t work, what would you try next?</a:t>
            </a:r>
            <a:endParaRPr/>
          </a:p>
          <a:p>
            <a:pPr indent="-342900" lvl="0" marL="342900" marR="0" rtl="0" algn="just">
              <a:lnSpc>
                <a:spcPct val="130009"/>
              </a:lnSpc>
              <a:spcBef>
                <a:spcPts val="0"/>
              </a:spcBef>
              <a:spcAft>
                <a:spcPts val="0"/>
              </a:spcAft>
              <a:buClr>
                <a:srgbClr val="000000"/>
              </a:buClr>
              <a:buSzPts val="2300"/>
              <a:buFont typeface="Arial"/>
              <a:buChar char="•"/>
            </a:pPr>
            <a:r>
              <a:rPr b="0" i="0" lang="en-US" sz="2300" u="none" cap="none" strike="noStrike">
                <a:solidFill>
                  <a:srgbClr val="000000"/>
                </a:solidFill>
                <a:latin typeface="Poppins"/>
                <a:ea typeface="Poppins"/>
                <a:cs typeface="Poppins"/>
                <a:sym typeface="Poppins"/>
              </a:rPr>
              <a:t>What evidence do you have for that decision?</a:t>
            </a:r>
            <a:endParaRPr/>
          </a:p>
          <a:p>
            <a:pPr indent="0" lvl="0" marL="0" marR="0" rtl="0" algn="just">
              <a:lnSpc>
                <a:spcPct val="130009"/>
              </a:lnSpc>
              <a:spcBef>
                <a:spcPts val="0"/>
              </a:spcBef>
              <a:spcAft>
                <a:spcPts val="0"/>
              </a:spcAft>
              <a:buClr>
                <a:srgbClr val="000000"/>
              </a:buClr>
              <a:buSzPts val="2300"/>
              <a:buFont typeface="Arial"/>
              <a:buNone/>
            </a:pPr>
            <a:r>
              <a:t/>
            </a:r>
            <a:endParaRPr b="0" i="0" sz="2300" u="none" cap="none" strike="noStrike">
              <a:solidFill>
                <a:srgbClr val="000000"/>
              </a:solidFill>
              <a:latin typeface="Arial"/>
              <a:ea typeface="Arial"/>
              <a:cs typeface="Arial"/>
              <a:sym typeface="Arial"/>
            </a:endParaRPr>
          </a:p>
          <a:p>
            <a:pPr indent="0" lvl="0" marL="0" marR="0" rtl="0" algn="just">
              <a:lnSpc>
                <a:spcPct val="130009"/>
              </a:lnSpc>
              <a:spcBef>
                <a:spcPts val="0"/>
              </a:spcBef>
              <a:spcAft>
                <a:spcPts val="0"/>
              </a:spcAft>
              <a:buClr>
                <a:srgbClr val="000000"/>
              </a:buClr>
              <a:buSzPts val="2300"/>
              <a:buFont typeface="Arial"/>
              <a:buNone/>
            </a:pPr>
            <a:r>
              <a:rPr b="0" i="0" lang="en-US" sz="2300" u="none" cap="none" strike="noStrike">
                <a:solidFill>
                  <a:srgbClr val="000000"/>
                </a:solidFill>
                <a:latin typeface="Poppins"/>
                <a:ea typeface="Poppins"/>
                <a:cs typeface="Poppins"/>
                <a:sym typeface="Poppins"/>
              </a:rPr>
              <a:t>Instead of fixing the fault without comment, say: “Okay, the output is inconsistent. Before I assume it’s the component, I’m going to check the connection first — because that’s the simplest explanation and the easiest to rule out.” This makes the reasoning behind the action as visible as the action itself.</a:t>
            </a:r>
            <a:endParaRPr b="0" i="0" sz="2300" u="none" cap="none" strike="noStrike">
              <a:solidFill>
                <a:srgbClr val="000000"/>
              </a:solidFill>
              <a:latin typeface="Arial"/>
              <a:ea typeface="Arial"/>
              <a:cs typeface="Arial"/>
              <a:sym typeface="Arial"/>
            </a:endParaRPr>
          </a:p>
        </p:txBody>
      </p:sp>
      <p:sp>
        <p:nvSpPr>
          <p:cNvPr id="214" name="Google Shape;214;p27"/>
          <p:cNvSpPr txBox="1"/>
          <p:nvPr/>
        </p:nvSpPr>
        <p:spPr>
          <a:xfrm>
            <a:off x="353491" y="767245"/>
            <a:ext cx="7207401" cy="687705"/>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Clr>
                <a:srgbClr val="000000"/>
              </a:buClr>
              <a:buSzPts val="2600"/>
              <a:buFont typeface="Arial"/>
              <a:buNone/>
            </a:pPr>
            <a:r>
              <a:rPr b="1" i="0" lang="en-US" sz="2600" u="none" cap="none" strike="noStrike">
                <a:solidFill>
                  <a:srgbClr val="000000"/>
                </a:solidFill>
                <a:latin typeface="Poppins"/>
                <a:ea typeface="Poppins"/>
                <a:cs typeface="Poppins"/>
                <a:sym typeface="Poppins"/>
              </a:rPr>
              <a:t>Section 2: Making Reasoning Visible</a:t>
            </a:r>
            <a:endParaRPr b="0" i="0" sz="1400" u="none" cap="none" strike="noStrik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rect b="b" l="l" r="r" t="t"/>
            <a:pathLst>
              <a:path extrusionOk="0" h="634692" w="2350712">
                <a:moveTo>
                  <a:pt x="0" y="0"/>
                </a:moveTo>
                <a:lnTo>
                  <a:pt x="2350712" y="0"/>
                </a:lnTo>
                <a:lnTo>
                  <a:pt x="2350712" y="634693"/>
                </a:lnTo>
                <a:lnTo>
                  <a:pt x="0" y="63469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pSp>
        <p:nvGrpSpPr>
          <p:cNvPr id="229" name="Google Shape;229;p28"/>
          <p:cNvGrpSpPr/>
          <p:nvPr/>
        </p:nvGrpSpPr>
        <p:grpSpPr>
          <a:xfrm>
            <a:off x="-1" y="4584074"/>
            <a:ext cx="18288001" cy="6357176"/>
            <a:chOff x="0" y="0"/>
            <a:chExt cx="5661114" cy="1674318"/>
          </a:xfrm>
        </p:grpSpPr>
        <p:sp>
          <p:nvSpPr>
            <p:cNvPr id="230" name="Google Shape;230;p28"/>
            <p:cNvSpPr/>
            <p:nvPr/>
          </p:nvSpPr>
          <p:spPr>
            <a:xfrm>
              <a:off x="0" y="0"/>
              <a:ext cx="5661114" cy="1674318"/>
            </a:xfrm>
            <a:custGeom>
              <a:rect b="b" l="l" r="r" t="t"/>
              <a:pathLst>
                <a:path extrusionOk="0" h="1674318" w="5661114">
                  <a:moveTo>
                    <a:pt x="0" y="0"/>
                  </a:moveTo>
                  <a:lnTo>
                    <a:pt x="5661114" y="0"/>
                  </a:lnTo>
                  <a:lnTo>
                    <a:pt x="5661114" y="1674318"/>
                  </a:lnTo>
                  <a:lnTo>
                    <a:pt x="0" y="1674318"/>
                  </a:lnTo>
                  <a:close/>
                </a:path>
              </a:pathLst>
            </a:custGeom>
            <a:solidFill>
              <a:srgbClr val="10146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28"/>
            <p:cNvSpPr txBox="1"/>
            <p:nvPr/>
          </p:nvSpPr>
          <p:spPr>
            <a:xfrm>
              <a:off x="0" y="0"/>
              <a:ext cx="5661114" cy="1674318"/>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2" name="Google Shape;232;p28"/>
          <p:cNvSpPr/>
          <p:nvPr/>
        </p:nvSpPr>
        <p:spPr>
          <a:xfrm>
            <a:off x="1591207"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 name="Google Shape;233;p28"/>
          <p:cNvSpPr/>
          <p:nvPr/>
        </p:nvSpPr>
        <p:spPr>
          <a:xfrm>
            <a:off x="1786442"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 name="Google Shape;234;p28"/>
          <p:cNvSpPr/>
          <p:nvPr/>
        </p:nvSpPr>
        <p:spPr>
          <a:xfrm>
            <a:off x="1900426"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28"/>
          <p:cNvSpPr/>
          <p:nvPr/>
        </p:nvSpPr>
        <p:spPr>
          <a:xfrm>
            <a:off x="5764174" y="3225562"/>
            <a:ext cx="2588781" cy="2588781"/>
          </a:xfrm>
          <a:custGeom>
            <a:rect b="b" l="l" r="r" t="t"/>
            <a:pathLst>
              <a:path extrusionOk="0" h="2588781" w="2588781">
                <a:moveTo>
                  <a:pt x="0" y="0"/>
                </a:moveTo>
                <a:lnTo>
                  <a:pt x="2588780" y="0"/>
                </a:lnTo>
                <a:lnTo>
                  <a:pt x="2588780"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 name="Google Shape;236;p28"/>
          <p:cNvSpPr/>
          <p:nvPr/>
        </p:nvSpPr>
        <p:spPr>
          <a:xfrm>
            <a:off x="5959408"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 name="Google Shape;237;p28"/>
          <p:cNvSpPr/>
          <p:nvPr/>
        </p:nvSpPr>
        <p:spPr>
          <a:xfrm>
            <a:off x="6073392"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 name="Google Shape;238;p28"/>
          <p:cNvSpPr/>
          <p:nvPr/>
        </p:nvSpPr>
        <p:spPr>
          <a:xfrm>
            <a:off x="9936093"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 name="Google Shape;239;p28"/>
          <p:cNvSpPr/>
          <p:nvPr/>
        </p:nvSpPr>
        <p:spPr>
          <a:xfrm>
            <a:off x="10131327"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 name="Google Shape;240;p28"/>
          <p:cNvSpPr/>
          <p:nvPr/>
        </p:nvSpPr>
        <p:spPr>
          <a:xfrm>
            <a:off x="10245311"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 name="Google Shape;241;p28"/>
          <p:cNvSpPr/>
          <p:nvPr/>
        </p:nvSpPr>
        <p:spPr>
          <a:xfrm>
            <a:off x="14108012" y="3225562"/>
            <a:ext cx="2588781" cy="2588781"/>
          </a:xfrm>
          <a:custGeom>
            <a:rect b="b" l="l" r="r" t="t"/>
            <a:pathLst>
              <a:path extrusionOk="0" h="2588781" w="2588781">
                <a:moveTo>
                  <a:pt x="0" y="0"/>
                </a:moveTo>
                <a:lnTo>
                  <a:pt x="2588781" y="0"/>
                </a:lnTo>
                <a:lnTo>
                  <a:pt x="2588781" y="2588780"/>
                </a:lnTo>
                <a:lnTo>
                  <a:pt x="0" y="258878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 name="Google Shape;242;p28"/>
          <p:cNvSpPr/>
          <p:nvPr/>
        </p:nvSpPr>
        <p:spPr>
          <a:xfrm>
            <a:off x="14303246" y="3420796"/>
            <a:ext cx="2198312" cy="2198312"/>
          </a:xfrm>
          <a:custGeom>
            <a:rect b="b" l="l" r="r" t="t"/>
            <a:pathLst>
              <a:path extrusionOk="0" h="2198312" w="2198312">
                <a:moveTo>
                  <a:pt x="0" y="0"/>
                </a:moveTo>
                <a:lnTo>
                  <a:pt x="2198312" y="0"/>
                </a:lnTo>
                <a:lnTo>
                  <a:pt x="2198312" y="2198312"/>
                </a:lnTo>
                <a:lnTo>
                  <a:pt x="0" y="2198312"/>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 name="Google Shape;243;p28"/>
          <p:cNvSpPr/>
          <p:nvPr/>
        </p:nvSpPr>
        <p:spPr>
          <a:xfrm>
            <a:off x="14417230" y="3534780"/>
            <a:ext cx="1970344" cy="1970344"/>
          </a:xfrm>
          <a:custGeom>
            <a:rect b="b" l="l" r="r" t="t"/>
            <a:pathLst>
              <a:path extrusionOk="0" h="1970344" w="1970344">
                <a:moveTo>
                  <a:pt x="0" y="0"/>
                </a:moveTo>
                <a:lnTo>
                  <a:pt x="1970344" y="0"/>
                </a:lnTo>
                <a:lnTo>
                  <a:pt x="1970344" y="1970344"/>
                </a:lnTo>
                <a:lnTo>
                  <a:pt x="0" y="1970344"/>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 name="Google Shape;244;p28"/>
          <p:cNvSpPr/>
          <p:nvPr/>
        </p:nvSpPr>
        <p:spPr>
          <a:xfrm>
            <a:off x="2311879"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 name="Google Shape;245;p28"/>
          <p:cNvSpPr/>
          <p:nvPr/>
        </p:nvSpPr>
        <p:spPr>
          <a:xfrm>
            <a:off x="6484845"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 name="Google Shape;246;p28"/>
          <p:cNvSpPr/>
          <p:nvPr/>
        </p:nvSpPr>
        <p:spPr>
          <a:xfrm>
            <a:off x="10668925" y="3875415"/>
            <a:ext cx="1123117" cy="1123117"/>
          </a:xfrm>
          <a:custGeom>
            <a:rect b="b" l="l" r="r" t="t"/>
            <a:pathLst>
              <a:path extrusionOk="0" h="1123117" w="1123117">
                <a:moveTo>
                  <a:pt x="0" y="0"/>
                </a:moveTo>
                <a:lnTo>
                  <a:pt x="1123116" y="0"/>
                </a:lnTo>
                <a:lnTo>
                  <a:pt x="1123116" y="1123117"/>
                </a:lnTo>
                <a:lnTo>
                  <a:pt x="0" y="112311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 name="Google Shape;247;p28"/>
          <p:cNvSpPr/>
          <p:nvPr/>
        </p:nvSpPr>
        <p:spPr>
          <a:xfrm>
            <a:off x="14828683" y="3946233"/>
            <a:ext cx="1147438" cy="1147438"/>
          </a:xfrm>
          <a:custGeom>
            <a:rect b="b" l="l" r="r" t="t"/>
            <a:pathLst>
              <a:path extrusionOk="0" h="1147438" w="1147438">
                <a:moveTo>
                  <a:pt x="0" y="0"/>
                </a:moveTo>
                <a:lnTo>
                  <a:pt x="1147438" y="0"/>
                </a:lnTo>
                <a:lnTo>
                  <a:pt x="1147438" y="1147438"/>
                </a:lnTo>
                <a:lnTo>
                  <a:pt x="0" y="1147438"/>
                </a:lnTo>
                <a:lnTo>
                  <a:pt x="0" y="0"/>
                </a:lnTo>
                <a:close/>
              </a:path>
            </a:pathLst>
          </a:cu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 name="Google Shape;248;p28"/>
          <p:cNvSpPr/>
          <p:nvPr/>
        </p:nvSpPr>
        <p:spPr>
          <a:xfrm rot="-10602057">
            <a:off x="12387093" y="-1133853"/>
            <a:ext cx="6240735" cy="2176456"/>
          </a:xfrm>
          <a:custGeom>
            <a:rect b="b" l="l" r="r" t="t"/>
            <a:pathLst>
              <a:path extrusionOk="0" h="2176456" w="6240735">
                <a:moveTo>
                  <a:pt x="0" y="0"/>
                </a:moveTo>
                <a:lnTo>
                  <a:pt x="6240735" y="0"/>
                </a:lnTo>
                <a:lnTo>
                  <a:pt x="6240735" y="2176457"/>
                </a:lnTo>
                <a:lnTo>
                  <a:pt x="0" y="2176457"/>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 name="Google Shape;249;p28"/>
          <p:cNvSpPr/>
          <p:nvPr/>
        </p:nvSpPr>
        <p:spPr>
          <a:xfrm flipH="1" rot="10598374">
            <a:off x="-440482" y="-1192452"/>
            <a:ext cx="6576787" cy="2293655"/>
          </a:xfrm>
          <a:custGeom>
            <a:rect b="b" l="l" r="r" t="t"/>
            <a:pathLst>
              <a:path extrusionOk="0" h="2293655" w="6576787">
                <a:moveTo>
                  <a:pt x="0" y="2293655"/>
                </a:moveTo>
                <a:lnTo>
                  <a:pt x="6576787" y="2293655"/>
                </a:lnTo>
                <a:lnTo>
                  <a:pt x="6576787" y="0"/>
                </a:lnTo>
                <a:lnTo>
                  <a:pt x="0" y="0"/>
                </a:lnTo>
                <a:lnTo>
                  <a:pt x="0" y="2293655"/>
                </a:lnTo>
                <a:close/>
              </a:path>
            </a:pathLst>
          </a:cu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0" name="Google Shape;250;p28"/>
          <p:cNvGrpSpPr/>
          <p:nvPr/>
        </p:nvGrpSpPr>
        <p:grpSpPr>
          <a:xfrm>
            <a:off x="0" y="9913239"/>
            <a:ext cx="18288000" cy="837562"/>
            <a:chOff x="0" y="-57150"/>
            <a:chExt cx="11607985" cy="463550"/>
          </a:xfrm>
        </p:grpSpPr>
        <p:sp>
          <p:nvSpPr>
            <p:cNvPr id="251" name="Google Shape;251;p28"/>
            <p:cNvSpPr/>
            <p:nvPr/>
          </p:nvSpPr>
          <p:spPr>
            <a:xfrm>
              <a:off x="0" y="0"/>
              <a:ext cx="11607985" cy="406400"/>
            </a:xfrm>
            <a:custGeom>
              <a:rect b="b" l="l" r="r" t="t"/>
              <a:pathLst>
                <a:path extrusionOk="0" h="406400" w="11607985">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8"/>
            <p:cNvSpPr txBox="1"/>
            <p:nvPr/>
          </p:nvSpPr>
          <p:spPr>
            <a:xfrm>
              <a:off x="0" y="-57150"/>
              <a:ext cx="11607985"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53" name="Google Shape;253;p28"/>
          <p:cNvGrpSpPr/>
          <p:nvPr/>
        </p:nvGrpSpPr>
        <p:grpSpPr>
          <a:xfrm>
            <a:off x="4131384" y="9913239"/>
            <a:ext cx="10025232" cy="837562"/>
            <a:chOff x="0" y="-57150"/>
            <a:chExt cx="5548478" cy="463550"/>
          </a:xfrm>
        </p:grpSpPr>
        <p:sp>
          <p:nvSpPr>
            <p:cNvPr id="254" name="Google Shape;254;p28"/>
            <p:cNvSpPr/>
            <p:nvPr/>
          </p:nvSpPr>
          <p:spPr>
            <a:xfrm>
              <a:off x="0" y="0"/>
              <a:ext cx="5548478" cy="406400"/>
            </a:xfrm>
            <a:custGeom>
              <a:rect b="b" l="l" r="r" t="t"/>
              <a:pathLst>
                <a:path extrusionOk="0" h="406400" w="5548478">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8"/>
            <p:cNvSpPr txBox="1"/>
            <p:nvPr/>
          </p:nvSpPr>
          <p:spPr>
            <a:xfrm>
              <a:off x="0" y="-57150"/>
              <a:ext cx="5548478" cy="46355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56" name="Google Shape;256;p28"/>
          <p:cNvSpPr txBox="1"/>
          <p:nvPr/>
        </p:nvSpPr>
        <p:spPr>
          <a:xfrm>
            <a:off x="5374682" y="1019175"/>
            <a:ext cx="8533047" cy="1564787"/>
          </a:xfrm>
          <a:prstGeom prst="rect">
            <a:avLst/>
          </a:prstGeom>
          <a:noFill/>
          <a:ln>
            <a:noFill/>
          </a:ln>
        </p:spPr>
        <p:txBody>
          <a:bodyPr anchorCtr="0" anchor="t" bIns="0" lIns="0" spcFirstLastPara="1" rIns="0" wrap="square" tIns="0">
            <a:spAutoFit/>
          </a:bodyPr>
          <a:lstStyle/>
          <a:p>
            <a:pPr indent="0" lvl="0" marL="0" marR="0" rtl="0" algn="ctr">
              <a:lnSpc>
                <a:spcPct val="113002"/>
              </a:lnSpc>
              <a:spcBef>
                <a:spcPts val="0"/>
              </a:spcBef>
              <a:spcAft>
                <a:spcPts val="0"/>
              </a:spcAft>
              <a:buClr>
                <a:srgbClr val="000000"/>
              </a:buClr>
              <a:buSzPts val="4499"/>
              <a:buFont typeface="Arial"/>
              <a:buNone/>
            </a:pPr>
            <a:r>
              <a:rPr b="1" i="0" lang="en-US" sz="4499" u="none" cap="none" strike="noStrike">
                <a:solidFill>
                  <a:srgbClr val="000000"/>
                </a:solidFill>
                <a:latin typeface="Poppins"/>
                <a:ea typeface="Poppins"/>
                <a:cs typeface="Poppins"/>
                <a:sym typeface="Poppins"/>
              </a:rPr>
              <a:t>Embedding Workplace Documents in Learning</a:t>
            </a:r>
            <a:endParaRPr b="0" i="0" sz="1400" u="none" cap="none" strike="noStrike">
              <a:solidFill>
                <a:srgbClr val="000000"/>
              </a:solidFill>
              <a:latin typeface="Arial"/>
              <a:ea typeface="Arial"/>
              <a:cs typeface="Arial"/>
              <a:sym typeface="Arial"/>
            </a:endParaRPr>
          </a:p>
        </p:txBody>
      </p:sp>
      <p:sp>
        <p:nvSpPr>
          <p:cNvPr id="257" name="Google Shape;257;p28"/>
          <p:cNvSpPr txBox="1"/>
          <p:nvPr/>
        </p:nvSpPr>
        <p:spPr>
          <a:xfrm>
            <a:off x="1028700"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Use real or realistic work orders as the starting point for a task, not a simplified instruction sheet.</a:t>
            </a:r>
            <a:endParaRPr b="0" i="0" sz="1400" u="none" cap="none" strike="noStrike">
              <a:solidFill>
                <a:srgbClr val="000000"/>
              </a:solidFill>
              <a:latin typeface="Arial"/>
              <a:ea typeface="Arial"/>
              <a:cs typeface="Arial"/>
              <a:sym typeface="Arial"/>
            </a:endParaRPr>
          </a:p>
        </p:txBody>
      </p:sp>
      <p:sp>
        <p:nvSpPr>
          <p:cNvPr id="258" name="Google Shape;258;p28"/>
          <p:cNvSpPr txBox="1"/>
          <p:nvPr/>
        </p:nvSpPr>
        <p:spPr>
          <a:xfrm>
            <a:off x="1297793" y="6042689"/>
            <a:ext cx="3175609"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Real Work Orders</a:t>
            </a:r>
            <a:endParaRPr b="0" i="0" sz="1400" u="none" cap="none" strike="noStrike">
              <a:solidFill>
                <a:srgbClr val="000000"/>
              </a:solidFill>
              <a:latin typeface="Arial"/>
              <a:ea typeface="Arial"/>
              <a:cs typeface="Arial"/>
              <a:sym typeface="Arial"/>
            </a:endParaRPr>
          </a:p>
        </p:txBody>
      </p:sp>
      <p:sp>
        <p:nvSpPr>
          <p:cNvPr id="259" name="Google Shape;259;p28"/>
          <p:cNvSpPr txBox="1"/>
          <p:nvPr/>
        </p:nvSpPr>
        <p:spPr>
          <a:xfrm>
            <a:off x="5201666"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Ask learners to identify the key information in a specification before they begin practical work.</a:t>
            </a:r>
            <a:endParaRPr b="0" i="0" sz="1400" u="none" cap="none" strike="noStrike">
              <a:solidFill>
                <a:srgbClr val="000000"/>
              </a:solidFill>
              <a:latin typeface="Arial"/>
              <a:ea typeface="Arial"/>
              <a:cs typeface="Arial"/>
              <a:sym typeface="Arial"/>
            </a:endParaRPr>
          </a:p>
        </p:txBody>
      </p:sp>
      <p:sp>
        <p:nvSpPr>
          <p:cNvPr id="260" name="Google Shape;260;p28"/>
          <p:cNvSpPr txBox="1"/>
          <p:nvPr/>
        </p:nvSpPr>
        <p:spPr>
          <a:xfrm>
            <a:off x="5200743" y="6042689"/>
            <a:ext cx="3715643"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Identify Key Info</a:t>
            </a:r>
            <a:endParaRPr b="0" i="0" sz="1400" u="none" cap="none" strike="noStrike">
              <a:solidFill>
                <a:srgbClr val="000000"/>
              </a:solidFill>
              <a:latin typeface="Arial"/>
              <a:ea typeface="Arial"/>
              <a:cs typeface="Arial"/>
              <a:sym typeface="Arial"/>
            </a:endParaRPr>
          </a:p>
        </p:txBody>
      </p:sp>
      <p:sp>
        <p:nvSpPr>
          <p:cNvPr id="261" name="Google Shape;261;p28"/>
          <p:cNvSpPr txBox="1"/>
          <p:nvPr/>
        </p:nvSpPr>
        <p:spPr>
          <a:xfrm>
            <a:off x="9373585"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Include a step that requires checking a procedure or manual rather than asking the trainer.</a:t>
            </a:r>
            <a:endParaRPr b="0" i="0" sz="1400" u="none" cap="none" strike="noStrike">
              <a:solidFill>
                <a:srgbClr val="000000"/>
              </a:solidFill>
              <a:latin typeface="Arial"/>
              <a:ea typeface="Arial"/>
              <a:cs typeface="Arial"/>
              <a:sym typeface="Arial"/>
            </a:endParaRPr>
          </a:p>
        </p:txBody>
      </p:sp>
      <p:sp>
        <p:nvSpPr>
          <p:cNvPr id="262" name="Google Shape;262;p28"/>
          <p:cNvSpPr txBox="1"/>
          <p:nvPr/>
        </p:nvSpPr>
        <p:spPr>
          <a:xfrm>
            <a:off x="9547648" y="6042689"/>
            <a:ext cx="3365670"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Check the Procedure</a:t>
            </a:r>
            <a:endParaRPr b="0" i="0" sz="1400" u="none" cap="none" strike="noStrike">
              <a:solidFill>
                <a:srgbClr val="000000"/>
              </a:solidFill>
              <a:latin typeface="Arial"/>
              <a:ea typeface="Arial"/>
              <a:cs typeface="Arial"/>
              <a:sym typeface="Arial"/>
            </a:endParaRPr>
          </a:p>
        </p:txBody>
      </p:sp>
      <p:sp>
        <p:nvSpPr>
          <p:cNvPr id="263" name="Google Shape;263;p28"/>
          <p:cNvSpPr txBox="1"/>
          <p:nvPr/>
        </p:nvSpPr>
        <p:spPr>
          <a:xfrm>
            <a:off x="13545504" y="6994725"/>
            <a:ext cx="3713796" cy="305770"/>
          </a:xfrm>
          <a:prstGeom prst="rect">
            <a:avLst/>
          </a:prstGeom>
          <a:noFill/>
          <a:ln>
            <a:noFill/>
          </a:ln>
        </p:spPr>
        <p:txBody>
          <a:bodyPr anchorCtr="0" anchor="t" bIns="0" lIns="0" spcFirstLastPara="1" rIns="0" wrap="square" tIns="0">
            <a:spAutoFit/>
          </a:bodyPr>
          <a:lstStyle/>
          <a:p>
            <a:pPr indent="0" lvl="0" marL="0" marR="0" rtl="0" algn="just">
              <a:lnSpc>
                <a:spcPct val="130026"/>
              </a:lnSpc>
              <a:spcBef>
                <a:spcPts val="0"/>
              </a:spcBef>
              <a:spcAft>
                <a:spcPts val="0"/>
              </a:spcAft>
              <a:buClr>
                <a:srgbClr val="000000"/>
              </a:buClr>
              <a:buSzPts val="1825"/>
              <a:buFont typeface="Arial"/>
              <a:buNone/>
            </a:pPr>
            <a:r>
              <a:rPr b="0" i="0" lang="en-US" sz="1825" u="none" cap="none" strike="noStrike">
                <a:solidFill>
                  <a:srgbClr val="FFFFFF"/>
                </a:solidFill>
                <a:latin typeface="Poppins"/>
                <a:ea typeface="Poppins"/>
                <a:cs typeface="Poppins"/>
                <a:sym typeface="Poppins"/>
              </a:rPr>
              <a:t>Debrief on how learners interpreted a document and where any misreadings occurred.</a:t>
            </a:r>
            <a:endParaRPr b="0" i="0" sz="1400" u="none" cap="none" strike="noStrike">
              <a:solidFill>
                <a:srgbClr val="000000"/>
              </a:solidFill>
              <a:latin typeface="Arial"/>
              <a:ea typeface="Arial"/>
              <a:cs typeface="Arial"/>
              <a:sym typeface="Arial"/>
            </a:endParaRPr>
          </a:p>
        </p:txBody>
      </p:sp>
      <p:sp>
        <p:nvSpPr>
          <p:cNvPr id="264" name="Google Shape;264;p28"/>
          <p:cNvSpPr txBox="1"/>
          <p:nvPr/>
        </p:nvSpPr>
        <p:spPr>
          <a:xfrm>
            <a:off x="13545504" y="6042689"/>
            <a:ext cx="3713796" cy="387374"/>
          </a:xfrm>
          <a:prstGeom prst="rect">
            <a:avLst/>
          </a:prstGeom>
          <a:noFill/>
          <a:ln>
            <a:noFill/>
          </a:ln>
        </p:spPr>
        <p:txBody>
          <a:bodyPr anchorCtr="0" anchor="t" bIns="0" lIns="0" spcFirstLastPara="1" rIns="0" wrap="square" tIns="0">
            <a:spAutoFit/>
          </a:bodyPr>
          <a:lstStyle/>
          <a:p>
            <a:pPr indent="0" lvl="0" marL="0" marR="0" rtl="0" algn="ctr">
              <a:lnSpc>
                <a:spcPct val="113017"/>
              </a:lnSpc>
              <a:spcBef>
                <a:spcPts val="0"/>
              </a:spcBef>
              <a:spcAft>
                <a:spcPts val="0"/>
              </a:spcAft>
              <a:buClr>
                <a:srgbClr val="000000"/>
              </a:buClr>
              <a:buSzPts val="2489"/>
              <a:buFont typeface="Arial"/>
              <a:buNone/>
            </a:pPr>
            <a:r>
              <a:rPr b="1" i="0" lang="en-US" sz="2489" u="none" cap="none" strike="noStrike">
                <a:solidFill>
                  <a:srgbClr val="FFFFFF"/>
                </a:solidFill>
                <a:latin typeface="Poppins"/>
                <a:ea typeface="Poppins"/>
                <a:cs typeface="Poppins"/>
                <a:sym typeface="Poppins"/>
              </a:rPr>
              <a:t>Debrief the Reading</a:t>
            </a:r>
            <a:endParaRPr b="0" i="0" sz="1400" u="none" cap="none" strike="noStrike">
              <a:solidFill>
                <a:srgbClr val="000000"/>
              </a:solidFill>
              <a:latin typeface="Arial"/>
              <a:ea typeface="Arial"/>
              <a:cs typeface="Arial"/>
              <a:sym typeface="Arial"/>
            </a:endParaRPr>
          </a:p>
        </p:txBody>
      </p:sp>
      <p:sp>
        <p:nvSpPr>
          <p:cNvPr id="265" name="Google Shape;265;p28"/>
          <p:cNvSpPr/>
          <p:nvPr/>
        </p:nvSpPr>
        <p:spPr>
          <a:xfrm>
            <a:off x="3059553" y="479018"/>
            <a:ext cx="1413849" cy="1232069"/>
          </a:xfrm>
          <a:custGeom>
            <a:rect b="b" l="l" r="r" t="t"/>
            <a:pathLst>
              <a:path extrusionOk="0" h="1232069" w="1413849">
                <a:moveTo>
                  <a:pt x="0" y="0"/>
                </a:moveTo>
                <a:lnTo>
                  <a:pt x="1413849" y="0"/>
                </a:lnTo>
                <a:lnTo>
                  <a:pt x="1413849" y="1232069"/>
                </a:lnTo>
                <a:lnTo>
                  <a:pt x="0" y="1232069"/>
                </a:lnTo>
                <a:lnTo>
                  <a:pt x="0" y="0"/>
                </a:lnTo>
                <a:close/>
              </a:path>
            </a:pathLst>
          </a:cu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 name="Google Shape;266;p28"/>
          <p:cNvSpPr/>
          <p:nvPr/>
        </p:nvSpPr>
        <p:spPr>
          <a:xfrm>
            <a:off x="523119" y="923994"/>
            <a:ext cx="2350712" cy="634692"/>
          </a:xfrm>
          <a:custGeom>
            <a:rect b="b" l="l" r="r" t="t"/>
            <a:pathLst>
              <a:path extrusionOk="0" h="634692" w="2350712">
                <a:moveTo>
                  <a:pt x="0" y="0"/>
                </a:moveTo>
                <a:lnTo>
                  <a:pt x="2350712" y="0"/>
                </a:lnTo>
                <a:lnTo>
                  <a:pt x="2350712" y="634693"/>
                </a:lnTo>
                <a:lnTo>
                  <a:pt x="0" y="634693"/>
                </a:lnTo>
                <a:lnTo>
                  <a:pt x="0" y="0"/>
                </a:lnTo>
                <a:close/>
              </a:path>
            </a:pathLst>
          </a:cu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9"/>
          <p:cNvSpPr/>
          <p:nvPr/>
        </p:nvSpPr>
        <p:spPr>
          <a:xfrm>
            <a:off x="-38494" y="-2262"/>
            <a:ext cx="8713709" cy="10289262"/>
          </a:xfrm>
          <a:custGeom>
            <a:rect b="b" l="l" r="r" t="t"/>
            <a:pathLst>
              <a:path extrusionOk="0" h="24846662" w="21041995">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29"/>
          <p:cNvSpPr/>
          <p:nvPr/>
        </p:nvSpPr>
        <p:spPr>
          <a:xfrm flipH="1" rot="4721273">
            <a:off x="-1013092" y="2000104"/>
            <a:ext cx="14314219" cy="4992084"/>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73" name="Google Shape;273;p29"/>
          <p:cNvGrpSpPr/>
          <p:nvPr/>
        </p:nvGrpSpPr>
        <p:grpSpPr>
          <a:xfrm>
            <a:off x="5940775" y="946396"/>
            <a:ext cx="857867" cy="857867"/>
            <a:chOff x="0" y="0"/>
            <a:chExt cx="812800" cy="812800"/>
          </a:xfrm>
        </p:grpSpPr>
        <p:sp>
          <p:nvSpPr>
            <p:cNvPr id="274" name="Google Shape;274;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29"/>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29"/>
          <p:cNvGrpSpPr/>
          <p:nvPr/>
        </p:nvGrpSpPr>
        <p:grpSpPr>
          <a:xfrm>
            <a:off x="6592862" y="2226096"/>
            <a:ext cx="604566" cy="604566"/>
            <a:chOff x="0" y="0"/>
            <a:chExt cx="812800" cy="812800"/>
          </a:xfrm>
        </p:grpSpPr>
        <p:sp>
          <p:nvSpPr>
            <p:cNvPr id="277" name="Google Shape;277;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29"/>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9" name="Google Shape;279;p29"/>
          <p:cNvGrpSpPr/>
          <p:nvPr/>
        </p:nvGrpSpPr>
        <p:grpSpPr>
          <a:xfrm>
            <a:off x="5825201" y="681913"/>
            <a:ext cx="637633" cy="637633"/>
            <a:chOff x="0" y="0"/>
            <a:chExt cx="812800" cy="812800"/>
          </a:xfrm>
        </p:grpSpPr>
        <p:sp>
          <p:nvSpPr>
            <p:cNvPr id="280" name="Google Shape;280;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9"/>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82" name="Google Shape;282;p29"/>
          <p:cNvSpPr/>
          <p:nvPr/>
        </p:nvSpPr>
        <p:spPr>
          <a:xfrm>
            <a:off x="16645236" y="8190591"/>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 name="Google Shape;283;p29"/>
          <p:cNvSpPr txBox="1"/>
          <p:nvPr/>
        </p:nvSpPr>
        <p:spPr>
          <a:xfrm>
            <a:off x="8860936" y="1742977"/>
            <a:ext cx="8491224" cy="7304564"/>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15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Functional literacy in VET means the ability to read, interpret, and act on the documents that vocational work actually requires. This includes manuals, work orders, safety procedures, technical specifications, regulatory guidance, and digital interfaces.</a:t>
            </a:r>
            <a:endParaRPr/>
          </a:p>
          <a:p>
            <a:pPr indent="0" lvl="0" marL="0" marR="0" rtl="0" algn="l">
              <a:lnSpc>
                <a:spcPct val="130009"/>
              </a:lnSpc>
              <a:spcBef>
                <a:spcPts val="150"/>
              </a:spcBef>
              <a:spcAft>
                <a:spcPts val="0"/>
              </a:spcAft>
              <a:buClr>
                <a:srgbClr val="000000"/>
              </a:buClr>
              <a:buSzPts val="2400"/>
              <a:buFont typeface="Arial"/>
              <a:buNone/>
            </a:pPr>
            <a:r>
              <a:t/>
            </a:r>
            <a:endParaRPr b="1" i="0" sz="2400" u="none" cap="none" strike="noStrike">
              <a:solidFill>
                <a:srgbClr val="17B8BB"/>
              </a:solidFill>
              <a:latin typeface="Poppins"/>
              <a:ea typeface="Poppins"/>
              <a:cs typeface="Poppins"/>
              <a:sym typeface="Poppins"/>
            </a:endParaRPr>
          </a:p>
          <a:p>
            <a:pPr indent="0" lvl="0" marL="0" marR="0" rtl="0" algn="l">
              <a:lnSpc>
                <a:spcPct val="130009"/>
              </a:lnSpc>
              <a:spcBef>
                <a:spcPts val="150"/>
              </a:spcBef>
              <a:spcAft>
                <a:spcPts val="0"/>
              </a:spcAft>
              <a:buClr>
                <a:srgbClr val="000000"/>
              </a:buClr>
              <a:buSzPts val="2400"/>
              <a:buFont typeface="Arial"/>
              <a:buNone/>
            </a:pPr>
            <a:r>
              <a:rPr b="1" i="0" lang="en-US" sz="2400" u="none" cap="none" strike="noStrike">
                <a:solidFill>
                  <a:srgbClr val="17B8BB"/>
                </a:solidFill>
                <a:latin typeface="Poppins"/>
                <a:ea typeface="Poppins"/>
                <a:cs typeface="Poppins"/>
                <a:sym typeface="Poppins"/>
              </a:rPr>
              <a:t>The Literacy Gap</a:t>
            </a:r>
            <a:endParaRPr/>
          </a:p>
          <a:p>
            <a:pPr indent="0" lvl="0" marL="0" marR="0" rtl="0" algn="l">
              <a:lnSpc>
                <a:spcPct val="130009"/>
              </a:lnSpc>
              <a:spcBef>
                <a:spcPts val="15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Many VET learners can complete practical tasks competently but struggle when those tasks require reading and interpreting written information under real conditions. This gap is rarely about ability. It is about exposure and practice. When learners encounter a document like a safety data sheet for the first time in an exam, they are being tested on something they have never practised.</a:t>
            </a:r>
            <a:endParaRPr/>
          </a:p>
        </p:txBody>
      </p:sp>
      <p:sp>
        <p:nvSpPr>
          <p:cNvPr id="284" name="Google Shape;284;p29"/>
          <p:cNvSpPr txBox="1"/>
          <p:nvPr/>
        </p:nvSpPr>
        <p:spPr>
          <a:xfrm>
            <a:off x="8860936" y="620876"/>
            <a:ext cx="9880982" cy="486928"/>
          </a:xfrm>
          <a:prstGeom prst="rect">
            <a:avLst/>
          </a:prstGeom>
          <a:noFill/>
          <a:ln>
            <a:noFill/>
          </a:ln>
        </p:spPr>
        <p:txBody>
          <a:bodyPr anchorCtr="0" anchor="t" bIns="0" lIns="0" spcFirstLastPara="1" rIns="0" wrap="square" tIns="0">
            <a:spAutoFit/>
          </a:bodyPr>
          <a:lstStyle/>
          <a:p>
            <a:pPr indent="0" lvl="0" marL="0" marR="0" rtl="0" algn="l">
              <a:lnSpc>
                <a:spcPct val="113002"/>
              </a:lnSpc>
              <a:spcBef>
                <a:spcPts val="0"/>
              </a:spcBef>
              <a:spcAft>
                <a:spcPts val="0"/>
              </a:spcAft>
              <a:buClr>
                <a:srgbClr val="000000"/>
              </a:buClr>
              <a:buSzPts val="2800"/>
              <a:buFont typeface="Arial"/>
              <a:buNone/>
            </a:pPr>
            <a:r>
              <a:rPr b="1" i="0" lang="en-US" sz="2800" u="none" cap="none" strike="noStrike">
                <a:solidFill>
                  <a:srgbClr val="000000"/>
                </a:solidFill>
                <a:latin typeface="Poppins"/>
                <a:ea typeface="Poppins"/>
                <a:cs typeface="Poppins"/>
                <a:sym typeface="Poppins"/>
              </a:rPr>
              <a:t>Section 3: Functional Literacy and Workplace Documents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0"/>
          <p:cNvSpPr/>
          <p:nvPr/>
        </p:nvSpPr>
        <p:spPr>
          <a:xfrm flipH="1" rot="4721273">
            <a:off x="-1236225" y="1896865"/>
            <a:ext cx="14314219" cy="4992084"/>
          </a:xfrm>
          <a:custGeom>
            <a:rect b="b" l="l" r="r" t="t"/>
            <a:pathLst>
              <a:path extrusionOk="0" h="4992084" w="14314219">
                <a:moveTo>
                  <a:pt x="0" y="4992084"/>
                </a:moveTo>
                <a:lnTo>
                  <a:pt x="14314219" y="4992084"/>
                </a:lnTo>
                <a:lnTo>
                  <a:pt x="14314219" y="0"/>
                </a:lnTo>
                <a:lnTo>
                  <a:pt x="0" y="0"/>
                </a:lnTo>
                <a:lnTo>
                  <a:pt x="0" y="4992084"/>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90" name="Google Shape;290;p30"/>
          <p:cNvGrpSpPr/>
          <p:nvPr/>
        </p:nvGrpSpPr>
        <p:grpSpPr>
          <a:xfrm>
            <a:off x="5940775" y="946396"/>
            <a:ext cx="857867" cy="857867"/>
            <a:chOff x="0" y="0"/>
            <a:chExt cx="812800" cy="812800"/>
          </a:xfrm>
        </p:grpSpPr>
        <p:sp>
          <p:nvSpPr>
            <p:cNvPr id="291" name="Google Shape;291;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3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3" name="Google Shape;293;p30"/>
          <p:cNvGrpSpPr/>
          <p:nvPr/>
        </p:nvGrpSpPr>
        <p:grpSpPr>
          <a:xfrm>
            <a:off x="6592862" y="2226096"/>
            <a:ext cx="604566" cy="604566"/>
            <a:chOff x="0" y="0"/>
            <a:chExt cx="812800" cy="812800"/>
          </a:xfrm>
        </p:grpSpPr>
        <p:sp>
          <p:nvSpPr>
            <p:cNvPr id="294" name="Google Shape;294;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3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6" name="Google Shape;296;p30"/>
          <p:cNvGrpSpPr/>
          <p:nvPr/>
        </p:nvGrpSpPr>
        <p:grpSpPr>
          <a:xfrm>
            <a:off x="5825201" y="681913"/>
            <a:ext cx="637633" cy="637633"/>
            <a:chOff x="0" y="0"/>
            <a:chExt cx="812800" cy="812800"/>
          </a:xfrm>
        </p:grpSpPr>
        <p:sp>
          <p:nvSpPr>
            <p:cNvPr id="297" name="Google Shape;297;p3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76200">
              <a:solidFill>
                <a:srgbClr val="17B8BB"/>
              </a:solidFill>
              <a:prstDash val="solid"/>
              <a:miter lim="8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30"/>
            <p:cNvSpPr txBox="1"/>
            <p:nvPr/>
          </p:nvSpPr>
          <p:spPr>
            <a:xfrm>
              <a:off x="76200" y="76200"/>
              <a:ext cx="660400" cy="660400"/>
            </a:xfrm>
            <a:prstGeom prst="rect">
              <a:avLst/>
            </a:prstGeom>
            <a:noFill/>
            <a:ln>
              <a:noFill/>
            </a:ln>
          </p:spPr>
          <p:txBody>
            <a:bodyPr anchorCtr="0" anchor="ctr" bIns="50800" lIns="50800" spcFirstLastPara="1" rIns="50800" wrap="square" tIns="50800">
              <a:noAutofit/>
            </a:bodyPr>
            <a:lstStyle/>
            <a:p>
              <a:pPr indent="0" lvl="0" marL="0" marR="0" rtl="0" algn="ctr">
                <a:lnSpc>
                  <a:spcPct val="103055"/>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99" name="Google Shape;299;p30"/>
          <p:cNvSpPr/>
          <p:nvPr/>
        </p:nvSpPr>
        <p:spPr>
          <a:xfrm>
            <a:off x="-1972873" y="5"/>
            <a:ext cx="8713709" cy="10289262"/>
          </a:xfrm>
          <a:custGeom>
            <a:rect b="b" l="l" r="r" t="t"/>
            <a:pathLst>
              <a:path extrusionOk="0" h="24846662" w="21041995">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30"/>
          <p:cNvSpPr/>
          <p:nvPr/>
        </p:nvSpPr>
        <p:spPr>
          <a:xfrm rot="2903702">
            <a:off x="-6099048" y="6299337"/>
            <a:ext cx="10909314" cy="3709167"/>
          </a:xfrm>
          <a:custGeom>
            <a:rect b="b" l="l" r="r" t="t"/>
            <a:pathLst>
              <a:path extrusionOk="0" h="3709167" w="10909314">
                <a:moveTo>
                  <a:pt x="0" y="0"/>
                </a:moveTo>
                <a:lnTo>
                  <a:pt x="10909314" y="0"/>
                </a:lnTo>
                <a:lnTo>
                  <a:pt x="10909314" y="3709167"/>
                </a:lnTo>
                <a:lnTo>
                  <a:pt x="0" y="3709167"/>
                </a:lnTo>
                <a:lnTo>
                  <a:pt x="0" y="0"/>
                </a:lnTo>
                <a:close/>
              </a:path>
            </a:pathLst>
          </a:custGeom>
          <a:blipFill rotWithShape="1">
            <a:blip r:embed="rId5">
              <a:alphaModFix amt="77000"/>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 name="Google Shape;301;p30"/>
          <p:cNvSpPr/>
          <p:nvPr/>
        </p:nvSpPr>
        <p:spPr>
          <a:xfrm>
            <a:off x="16053269" y="8642266"/>
            <a:ext cx="1413849" cy="1232069"/>
          </a:xfrm>
          <a:custGeom>
            <a:rect b="b" l="l" r="r" t="t"/>
            <a:pathLst>
              <a:path extrusionOk="0" h="1232069" w="1413849">
                <a:moveTo>
                  <a:pt x="0" y="0"/>
                </a:moveTo>
                <a:lnTo>
                  <a:pt x="1413849" y="0"/>
                </a:lnTo>
                <a:lnTo>
                  <a:pt x="1413849" y="1232068"/>
                </a:lnTo>
                <a:lnTo>
                  <a:pt x="0" y="1232068"/>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 name="Google Shape;302;p30"/>
          <p:cNvSpPr/>
          <p:nvPr/>
        </p:nvSpPr>
        <p:spPr>
          <a:xfrm>
            <a:off x="13516835" y="9087242"/>
            <a:ext cx="2350712" cy="634692"/>
          </a:xfrm>
          <a:custGeom>
            <a:rect b="b" l="l" r="r" t="t"/>
            <a:pathLst>
              <a:path extrusionOk="0" h="634692" w="2350712">
                <a:moveTo>
                  <a:pt x="0" y="0"/>
                </a:moveTo>
                <a:lnTo>
                  <a:pt x="2350712" y="0"/>
                </a:lnTo>
                <a:lnTo>
                  <a:pt x="2350712" y="634692"/>
                </a:lnTo>
                <a:lnTo>
                  <a:pt x="0" y="63469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 name="Google Shape;303;p30"/>
          <p:cNvSpPr txBox="1"/>
          <p:nvPr/>
        </p:nvSpPr>
        <p:spPr>
          <a:xfrm>
            <a:off x="8768075" y="1933756"/>
            <a:ext cx="9220121" cy="7201972"/>
          </a:xfrm>
          <a:prstGeom prst="rect">
            <a:avLst/>
          </a:prstGeom>
          <a:noFill/>
          <a:ln>
            <a:noFill/>
          </a:ln>
        </p:spPr>
        <p:txBody>
          <a:bodyPr anchorCtr="0" anchor="t" bIns="0" lIns="0" spcFirstLastPara="1" rIns="0" wrap="square" tIns="0">
            <a:spAutoFit/>
          </a:bodyPr>
          <a:lstStyle/>
          <a:p>
            <a:pPr indent="0" lvl="0" marL="0" marR="0" rtl="0" algn="l">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Authentic tasks are activities that replicate the conditions, constraints, and decisions of real vocational work. They are the most effective way to develop problem-solving because they require learners to apply reasoning to situations that do not have a single predetermined answer.</a:t>
            </a:r>
            <a:endParaRPr/>
          </a:p>
          <a:p>
            <a:pPr indent="0" lvl="0" marL="0" marR="0" rtl="0" algn="l">
              <a:lnSpc>
                <a:spcPct val="130009"/>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In a perfectly structured classroom task, there is usually one right answer and a clear path to it. In a workplace, there are often several plausible options, incomplete information, and time pressure.</a:t>
            </a:r>
            <a:endParaRPr/>
          </a:p>
          <a:p>
            <a:pPr indent="0" lvl="0" marL="0" marR="0" rtl="0" algn="l">
              <a:lnSpc>
                <a:spcPct val="130009"/>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0" lvl="0" marL="0" marR="0" rtl="0" algn="l">
              <a:lnSpc>
                <a:spcPct val="130009"/>
              </a:lnSpc>
              <a:spcBef>
                <a:spcPts val="0"/>
              </a:spcBef>
              <a:spcAft>
                <a:spcPts val="0"/>
              </a:spcAft>
              <a:buClr>
                <a:srgbClr val="000000"/>
              </a:buClr>
              <a:buSzPts val="2400"/>
              <a:buFont typeface="Arial"/>
              <a:buNone/>
            </a:pPr>
            <a:r>
              <a:rPr b="0" i="0" lang="en-US" sz="2400" u="none" cap="none" strike="noStrike">
                <a:solidFill>
                  <a:srgbClr val="000000"/>
                </a:solidFill>
                <a:latin typeface="Poppins"/>
                <a:ea typeface="Poppins"/>
                <a:cs typeface="Poppins"/>
                <a:sym typeface="Poppins"/>
              </a:rPr>
              <a:t>Authentic tasks bridge that gap.</a:t>
            </a:r>
            <a:endParaRPr b="0" i="0" sz="2400" u="none" cap="none" strike="noStrike">
              <a:solidFill>
                <a:srgbClr val="000000"/>
              </a:solidFill>
              <a:latin typeface="Arial"/>
              <a:ea typeface="Arial"/>
              <a:cs typeface="Arial"/>
              <a:sym typeface="Arial"/>
            </a:endParaRPr>
          </a:p>
        </p:txBody>
      </p:sp>
      <p:sp>
        <p:nvSpPr>
          <p:cNvPr id="304" name="Google Shape;304;p30"/>
          <p:cNvSpPr txBox="1"/>
          <p:nvPr/>
        </p:nvSpPr>
        <p:spPr>
          <a:xfrm>
            <a:off x="7197428" y="1076082"/>
            <a:ext cx="10464246" cy="486928"/>
          </a:xfrm>
          <a:prstGeom prst="rect">
            <a:avLst/>
          </a:prstGeom>
          <a:noFill/>
          <a:ln>
            <a:noFill/>
          </a:ln>
        </p:spPr>
        <p:txBody>
          <a:bodyPr anchorCtr="0" anchor="t" bIns="0" lIns="0" spcFirstLastPara="1" rIns="0" wrap="square" tIns="0">
            <a:spAutoFit/>
          </a:bodyPr>
          <a:lstStyle/>
          <a:p>
            <a:pPr indent="0" lvl="0" marL="0" marR="0" rtl="0" algn="r">
              <a:lnSpc>
                <a:spcPct val="113002"/>
              </a:lnSpc>
              <a:spcBef>
                <a:spcPts val="0"/>
              </a:spcBef>
              <a:spcAft>
                <a:spcPts val="0"/>
              </a:spcAft>
              <a:buClr>
                <a:srgbClr val="000000"/>
              </a:buClr>
              <a:buSzPts val="2800"/>
              <a:buFont typeface="Arial"/>
              <a:buNone/>
            </a:pPr>
            <a:r>
              <a:rPr b="1" i="0" lang="en-US" sz="2800" u="none" cap="none" strike="noStrike">
                <a:solidFill>
                  <a:srgbClr val="000000"/>
                </a:solidFill>
                <a:latin typeface="Poppins"/>
                <a:ea typeface="Poppins"/>
                <a:cs typeface="Poppins"/>
                <a:sym typeface="Poppins"/>
              </a:rPr>
              <a:t>Section 4: Authentic Tasks and Problem-Solving in VET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Laurence Cole</dc:creator>
</cp:coreProperties>
</file>