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IUSja6Iti1oV/upQyNG/PrEiH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9" name="Google Shape;379;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7.jp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73239"/>
            <a:ext cx="7177200" cy="2034900"/>
          </a:xfrm>
          <a:prstGeom prst="rect">
            <a:avLst/>
          </a:prstGeom>
          <a:noFill/>
          <a:ln>
            <a:noFill/>
          </a:ln>
        </p:spPr>
        <p:txBody>
          <a:bodyPr spcFirstLastPara="1" wrap="square" lIns="0" tIns="0" rIns="0" bIns="0" anchor="t" anchorCtr="0">
            <a:spAutoFit/>
          </a:bodyPr>
          <a:lstStyle/>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VET Teachers' Transversal Skills </a:t>
            </a:r>
            <a:endParaRPr sz="3200" b="1">
              <a:solidFill>
                <a:srgbClr val="17B8BB"/>
              </a:solidFill>
              <a:latin typeface="Poppins"/>
              <a:ea typeface="Poppins"/>
              <a:cs typeface="Poppins"/>
              <a:sym typeface="Poppins"/>
            </a:endParaRPr>
          </a:p>
          <a:p>
            <a:pPr marL="0" lvl="0" indent="0" algn="l" rtl="0">
              <a:lnSpc>
                <a:spcPct val="136800"/>
              </a:lnSpc>
              <a:spcBef>
                <a:spcPts val="0"/>
              </a:spcBef>
              <a:spcAft>
                <a:spcPts val="0"/>
              </a:spcAft>
              <a:buClr>
                <a:schemeClr val="dk1"/>
              </a:buClr>
              <a:buSzPts val="1100"/>
              <a:buFont typeface="Arial"/>
              <a:buNone/>
            </a:pPr>
            <a:r>
              <a:rPr lang="en-US" sz="3200" b="1">
                <a:solidFill>
                  <a:srgbClr val="17B8BB"/>
                </a:solidFill>
                <a:latin typeface="Poppins"/>
                <a:ea typeface="Poppins"/>
                <a:cs typeface="Poppins"/>
                <a:sym typeface="Poppins"/>
              </a:rPr>
              <a:t>Competence Assessment System</a:t>
            </a:r>
            <a:endParaRPr sz="3200" b="1">
              <a:solidFill>
                <a:srgbClr val="17B8BB"/>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marR="0" lvl="0" indent="0" algn="l" rtl="0">
              <a:lnSpc>
                <a:spcPct val="114000"/>
              </a:lnSpc>
              <a:spcBef>
                <a:spcPts val="0"/>
              </a:spcBef>
              <a:spcAft>
                <a:spcPts val="0"/>
              </a:spcAft>
              <a:buClr>
                <a:srgbClr val="000000"/>
              </a:buClr>
              <a:buSzPts val="3200"/>
              <a:buFont typeface="Arial"/>
              <a:buNone/>
            </a:pPr>
            <a:endParaRPr sz="3200" b="1">
              <a:solidFill>
                <a:srgbClr val="17B8BB"/>
              </a:solidFill>
              <a:latin typeface="Poppins"/>
              <a:ea typeface="Poppins"/>
              <a:cs typeface="Poppins"/>
              <a:sym typeface="Poppins"/>
            </a:endParaRPr>
          </a:p>
        </p:txBody>
      </p:sp>
      <p:sp>
        <p:nvSpPr>
          <p:cNvPr id="99" name="Google Shape;99;p22"/>
          <p:cNvSpPr txBox="1"/>
          <p:nvPr/>
        </p:nvSpPr>
        <p:spPr>
          <a:xfrm>
            <a:off x="505150" y="4852975"/>
            <a:ext cx="909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Modulo 3: Risoluzione dei problemi, pensiero critico e alfabetizzazione</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200"/>
              <a:buFont typeface="Arial"/>
              <a:buNone/>
            </a:pPr>
            <a:r>
              <a:rPr lang="en-US" sz="1200" i="1">
                <a:solidFill>
                  <a:schemeClr val="dk1"/>
                </a:solidFill>
                <a:latin typeface="Calibri"/>
                <a:ea typeface="Calibri"/>
                <a:cs typeface="Calibri"/>
                <a:sym typeface="Calibri"/>
              </a:rPr>
              <a:t>Finanziato dall'Unione europea. Le opinioni espresse appartengono, tuttavia, al solo o ai soli autori e non riflettono necessariamente le opinioni dell'Unione europea o dell’Agenzia esecutiva europea per l’istruzione e la cultura (EACEA). Né l'Unione europea né l'EACEA possono esserne ritenute responsabili.</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Materiale disponibile sotto licenza Creative Commons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10" name="Google Shape;310;p31"/>
          <p:cNvPicPr preferRelativeResize="0"/>
          <p:nvPr/>
        </p:nvPicPr>
        <p:blipFill rotWithShape="1">
          <a:blip r:embed="rId3">
            <a:alphaModFix/>
          </a:blip>
          <a:srcRect/>
          <a:stretch/>
        </p:blipFill>
        <p:spPr>
          <a:xfrm>
            <a:off x="471490" y="89943"/>
            <a:ext cx="1971674" cy="1314450"/>
          </a:xfrm>
          <a:prstGeom prst="rect">
            <a:avLst/>
          </a:prstGeom>
          <a:noFill/>
          <a:ln>
            <a:noFill/>
          </a:ln>
        </p:spPr>
      </p:pic>
      <p:sp>
        <p:nvSpPr>
          <p:cNvPr id="311" name="Google Shape;311;p31"/>
          <p:cNvSpPr txBox="1"/>
          <p:nvPr/>
        </p:nvSpPr>
        <p:spPr>
          <a:xfrm>
            <a:off x="471490" y="1474818"/>
            <a:ext cx="16818088" cy="935855"/>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7B8BB"/>
                </a:solidFill>
                <a:latin typeface="Poppins"/>
                <a:ea typeface="Poppins"/>
                <a:cs typeface="Poppins"/>
                <a:sym typeface="Poppins"/>
              </a:rPr>
              <a:t>SCENARIO </a:t>
            </a:r>
            <a:r>
              <a:rPr lang="en-US" sz="1600" b="0" i="0" u="none" strike="noStrike" cap="none">
                <a:solidFill>
                  <a:srgbClr val="FFFFFF"/>
                </a:solidFill>
                <a:latin typeface="Poppins"/>
                <a:ea typeface="Poppins"/>
                <a:cs typeface="Poppins"/>
                <a:sym typeface="Poppins"/>
              </a:rPr>
              <a:t> Un allievo porta a termine un compito pratico ma non ha seguito la procedura corretta. Quando glielo chiedi, risulta chiaro che non ha letto per intero l’ordine di lavoro. Afferma di sapere cosa fare grazie all’esperienza della volta precedente.</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4262355" y="424773"/>
            <a:ext cx="8229600" cy="685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Esercizio</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sullo</a:t>
            </a:r>
            <a:r>
              <a:rPr lang="en-US" sz="2800" b="1" i="0" u="none" strike="noStrike" cap="none" dirty="0">
                <a:solidFill>
                  <a:srgbClr val="10146E"/>
                </a:solidFill>
                <a:latin typeface="Poppins"/>
                <a:ea typeface="Poppins"/>
                <a:cs typeface="Poppins"/>
                <a:sym typeface="Poppins"/>
              </a:rPr>
              <a:t> scenario: </a:t>
            </a:r>
            <a:r>
              <a:rPr lang="en-US" sz="2800" b="1" i="0" u="none" strike="noStrike" cap="none" dirty="0" err="1">
                <a:solidFill>
                  <a:srgbClr val="10146E"/>
                </a:solidFill>
                <a:latin typeface="Poppins"/>
                <a:ea typeface="Poppins"/>
                <a:cs typeface="Poppins"/>
                <a:sym typeface="Poppins"/>
              </a:rPr>
              <a:t>Lettura</a:t>
            </a:r>
            <a:r>
              <a:rPr lang="en-US" sz="2800" b="1" i="0" u="none" strike="noStrike" cap="none" dirty="0">
                <a:solidFill>
                  <a:srgbClr val="10146E"/>
                </a:solidFill>
                <a:latin typeface="Poppins"/>
                <a:ea typeface="Poppins"/>
                <a:cs typeface="Poppins"/>
                <a:sym typeface="Poppins"/>
              </a:rPr>
              <a:t> della </a:t>
            </a:r>
            <a:r>
              <a:rPr lang="en-US" sz="2800" b="1" i="0" u="none" strike="noStrike" cap="none" dirty="0" err="1">
                <a:solidFill>
                  <a:srgbClr val="10146E"/>
                </a:solidFill>
                <a:latin typeface="Poppins"/>
                <a:ea typeface="Poppins"/>
                <a:cs typeface="Poppins"/>
                <a:sym typeface="Poppins"/>
              </a:rPr>
              <a:t>scheda</a:t>
            </a:r>
            <a:r>
              <a:rPr lang="en-US" sz="2800" b="1" i="0" u="none" strike="noStrike" cap="none" dirty="0">
                <a:solidFill>
                  <a:srgbClr val="10146E"/>
                </a:solidFill>
                <a:latin typeface="Poppins"/>
                <a:ea typeface="Poppins"/>
                <a:cs typeface="Poppins"/>
                <a:sym typeface="Poppins"/>
              </a:rPr>
              <a:t> di </a:t>
            </a:r>
            <a:r>
              <a:rPr lang="en-US" sz="2800" b="1" i="0" u="none" strike="noStrike" cap="none" dirty="0" err="1">
                <a:solidFill>
                  <a:srgbClr val="10146E"/>
                </a:solidFill>
                <a:latin typeface="Poppins"/>
                <a:ea typeface="Poppins"/>
                <a:cs typeface="Poppins"/>
                <a:sym typeface="Poppins"/>
              </a:rPr>
              <a:t>lavoro</a:t>
            </a:r>
            <a:endParaRPr sz="1400" b="0" i="0" u="none" strike="noStrike" cap="none" dirty="0">
              <a:solidFill>
                <a:srgbClr val="000000"/>
              </a:solidFill>
              <a:latin typeface="Arial"/>
              <a:ea typeface="Arial"/>
              <a:cs typeface="Arial"/>
              <a:sym typeface="Arial"/>
            </a:endParaRPr>
          </a:p>
        </p:txBody>
      </p:sp>
      <p:sp>
        <p:nvSpPr>
          <p:cNvPr id="313" name="Google Shape;313;p31"/>
          <p:cNvSpPr txBox="1"/>
          <p:nvPr/>
        </p:nvSpPr>
        <p:spPr>
          <a:xfrm>
            <a:off x="5127862" y="2879171"/>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Rifletti</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sulla</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tua</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reazione</a:t>
            </a:r>
            <a:r>
              <a:rPr lang="en-US" sz="2400" b="1" i="0" u="none" strike="noStrike" cap="none" dirty="0">
                <a:solidFill>
                  <a:srgbClr val="10146E"/>
                </a:solidFill>
                <a:latin typeface="Poppins"/>
                <a:ea typeface="Poppins"/>
                <a:cs typeface="Poppins"/>
                <a:sym typeface="Poppins"/>
              </a:rPr>
              <a:t> in </a:t>
            </a:r>
            <a:r>
              <a:rPr lang="en-US" sz="2400" b="1" i="0" u="none" strike="noStrike" cap="none" dirty="0" err="1">
                <a:solidFill>
                  <a:srgbClr val="10146E"/>
                </a:solidFill>
                <a:latin typeface="Poppins"/>
                <a:ea typeface="Poppins"/>
                <a:cs typeface="Poppins"/>
                <a:sym typeface="Poppins"/>
              </a:rPr>
              <a:t>qualità</a:t>
            </a:r>
            <a:r>
              <a:rPr lang="en-US" sz="2400" b="1" i="0" u="none" strike="noStrike" cap="none" dirty="0">
                <a:solidFill>
                  <a:srgbClr val="10146E"/>
                </a:solidFill>
                <a:latin typeface="Poppins"/>
                <a:ea typeface="Poppins"/>
                <a:cs typeface="Poppins"/>
                <a:sym typeface="Poppins"/>
              </a:rPr>
              <a:t> di </a:t>
            </a:r>
            <a:r>
              <a:rPr lang="en-US" sz="2400" b="1" i="0" u="none" strike="noStrike" cap="none" dirty="0" err="1">
                <a:solidFill>
                  <a:srgbClr val="10146E"/>
                </a:solidFill>
                <a:latin typeface="Poppins"/>
                <a:ea typeface="Poppins"/>
                <a:cs typeface="Poppins"/>
                <a:sym typeface="Poppins"/>
              </a:rPr>
              <a:t>formatore</a:t>
            </a:r>
            <a:r>
              <a:rPr lang="en-US" sz="2400" b="1" i="0" u="none" strike="noStrike" cap="none" dirty="0">
                <a:solidFill>
                  <a:srgbClr val="10146E"/>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14" name="Google Shape;314;p31"/>
          <p:cNvSpPr txBox="1"/>
          <p:nvPr/>
        </p:nvSpPr>
        <p:spPr>
          <a:xfrm>
            <a:off x="1085850" y="3741929"/>
            <a:ext cx="14801850" cy="1184940"/>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Come </a:t>
            </a:r>
            <a:r>
              <a:rPr lang="en-US" sz="2000" b="0" i="0" u="none" strike="noStrike" cap="none" dirty="0" err="1">
                <a:solidFill>
                  <a:srgbClr val="333333"/>
                </a:solidFill>
                <a:latin typeface="Poppins"/>
                <a:ea typeface="Poppins"/>
                <a:cs typeface="Poppins"/>
                <a:sym typeface="Poppins"/>
              </a:rPr>
              <a:t>puoi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sfruttare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questo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momento</a:t>
            </a:r>
            <a:r>
              <a:rPr lang="en-US" sz="2000" b="0" i="0" u="none" strike="noStrike" cap="none" dirty="0">
                <a:solidFill>
                  <a:srgbClr val="333333"/>
                </a:solidFill>
                <a:latin typeface="Poppins"/>
                <a:ea typeface="Poppins"/>
                <a:cs typeface="Poppins"/>
                <a:sym typeface="Poppins"/>
              </a:rPr>
              <a:t> per </a:t>
            </a:r>
            <a:r>
              <a:rPr lang="en-US" sz="2000" b="0" i="0" u="none" strike="noStrike" cap="none" dirty="0" err="1">
                <a:solidFill>
                  <a:srgbClr val="333333"/>
                </a:solidFill>
                <a:latin typeface="Poppins"/>
                <a:ea typeface="Poppins"/>
                <a:cs typeface="Poppins"/>
                <a:sym typeface="Poppins"/>
              </a:rPr>
              <a:t>sviluppare</a:t>
            </a:r>
            <a:r>
              <a:rPr lang="en-US" sz="2000" b="0" i="0" u="none" strike="noStrike" cap="none" dirty="0">
                <a:solidFill>
                  <a:srgbClr val="333333"/>
                </a:solidFill>
                <a:latin typeface="Poppins"/>
                <a:ea typeface="Poppins"/>
                <a:cs typeface="Poppins"/>
                <a:sym typeface="Poppins"/>
              </a:rPr>
              <a:t> le </a:t>
            </a:r>
            <a:r>
              <a:rPr lang="en-US" sz="2000" b="0" i="0" u="none" strike="noStrike" cap="none" dirty="0" err="1">
                <a:solidFill>
                  <a:srgbClr val="333333"/>
                </a:solidFill>
                <a:latin typeface="Poppins"/>
                <a:ea typeface="Poppins"/>
                <a:cs typeface="Poppins"/>
                <a:sym typeface="Poppins"/>
              </a:rPr>
              <a:t>abitudini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dello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studente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anziché</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limitarti</a:t>
            </a:r>
            <a:r>
              <a:rPr lang="en-US" sz="2000" b="0" i="0" u="none" strike="noStrike" cap="none" dirty="0">
                <a:solidFill>
                  <a:srgbClr val="333333"/>
                </a:solidFill>
                <a:latin typeface="Poppins"/>
                <a:ea typeface="Poppins"/>
                <a:cs typeface="Poppins"/>
                <a:sym typeface="Poppins"/>
              </a:rPr>
              <a:t> a </a:t>
            </a:r>
            <a:r>
              <a:rPr lang="en-US" sz="2000" b="0" i="0" u="none" strike="noStrike" cap="none" dirty="0" err="1">
                <a:solidFill>
                  <a:srgbClr val="333333"/>
                </a:solidFill>
                <a:latin typeface="Poppins"/>
                <a:ea typeface="Poppins"/>
                <a:cs typeface="Poppins"/>
                <a:sym typeface="Poppins"/>
              </a:rPr>
              <a:t>correggere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l’errore</a:t>
            </a:r>
            <a:r>
              <a:rPr lang="en-US" sz="2000" b="0" i="0" u="none" strike="noStrike" cap="none" dirty="0">
                <a:solidFill>
                  <a:srgbClr val="333333"/>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Quale </a:t>
            </a:r>
            <a:r>
              <a:rPr lang="en-US" sz="2000" b="0" i="0" u="none" strike="noStrike" cap="none" dirty="0" err="1">
                <a:solidFill>
                  <a:srgbClr val="333333"/>
                </a:solidFill>
                <a:latin typeface="Poppins"/>
                <a:ea typeface="Poppins"/>
                <a:cs typeface="Poppins"/>
                <a:sym typeface="Poppins"/>
              </a:rPr>
              <a:t>domanda</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potresti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porre</a:t>
            </a:r>
            <a:r>
              <a:rPr lang="en-US" sz="2000" b="0" i="0" u="none" strike="noStrike" cap="none" dirty="0">
                <a:solidFill>
                  <a:srgbClr val="333333"/>
                </a:solidFill>
                <a:latin typeface="Poppins"/>
                <a:ea typeface="Poppins"/>
                <a:cs typeface="Poppins"/>
                <a:sym typeface="Poppins"/>
              </a:rPr>
              <a:t> per </a:t>
            </a:r>
            <a:r>
              <a:rPr lang="en-US" sz="2000" b="0" i="0" u="none" strike="noStrike" cap="none" dirty="0" err="1">
                <a:solidFill>
                  <a:srgbClr val="333333"/>
                </a:solidFill>
                <a:latin typeface="Poppins"/>
                <a:ea typeface="Poppins"/>
                <a:cs typeface="Poppins"/>
                <a:sym typeface="Poppins"/>
              </a:rPr>
              <a:t>indurre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l’allievo</a:t>
            </a:r>
            <a:r>
              <a:rPr lang="en-US" sz="2000" b="0" i="0" u="none" strike="noStrike" cap="none" dirty="0">
                <a:solidFill>
                  <a:srgbClr val="333333"/>
                </a:solidFill>
                <a:latin typeface="Poppins"/>
                <a:ea typeface="Poppins"/>
                <a:cs typeface="Poppins"/>
                <a:sym typeface="Poppins"/>
              </a:rPr>
              <a:t> a </a:t>
            </a:r>
            <a:r>
              <a:rPr lang="en-US" sz="2000" b="0" i="0" u="none" strike="noStrike" cap="none" dirty="0" err="1">
                <a:solidFill>
                  <a:srgbClr val="333333"/>
                </a:solidFill>
                <a:latin typeface="Poppins"/>
                <a:ea typeface="Poppins"/>
                <a:cs typeface="Poppins"/>
                <a:sym typeface="Poppins"/>
              </a:rPr>
              <a:t>riflettere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sull’importanza</a:t>
            </a:r>
            <a:r>
              <a:rPr lang="en-US" sz="2000" b="0" i="0" u="none" strike="noStrike" cap="none" dirty="0">
                <a:solidFill>
                  <a:srgbClr val="333333"/>
                </a:solidFill>
                <a:latin typeface="Poppins"/>
                <a:ea typeface="Poppins"/>
                <a:cs typeface="Poppins"/>
                <a:sym typeface="Poppins"/>
              </a:rPr>
              <a:t> di </a:t>
            </a:r>
            <a:r>
              <a:rPr lang="en-US" sz="2000" b="0" i="0" u="none" strike="noStrike" cap="none" dirty="0" err="1">
                <a:solidFill>
                  <a:srgbClr val="333333"/>
                </a:solidFill>
                <a:latin typeface="Poppins"/>
                <a:ea typeface="Poppins"/>
                <a:cs typeface="Poppins"/>
                <a:sym typeface="Poppins"/>
              </a:rPr>
              <a:t>leggere</a:t>
            </a:r>
            <a:r>
              <a:rPr lang="en-US" sz="2000" b="0" i="0" u="none" strike="noStrike" cap="none" dirty="0">
                <a:solidFill>
                  <a:srgbClr val="333333"/>
                </a:solidFill>
                <a:latin typeface="Poppins"/>
                <a:ea typeface="Poppins"/>
                <a:cs typeface="Poppins"/>
                <a:sym typeface="Poppins"/>
              </a:rPr>
              <a:t> il </a:t>
            </a:r>
            <a:r>
              <a:rPr lang="en-US" sz="2000" b="0" i="0" u="none" strike="noStrike" cap="none" dirty="0" err="1">
                <a:solidFill>
                  <a:srgbClr val="333333"/>
                </a:solidFill>
                <a:latin typeface="Poppins"/>
                <a:ea typeface="Poppins"/>
                <a:cs typeface="Poppins"/>
                <a:sym typeface="Poppins"/>
              </a:rPr>
              <a:t>documento</a:t>
            </a:r>
            <a:r>
              <a:rPr lang="en-US" sz="2000" b="0" i="0" u="none" strike="noStrike" cap="none" dirty="0">
                <a:solidFill>
                  <a:srgbClr val="333333"/>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15" name="Google Shape;315;p31"/>
          <p:cNvSpPr txBox="1"/>
          <p:nvPr/>
        </p:nvSpPr>
        <p:spPr>
          <a:xfrm>
            <a:off x="866610" y="6003574"/>
            <a:ext cx="15021090" cy="815608"/>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Come </a:t>
            </a:r>
            <a:r>
              <a:rPr lang="en-US" sz="2000" b="0" i="0" u="none" strike="noStrike" cap="none" dirty="0" err="1">
                <a:solidFill>
                  <a:srgbClr val="333333"/>
                </a:solidFill>
                <a:latin typeface="Poppins"/>
                <a:ea typeface="Poppins"/>
                <a:cs typeface="Poppins"/>
                <a:sym typeface="Poppins"/>
              </a:rPr>
              <a:t>progetteresti</a:t>
            </a:r>
            <a:r>
              <a:rPr lang="en-US" sz="2000" b="0" i="0" u="none" strike="noStrike" cap="none" dirty="0">
                <a:solidFill>
                  <a:srgbClr val="333333"/>
                </a:solidFill>
                <a:latin typeface="Poppins"/>
                <a:ea typeface="Poppins"/>
                <a:cs typeface="Poppins"/>
                <a:sym typeface="Poppins"/>
              </a:rPr>
              <a:t> il </a:t>
            </a:r>
            <a:r>
              <a:rPr lang="en-US" sz="2000" b="0" i="0" u="none" strike="noStrike" cap="none" dirty="0" err="1">
                <a:solidFill>
                  <a:srgbClr val="333333"/>
                </a:solidFill>
                <a:latin typeface="Poppins"/>
                <a:ea typeface="Poppins"/>
                <a:cs typeface="Poppins"/>
                <a:sym typeface="Poppins"/>
              </a:rPr>
              <a:t>prossimo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compito</a:t>
            </a:r>
            <a:r>
              <a:rPr lang="en-US" sz="2000" b="0" i="0" u="none" strike="noStrike" cap="none" dirty="0">
                <a:solidFill>
                  <a:srgbClr val="333333"/>
                </a:solidFill>
                <a:latin typeface="Poppins"/>
                <a:ea typeface="Poppins"/>
                <a:cs typeface="Poppins"/>
                <a:sym typeface="Poppins"/>
              </a:rPr>
              <a:t> in modo </a:t>
            </a:r>
            <a:r>
              <a:rPr lang="en-US" sz="2000" b="0" i="0" u="none" strike="noStrike" cap="none" dirty="0" err="1">
                <a:solidFill>
                  <a:srgbClr val="333333"/>
                </a:solidFill>
                <a:latin typeface="Poppins"/>
                <a:ea typeface="Poppins"/>
                <a:cs typeface="Poppins"/>
                <a:sym typeface="Poppins"/>
              </a:rPr>
              <a:t>che</a:t>
            </a:r>
            <a:r>
              <a:rPr lang="en-US" sz="2000" b="0" i="0" u="none" strike="noStrike" cap="none" dirty="0">
                <a:solidFill>
                  <a:srgbClr val="333333"/>
                </a:solidFill>
                <a:latin typeface="Poppins"/>
                <a:ea typeface="Poppins"/>
                <a:cs typeface="Poppins"/>
                <a:sym typeface="Poppins"/>
              </a:rPr>
              <a:t> la </a:t>
            </a:r>
            <a:r>
              <a:rPr lang="en-US" sz="2000" b="0" i="0" u="none" strike="noStrike" cap="none" dirty="0" err="1">
                <a:solidFill>
                  <a:srgbClr val="333333"/>
                </a:solidFill>
                <a:latin typeface="Poppins"/>
                <a:ea typeface="Poppins"/>
                <a:cs typeface="Poppins"/>
                <a:sym typeface="Poppins"/>
              </a:rPr>
              <a:t>verifica</a:t>
            </a:r>
            <a:r>
              <a:rPr lang="en-US" sz="2000" b="0" i="0" u="none" strike="noStrike" cap="none" dirty="0">
                <a:solidFill>
                  <a:srgbClr val="333333"/>
                </a:solidFill>
                <a:latin typeface="Poppins"/>
                <a:ea typeface="Poppins"/>
                <a:cs typeface="Poppins"/>
                <a:sym typeface="Poppins"/>
              </a:rPr>
              <a:t> delle </a:t>
            </a:r>
            <a:r>
              <a:rPr lang="en-US" sz="2000" b="0" i="0" u="none" strike="noStrike" cap="none" dirty="0" err="1">
                <a:solidFill>
                  <a:srgbClr val="333333"/>
                </a:solidFill>
                <a:latin typeface="Poppins"/>
                <a:ea typeface="Poppins"/>
                <a:cs typeface="Poppins"/>
                <a:sym typeface="Poppins"/>
              </a:rPr>
              <a:t>specifiche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sia</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integrata</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nel</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processo</a:t>
            </a:r>
            <a:r>
              <a:rPr lang="en-US" sz="2000" b="0" i="0" u="none" strike="noStrike" cap="none" dirty="0">
                <a:solidFill>
                  <a:srgbClr val="333333"/>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Cosa </a:t>
            </a:r>
            <a:r>
              <a:rPr lang="en-US" sz="2000" b="0" i="0" u="none" strike="noStrike" cap="none" dirty="0" err="1">
                <a:solidFill>
                  <a:srgbClr val="333333"/>
                </a:solidFill>
                <a:latin typeface="Poppins"/>
                <a:ea typeface="Poppins"/>
                <a:cs typeface="Poppins"/>
                <a:sym typeface="Poppins"/>
              </a:rPr>
              <a:t>ti</a:t>
            </a:r>
            <a:r>
              <a:rPr lang="en-US" sz="2000" b="0" i="0" u="none" strike="noStrike" cap="none" dirty="0">
                <a:solidFill>
                  <a:srgbClr val="333333"/>
                </a:solidFill>
                <a:latin typeface="Poppins"/>
                <a:ea typeface="Poppins"/>
                <a:cs typeface="Poppins"/>
                <a:sym typeface="Poppins"/>
              </a:rPr>
              <a:t> dice </a:t>
            </a:r>
            <a:r>
              <a:rPr lang="en-US" sz="2000" b="0" i="0" u="none" strike="noStrike" cap="none" dirty="0" err="1">
                <a:solidFill>
                  <a:srgbClr val="333333"/>
                </a:solidFill>
                <a:latin typeface="Poppins"/>
                <a:ea typeface="Poppins"/>
                <a:cs typeface="Poppins"/>
                <a:sym typeface="Poppins"/>
              </a:rPr>
              <a:t>questo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riguardo</a:t>
            </a:r>
            <a:r>
              <a:rPr lang="en-US" sz="2000" b="0" i="0" u="none" strike="noStrike" cap="none" dirty="0">
                <a:solidFill>
                  <a:srgbClr val="333333"/>
                </a:solidFill>
                <a:latin typeface="Poppins"/>
                <a:ea typeface="Poppins"/>
                <a:cs typeface="Poppins"/>
                <a:sym typeface="Poppins"/>
              </a:rPr>
              <a:t> al modo in cui </a:t>
            </a:r>
            <a:r>
              <a:rPr lang="en-US" sz="2000" b="0" i="0" u="none" strike="noStrike" cap="none" dirty="0" err="1">
                <a:solidFill>
                  <a:srgbClr val="333333"/>
                </a:solidFill>
                <a:latin typeface="Poppins"/>
                <a:ea typeface="Poppins"/>
                <a:cs typeface="Poppins"/>
                <a:sym typeface="Poppins"/>
              </a:rPr>
              <a:t>stai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attualmente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utilizzando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documenti</a:t>
            </a:r>
            <a:r>
              <a:rPr lang="en-US" sz="2000" b="0" i="0" u="none" strike="noStrike" cap="none" dirty="0">
                <a:solidFill>
                  <a:srgbClr val="333333"/>
                </a:solidFill>
                <a:latin typeface="Poppins"/>
                <a:ea typeface="Poppins"/>
                <a:cs typeface="Poppins"/>
                <a:sym typeface="Poppins"/>
              </a:rPr>
              <a:t> di </a:t>
            </a:r>
            <a:r>
              <a:rPr lang="en-US" sz="2000" b="0" i="0" u="none" strike="noStrike" cap="none" dirty="0" err="1">
                <a:solidFill>
                  <a:srgbClr val="333333"/>
                </a:solidFill>
                <a:latin typeface="Poppins"/>
                <a:ea typeface="Poppins"/>
                <a:cs typeface="Poppins"/>
                <a:sym typeface="Poppins"/>
              </a:rPr>
              <a:t>lavoro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nelle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tue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sessioni</a:t>
            </a:r>
            <a:r>
              <a:rPr lang="en-US" sz="2000" b="0" i="0" u="none" strike="noStrike" cap="none" dirty="0">
                <a:solidFill>
                  <a:srgbClr val="333333"/>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16" name="Google Shape;316;p31"/>
          <p:cNvSpPr txBox="1"/>
          <p:nvPr/>
        </p:nvSpPr>
        <p:spPr>
          <a:xfrm>
            <a:off x="341199" y="8798607"/>
            <a:ext cx="17283124" cy="1053316"/>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Principio chiave: </a:t>
            </a:r>
            <a:r>
              <a:rPr lang="en-US" sz="2400" b="0" i="1" u="none" strike="noStrike" cap="none">
                <a:solidFill>
                  <a:srgbClr val="FFFFFF"/>
                </a:solidFill>
                <a:latin typeface="Poppins"/>
                <a:ea typeface="Poppins"/>
                <a:cs typeface="Poppins"/>
                <a:sym typeface="Poppins"/>
              </a:rPr>
              <a:t>il pensiero critico si sviluppa quando il ragionamento è richiesto dall’attività stessa, non aggiunto come un ripensamento.</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6AAB61D1-FC50-361E-FA36-F6F7ED248F23}"/>
              </a:ext>
            </a:extLst>
          </p:cNvPr>
          <p:cNvPicPr>
            <a:picLocks noChangeAspect="1"/>
          </p:cNvPicPr>
          <p:nvPr/>
        </p:nvPicPr>
        <p:blipFill>
          <a:blip r:embed="rId4"/>
          <a:stretch>
            <a:fillRect/>
          </a:stretch>
        </p:blipFill>
        <p:spPr>
          <a:xfrm>
            <a:off x="14011275" y="556434"/>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2"/>
          <p:cNvGrpSpPr/>
          <p:nvPr/>
        </p:nvGrpSpPr>
        <p:grpSpPr>
          <a:xfrm>
            <a:off x="0" y="9913239"/>
            <a:ext cx="18288000" cy="837562"/>
            <a:chOff x="0" y="-57150"/>
            <a:chExt cx="11607985" cy="463550"/>
          </a:xfrm>
        </p:grpSpPr>
        <p:sp>
          <p:nvSpPr>
            <p:cNvPr id="343" name="Google Shape;343;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32"/>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Perché è importante: competenze trasversali</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Richiede la capacità di analizzare una situazione mutata e di individuare una nuova linea d’azione.</a:t>
            </a: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Adattabilità</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Dipende dalla capacità di valutare le prove piuttosto che agire in base alle abitudini o alle supposizioni.</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Processo decisionale</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Migliora quando gli studenti riescono a spiegare chiaramente il proprio ragionamento, anziché limitarsi a riferire ciò che hanno fatto.</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Comunicazione</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Si sviluppa quando gli studenti si sentono abbastanza sicuri del proprio giudizio da proporre e verificare le soluzioni.</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Leadership</a:t>
            </a:r>
            <a:endParaRPr sz="1400" b="0" i="0" u="none" strike="noStrike" cap="non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4" name="Google Shape;364;p33"/>
          <p:cNvSpPr/>
          <p:nvPr/>
        </p:nvSpPr>
        <p:spPr>
          <a:xfrm rot="4721273" flipH="1">
            <a:off x="-1115525" y="2021816"/>
            <a:ext cx="14314219" cy="4783163"/>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4" name="Google Shape;374;p33"/>
          <p:cNvSpPr/>
          <p:nvPr/>
        </p:nvSpPr>
        <p:spPr>
          <a:xfrm>
            <a:off x="16731695" y="895402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8603075" y="1295087"/>
            <a:ext cx="9123900" cy="826174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a:solidFill>
                  <a:srgbClr val="17B8BB"/>
                </a:solidFill>
                <a:latin typeface="Poppins"/>
                <a:ea typeface="Poppins"/>
                <a:cs typeface="Poppins"/>
                <a:sym typeface="Poppins"/>
              </a:rPr>
              <a:t>I </a:t>
            </a:r>
            <a:r>
              <a:rPr lang="en-US" sz="2400" b="1" i="0" u="none" strike="noStrike" cap="none" dirty="0" err="1">
                <a:solidFill>
                  <a:srgbClr val="17B8BB"/>
                </a:solidFill>
                <a:latin typeface="Poppins"/>
                <a:ea typeface="Poppins"/>
                <a:cs typeface="Poppins"/>
                <a:sym typeface="Poppins"/>
              </a:rPr>
              <a:t>formatori</a:t>
            </a:r>
            <a:r>
              <a:rPr lang="en-US" sz="2400" b="1" i="0" u="none" strike="noStrike" cap="none" dirty="0">
                <a:solidFill>
                  <a:srgbClr val="17B8BB"/>
                </a:solidFill>
                <a:latin typeface="Poppins"/>
                <a:ea typeface="Poppins"/>
                <a:cs typeface="Poppins"/>
                <a:sym typeface="Poppins"/>
              </a:rPr>
              <a:t> della </a:t>
            </a:r>
            <a:r>
              <a:rPr lang="en-US" sz="2400" b="1" i="0" u="none" strike="noStrike" cap="none" dirty="0" err="1">
                <a:solidFill>
                  <a:srgbClr val="17B8BB"/>
                </a:solidFill>
                <a:latin typeface="Poppins"/>
                <a:ea typeface="Poppins"/>
                <a:cs typeface="Poppins"/>
                <a:sym typeface="Poppins"/>
              </a:rPr>
              <a:t>formazione</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professionale</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possono</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sviluppare</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questa</a:t>
            </a:r>
            <a:r>
              <a:rPr lang="en-US" sz="2400" b="1" i="0" u="none" strike="noStrike" cap="none" dirty="0">
                <a:solidFill>
                  <a:srgbClr val="17B8BB"/>
                </a:solidFill>
                <a:latin typeface="Poppins"/>
                <a:ea typeface="Poppins"/>
                <a:cs typeface="Poppins"/>
                <a:sym typeface="Poppins"/>
              </a:rPr>
              <a:t> </a:t>
            </a:r>
            <a:r>
              <a:rPr lang="en-US" sz="2400" b="1" i="0" u="none" strike="noStrike" cap="none" dirty="0" err="1">
                <a:solidFill>
                  <a:srgbClr val="17B8BB"/>
                </a:solidFill>
                <a:latin typeface="Poppins"/>
                <a:ea typeface="Poppins"/>
                <a:cs typeface="Poppins"/>
                <a:sym typeface="Poppins"/>
              </a:rPr>
              <a:t>competenza</a:t>
            </a:r>
            <a:r>
              <a:rPr lang="en-US" sz="2400" b="1" i="0" u="none" strike="noStrike" cap="none" dirty="0">
                <a:solidFill>
                  <a:srgbClr val="17B8BB"/>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Sostituendo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almeno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un'attività</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strutturata</a:t>
            </a:r>
            <a:r>
              <a:rPr lang="en-US" sz="2400" b="0" i="0" u="none" strike="noStrike" cap="none" dirty="0">
                <a:solidFill>
                  <a:srgbClr val="000000"/>
                </a:solidFill>
                <a:latin typeface="Poppins"/>
                <a:ea typeface="Poppins"/>
                <a:cs typeface="Poppins"/>
                <a:sym typeface="Poppins"/>
              </a:rPr>
              <a:t> per </a:t>
            </a:r>
            <a:r>
              <a:rPr lang="en-US" sz="2400" b="0" i="0" u="none" strike="noStrike" cap="none" dirty="0" err="1">
                <a:solidFill>
                  <a:srgbClr val="000000"/>
                </a:solidFill>
                <a:latin typeface="Poppins"/>
                <a:ea typeface="Poppins"/>
                <a:cs typeface="Poppins"/>
                <a:sym typeface="Poppins"/>
              </a:rPr>
              <a:t>unità</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didattica</a:t>
            </a:r>
            <a:r>
              <a:rPr lang="en-US" sz="2400" b="0" i="0" u="none" strike="noStrike" cap="none" dirty="0">
                <a:solidFill>
                  <a:srgbClr val="000000"/>
                </a:solidFill>
                <a:latin typeface="Poppins"/>
                <a:ea typeface="Poppins"/>
                <a:cs typeface="Poppins"/>
                <a:sym typeface="Poppins"/>
              </a:rPr>
              <a:t> con un </a:t>
            </a:r>
            <a:r>
              <a:rPr lang="en-US" sz="2400" b="0" i="0" u="none" strike="noStrike" cap="none" dirty="0" err="1">
                <a:solidFill>
                  <a:srgbClr val="000000"/>
                </a:solidFill>
                <a:latin typeface="Poppins"/>
                <a:ea typeface="Poppins"/>
                <a:cs typeface="Poppins"/>
                <a:sym typeface="Poppins"/>
              </a:rPr>
              <a:t>problema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aperto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richieda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diagnosi</a:t>
            </a:r>
            <a:r>
              <a:rPr lang="en-US" sz="2400" b="0" i="0" u="none" strike="noStrike" cap="none" dirty="0">
                <a:solidFill>
                  <a:srgbClr val="000000"/>
                </a:solidFill>
                <a:latin typeface="Poppins"/>
                <a:ea typeface="Poppins"/>
                <a:cs typeface="Poppins"/>
                <a:sym typeface="Poppins"/>
              </a:rPr>
              <a:t> o un </a:t>
            </a:r>
            <a:r>
              <a:rPr lang="en-US" sz="2400" b="0" i="0" u="none" strike="noStrike" cap="none" dirty="0" err="1">
                <a:solidFill>
                  <a:srgbClr val="000000"/>
                </a:solidFill>
                <a:latin typeface="Poppins"/>
                <a:ea typeface="Poppins"/>
                <a:cs typeface="Poppins"/>
                <a:sym typeface="Poppins"/>
              </a:rPr>
              <a:t>processo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decisionale</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Utilizzando</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tecnica</a:t>
            </a:r>
            <a:r>
              <a:rPr lang="en-US" sz="2400" b="0" i="0" u="none" strike="noStrike" cap="none" dirty="0">
                <a:solidFill>
                  <a:srgbClr val="000000"/>
                </a:solidFill>
                <a:latin typeface="Poppins"/>
                <a:ea typeface="Poppins"/>
                <a:cs typeface="Poppins"/>
                <a:sym typeface="Poppins"/>
              </a:rPr>
              <a:t> del «</a:t>
            </a:r>
            <a:r>
              <a:rPr lang="en-US" sz="2400" b="0" i="0" u="none" strike="noStrike" cap="none" dirty="0" err="1">
                <a:solidFill>
                  <a:srgbClr val="000000"/>
                </a:solidFill>
                <a:latin typeface="Poppins"/>
                <a:ea typeface="Poppins"/>
                <a:cs typeface="Poppins"/>
                <a:sym typeface="Poppins"/>
              </a:rPr>
              <a:t>pensare</a:t>
            </a:r>
            <a:r>
              <a:rPr lang="en-US" sz="2400" b="0" i="0" u="none" strike="noStrike" cap="none" dirty="0">
                <a:solidFill>
                  <a:srgbClr val="000000"/>
                </a:solidFill>
                <a:latin typeface="Poppins"/>
                <a:ea typeface="Poppins"/>
                <a:cs typeface="Poppins"/>
                <a:sym typeface="Poppins"/>
              </a:rPr>
              <a:t> ad </a:t>
            </a:r>
            <a:r>
              <a:rPr lang="en-US" sz="2400" b="0" i="0" u="none" strike="noStrike" cap="none" dirty="0" err="1">
                <a:solidFill>
                  <a:srgbClr val="000000"/>
                </a:solidFill>
                <a:latin typeface="Poppins"/>
                <a:ea typeface="Poppins"/>
                <a:cs typeface="Poppins"/>
                <a:sym typeface="Poppins"/>
              </a:rPr>
              <a:t>alta</a:t>
            </a:r>
            <a:r>
              <a:rPr lang="en-US" sz="2400" b="0" i="0" u="none" strike="noStrike" cap="none" dirty="0">
                <a:solidFill>
                  <a:srgbClr val="000000"/>
                </a:solidFill>
                <a:latin typeface="Poppins"/>
                <a:ea typeface="Poppins"/>
                <a:cs typeface="Poppins"/>
                <a:sym typeface="Poppins"/>
              </a:rPr>
              <a:t> voce» </a:t>
            </a:r>
            <a:r>
              <a:rPr lang="en-US" sz="2400" b="0" i="0" u="none" strike="noStrike" cap="none" dirty="0" err="1">
                <a:solidFill>
                  <a:srgbClr val="000000"/>
                </a:solidFill>
                <a:latin typeface="Poppins"/>
                <a:ea typeface="Poppins"/>
                <a:cs typeface="Poppins"/>
                <a:sym typeface="Poppins"/>
              </a:rPr>
              <a:t>quando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illustrano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processi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complessi</a:t>
            </a:r>
            <a:r>
              <a:rPr lang="en-US" sz="2400" b="0" i="0" u="none" strike="noStrike" cap="none" dirty="0">
                <a:solidFill>
                  <a:srgbClr val="000000"/>
                </a:solidFill>
                <a:latin typeface="Poppins"/>
                <a:ea typeface="Poppins"/>
                <a:cs typeface="Poppins"/>
                <a:sym typeface="Poppins"/>
              </a:rPr>
              <a:t> o </a:t>
            </a:r>
            <a:r>
              <a:rPr lang="en-US" sz="2400" b="0" i="0" u="none" strike="noStrike" cap="none" dirty="0" err="1">
                <a:solidFill>
                  <a:srgbClr val="000000"/>
                </a:solidFill>
                <a:latin typeface="Poppins"/>
                <a:ea typeface="Poppins"/>
                <a:cs typeface="Poppins"/>
                <a:sym typeface="Poppins"/>
              </a:rPr>
              <a:t>articolati</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più</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fasi</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Inserendo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documenti</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lavoro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nelle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attività</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regolari</a:t>
            </a:r>
            <a:r>
              <a:rPr lang="en-US" sz="2400" b="0" i="0" u="none" strike="noStrike" cap="none" dirty="0">
                <a:solidFill>
                  <a:srgbClr val="000000"/>
                </a:solidFill>
                <a:latin typeface="Poppins"/>
                <a:ea typeface="Poppins"/>
                <a:cs typeface="Poppins"/>
                <a:sym typeface="Poppins"/>
              </a:rPr>
              <a:t> delle </a:t>
            </a:r>
            <a:r>
              <a:rPr lang="en-US" sz="2400" b="0" i="0" u="none" strike="noStrike" cap="none" dirty="0" err="1">
                <a:solidFill>
                  <a:srgbClr val="000000"/>
                </a:solidFill>
                <a:latin typeface="Poppins"/>
                <a:ea typeface="Poppins"/>
                <a:cs typeface="Poppins"/>
                <a:sym typeface="Poppins"/>
              </a:rPr>
              <a:t>sessioni</a:t>
            </a:r>
            <a:r>
              <a:rPr lang="en-US" sz="2400" b="0" i="0" u="none" strike="noStrike" cap="none" dirty="0">
                <a:solidFill>
                  <a:srgbClr val="000000"/>
                </a:solidFill>
                <a:latin typeface="Poppins"/>
                <a:ea typeface="Poppins"/>
                <a:cs typeface="Poppins"/>
                <a:sym typeface="Poppins"/>
              </a:rPr>
              <a:t>, non solo </a:t>
            </a:r>
            <a:r>
              <a:rPr lang="en-US" sz="2400" b="0" i="0" u="none" strike="noStrike" cap="none" dirty="0" err="1">
                <a:solidFill>
                  <a:srgbClr val="000000"/>
                </a:solidFill>
                <a:latin typeface="Poppins"/>
                <a:ea typeface="Poppins"/>
                <a:cs typeface="Poppins"/>
                <a:sym typeface="Poppins"/>
              </a:rPr>
              <a:t>nelle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valutazioni</a:t>
            </a:r>
            <a:endParaRPr sz="1400" b="0" i="0" u="none" strike="noStrike" cap="none" dirty="0">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Ponendo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costantemente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domande</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ragionamento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durante</a:t>
            </a:r>
            <a:r>
              <a:rPr lang="en-US" sz="2400" b="0" i="0" u="none" strike="noStrike" cap="none" dirty="0">
                <a:solidFill>
                  <a:srgbClr val="000000"/>
                </a:solidFill>
                <a:latin typeface="Poppins"/>
                <a:ea typeface="Poppins"/>
                <a:cs typeface="Poppins"/>
                <a:sym typeface="Poppins"/>
              </a:rPr>
              <a:t> le </a:t>
            </a:r>
            <a:r>
              <a:rPr lang="en-US" sz="2400" b="0" i="0" u="none" strike="noStrike" cap="none" dirty="0" err="1">
                <a:solidFill>
                  <a:srgbClr val="000000"/>
                </a:solidFill>
                <a:latin typeface="Poppins"/>
                <a:ea typeface="Poppins"/>
                <a:cs typeface="Poppins"/>
                <a:sym typeface="Poppins"/>
              </a:rPr>
              <a:t>esercitazioni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pratiche</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analizzando</a:t>
            </a:r>
            <a:r>
              <a:rPr lang="en-US" sz="2400" b="0" i="0" u="none" strike="noStrike" cap="none" dirty="0">
                <a:solidFill>
                  <a:srgbClr val="000000"/>
                </a:solidFill>
                <a:latin typeface="Poppins"/>
                <a:ea typeface="Poppins"/>
                <a:cs typeface="Poppins"/>
                <a:sym typeface="Poppins"/>
              </a:rPr>
              <a:t> come </a:t>
            </a:r>
            <a:r>
              <a:rPr lang="en-US" sz="2400" b="0" i="0" u="none" strike="noStrike" cap="none" dirty="0" err="1">
                <a:solidFill>
                  <a:srgbClr val="000000"/>
                </a:solidFill>
                <a:latin typeface="Poppins"/>
                <a:ea typeface="Poppins"/>
                <a:cs typeface="Poppins"/>
                <a:sym typeface="Poppins"/>
              </a:rPr>
              <a:t>gli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allievi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siano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giunti</a:t>
            </a:r>
            <a:r>
              <a:rPr lang="en-US" sz="2400" b="0" i="0" u="none" strike="noStrike" cap="none" dirty="0">
                <a:solidFill>
                  <a:srgbClr val="000000"/>
                </a:solidFill>
                <a:latin typeface="Poppins"/>
                <a:ea typeface="Poppins"/>
                <a:cs typeface="Poppins"/>
                <a:sym typeface="Poppins"/>
              </a:rPr>
              <a:t> alle loro </a:t>
            </a:r>
            <a:r>
              <a:rPr lang="en-US" sz="2400" b="0" i="0" u="none" strike="noStrike" cap="none" dirty="0" err="1">
                <a:solidFill>
                  <a:srgbClr val="000000"/>
                </a:solidFill>
                <a:latin typeface="Poppins"/>
                <a:ea typeface="Poppins"/>
                <a:cs typeface="Poppins"/>
                <a:sym typeface="Poppins"/>
              </a:rPr>
              <a:t>risposte</a:t>
            </a:r>
            <a:endParaRPr sz="1400" b="0" i="0" u="none" strike="noStrike" cap="none" dirty="0">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1600" b="0"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17B8BB"/>
                </a:solidFill>
                <a:latin typeface="Poppins"/>
                <a:ea typeface="Poppins"/>
                <a:cs typeface="Poppins"/>
                <a:sym typeface="Poppins"/>
              </a:rPr>
              <a:t>Il </a:t>
            </a:r>
            <a:r>
              <a:rPr lang="en-US" sz="2400" b="0" i="0" u="none" strike="noStrike" cap="none" dirty="0" err="1">
                <a:solidFill>
                  <a:srgbClr val="17B8BB"/>
                </a:solidFill>
                <a:latin typeface="Poppins"/>
                <a:ea typeface="Poppins"/>
                <a:cs typeface="Poppins"/>
                <a:sym typeface="Poppins"/>
              </a:rPr>
              <a:t>pensiero</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critico</a:t>
            </a:r>
            <a:r>
              <a:rPr lang="en-US" sz="2400" b="0" i="0" u="none" strike="noStrike" cap="none" dirty="0">
                <a:solidFill>
                  <a:srgbClr val="17B8BB"/>
                </a:solidFill>
                <a:latin typeface="Poppins"/>
                <a:ea typeface="Poppins"/>
                <a:cs typeface="Poppins"/>
                <a:sym typeface="Poppins"/>
              </a:rPr>
              <a:t> non è </a:t>
            </a:r>
            <a:r>
              <a:rPr lang="en-US" sz="2400" b="0" i="0" u="none" strike="noStrike" cap="none" dirty="0" err="1">
                <a:solidFill>
                  <a:srgbClr val="17B8BB"/>
                </a:solidFill>
                <a:latin typeface="Poppins"/>
                <a:ea typeface="Poppins"/>
                <a:cs typeface="Poppins"/>
                <a:sym typeface="Poppins"/>
              </a:rPr>
              <a:t>una</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materia</a:t>
            </a:r>
            <a:r>
              <a:rPr lang="en-US" sz="2400" b="0" i="0" u="none" strike="noStrike" cap="none" dirty="0">
                <a:solidFill>
                  <a:srgbClr val="17B8BB"/>
                </a:solidFill>
                <a:latin typeface="Poppins"/>
                <a:ea typeface="Poppins"/>
                <a:cs typeface="Poppins"/>
                <a:sym typeface="Poppins"/>
              </a:rPr>
              <a:t> a </a:t>
            </a:r>
            <a:r>
              <a:rPr lang="en-US" sz="2400" b="0" i="0" u="none" strike="noStrike" cap="none" dirty="0" err="1">
                <a:solidFill>
                  <a:srgbClr val="17B8BB"/>
                </a:solidFill>
                <a:latin typeface="Poppins"/>
                <a:ea typeface="Poppins"/>
                <a:cs typeface="Poppins"/>
                <a:sym typeface="Poppins"/>
              </a:rPr>
              <a:t>sé</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stante</a:t>
            </a:r>
            <a:r>
              <a:rPr lang="en-US" sz="2400" b="0" i="0" u="none" strike="noStrike" cap="none" dirty="0">
                <a:solidFill>
                  <a:srgbClr val="17B8BB"/>
                </a:solidFill>
                <a:latin typeface="Poppins"/>
                <a:ea typeface="Poppins"/>
                <a:cs typeface="Poppins"/>
                <a:sym typeface="Poppins"/>
              </a:rPr>
              <a:t>. È </a:t>
            </a:r>
            <a:r>
              <a:rPr lang="en-US" sz="2400" b="0" i="0" u="none" strike="noStrike" cap="none" dirty="0" err="1">
                <a:solidFill>
                  <a:srgbClr val="17B8BB"/>
                </a:solidFill>
                <a:latin typeface="Poppins"/>
                <a:ea typeface="Poppins"/>
                <a:cs typeface="Poppins"/>
                <a:sym typeface="Poppins"/>
              </a:rPr>
              <a:t>una</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dimensione</a:t>
            </a:r>
            <a:r>
              <a:rPr lang="en-US" sz="2400" b="0" i="0" u="none" strike="noStrike" cap="none" dirty="0">
                <a:solidFill>
                  <a:srgbClr val="17B8BB"/>
                </a:solidFill>
                <a:latin typeface="Poppins"/>
                <a:ea typeface="Poppins"/>
                <a:cs typeface="Poppins"/>
                <a:sym typeface="Poppins"/>
              </a:rPr>
              <a:t> di ogni </a:t>
            </a:r>
            <a:r>
              <a:rPr lang="en-US" sz="2400" b="0" i="0" u="none" strike="noStrike" cap="none" dirty="0" err="1">
                <a:solidFill>
                  <a:srgbClr val="17B8BB"/>
                </a:solidFill>
                <a:latin typeface="Poppins"/>
                <a:ea typeface="Poppins"/>
                <a:cs typeface="Poppins"/>
                <a:sym typeface="Poppins"/>
              </a:rPr>
              <a:t>attività</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pratica</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resa</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visibile</a:t>
            </a:r>
            <a:r>
              <a:rPr lang="en-US" sz="2400" b="0" i="0" u="none" strike="noStrike" cap="none" dirty="0">
                <a:solidFill>
                  <a:srgbClr val="17B8BB"/>
                </a:solidFill>
                <a:latin typeface="Poppins"/>
                <a:ea typeface="Poppins"/>
                <a:cs typeface="Poppins"/>
                <a:sym typeface="Poppins"/>
              </a:rPr>
              <a:t> dal modo in cui il </a:t>
            </a:r>
            <a:r>
              <a:rPr lang="en-US" sz="2400" b="0" i="0" u="none" strike="noStrike" cap="none" dirty="0" err="1">
                <a:solidFill>
                  <a:srgbClr val="17B8BB"/>
                </a:solidFill>
                <a:latin typeface="Poppins"/>
                <a:ea typeface="Poppins"/>
                <a:cs typeface="Poppins"/>
                <a:sym typeface="Poppins"/>
              </a:rPr>
              <a:t>formatore</a:t>
            </a:r>
            <a:r>
              <a:rPr lang="en-US" sz="2400" b="0" i="0" u="none" strike="noStrike" cap="none" dirty="0">
                <a:solidFill>
                  <a:srgbClr val="17B8BB"/>
                </a:solidFill>
                <a:latin typeface="Poppins"/>
                <a:ea typeface="Poppins"/>
                <a:cs typeface="Poppins"/>
                <a:sym typeface="Poppins"/>
              </a:rPr>
              <a:t> </a:t>
            </a:r>
            <a:r>
              <a:rPr lang="en-US" sz="2400" b="0" i="0" u="none" strike="noStrike" cap="none" dirty="0" err="1">
                <a:solidFill>
                  <a:srgbClr val="17B8BB"/>
                </a:solidFill>
                <a:latin typeface="Poppins"/>
                <a:ea typeface="Poppins"/>
                <a:cs typeface="Poppins"/>
                <a:sym typeface="Poppins"/>
              </a:rPr>
              <a:t>pianifica</a:t>
            </a:r>
            <a:r>
              <a:rPr lang="en-US" sz="2400" b="0" i="0" u="none" strike="noStrike" cap="none" dirty="0">
                <a:solidFill>
                  <a:srgbClr val="17B8BB"/>
                </a:solidFill>
                <a:latin typeface="Poppins"/>
                <a:ea typeface="Poppins"/>
                <a:cs typeface="Poppins"/>
                <a:sym typeface="Poppins"/>
              </a:rPr>
              <a:t>, pone </a:t>
            </a:r>
            <a:r>
              <a:rPr lang="en-US" sz="2400" b="0" i="0" u="none" strike="noStrike" cap="none" dirty="0" err="1">
                <a:solidFill>
                  <a:srgbClr val="17B8BB"/>
                </a:solidFill>
                <a:latin typeface="Poppins"/>
                <a:ea typeface="Poppins"/>
                <a:cs typeface="Poppins"/>
                <a:sym typeface="Poppins"/>
              </a:rPr>
              <a:t>domande</a:t>
            </a:r>
            <a:r>
              <a:rPr lang="en-US" sz="2400" b="0" i="0" u="none" strike="noStrike" cap="none" dirty="0">
                <a:solidFill>
                  <a:srgbClr val="17B8BB"/>
                </a:solidFill>
                <a:latin typeface="Poppins"/>
                <a:ea typeface="Poppins"/>
                <a:cs typeface="Poppins"/>
                <a:sym typeface="Poppins"/>
              </a:rPr>
              <a:t> e conduce il debriefing.</a:t>
            </a:r>
            <a:endParaRPr sz="1400" b="0" i="0" u="none" strike="noStrike" cap="none" dirty="0">
              <a:solidFill>
                <a:srgbClr val="000000"/>
              </a:solidFill>
              <a:latin typeface="Arial"/>
              <a:ea typeface="Arial"/>
              <a:cs typeface="Arial"/>
              <a:sym typeface="Arial"/>
            </a:endParaRPr>
          </a:p>
        </p:txBody>
      </p:sp>
      <p:sp>
        <p:nvSpPr>
          <p:cNvPr id="376" name="Google Shape;376;p33"/>
          <p:cNvSpPr txBox="1"/>
          <p:nvPr/>
        </p:nvSpPr>
        <p:spPr>
          <a:xfrm>
            <a:off x="8519956" y="151919"/>
            <a:ext cx="98811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 dei docenti per rafforzare l’insegnamento del pensiero critico</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CE80E31C-3AE7-ADDB-EAF1-75F12BD746BB}"/>
              </a:ext>
            </a:extLst>
          </p:cNvPr>
          <p:cNvPicPr>
            <a:picLocks noChangeAspect="1"/>
          </p:cNvPicPr>
          <p:nvPr/>
        </p:nvPicPr>
        <p:blipFill>
          <a:blip r:embed="rId6"/>
          <a:stretch>
            <a:fillRect/>
          </a:stretch>
        </p:blipFill>
        <p:spPr>
          <a:xfrm>
            <a:off x="13642754" y="9496906"/>
            <a:ext cx="2352675" cy="63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4" name="Google Shape;384;p34"/>
          <p:cNvGrpSpPr/>
          <p:nvPr/>
        </p:nvGrpSpPr>
        <p:grpSpPr>
          <a:xfrm>
            <a:off x="10165433" y="946396"/>
            <a:ext cx="857867" cy="857867"/>
            <a:chOff x="0" y="0"/>
            <a:chExt cx="812800" cy="812800"/>
          </a:xfrm>
        </p:grpSpPr>
        <p:sp>
          <p:nvSpPr>
            <p:cNvPr id="385" name="Google Shape;385;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7" name="Google Shape;387;p34"/>
          <p:cNvGrpSpPr/>
          <p:nvPr/>
        </p:nvGrpSpPr>
        <p:grpSpPr>
          <a:xfrm>
            <a:off x="9651318" y="2226096"/>
            <a:ext cx="604566" cy="604566"/>
            <a:chOff x="0" y="0"/>
            <a:chExt cx="812800" cy="812800"/>
          </a:xfrm>
        </p:grpSpPr>
        <p:sp>
          <p:nvSpPr>
            <p:cNvPr id="388" name="Google Shape;388;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34"/>
          <p:cNvGrpSpPr/>
          <p:nvPr/>
        </p:nvGrpSpPr>
        <p:grpSpPr>
          <a:xfrm>
            <a:off x="10476408" y="681913"/>
            <a:ext cx="637633" cy="637633"/>
            <a:chOff x="0" y="0"/>
            <a:chExt cx="812800" cy="812800"/>
          </a:xfrm>
        </p:grpSpPr>
        <p:sp>
          <p:nvSpPr>
            <p:cNvPr id="391" name="Google Shape;391;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3" name="Google Shape;393;p34"/>
          <p:cNvSpPr txBox="1"/>
          <p:nvPr/>
        </p:nvSpPr>
        <p:spPr>
          <a:xfrm>
            <a:off x="1041071" y="5394958"/>
            <a:ext cx="7614300" cy="5550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a:latin typeface="Poppins SemiBold"/>
                <a:ea typeface="Poppins SemiBold"/>
                <a:cs typeface="Poppins SemiBold"/>
                <a:sym typeface="Poppins SemiBold"/>
              </a:rPr>
              <a:t>della </a:t>
            </a:r>
            <a:r>
              <a:rPr lang="en-US" sz="3606" b="0" i="0" u="none" strike="noStrike" cap="none">
                <a:solidFill>
                  <a:srgbClr val="000000"/>
                </a:solidFill>
                <a:latin typeface="Poppins SemiBold"/>
                <a:ea typeface="Poppins SemiBold"/>
                <a:cs typeface="Poppins SemiBold"/>
                <a:sym typeface="Poppins SemiBold"/>
              </a:rPr>
              <a:t>vostra attenzione</a:t>
            </a:r>
            <a:endParaRPr sz="1400" b="0" i="0" u="none" strike="noStrike" cap="none">
              <a:solidFill>
                <a:srgbClr val="000000"/>
              </a:solidFill>
              <a:latin typeface="Arial"/>
              <a:ea typeface="Arial"/>
              <a:cs typeface="Arial"/>
              <a:sym typeface="Arial"/>
            </a:endParaRPr>
          </a:p>
        </p:txBody>
      </p:sp>
      <p:sp>
        <p:nvSpPr>
          <p:cNvPr id="394" name="Google Shape;394;p34"/>
          <p:cNvSpPr txBox="1"/>
          <p:nvPr/>
        </p:nvSpPr>
        <p:spPr>
          <a:xfrm>
            <a:off x="851629" y="3853940"/>
            <a:ext cx="7538100" cy="16191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Grazie</a:t>
            </a: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4"/>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Contattaci</a:t>
            </a:r>
            <a:endParaRPr sz="1400" b="0" i="0" u="none" strike="noStrike" cap="none">
              <a:solidFill>
                <a:srgbClr val="000000"/>
              </a:solidFill>
              <a:latin typeface="Arial"/>
              <a:ea typeface="Arial"/>
              <a:cs typeface="Arial"/>
              <a:sym typeface="Arial"/>
            </a:endParaRPr>
          </a:p>
        </p:txBody>
      </p:sp>
      <p:grpSp>
        <p:nvGrpSpPr>
          <p:cNvPr id="398" name="Google Shape;398;p34"/>
          <p:cNvGrpSpPr/>
          <p:nvPr/>
        </p:nvGrpSpPr>
        <p:grpSpPr>
          <a:xfrm>
            <a:off x="555937" y="7970706"/>
            <a:ext cx="6239170" cy="761091"/>
            <a:chOff x="0" y="-57150"/>
            <a:chExt cx="3800029" cy="463550"/>
          </a:xfrm>
        </p:grpSpPr>
        <p:sp>
          <p:nvSpPr>
            <p:cNvPr id="399" name="Google Shape;399;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1" name="Google Shape;401;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847512" y="2642542"/>
            <a:ext cx="14314219" cy="374529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578300" y="946400"/>
            <a:ext cx="10709700" cy="82632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300"/>
              <a:buFont typeface="Arial"/>
              <a:buNone/>
            </a:pPr>
            <a:r>
              <a:rPr lang="en-US" sz="2200" b="0" i="0" u="none" strike="noStrike" cap="none">
                <a:solidFill>
                  <a:srgbClr val="000000"/>
                </a:solidFill>
                <a:latin typeface="Poppins"/>
                <a:ea typeface="Poppins"/>
                <a:cs typeface="Poppins"/>
                <a:sym typeface="Poppins"/>
              </a:rPr>
              <a:t>La risoluzione dei problemi, il pensiero critico e l’alfabetizzazione consistono nella capacità di modellare e integrare le abilità di ragionamento, di processo decisionale e di comprensione nell’ambito dell’apprendimento professionale pratico. L’alfabetizzazione funzionale ne fa parte, compresa la comprensione dei documenti sul posto di lavoro quali manuali, ordini di lavoro, regolamenti e interfacce digitali.</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r>
              <a:rPr lang="en-US" sz="2200" b="0" i="0" u="none" strike="noStrike" cap="none">
                <a:solidFill>
                  <a:srgbClr val="000000"/>
                </a:solidFill>
                <a:latin typeface="Poppins"/>
                <a:ea typeface="Poppins"/>
                <a:cs typeface="Poppins"/>
                <a:sym typeface="Poppins"/>
              </a:rPr>
              <a:t>Nella formazione professionale, il pensiero critico non è una competenza accademica astratta. È ciò a cui ricorre lo studente quando un componente si guasta inaspettatamente, quando una specifica non corrisponde al materiale che ha davanti o quando deve scegliere tra due approcci plausibili sotto pressione. Insegnarlo richiede di rendere visibile il ragionamento.</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300"/>
              <a:buFont typeface="Arial"/>
              <a:buNone/>
            </a:pPr>
            <a:r>
              <a:rPr lang="en-US" sz="2200" b="0" i="0" u="none" strike="noStrike" cap="none">
                <a:solidFill>
                  <a:srgbClr val="000000"/>
                </a:solidFill>
                <a:latin typeface="Poppins"/>
                <a:ea typeface="Poppins"/>
                <a:cs typeface="Poppins"/>
                <a:sym typeface="Poppins"/>
              </a:rPr>
              <a:t>Al termine di questo modulo, imparerete a rendere visibile agli studenti il ragionamento degli esperti, a porre domande che sviluppino il pensiero critico, a integrare i documenti del posto di lavoro nella pratica quotidiana e a progettare attività autentiche che sviluppino la capacità di risolvere i problemi.</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7405051" y="250825"/>
            <a:ext cx="7744500" cy="431100"/>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Introduzione e obiettivi di apprendimento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887622" y="2282774"/>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Il pensiero critico nella formazione professionale è la capacità di analizzare una situazione, valutare le prove e giungere a una decisione ponderata. È insito in ogni attività tecnica, anche quando non viene definito come tale.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Uno studente che controlla due volte una misura prima di tagliare, si chiede perché un processo continui a produrre lo stesso difetto o legga una procedura di sicurezza prima di iniziare un nuovo compito sta già pensando in modo critico.</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Il ruolo del formatore è quello di rendere tale pensiero consapevole e insegnabile.</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1: Comprendere il pensiero critico nei contesti tecnici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Il pensiero critico nei contesti professionali</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Pensiero</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Affidabilità</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Prove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Cercare difetti</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Istruzioni</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Controlli di affidabilità — </a:t>
            </a:r>
            <a:r>
              <a:rPr lang="en-US" sz="2400" b="0" i="0" u="none" strike="noStrike" cap="none">
                <a:solidFill>
                  <a:srgbClr val="333333"/>
                </a:solidFill>
                <a:latin typeface="Poppins"/>
                <a:ea typeface="Poppins"/>
                <a:cs typeface="Poppins"/>
                <a:sym typeface="Poppins"/>
              </a:rPr>
              <a:t>verificare le informazioni prima di agire in base ad esse, accertarsi che una fonte, una lettura o un'istruzione sia accurata</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Decisioni basate sulle prove — </a:t>
            </a:r>
            <a:r>
              <a:rPr lang="en-US" sz="2400" b="0" i="0" u="none" strike="noStrike" cap="none">
                <a:solidFill>
                  <a:srgbClr val="333333"/>
                </a:solidFill>
                <a:latin typeface="Poppins"/>
                <a:ea typeface="Poppins"/>
                <a:cs typeface="Poppins"/>
                <a:sym typeface="Poppins"/>
              </a:rPr>
              <a:t>utilizzare dati osservabili anziché supposizioni o abitudini per guidare l’azione</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Individuazione dei difetti — </a:t>
            </a:r>
            <a:r>
              <a:rPr lang="en-US" sz="2400" b="0" i="0" u="none" strike="noStrike" cap="none">
                <a:solidFill>
                  <a:srgbClr val="333333"/>
                </a:solidFill>
                <a:latin typeface="Poppins"/>
                <a:ea typeface="Poppins"/>
                <a:cs typeface="Poppins"/>
                <a:sym typeface="Poppins"/>
              </a:rPr>
              <a:t>affrontare un problema in modo sistematico per individuarne la causa principale anziché limitarci a trattarne i sintomi</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Interpretazione delle istruzioni — </a:t>
            </a:r>
            <a:r>
              <a:rPr lang="en-US" sz="2400" b="0" i="0" u="none" strike="noStrike" cap="none">
                <a:solidFill>
                  <a:srgbClr val="333333"/>
                </a:solidFill>
                <a:latin typeface="Poppins"/>
                <a:ea typeface="Poppins"/>
                <a:cs typeface="Poppins"/>
                <a:sym typeface="Poppins"/>
              </a:rPr>
              <a:t>leggere e applicare con precisione specifiche, ordini di lavoro e procedure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1003440" y="2911189"/>
            <a:ext cx="7257521" cy="7207001"/>
            <a:chOff x="0" y="0"/>
            <a:chExt cx="733891" cy="4065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17975" cap="sq" cmpd="sng">
              <a:solidFill>
                <a:srgbClr val="17B8BB"/>
              </a:solidFill>
              <a:prstDash val="solid"/>
              <a:miter lim="0"/>
              <a:headEnd type="none" w="sm" len="sm"/>
              <a:tailEnd type="none" w="sm" len="sm"/>
            </a:ln>
          </p:spPr>
          <p:txBody>
            <a:bodyPr spcFirstLastPara="1" wrap="square" lIns="87100" tIns="87100" rIns="87100" bIns="87100" anchor="ctr" anchorCtr="0">
              <a:noAutofit/>
            </a:bodyPr>
            <a:lstStyle/>
            <a:p>
              <a:pPr marL="0" marR="0" lvl="0" indent="0" algn="l" rtl="0">
                <a:lnSpc>
                  <a:spcPct val="100000"/>
                </a:lnSpc>
                <a:spcBef>
                  <a:spcPts val="0"/>
                </a:spcBef>
                <a:spcAft>
                  <a:spcPts val="0"/>
                </a:spcAft>
                <a:buClr>
                  <a:srgbClr val="000000"/>
                </a:buClr>
                <a:buSzPts val="1334"/>
                <a:buFont typeface="Arial"/>
                <a:buNone/>
              </a:pPr>
              <a:endParaRPr sz="1334"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00" cy="406500"/>
            </a:xfrm>
            <a:prstGeom prst="rect">
              <a:avLst/>
            </a:prstGeom>
            <a:noFill/>
            <a:ln>
              <a:noFill/>
            </a:ln>
          </p:spPr>
          <p:txBody>
            <a:bodyPr spcFirstLastPara="1" wrap="square" lIns="48400" tIns="48400" rIns="48400" bIns="48400" anchor="ctr" anchorCtr="0">
              <a:noAutofit/>
            </a:bodyPr>
            <a:lstStyle/>
            <a:p>
              <a:pPr marL="0" marR="0" lvl="0" indent="0" algn="ctr" rtl="0">
                <a:lnSpc>
                  <a:spcPct val="103055"/>
                </a:lnSpc>
                <a:spcBef>
                  <a:spcPts val="0"/>
                </a:spcBef>
                <a:spcAft>
                  <a:spcPts val="0"/>
                </a:spcAft>
                <a:buClr>
                  <a:srgbClr val="000000"/>
                </a:buClr>
                <a:buSzPts val="1715"/>
                <a:buFont typeface="Arial"/>
                <a:buNone/>
              </a:pPr>
              <a:endParaRPr sz="1715"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9882132" y="2701066"/>
            <a:ext cx="7192352" cy="7561966"/>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Autovalutazione del pensiero critico (Vota da 1 a 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1" y="5553351"/>
            <a:ext cx="5533800" cy="34695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Vota da 1 a 5:</a:t>
            </a:r>
            <a:endParaRPr sz="16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Progetto attività che richiedono agli studenti di spiegare il proprio ragionamento, non solo di dimostrare una tecnica.</a:t>
            </a:r>
            <a:endParaRPr sz="16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Pongo domande che spingono gli studenti a verificare le proprie ipotesi prima di procedere. </a:t>
            </a: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Utilizzo attività di individuazione degli errori o diagnostiche nell’ambito delle normali sessioni pratiche.</a:t>
            </a:r>
            <a:endParaRPr sz="16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300" cy="20043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Vota da 1 a 5:</a:t>
            </a:r>
            <a:endParaRPr sz="16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Includo documenti di lavoro, come specifiche tecniche o schede di sicurezza, nelle attività didattiche.</a:t>
            </a:r>
            <a:endParaRPr sz="16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6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600" b="0" i="0" u="none" strike="noStrike" cap="none">
                <a:solidFill>
                  <a:srgbClr val="FFFFFF"/>
                </a:solidFill>
                <a:latin typeface="Poppins"/>
                <a:ea typeface="Poppins"/>
                <a:cs typeface="Poppins"/>
                <a:sym typeface="Poppins"/>
              </a:rPr>
              <a:t>Chiedo agli studenti di spiegare come sono giunti a una decisione, non solo se questa fosse corretta.</a:t>
            </a:r>
            <a:endParaRPr sz="16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Ragionamento e domande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Documenti e debriefing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902816" y="3331541"/>
            <a:ext cx="12676724" cy="3746177"/>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112225" y="1621550"/>
            <a:ext cx="10027200" cy="73827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300"/>
              <a:buFont typeface="Arial"/>
              <a:buNone/>
            </a:pPr>
            <a:r>
              <a:rPr lang="en-US" sz="2200" b="0" i="0" u="none" strike="noStrike" cap="none">
                <a:solidFill>
                  <a:srgbClr val="000000"/>
                </a:solidFill>
                <a:latin typeface="Poppins"/>
                <a:ea typeface="Poppins"/>
                <a:cs typeface="Poppins"/>
                <a:sym typeface="Poppins"/>
              </a:rPr>
              <a:t>Uno dei modi più efficaci per sviluppare il pensiero critico è rendere visibile il ragionamento degli esperti. Gli studenti non possono imparare ad analizzare un problema se vedono sempre e solo il risultato finale.</a:t>
            </a: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r>
              <a:rPr lang="en-US" sz="2200" b="1" i="0" u="none" strike="noStrike" cap="none">
                <a:solidFill>
                  <a:srgbClr val="000000"/>
                </a:solidFill>
                <a:latin typeface="Poppins"/>
                <a:ea typeface="Poppins"/>
                <a:cs typeface="Poppins"/>
                <a:sym typeface="Poppins"/>
              </a:rPr>
              <a:t>Domande che stimolano il pensiero critico:</a:t>
            </a:r>
            <a:endParaRPr sz="22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Come hai fatto a capire che quello era l’approccio giusto?</a:t>
            </a:r>
            <a:endParaRPr sz="22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Cosa controlleresti prima di dare per scontato che quella sia la causa?</a:t>
            </a:r>
            <a:endParaRPr sz="22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Cosa dice la specifica e ciò che stai osservando corrisponde a essa?</a:t>
            </a:r>
            <a:endParaRPr sz="22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Se quell’approccio non funzionasse, cosa proveresti a fare dopo?</a:t>
            </a:r>
            <a:endParaRPr sz="2200" b="0" i="0" u="none" strike="noStrike" cap="none">
              <a:solidFill>
                <a:srgbClr val="000000"/>
              </a:solidFill>
              <a:latin typeface="Arial"/>
              <a:ea typeface="Arial"/>
              <a:cs typeface="Arial"/>
              <a:sym typeface="Arial"/>
            </a:endParaRPr>
          </a:p>
          <a:p>
            <a:pPr marL="342900" marR="0" lvl="0" indent="-33655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Quali prove hai a sostegno di quella decisione?</a:t>
            </a: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300"/>
              <a:buFont typeface="Arial"/>
              <a:buNone/>
            </a:pPr>
            <a:r>
              <a:rPr lang="en-US" sz="2200" b="0" i="0" u="none" strike="noStrike" cap="none">
                <a:solidFill>
                  <a:srgbClr val="000000"/>
                </a:solidFill>
                <a:latin typeface="Poppins"/>
                <a:ea typeface="Poppins"/>
                <a:cs typeface="Poppins"/>
                <a:sym typeface="Poppins"/>
              </a:rPr>
              <a:t>Invece di risolvere il guasto senza commentare, dite: “Ok, l’output è incoerente. Prima di dare per scontato che sia il componente, controllerò prima il collegamento — perché è la spiegazione più semplice e la più facile da escludere”. Questo rende il ragionamento alla base dell’azione visibile quanto l’azione stessa.</a:t>
            </a:r>
            <a:endParaRPr sz="22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123870"/>
            <a:ext cx="7207500" cy="8523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Sezione 2: Rendere visibile il ragionamento</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1" y="4584074"/>
            <a:ext cx="18288001"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0" y="9913239"/>
            <a:ext cx="18288000"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Integrazione dei documenti aziendali nel processo di apprendimento</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Utilizzate ordini di lavoro reali o realistici come punto di partenza per un'attività, anziché un foglio di istruzioni semplificato.</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Ordini di lavoro reali</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Chiedete agli studenti di individuare le informazioni chiave contenute in una specifica prima di iniziare il lavoro pratico.</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Identificare le informazioni chiave</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Includere una fase che richieda di consultare una procedura o un manuale anziché chiedere al formatore.</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Verifica la procedura</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Discutete su come gli studenti hanno interpretato un documento e dove si sono verificati eventuali fraintendimenti.</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Discussione sulla lettura</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502361" y="8656200"/>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675225" y="1630800"/>
            <a:ext cx="9612900" cy="65598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L’alfabetizzazione funzionale nell’ambito della formazione professionale indica la capacità di leggere, interpretare e agire sulla base dei documenti effettivamente richiesti dal lavoro professionale. Ciò include manuali, ordini di lavoro, procedure di sicurezza, specifiche tecniche, linee guida normative e interfacce digitali.</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2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200" b="1" i="0" u="none" strike="noStrike" cap="none">
                <a:solidFill>
                  <a:srgbClr val="17B8BB"/>
                </a:solidFill>
                <a:latin typeface="Poppins"/>
                <a:ea typeface="Poppins"/>
                <a:cs typeface="Poppins"/>
                <a:sym typeface="Poppins"/>
              </a:rPr>
              <a:t>Il divario di alfabetizzazione</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Molti studenti della formazione professionale sono in grado di svolgere compiti pratici con competenza, ma incontrano difficoltà quando tali compiti richiedono la lettura e l’interpretazione di informazioni scritte in condizioni reali. Questo divario raramente è legato alle capacità. È una questione di esposizione e pratica. Quando gli studenti si imbattono per la prima volta in un documento come una scheda di sicurezza durante un esame, vengono valutati su qualcosa che non hanno mai praticato.</a:t>
            </a:r>
            <a:endParaRPr sz="2200" b="0" i="0" u="none" strike="noStrike" cap="none">
              <a:solidFill>
                <a:srgbClr val="000000"/>
              </a:solidFill>
              <a:latin typeface="Arial"/>
              <a:ea typeface="Arial"/>
              <a:cs typeface="Arial"/>
              <a:sym typeface="Arial"/>
            </a:endParaRPr>
          </a:p>
        </p:txBody>
      </p:sp>
      <p:sp>
        <p:nvSpPr>
          <p:cNvPr id="284" name="Google Shape;284;p29"/>
          <p:cNvSpPr txBox="1"/>
          <p:nvPr/>
        </p:nvSpPr>
        <p:spPr>
          <a:xfrm>
            <a:off x="8541125" y="401550"/>
            <a:ext cx="96129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3: Alfabetizzazione funzionale e documenti sul posto di lavoro</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626FB0A9-3992-CBA1-CEF2-1D37C4CDBF3B}"/>
              </a:ext>
            </a:extLst>
          </p:cNvPr>
          <p:cNvPicPr>
            <a:picLocks noChangeAspect="1"/>
          </p:cNvPicPr>
          <p:nvPr/>
        </p:nvPicPr>
        <p:blipFill>
          <a:blip r:embed="rId6"/>
          <a:stretch>
            <a:fillRect/>
          </a:stretch>
        </p:blipFill>
        <p:spPr>
          <a:xfrm>
            <a:off x="13347575" y="9139949"/>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0" name="Google Shape;290;p30"/>
          <p:cNvGrpSpPr/>
          <p:nvPr/>
        </p:nvGrpSpPr>
        <p:grpSpPr>
          <a:xfrm>
            <a:off x="5940775" y="946396"/>
            <a:ext cx="857867" cy="857867"/>
            <a:chOff x="0" y="0"/>
            <a:chExt cx="812800" cy="812800"/>
          </a:xfrm>
        </p:grpSpPr>
        <p:sp>
          <p:nvSpPr>
            <p:cNvPr id="291" name="Google Shape;291;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3" name="Google Shape;293;p30"/>
          <p:cNvGrpSpPr/>
          <p:nvPr/>
        </p:nvGrpSpPr>
        <p:grpSpPr>
          <a:xfrm>
            <a:off x="6592862" y="2226096"/>
            <a:ext cx="604566" cy="604566"/>
            <a:chOff x="0" y="0"/>
            <a:chExt cx="812800" cy="812800"/>
          </a:xfrm>
        </p:grpSpPr>
        <p:sp>
          <p:nvSpPr>
            <p:cNvPr id="294" name="Google Shape;294;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6" name="Google Shape;296;p30"/>
          <p:cNvGrpSpPr/>
          <p:nvPr/>
        </p:nvGrpSpPr>
        <p:grpSpPr>
          <a:xfrm>
            <a:off x="5825201" y="681913"/>
            <a:ext cx="637633" cy="637633"/>
            <a:chOff x="0" y="0"/>
            <a:chExt cx="812800" cy="812800"/>
          </a:xfrm>
        </p:grpSpPr>
        <p:sp>
          <p:nvSpPr>
            <p:cNvPr id="297" name="Google Shape;297;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9" name="Google Shape;299;p30"/>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68075" y="1549856"/>
            <a:ext cx="9220200" cy="66129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 compiti autentici sono attività che riproducono le condizioni, i vincoli e le decisioni del lavoro professionale reale. Rappresentano il modo più efficace per sviluppare la capacità di risolvere i problemi, poiché richiedono agli studenti di applicare il ragionamento a situazioni che non hanno un’unica risposta predeterminata.</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un compito scolastico perfettamente strutturato, di solito c’è una sola risposta corretta e un percorso chiaro per arrivarci. Sul posto di lavoro, invece, spesso ci sono diverse opzioni plausibili, informazioni incomplete e la pressione del tempo.</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 compiti autentici colmano questo divario.</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8768075" y="296425"/>
            <a:ext cx="88935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Sezione 4: Compiti autentici e risoluzione dei problemi nella formazione professionale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1469</Words>
  <Application>Microsoft Office PowerPoint</Application>
  <PresentationFormat>Custom</PresentationFormat>
  <Paragraphs>107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Medium</vt:lpstr>
      <vt:lpstr>Arial</vt:lpstr>
      <vt:lpstr>Poppins SemiBold</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2026-09-01T08:37:05Z</dcterms:modified>
</cp:coreProperties>
</file>