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p4hPSlfHMi8gMBl+deqIXNaVa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7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0" name="Google Shape;38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19.png"/><Relationship Id="rId5" Type="http://schemas.openxmlformats.org/officeDocument/2006/relationships/image" Target="../media/image29.png"/><Relationship Id="rId10" Type="http://schemas.openxmlformats.org/officeDocument/2006/relationships/image" Target="../media/image18.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36145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None/>
            </a:pPr>
            <a:r>
              <a:rPr lang="en-US" sz="3200" b="1" i="0" u="none" strike="noStrike" cap="none">
                <a:solidFill>
                  <a:srgbClr val="17B8BB"/>
                </a:solidFill>
                <a:latin typeface="Poppins"/>
                <a:ea typeface="Poppins"/>
                <a:cs typeface="Poppins"/>
                <a:sym typeface="Poppins"/>
              </a:rPr>
              <a:t>VET Teachers' Transversal Skills </a:t>
            </a:r>
            <a:endParaRPr/>
          </a:p>
          <a:p>
            <a:pPr marL="0" marR="0" lvl="0" indent="0" algn="l" rtl="0">
              <a:lnSpc>
                <a:spcPct val="114000"/>
              </a:lnSpc>
              <a:spcBef>
                <a:spcPts val="0"/>
              </a:spcBef>
              <a:spcAft>
                <a:spcPts val="0"/>
              </a:spcAft>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412349" y="4472071"/>
            <a:ext cx="9541119" cy="1999971"/>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dirty="0">
                <a:solidFill>
                  <a:srgbClr val="10146E"/>
                </a:solidFill>
                <a:latin typeface="Poppins"/>
                <a:ea typeface="Poppins"/>
                <a:cs typeface="Poppins"/>
                <a:sym typeface="Poppins"/>
              </a:rPr>
              <a:t>Modul 4: </a:t>
            </a:r>
            <a:r>
              <a:rPr lang="en-US" sz="3800" b="1" i="0" u="none" strike="noStrike" cap="none" dirty="0" err="1">
                <a:solidFill>
                  <a:srgbClr val="10146E"/>
                </a:solidFill>
                <a:latin typeface="Poppins"/>
                <a:ea typeface="Poppins"/>
                <a:cs typeface="Poppins"/>
                <a:sym typeface="Poppins"/>
              </a:rPr>
              <a:t>Motivierende</a:t>
            </a:r>
            <a:r>
              <a:rPr lang="en-US" sz="3800" b="1" i="0" u="none" strike="noStrike" cap="none" dirty="0">
                <a:solidFill>
                  <a:srgbClr val="10146E"/>
                </a:solidFill>
                <a:latin typeface="Poppins"/>
                <a:ea typeface="Poppins"/>
                <a:cs typeface="Poppins"/>
                <a:sym typeface="Poppins"/>
              </a:rPr>
              <a:t> und </a:t>
            </a:r>
            <a:r>
              <a:rPr lang="en-US" sz="3800" b="1" i="0" u="none" strike="noStrike" cap="none" dirty="0" err="1">
                <a:solidFill>
                  <a:srgbClr val="10146E"/>
                </a:solidFill>
                <a:latin typeface="Poppins"/>
                <a:ea typeface="Poppins"/>
                <a:cs typeface="Poppins"/>
                <a:sym typeface="Poppins"/>
              </a:rPr>
              <a:t>beziehungsorientierte</a:t>
            </a:r>
            <a:r>
              <a:rPr lang="en-US" sz="3800" b="1" i="0" u="none" strike="noStrike" cap="none" dirty="0">
                <a:solidFill>
                  <a:srgbClr val="10146E"/>
                </a:solidFill>
                <a:latin typeface="Poppins"/>
                <a:ea typeface="Poppins"/>
                <a:cs typeface="Poppins"/>
                <a:sym typeface="Poppins"/>
              </a:rPr>
              <a:t> Kommunikation</a:t>
            </a:r>
            <a:endParaRPr sz="1400" b="0" i="0" u="none" strike="noStrike" cap="none" dirty="0">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369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i="1">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sz="1100" b="0" i="0" u="none" strike="noStrike" cap="none">
              <a:solidFill>
                <a:srgbClr val="262626"/>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a:stretch/>
        </p:blipFill>
        <p:spPr>
          <a:xfrm>
            <a:off x="-657226" y="7798599"/>
            <a:ext cx="18716625" cy="2897850"/>
          </a:xfrm>
          <a:prstGeom prst="rect">
            <a:avLst/>
          </a:prstGeom>
          <a:noFill/>
          <a:ln>
            <a:noFill/>
          </a:ln>
        </p:spPr>
      </p:pic>
      <p:pic>
        <p:nvPicPr>
          <p:cNvPr id="310" name="Google Shape;310;p31"/>
          <p:cNvPicPr preferRelativeResize="0"/>
          <p:nvPr/>
        </p:nvPicPr>
        <p:blipFill rotWithShape="1">
          <a:blip r:embed="rId4">
            <a:alphaModFix/>
          </a:blip>
          <a:srcRect/>
          <a:stretch/>
        </p:blipFill>
        <p:spPr>
          <a:xfrm>
            <a:off x="1714500" y="114300"/>
            <a:ext cx="1328738" cy="1025100"/>
          </a:xfrm>
          <a:prstGeom prst="rect">
            <a:avLst/>
          </a:prstGeom>
          <a:noFill/>
          <a:ln>
            <a:noFill/>
          </a:ln>
        </p:spPr>
      </p:pic>
      <p:sp>
        <p:nvSpPr>
          <p:cNvPr id="311" name="Google Shape;311;p31"/>
          <p:cNvSpPr txBox="1"/>
          <p:nvPr/>
        </p:nvSpPr>
        <p:spPr>
          <a:xfrm>
            <a:off x="341200" y="1466501"/>
            <a:ext cx="15713100" cy="10251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17B8BB"/>
                </a:solidFill>
                <a:latin typeface="Poppins"/>
                <a:ea typeface="Poppins"/>
                <a:cs typeface="Poppins"/>
                <a:sym typeface="Poppins"/>
              </a:rPr>
              <a:t>SZENARIO </a:t>
            </a:r>
            <a:r>
              <a:rPr lang="en-US" sz="2000" b="0" i="0" u="none" strike="noStrike" cap="none">
                <a:solidFill>
                  <a:srgbClr val="FFFFFF"/>
                </a:solidFill>
                <a:latin typeface="Poppins"/>
                <a:ea typeface="Poppins"/>
                <a:cs typeface="Poppins"/>
                <a:sym typeface="Poppins"/>
              </a:rPr>
              <a:t> Zwei Teilnehmer eines praktischen Workshops sind sich über die Vorgehensweise uneinig. Einer wird lautstark und abweisend. Die Stimmung in der Gruppe verändert sich.</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4284406" y="528902"/>
            <a:ext cx="9719187" cy="6858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err="1">
                <a:solidFill>
                  <a:srgbClr val="10146E"/>
                </a:solidFill>
                <a:latin typeface="Poppins"/>
                <a:ea typeface="Poppins"/>
                <a:cs typeface="Poppins"/>
                <a:sym typeface="Poppins"/>
              </a:rPr>
              <a:t>Szenario-Übung</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Meinungsverschiedenheit</a:t>
            </a:r>
            <a:r>
              <a:rPr lang="en-US" sz="2800" b="1" i="0" u="none" strike="noStrike" cap="none" dirty="0">
                <a:solidFill>
                  <a:srgbClr val="10146E"/>
                </a:solidFill>
                <a:latin typeface="Poppins"/>
                <a:ea typeface="Poppins"/>
                <a:cs typeface="Poppins"/>
                <a:sym typeface="Poppins"/>
              </a:rPr>
              <a:t> </a:t>
            </a:r>
            <a:r>
              <a:rPr lang="en-US" sz="2800" b="1" i="0" u="none" strike="noStrike" cap="none" dirty="0" err="1">
                <a:solidFill>
                  <a:srgbClr val="10146E"/>
                </a:solidFill>
                <a:latin typeface="Poppins"/>
                <a:ea typeface="Poppins"/>
                <a:cs typeface="Poppins"/>
                <a:sym typeface="Poppins"/>
              </a:rPr>
              <a:t>im</a:t>
            </a:r>
            <a:r>
              <a:rPr lang="en-US" sz="2800" b="1" i="0" u="none" strike="noStrike" cap="none" dirty="0">
                <a:solidFill>
                  <a:srgbClr val="10146E"/>
                </a:solidFill>
                <a:latin typeface="Poppins"/>
                <a:ea typeface="Poppins"/>
                <a:cs typeface="Poppins"/>
                <a:sym typeface="Poppins"/>
              </a:rPr>
              <a:t> Workshop</a:t>
            </a:r>
            <a:endParaRPr sz="1400" b="0" i="0" u="none" strike="noStrike" cap="none" dirty="0">
              <a:solidFill>
                <a:srgbClr val="000000"/>
              </a:solidFill>
              <a:latin typeface="Arial"/>
              <a:ea typeface="Arial"/>
              <a:cs typeface="Arial"/>
              <a:sym typeface="Arial"/>
            </a:endParaRPr>
          </a:p>
        </p:txBody>
      </p:sp>
      <p:sp>
        <p:nvSpPr>
          <p:cNvPr id="313" name="Google Shape;313;p31"/>
          <p:cNvSpPr txBox="1"/>
          <p:nvPr/>
        </p:nvSpPr>
        <p:spPr>
          <a:xfrm>
            <a:off x="4748975" y="291485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Reflektieren Sie Ihre Reaktion als Trainer:</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456200" y="3681000"/>
            <a:ext cx="14215500" cy="1025100"/>
          </a:xfrm>
          <a:prstGeom prst="rect">
            <a:avLst/>
          </a:prstGeom>
          <a:noFill/>
          <a:ln>
            <a:noFill/>
          </a:ln>
        </p:spPr>
        <p:txBody>
          <a:bodyPr spcFirstLastPara="1" wrap="square" lIns="0" tIns="0" rIns="182875" bIns="0" anchor="t" anchorCtr="0">
            <a:spAutoFit/>
          </a:bodyPr>
          <a:lstStyle/>
          <a:p>
            <a:pPr marL="342900" marR="0" lvl="0" indent="-393700" algn="l" rtl="0">
              <a:lnSpc>
                <a:spcPct val="120000"/>
              </a:lnSpc>
              <a:spcBef>
                <a:spcPts val="0"/>
              </a:spcBef>
              <a:spcAft>
                <a:spcPts val="0"/>
              </a:spcAft>
              <a:buClr>
                <a:srgbClr val="000000"/>
              </a:buClr>
              <a:buSzPts val="2800"/>
              <a:buFont typeface="Arial"/>
              <a:buChar char="▶"/>
            </a:pPr>
            <a:r>
              <a:rPr lang="en-US" sz="2800" b="0" i="0" u="none" strike="noStrike" cap="none">
                <a:solidFill>
                  <a:srgbClr val="333333"/>
                </a:solidFill>
                <a:latin typeface="Poppins"/>
                <a:ea typeface="Poppins"/>
                <a:cs typeface="Poppins"/>
                <a:sym typeface="Poppins"/>
              </a:rPr>
              <a:t>Wie greifen Sie ein, ohne die Situation zu verschärfen?</a:t>
            </a:r>
            <a:endParaRPr sz="2200" b="0" i="0" u="none" strike="noStrike" cap="none">
              <a:solidFill>
                <a:srgbClr val="000000"/>
              </a:solidFill>
              <a:latin typeface="Arial"/>
              <a:ea typeface="Arial"/>
              <a:cs typeface="Arial"/>
              <a:sym typeface="Arial"/>
            </a:endParaRPr>
          </a:p>
          <a:p>
            <a:pPr marL="342900" marR="0" lvl="0" indent="-393700" algn="l" rtl="0">
              <a:lnSpc>
                <a:spcPct val="120000"/>
              </a:lnSpc>
              <a:spcBef>
                <a:spcPts val="600"/>
              </a:spcBef>
              <a:spcAft>
                <a:spcPts val="0"/>
              </a:spcAft>
              <a:buClr>
                <a:srgbClr val="000000"/>
              </a:buClr>
              <a:buSzPts val="2800"/>
              <a:buFont typeface="Arial"/>
              <a:buChar char="▶"/>
            </a:pPr>
            <a:r>
              <a:rPr lang="en-US" sz="2800" b="0" i="0" u="none" strike="noStrike" cap="none">
                <a:solidFill>
                  <a:srgbClr val="333333"/>
                </a:solidFill>
                <a:latin typeface="Poppins"/>
                <a:ea typeface="Poppins"/>
                <a:cs typeface="Poppins"/>
                <a:sym typeface="Poppins"/>
              </a:rPr>
              <a:t>Was sagen Sie zur Gruppe, um den Fokus aufrechtzuerhalten?</a:t>
            </a:r>
            <a:endParaRPr sz="2200" b="0" i="0" u="none" strike="noStrike" cap="none">
              <a:solidFill>
                <a:srgbClr val="000000"/>
              </a:solidFill>
              <a:latin typeface="Arial"/>
              <a:ea typeface="Arial"/>
              <a:cs typeface="Arial"/>
              <a:sym typeface="Arial"/>
            </a:endParaRPr>
          </a:p>
        </p:txBody>
      </p:sp>
      <p:sp>
        <p:nvSpPr>
          <p:cNvPr id="315" name="Google Shape;315;p31"/>
          <p:cNvSpPr txBox="1"/>
          <p:nvPr/>
        </p:nvSpPr>
        <p:spPr>
          <a:xfrm>
            <a:off x="208496" y="5584100"/>
            <a:ext cx="15267000" cy="1025100"/>
          </a:xfrm>
          <a:prstGeom prst="rect">
            <a:avLst/>
          </a:prstGeom>
          <a:noFill/>
          <a:ln>
            <a:noFill/>
          </a:ln>
        </p:spPr>
        <p:txBody>
          <a:bodyPr spcFirstLastPara="1" wrap="square" lIns="182875" tIns="0" rIns="0" bIns="0" anchor="t" anchorCtr="0">
            <a:spAutoFit/>
          </a:bodyPr>
          <a:lstStyle/>
          <a:p>
            <a:pPr marL="342900" marR="0" lvl="0" indent="-393700" algn="l" rtl="0">
              <a:lnSpc>
                <a:spcPct val="120000"/>
              </a:lnSpc>
              <a:spcBef>
                <a:spcPts val="0"/>
              </a:spcBef>
              <a:spcAft>
                <a:spcPts val="0"/>
              </a:spcAft>
              <a:buClr>
                <a:srgbClr val="000000"/>
              </a:buClr>
              <a:buSzPts val="2800"/>
              <a:buFont typeface="Arial"/>
              <a:buChar char="▶"/>
            </a:pPr>
            <a:r>
              <a:rPr lang="en-US" sz="2800" b="0" i="0" u="none" strike="noStrike" cap="none">
                <a:solidFill>
                  <a:srgbClr val="333333"/>
                </a:solidFill>
                <a:latin typeface="Poppins"/>
                <a:ea typeface="Poppins"/>
                <a:cs typeface="Poppins"/>
                <a:sym typeface="Poppins"/>
              </a:rPr>
              <a:t>Wie sprechen Sie anschließend mit jedem Teilnehmer einzeln?</a:t>
            </a:r>
            <a:endParaRPr sz="2200" b="0" i="0" u="none" strike="noStrike" cap="none">
              <a:solidFill>
                <a:srgbClr val="000000"/>
              </a:solidFill>
              <a:latin typeface="Arial"/>
              <a:ea typeface="Arial"/>
              <a:cs typeface="Arial"/>
              <a:sym typeface="Arial"/>
            </a:endParaRPr>
          </a:p>
          <a:p>
            <a:pPr marL="342900" marR="0" lvl="0" indent="-393700" algn="l" rtl="0">
              <a:lnSpc>
                <a:spcPct val="120000"/>
              </a:lnSpc>
              <a:spcBef>
                <a:spcPts val="600"/>
              </a:spcBef>
              <a:spcAft>
                <a:spcPts val="0"/>
              </a:spcAft>
              <a:buClr>
                <a:srgbClr val="000000"/>
              </a:buClr>
              <a:buSzPts val="2800"/>
              <a:buFont typeface="Arial"/>
              <a:buChar char="▶"/>
            </a:pPr>
            <a:r>
              <a:rPr lang="en-US" sz="2800" b="0" i="0" u="none" strike="noStrike" cap="none">
                <a:solidFill>
                  <a:srgbClr val="333333"/>
                </a:solidFill>
                <a:latin typeface="Poppins"/>
                <a:ea typeface="Poppins"/>
                <a:cs typeface="Poppins"/>
                <a:sym typeface="Poppins"/>
              </a:rPr>
              <a:t>Was sagt Ihnen diese Interaktion über die Lernbedürfnisse der Teilnehmenden?</a:t>
            </a:r>
            <a:endParaRPr sz="2200" b="0" i="0" u="none" strike="noStrike" cap="none">
              <a:solidFill>
                <a:srgbClr val="000000"/>
              </a:solidFill>
              <a:latin typeface="Arial"/>
              <a:ea typeface="Arial"/>
              <a:cs typeface="Arial"/>
              <a:sym typeface="Arial"/>
            </a:endParaRPr>
          </a:p>
        </p:txBody>
      </p:sp>
      <p:sp>
        <p:nvSpPr>
          <p:cNvPr id="316" name="Google Shape;316;p31"/>
          <p:cNvSpPr txBox="1"/>
          <p:nvPr/>
        </p:nvSpPr>
        <p:spPr>
          <a:xfrm>
            <a:off x="341200" y="8094746"/>
            <a:ext cx="17256000" cy="83250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Grundprinzip: </a:t>
            </a:r>
            <a:r>
              <a:rPr lang="en-US" sz="2400" b="0" i="1" u="none" strike="noStrike" cap="none">
                <a:solidFill>
                  <a:srgbClr val="FFFFFF"/>
                </a:solidFill>
                <a:latin typeface="Poppins"/>
                <a:ea typeface="Poppins"/>
                <a:cs typeface="Poppins"/>
                <a:sym typeface="Poppins"/>
              </a:rPr>
              <a:t>Deeskalation wird zu einer Fähigkeit, wenn sie bewusst geübt wird.</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BDFDB906-2634-B125-2DE4-151E5082151D}"/>
              </a:ext>
            </a:extLst>
          </p:cNvPr>
          <p:cNvPicPr>
            <a:picLocks noChangeAspect="1"/>
          </p:cNvPicPr>
          <p:nvPr/>
        </p:nvPicPr>
        <p:blipFill>
          <a:blip r:embed="rId5"/>
          <a:stretch>
            <a:fillRect/>
          </a:stretch>
        </p:blipFill>
        <p:spPr>
          <a:xfrm>
            <a:off x="14877962" y="277102"/>
            <a:ext cx="2352675" cy="63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2" name="Google Shape;342;p32"/>
          <p:cNvGrpSpPr/>
          <p:nvPr/>
        </p:nvGrpSpPr>
        <p:grpSpPr>
          <a:xfrm>
            <a:off x="-1342907" y="9913239"/>
            <a:ext cx="20973813" cy="837562"/>
            <a:chOff x="0" y="-57150"/>
            <a:chExt cx="11607985" cy="463550"/>
          </a:xfrm>
        </p:grpSpPr>
        <p:sp>
          <p:nvSpPr>
            <p:cNvPr id="343" name="Google Shape;343;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8" name="Google Shape;348;p32"/>
          <p:cNvSpPr txBox="1"/>
          <p:nvPr/>
        </p:nvSpPr>
        <p:spPr>
          <a:xfrm>
            <a:off x="5374681" y="773211"/>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Warum das wichtig ist: Übergreifende Kompetenzen</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Entwickeln sich, wenn Lernende erfahren, dass Anstrengung zu Fortschritten führt.</a:t>
            </a: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Selbstvertrauen und Ausdauer</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Entwickeln sich, wenn Lernende als Praktiker und nicht als Schüler angesprochen werden.</a:t>
            </a:r>
            <a:endParaRPr sz="1400" b="0" i="0" u="none" strike="noStrike" cap="none">
              <a:solidFill>
                <a:srgbClr val="000000"/>
              </a:solidFill>
              <a:latin typeface="Arial"/>
              <a:ea typeface="Arial"/>
              <a:cs typeface="Arial"/>
              <a:sym typeface="Arial"/>
            </a:endParaRPr>
          </a:p>
        </p:txBody>
      </p:sp>
      <p:sp>
        <p:nvSpPr>
          <p:cNvPr id="352" name="Google Shape;352;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Berufliche Identität</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Wird gestärkt, wenn sich Lernende sicher genug fühlen, Dinge auszuprobieren und dabei auch mal zu scheitern, ohne dafür verurteilt zu werden.</a:t>
            </a:r>
            <a:endParaRPr sz="1400" b="0" i="0" u="none" strike="noStrike" cap="none">
              <a:solidFill>
                <a:srgbClr val="000000"/>
              </a:solidFill>
              <a:latin typeface="Arial"/>
              <a:ea typeface="Arial"/>
              <a:cs typeface="Arial"/>
              <a:sym typeface="Arial"/>
            </a:endParaRPr>
          </a:p>
        </p:txBody>
      </p:sp>
      <p:sp>
        <p:nvSpPr>
          <p:cNvPr id="354" name="Google Shape;354;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Problemlösung</a:t>
            </a:r>
            <a:endParaRPr sz="1400" b="0" i="0" u="none" strike="noStrike" cap="none">
              <a:solidFill>
                <a:srgbClr val="000000"/>
              </a:solidFill>
              <a:latin typeface="Arial"/>
              <a:ea typeface="Arial"/>
              <a:cs typeface="Arial"/>
              <a:sym typeface="Arial"/>
            </a:endParaRPr>
          </a:p>
        </p:txBody>
      </p:sp>
      <p:sp>
        <p:nvSpPr>
          <p:cNvPr id="355" name="Google Shape;355;p32"/>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Verbessert sich, wenn die Lernenden erleben, dass ihr Trainer dies gut vorlebt.</a:t>
            </a:r>
            <a:endParaRPr sz="1400" b="0" i="0" u="none" strike="noStrike" cap="none">
              <a:solidFill>
                <a:srgbClr val="000000"/>
              </a:solidFill>
              <a:latin typeface="Arial"/>
              <a:ea typeface="Arial"/>
              <a:cs typeface="Arial"/>
              <a:sym typeface="Arial"/>
            </a:endParaRPr>
          </a:p>
        </p:txBody>
      </p:sp>
      <p:sp>
        <p:nvSpPr>
          <p:cNvPr id="356" name="Google Shape;356;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4" name="Google Shape;364;p33"/>
          <p:cNvSpPr/>
          <p:nvPr/>
        </p:nvSpPr>
        <p:spPr>
          <a:xfrm rot="4721273" flipH="1">
            <a:off x="-1013093" y="189686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4" name="Google Shape;374;p33"/>
          <p:cNvSpPr/>
          <p:nvPr/>
        </p:nvSpPr>
        <p:spPr>
          <a:xfrm>
            <a:off x="16030321" y="8940954"/>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33"/>
          <p:cNvSpPr/>
          <p:nvPr/>
        </p:nvSpPr>
        <p:spPr>
          <a:xfrm>
            <a:off x="13499582" y="9403986"/>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33"/>
          <p:cNvSpPr txBox="1"/>
          <p:nvPr/>
        </p:nvSpPr>
        <p:spPr>
          <a:xfrm>
            <a:off x="8952946" y="1661238"/>
            <a:ext cx="8491224" cy="754155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300"/>
              <a:buFont typeface="Arial"/>
              <a:buNone/>
            </a:pPr>
            <a:r>
              <a:rPr lang="en-US" sz="2300" b="1" i="0" u="none" strike="noStrike" cap="none">
                <a:solidFill>
                  <a:srgbClr val="17B8BB"/>
                </a:solidFill>
                <a:latin typeface="Poppins"/>
                <a:ea typeface="Poppins"/>
                <a:cs typeface="Poppins"/>
                <a:sym typeface="Poppins"/>
              </a:rPr>
              <a:t>Ausbilder in der beruflichen Bildung können diese Fähigkeit entwickeln, indem sie:</a:t>
            </a:r>
            <a:endParaRPr sz="23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jede Woche ein Feedback zu betrachten und sich zu fragen: War es konkret, ehrlich und förderlich?</a:t>
            </a:r>
            <a:endParaRPr sz="23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die Sprachmuster zu beobachten, die sie am häufigsten verwenden, und solche zu identifizieren, die umformuliert werden könnten</a:t>
            </a:r>
            <a:endParaRPr sz="23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einen vertrauenswürdigen Kollegen einladen, eine Sitzung zu beobachten und gemeinsam über Kommunikationsmuster zu reflektieren</a:t>
            </a:r>
            <a:endParaRPr sz="2300" b="0" i="0" u="none" strike="noStrike" cap="none">
              <a:solidFill>
                <a:srgbClr val="000000"/>
              </a:solidFill>
              <a:latin typeface="Arial"/>
              <a:ea typeface="Arial"/>
              <a:cs typeface="Arial"/>
              <a:sym typeface="Arial"/>
            </a:endParaRPr>
          </a:p>
          <a:p>
            <a:pPr marL="342900" marR="0" lvl="0" indent="-342900" algn="l" rtl="0">
              <a:lnSpc>
                <a:spcPct val="130009"/>
              </a:lnSpc>
              <a:spcBef>
                <a:spcPts val="15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Entspannungsstrategien durch szenariobasierte Rollenspiele mit Kollegen üben</a:t>
            </a:r>
            <a:endParaRPr sz="23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300"/>
              <a:buFont typeface="Arial"/>
              <a:buNone/>
            </a:pPr>
            <a:endParaRPr sz="23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300"/>
              <a:buFont typeface="Arial"/>
              <a:buNone/>
            </a:pPr>
            <a:r>
              <a:rPr lang="en-US" sz="2300" b="0" i="0" u="none" strike="noStrike" cap="none">
                <a:solidFill>
                  <a:srgbClr val="17B8BB"/>
                </a:solidFill>
                <a:latin typeface="Poppins"/>
                <a:ea typeface="Poppins"/>
                <a:cs typeface="Poppins"/>
                <a:sym typeface="Poppins"/>
              </a:rPr>
              <a:t>Sprache prägt die Identität der Lernenden. Wie alle beruflichen Fähigkeiten verbessert sie sich durch gezieltes Üben und strukturierte Reflexion.</a:t>
            </a:r>
            <a:endParaRPr sz="2300" b="0" i="0" u="none" strike="noStrike" cap="none">
              <a:solidFill>
                <a:srgbClr val="000000"/>
              </a:solidFill>
              <a:latin typeface="Arial"/>
              <a:ea typeface="Arial"/>
              <a:cs typeface="Arial"/>
              <a:sym typeface="Arial"/>
            </a:endParaRPr>
          </a:p>
        </p:txBody>
      </p:sp>
      <p:sp>
        <p:nvSpPr>
          <p:cNvPr id="377" name="Google Shape;377;p33"/>
          <p:cNvSpPr txBox="1"/>
          <p:nvPr/>
        </p:nvSpPr>
        <p:spPr>
          <a:xfrm>
            <a:off x="8952946" y="597282"/>
            <a:ext cx="9359570"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Strategien für Lehrkräfte zur Stärkung motivierender Kommunikation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85" name="Google Shape;385;p34"/>
          <p:cNvGrpSpPr/>
          <p:nvPr/>
        </p:nvGrpSpPr>
        <p:grpSpPr>
          <a:xfrm>
            <a:off x="10165433" y="946396"/>
            <a:ext cx="857867" cy="857867"/>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9651318" y="2226096"/>
            <a:ext cx="604566" cy="604566"/>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1" name="Google Shape;391;p34"/>
          <p:cNvGrpSpPr/>
          <p:nvPr/>
        </p:nvGrpSpPr>
        <p:grpSpPr>
          <a:xfrm>
            <a:off x="10476408" y="681913"/>
            <a:ext cx="637633" cy="637633"/>
            <a:chOff x="0" y="0"/>
            <a:chExt cx="812800" cy="812800"/>
          </a:xfrm>
        </p:grpSpPr>
        <p:sp>
          <p:nvSpPr>
            <p:cNvPr id="392" name="Google Shape;392;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4" name="Google Shape;394;p34"/>
          <p:cNvSpPr txBox="1"/>
          <p:nvPr/>
        </p:nvSpPr>
        <p:spPr>
          <a:xfrm>
            <a:off x="469631" y="5714980"/>
            <a:ext cx="7614174" cy="24558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endParaRPr sz="1400" b="0" i="0" u="none" strike="noStrike" cap="none" dirty="0">
              <a:solidFill>
                <a:srgbClr val="000000"/>
              </a:solidFill>
              <a:latin typeface="Arial"/>
              <a:ea typeface="Arial"/>
              <a:cs typeface="Arial"/>
              <a:sym typeface="Arial"/>
            </a:endParaRPr>
          </a:p>
        </p:txBody>
      </p:sp>
      <p:sp>
        <p:nvSpPr>
          <p:cNvPr id="395" name="Google Shape;395;p34"/>
          <p:cNvSpPr txBox="1"/>
          <p:nvPr/>
        </p:nvSpPr>
        <p:spPr>
          <a:xfrm>
            <a:off x="604185" y="3298315"/>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Dank</a:t>
            </a:r>
            <a:r>
              <a:rPr lang="en-US" sz="10518" b="1" dirty="0">
                <a:solidFill>
                  <a:srgbClr val="17B8BB"/>
                </a:solidFill>
                <a:latin typeface="Poppins"/>
                <a:ea typeface="Poppins"/>
                <a:cs typeface="Poppins"/>
                <a:sym typeface="Poppins"/>
              </a:rPr>
              <a:t>e</a:t>
            </a:r>
            <a:endParaRPr sz="1400" b="0" i="0" u="none" strike="noStrike" cap="none" dirty="0">
              <a:solidFill>
                <a:srgbClr val="000000"/>
              </a:solidFill>
              <a:latin typeface="Arial"/>
              <a:ea typeface="Arial"/>
              <a:cs typeface="Arial"/>
              <a:sym typeface="Arial"/>
            </a:endParaRPr>
          </a:p>
        </p:txBody>
      </p:sp>
      <p:sp>
        <p:nvSpPr>
          <p:cNvPr id="396" name="Google Shape;396;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34"/>
          <p:cNvSpPr txBox="1"/>
          <p:nvPr/>
        </p:nvSpPr>
        <p:spPr>
          <a:xfrm>
            <a:off x="469631" y="687844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Kontakt</a:t>
            </a:r>
            <a:endParaRPr sz="1400" b="0" i="0" u="none" strike="noStrike" cap="none">
              <a:solidFill>
                <a:srgbClr val="000000"/>
              </a:solidFill>
              <a:latin typeface="Arial"/>
              <a:ea typeface="Arial"/>
              <a:cs typeface="Arial"/>
              <a:sym typeface="Arial"/>
            </a:endParaRPr>
          </a:p>
        </p:txBody>
      </p:sp>
      <p:grpSp>
        <p:nvGrpSpPr>
          <p:cNvPr id="399" name="Google Shape;399;p34"/>
          <p:cNvGrpSpPr/>
          <p:nvPr/>
        </p:nvGrpSpPr>
        <p:grpSpPr>
          <a:xfrm>
            <a:off x="555937" y="7970706"/>
            <a:ext cx="6239170" cy="761091"/>
            <a:chOff x="0" y="-57150"/>
            <a:chExt cx="3800029" cy="463550"/>
          </a:xfrm>
        </p:grpSpPr>
        <p:sp>
          <p:nvSpPr>
            <p:cNvPr id="400" name="Google Shape;400;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2" name="Google Shape;402;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813055" y="2600510"/>
            <a:ext cx="14314219" cy="38155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562717" y="9092242"/>
            <a:ext cx="1315227" cy="1065505"/>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4052611" y="954171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044309" y="757499"/>
            <a:ext cx="9943887" cy="892244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Motivierende und beziehungsorientierte Kommunikation ist die Fähigkeit, Vertrauen aufzubauen, das Engagement aufrechtzuerhalten und im berufsbildenden Kontext klar und respektvoll mit den Lernenden zu kommunizieren. In der beruflichen Bildung ist dies eng mit der Beziehung zu den Lernenden verbunden: Es geht darum, eine unterstützende Beziehung zwischen Ausbilder und Lernendem zu schaffen, die Durchhaltevermögen, Selbstvertrauen und Beteiligung fördert, insbesondere in praktischen Lernsituationen mit Lernenden unterschiedlicher Leistungsniveaus.</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Bei effektiver Kommunikation geht es nicht nur darum, was gesagt wird. Es geht darum, wie es gesagt wird, wann und mit welcher Absicht. Wie jede berufliche Kompetenz lässt sie sich durch Reflexion und Übung weiterentwickeln.</a:t>
            </a: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200" b="0" i="0" u="none" strike="noStrike" cap="none">
                <a:solidFill>
                  <a:srgbClr val="000000"/>
                </a:solidFill>
                <a:latin typeface="Poppins"/>
                <a:ea typeface="Poppins"/>
                <a:cs typeface="Poppins"/>
                <a:sym typeface="Poppins"/>
              </a:rPr>
              <a:t>Am Ende dieses Moduls werden Sie gelernt haben, eine gute Beziehung zu den Lernenden aufzubauen, motivierendes Feedback zu geben, Spannungen ruhig abzubauen und eine </a:t>
            </a:r>
            <a:r>
              <a:rPr lang="en-US" sz="2400" b="0" i="0" u="none" strike="noStrike" cap="none">
                <a:solidFill>
                  <a:srgbClr val="000000"/>
                </a:solidFill>
                <a:latin typeface="Poppins"/>
                <a:ea typeface="Poppins"/>
                <a:cs typeface="Poppins"/>
                <a:sym typeface="Poppins"/>
              </a:rPr>
              <a:t>Sprache zu verwenden, die das Selbstvertrauen und die berufliche Identität der Lernenden stärkt.</a:t>
            </a:r>
            <a:endParaRPr sz="24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85896" y="277621"/>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Einführung &amp; Lernziele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Im Bereich der beruflichen Bildung ist die Beziehung zwischen Ausbilder und Lernendem einer der wichtigsten Faktoren für das Engagement und die Verbleibquote. Lernende, die sich respektiert, wahrgenommen und unterstützt fühlen, nehmen eher am Unterricht teil, bringen sich ein und schließen die Ausbildung ab.</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Motivierende Kommunikation ist eine berufliche Kompetenz, keine Persönlichkeitseigenschaft. Sie lässt sich durch Reflexion und Übung entwickeln.</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Ausbilder, die gut kommunizieren, vermitteln nicht nur Inhalte – sie schaffen die Voraussetzungen, unter denen Lernen stattfinden kann.</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689403"/>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 Motivierende Kommunikation in der beruflichen Bildung verstehen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0" y="849952"/>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Vier Kernelemente der motivierenden Kommunikation</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Kommunikation</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Vertrauensverhältnis</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Feedback</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Deeskalation</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Sprache</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Beziehungsaufbau – </a:t>
            </a:r>
            <a:r>
              <a:rPr lang="en-US" sz="2400" b="0" i="0" u="none" strike="noStrike" cap="none">
                <a:solidFill>
                  <a:srgbClr val="333333"/>
                </a:solidFill>
                <a:latin typeface="Poppins"/>
                <a:ea typeface="Poppins"/>
                <a:cs typeface="Poppins"/>
                <a:sym typeface="Poppins"/>
              </a:rPr>
              <a:t>im Laufe der Zeit Vertrauen und eine echte Verbindung zu den Lernenden aufbauen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Konstruktives Feedback – </a:t>
            </a:r>
            <a:r>
              <a:rPr lang="en-US" sz="2400" b="0" i="0" u="none" strike="noStrike" cap="none">
                <a:solidFill>
                  <a:srgbClr val="333333"/>
                </a:solidFill>
                <a:latin typeface="Poppins"/>
                <a:ea typeface="Poppins"/>
                <a:cs typeface="Poppins"/>
                <a:sym typeface="Poppins"/>
              </a:rPr>
              <a:t>ehrliche, konkrete und entwicklungsfördernde Rückmeldungen zur Leistung der Lernenden geben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Deeskalation – </a:t>
            </a:r>
            <a:r>
              <a:rPr lang="en-US" sz="2400" b="0" i="0" u="none" strike="noStrike" cap="none">
                <a:solidFill>
                  <a:srgbClr val="333333"/>
                </a:solidFill>
                <a:latin typeface="Poppins"/>
                <a:ea typeface="Poppins"/>
                <a:cs typeface="Poppins"/>
                <a:sym typeface="Poppins"/>
              </a:rPr>
              <a:t>mit Spannungen ruhig und professionell umgehen, wenn sie auftreten</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Motivierende Sprache – </a:t>
            </a:r>
            <a:r>
              <a:rPr lang="en-US" sz="2400" b="0" i="0" u="none" strike="noStrike" cap="none">
                <a:solidFill>
                  <a:srgbClr val="333333"/>
                </a:solidFill>
                <a:latin typeface="Poppins"/>
                <a:ea typeface="Poppins"/>
                <a:cs typeface="Poppins"/>
                <a:sym typeface="Poppins"/>
              </a:rPr>
              <a:t>die Wahl von Worten, die das Selbstvertrauen, die Ausdauer und die berufliche Identität der Lernenden stärken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6" y="526377"/>
            <a:ext cx="5285047" cy="347787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000" b="1" i="0" u="none" strike="noStrike" cap="none">
                <a:solidFill>
                  <a:srgbClr val="000000"/>
                </a:solidFill>
                <a:latin typeface="Poppins"/>
                <a:ea typeface="Poppins"/>
                <a:cs typeface="Poppins"/>
                <a:sym typeface="Poppins"/>
              </a:rPr>
              <a:t>Selbstbewertung der Kommunikationsfähigkeit (Bewertung 1–5)</a:t>
            </a:r>
            <a:endParaRPr sz="4000" b="0" i="0" u="none" strike="noStrike" cap="none">
              <a:solidFill>
                <a:srgbClr val="000000"/>
              </a:solidFill>
              <a:latin typeface="Arial"/>
              <a:ea typeface="Arial"/>
              <a:cs typeface="Arial"/>
              <a:sym typeface="Arial"/>
            </a:endParaRPr>
          </a:p>
        </p:txBody>
      </p:sp>
      <p:sp>
        <p:nvSpPr>
          <p:cNvPr id="199" name="Google Shape;199;p26"/>
          <p:cNvSpPr txBox="1"/>
          <p:nvPr/>
        </p:nvSpPr>
        <p:spPr>
          <a:xfrm>
            <a:off x="1776607" y="5553355"/>
            <a:ext cx="6066165" cy="4034438"/>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1–5:</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lerne die Namen der Lernenden kennen und verwende sie konsequent.</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gebe Feedback, das konkret und umsetzbar ist und nicht nur bewertend.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bemerke, wenn ein Lernender den Anschluss verliert, und reagiere darauf mit Neugier statt mit Frustration.</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Bewertung 1–5:</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bleibe ruhig und konsequent, wenn es in einer Sitzung zu Spannungen kommt.</a:t>
            </a:r>
            <a:endParaRPr sz="1400" b="0" i="0" u="none" strike="noStrike" cap="none">
              <a:solidFill>
                <a:srgbClr val="000000"/>
              </a:solidFill>
              <a:latin typeface="Arial"/>
              <a:ea typeface="Arial"/>
              <a:cs typeface="Arial"/>
              <a:sym typeface="Arial"/>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Ich verwende eine Sprache, die den Lernenden eine berufliche Identität vermittelt.</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Namen &amp; Feedback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Gelassenheit &amp; Sprache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195758"/>
            <a:ext cx="1277453" cy="1091242"/>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6049771" y="3508040"/>
            <a:ext cx="12676724" cy="3447323"/>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57734" y="1529821"/>
            <a:ext cx="9472498" cy="7822141"/>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Eine gute Beziehung ist die Grundlage für motivierende Kommunikation. In der beruflichen Bildung wird diese anders aufgebaut als im akademischen Umfeld. Die Lernenden sind praxisorientiert und sich der Kompetenzhierarchien bewusst. Sie reagieren eher auf konsequentes, authentisches Verhalten als auf formale Autorität.</a:t>
            </a:r>
            <a:endParaRPr sz="23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endParaRPr sz="23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300" b="1" i="0" u="none" strike="noStrike" cap="none">
                <a:solidFill>
                  <a:srgbClr val="000000"/>
                </a:solidFill>
                <a:latin typeface="Poppins"/>
                <a:ea typeface="Poppins"/>
                <a:cs typeface="Poppins"/>
                <a:sym typeface="Poppins"/>
              </a:rPr>
              <a:t>Effektives Feedback ist:</a:t>
            </a:r>
            <a:endParaRPr sz="23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konkret</a:t>
            </a:r>
            <a:endParaRPr sz="23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zeitnah</a:t>
            </a:r>
            <a:endParaRPr sz="23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Ehrlich</a:t>
            </a:r>
            <a:endParaRPr sz="2300" b="0" i="0" u="none" strike="noStrike" cap="none">
              <a:solidFill>
                <a:srgbClr val="000000"/>
              </a:solidFill>
              <a:latin typeface="Arial"/>
              <a:ea typeface="Arial"/>
              <a:cs typeface="Arial"/>
              <a:sym typeface="Arial"/>
            </a:endParaRPr>
          </a:p>
          <a:p>
            <a:pPr marL="342900" marR="0" lvl="0" indent="-342900" algn="just" rtl="0">
              <a:lnSpc>
                <a:spcPct val="130009"/>
              </a:lnSpc>
              <a:spcBef>
                <a:spcPts val="0"/>
              </a:spcBef>
              <a:spcAft>
                <a:spcPts val="0"/>
              </a:spcAft>
              <a:buClr>
                <a:srgbClr val="000000"/>
              </a:buClr>
              <a:buSzPts val="2400"/>
              <a:buFont typeface="Arial"/>
              <a:buChar char="•"/>
            </a:pPr>
            <a:r>
              <a:rPr lang="en-US" sz="2300" b="0" i="0" u="none" strike="noStrike" cap="none">
                <a:solidFill>
                  <a:srgbClr val="000000"/>
                </a:solidFill>
                <a:latin typeface="Poppins"/>
                <a:ea typeface="Poppins"/>
                <a:cs typeface="Poppins"/>
                <a:sym typeface="Poppins"/>
              </a:rPr>
              <a:t>Entwicklungsorientiert</a:t>
            </a:r>
            <a:endParaRPr sz="2300" b="0" i="0" u="none" strike="noStrike" cap="none">
              <a:solidFill>
                <a:srgbClr val="000000"/>
              </a:solidFill>
              <a:latin typeface="Arial"/>
              <a:ea typeface="Arial"/>
              <a:cs typeface="Arial"/>
              <a:sym typeface="Arial"/>
            </a:endParaRPr>
          </a:p>
          <a:p>
            <a:pPr marL="342900" marR="0" lvl="0" indent="-190500" algn="just" rtl="0">
              <a:lnSpc>
                <a:spcPct val="130009"/>
              </a:lnSpc>
              <a:spcBef>
                <a:spcPts val="0"/>
              </a:spcBef>
              <a:spcAft>
                <a:spcPts val="0"/>
              </a:spcAft>
              <a:buClr>
                <a:srgbClr val="000000"/>
              </a:buClr>
              <a:buSzPts val="2400"/>
              <a:buFont typeface="Arial"/>
              <a:buNone/>
            </a:pPr>
            <a:endParaRPr sz="23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300" b="0" i="0" u="none" strike="noStrike" cap="none">
                <a:solidFill>
                  <a:srgbClr val="000000"/>
                </a:solidFill>
                <a:latin typeface="Poppins"/>
                <a:ea typeface="Poppins"/>
                <a:cs typeface="Poppins"/>
                <a:sym typeface="Poppins"/>
              </a:rPr>
              <a:t>Anstatt zu sagen: „Das hast du schon wieder falsch gemacht“, sagen Sie: „Bei Schritt drei geht es schief – lass uns das gemeinsam anschauen.“ Die Wortwahl beeinflusst, wie Lernende ihre eigene Leistung interpretieren.</a:t>
            </a:r>
            <a:endParaRPr sz="2300" b="0" i="0" u="none" strike="noStrike" cap="none">
              <a:solidFill>
                <a:srgbClr val="000000"/>
              </a:solidFill>
              <a:latin typeface="Arial"/>
              <a:ea typeface="Arial"/>
              <a:cs typeface="Arial"/>
              <a:sym typeface="Arial"/>
            </a:endParaRPr>
          </a:p>
        </p:txBody>
      </p:sp>
      <p:sp>
        <p:nvSpPr>
          <p:cNvPr id="214" name="Google Shape;214;p27"/>
          <p:cNvSpPr txBox="1"/>
          <p:nvPr/>
        </p:nvSpPr>
        <p:spPr>
          <a:xfrm>
            <a:off x="353491" y="518979"/>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Abschnitt 2: Rapport und Feedback in der Praxis</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grpSp>
        <p:nvGrpSpPr>
          <p:cNvPr id="229" name="Google Shape;229;p28"/>
          <p:cNvGrpSpPr/>
          <p:nvPr/>
        </p:nvGrpSpPr>
        <p:grpSpPr>
          <a:xfrm>
            <a:off x="0" y="4584074"/>
            <a:ext cx="18288000" cy="6357176"/>
            <a:chOff x="0" y="0"/>
            <a:chExt cx="5661114" cy="1674318"/>
          </a:xfrm>
        </p:grpSpPr>
        <p:sp>
          <p:nvSpPr>
            <p:cNvPr id="230" name="Google Shape;230;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0" name="Google Shape;250;p28"/>
          <p:cNvGrpSpPr/>
          <p:nvPr/>
        </p:nvGrpSpPr>
        <p:grpSpPr>
          <a:xfrm>
            <a:off x="-1342907" y="9913239"/>
            <a:ext cx="20973813" cy="837562"/>
            <a:chOff x="0" y="-57150"/>
            <a:chExt cx="11607985" cy="463550"/>
          </a:xfrm>
        </p:grpSpPr>
        <p:sp>
          <p:nvSpPr>
            <p:cNvPr id="251" name="Google Shape;251;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28"/>
          <p:cNvSpPr txBox="1"/>
          <p:nvPr/>
        </p:nvSpPr>
        <p:spPr>
          <a:xfrm>
            <a:off x="5281124" y="658178"/>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Verhaltensweisen zum Aufbau einer guten Beziehung</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Die Namen der Lernenden von Anfang an kennenlernen und verwenden.</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Namen der Lernenden</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Anstrengungen unabhängig vom Ergebnis anerkennen.</a:t>
            </a:r>
            <a:endParaRPr sz="1400" b="0" i="0" u="none" strike="noStrike" cap="non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Anstrengungen anerkennen</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Kleine Zusagen einhalten – „Ich werde mich erkundigen und mich dann bei dir melden.“</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Verpflichtungen einhalten</a:t>
            </a:r>
            <a:endParaRPr sz="1400" b="0" i="0" u="none" strike="noStrike" cap="none">
              <a:solidFill>
                <a:srgbClr val="000000"/>
              </a:solidFill>
              <a:latin typeface="Arial"/>
              <a:ea typeface="Arial"/>
              <a:cs typeface="Arial"/>
              <a:sym typeface="Arial"/>
            </a:endParaRPr>
          </a:p>
        </p:txBody>
      </p:sp>
      <p:sp>
        <p:nvSpPr>
          <p:cNvPr id="263" name="Google Shape;263;p28"/>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Bemerken, wenn etwas anders ist, und nachfragen, anstatt Vermutungen anzustellen.</a:t>
            </a:r>
            <a:endParaRPr sz="1400" b="0" i="0" u="none" strike="noStrike" cap="non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Bemerken und nachfragen</a:t>
            </a:r>
            <a:endParaRPr sz="1400" b="0" i="0" u="none" strike="noStrike" cap="non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29"/>
          <p:cNvSpPr/>
          <p:nvPr/>
        </p:nvSpPr>
        <p:spPr>
          <a:xfrm>
            <a:off x="16645235" y="889795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der Praxis können in berufsbildenden Einrichtungen mit gemischten Leistungsniveaus Spannungen entstehen. Die Lernenden können bei einer Aufgabe frustriert reagieren, auf Feedback defensiv reagieren oder in Konflikte mit Gleichaltrigen geraten. In solchen Momenten wird die Kommunikationsfähigkeit des Ausbilders unter Druck auf die Probe gestellt.</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Drei wichtige Grundsätze zur Deeskalation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Beruhigen Sie zunächst die Lage: Ihr Tonfall bestimmt die Stimmung im Raum. Nehmen Sie zunächst zur Kenntnis, bevor Sie Anweisungen geben: Zur Kenntnis nehmen ist nicht gleichbedeutend mit Zustimmung, sondern bedeutet Anerkennung. Trennen Sie die Person vom Verhalten: Sprechen Sie die Handlung an, nicht die Identität. Vorbeugung ist immer wirksamer als Nachsorge.</a:t>
            </a:r>
            <a:endParaRPr sz="1400" b="0" i="0" u="none" strike="noStrike" cap="none">
              <a:solidFill>
                <a:srgbClr val="000000"/>
              </a:solidFill>
              <a:latin typeface="Arial"/>
              <a:ea typeface="Arial"/>
              <a:cs typeface="Arial"/>
              <a:sym typeface="Arial"/>
            </a:endParaRPr>
          </a:p>
        </p:txBody>
      </p:sp>
      <p:sp>
        <p:nvSpPr>
          <p:cNvPr id="284" name="Google Shape;284;p29"/>
          <p:cNvSpPr txBox="1"/>
          <p:nvPr/>
        </p:nvSpPr>
        <p:spPr>
          <a:xfrm>
            <a:off x="8860936" y="620876"/>
            <a:ext cx="9427064"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3: Deeskalation und Kommunikation unter Druck</a:t>
            </a: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73DC7442-19B9-A185-E3CF-3E35B5CFE299}"/>
              </a:ext>
            </a:extLst>
          </p:cNvPr>
          <p:cNvPicPr>
            <a:picLocks noChangeAspect="1"/>
          </p:cNvPicPr>
          <p:nvPr/>
        </p:nvPicPr>
        <p:blipFill>
          <a:blip r:embed="rId6"/>
          <a:stretch>
            <a:fillRect/>
          </a:stretch>
        </p:blipFill>
        <p:spPr>
          <a:xfrm>
            <a:off x="6450231" y="139964"/>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0"/>
          <p:cNvPicPr preferRelativeResize="0"/>
          <p:nvPr/>
        </p:nvPicPr>
        <p:blipFill rotWithShape="1">
          <a:blip r:embed="rId3">
            <a:alphaModFix/>
          </a:blip>
          <a:srcRect l="21255" r="33084"/>
          <a:stretch/>
        </p:blipFill>
        <p:spPr>
          <a:xfrm>
            <a:off x="-11504" y="0"/>
            <a:ext cx="7046485" cy="10287000"/>
          </a:xfrm>
          <a:prstGeom prst="rect">
            <a:avLst/>
          </a:prstGeom>
          <a:noFill/>
          <a:ln>
            <a:noFill/>
          </a:ln>
        </p:spPr>
      </p:pic>
      <p:sp>
        <p:nvSpPr>
          <p:cNvPr id="290" name="Google Shape;29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1" name="Google Shape;291;p30"/>
          <p:cNvGrpSpPr/>
          <p:nvPr/>
        </p:nvGrpSpPr>
        <p:grpSpPr>
          <a:xfrm>
            <a:off x="5940775" y="946396"/>
            <a:ext cx="857867" cy="857867"/>
            <a:chOff x="0" y="0"/>
            <a:chExt cx="812800" cy="812800"/>
          </a:xfrm>
        </p:grpSpPr>
        <p:sp>
          <p:nvSpPr>
            <p:cNvPr id="292" name="Google Shape;29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30"/>
          <p:cNvGrpSpPr/>
          <p:nvPr/>
        </p:nvGrpSpPr>
        <p:grpSpPr>
          <a:xfrm>
            <a:off x="6592862" y="2226096"/>
            <a:ext cx="604566" cy="604566"/>
            <a:chOff x="0" y="0"/>
            <a:chExt cx="812800" cy="812800"/>
          </a:xfrm>
        </p:grpSpPr>
        <p:sp>
          <p:nvSpPr>
            <p:cNvPr id="295" name="Google Shape;29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7" name="Google Shape;297;p30"/>
          <p:cNvGrpSpPr/>
          <p:nvPr/>
        </p:nvGrpSpPr>
        <p:grpSpPr>
          <a:xfrm>
            <a:off x="5825201" y="681913"/>
            <a:ext cx="637633" cy="637633"/>
            <a:chOff x="0" y="0"/>
            <a:chExt cx="812800" cy="812800"/>
          </a:xfrm>
        </p:grpSpPr>
        <p:sp>
          <p:nvSpPr>
            <p:cNvPr id="298" name="Google Shape;29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0" name="Google Shape;30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Sprache, die die Ausbilder verwenden, prägt das Selbstbild der Lernenden als Fachkräfte. Im Laufe der Zeit stärken oder untergraben konsistente Muster das Selbstvertrauen und die berufliche Identität der Lernenden.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Lernende, die eine Sprache hören, die sie mit einer beruflichen Rolle verbindet, beginnen, sich selbst als Teil dieses Fachgebiets zu sehen. Lernende, die immer wieder eine auf Defizite ausgerichtete Sprache hören, beginnen möglicherweise, diese Sichtweise zu verinnerlichen.</a:t>
            </a:r>
            <a:endParaRPr sz="1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Bei dieser Umstellung geht es nicht um falsche Ermutigung. Es geht darum, präzise und konkret zu sein, um den Lernenden voranzubringen.</a:t>
            </a:r>
            <a:endParaRPr sz="2400" b="0" i="0" u="none" strike="noStrike" cap="none">
              <a:solidFill>
                <a:srgbClr val="000000"/>
              </a:solidFill>
              <a:latin typeface="Arial"/>
              <a:ea typeface="Arial"/>
              <a:cs typeface="Arial"/>
              <a:sym typeface="Arial"/>
            </a:endParaRPr>
          </a:p>
        </p:txBody>
      </p:sp>
      <p:sp>
        <p:nvSpPr>
          <p:cNvPr id="304" name="Google Shape;304;p30"/>
          <p:cNvSpPr txBox="1"/>
          <p:nvPr/>
        </p:nvSpPr>
        <p:spPr>
          <a:xfrm>
            <a:off x="8768075" y="850920"/>
            <a:ext cx="7992118"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4: Motivierende Sprache und Identität der Lernenden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1213</Words>
  <Application>Microsoft Office PowerPoint</Application>
  <PresentationFormat>Custom</PresentationFormat>
  <Paragraphs>105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2026-09-01T08:24:07Z</dcterms:modified>
</cp:coreProperties>
</file>