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8288000" cy="10287000"/>
  <p:notesSz cx="6858000" cy="9144000"/>
  <p:embeddedFontLst>
    <p:embeddedFont>
      <p:font typeface="Poppins" panose="00000500000000000000" pitchFamily="2" charset="0"/>
      <p:regular r:id="rId16"/>
      <p:bold r:id="rId17"/>
      <p:italic r:id="rId18"/>
      <p:boldItalic r:id="rId19"/>
    </p:embeddedFont>
    <p:embeddedFont>
      <p:font typeface="Poppins Medium" panose="00000600000000000000" pitchFamily="2" charset="0"/>
      <p:regular r:id="rId20"/>
      <p:bold r:id="rId21"/>
      <p:italic r:id="rId22"/>
      <p:boldItalic r:id="rId23"/>
    </p:embeddedFont>
    <p:embeddedFont>
      <p:font typeface="Poppins SemiBold" panose="00000700000000000000" pitchFamily="2"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gMcrCUABV/RrJus7eEXr7catelO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3" d="100"/>
          <a:sy n="43" d="100"/>
        </p:scale>
        <p:origin x="20"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7" name="Google Shape;307;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9" name="Google Shape;319;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61" name="Google Shape;361;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80" name="Google Shape;380;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3" name="Google Shape;113;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3" name="Google Shape;133;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3" name="Google Shape;153;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0" name="Google Shape;180;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7" name="Google Shape;207;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7" name="Google Shape;227;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9" name="Google Shape;269;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7" name="Google Shape;287;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1"/>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1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1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1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1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1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a:spLocks noGrp="1"/>
          </p:cNvSpPr>
          <p:nvPr>
            <p:ph type="pic" idx="2"/>
          </p:nvPr>
        </p:nvSpPr>
        <p:spPr>
          <a:xfrm>
            <a:off x="1792288" y="612775"/>
            <a:ext cx="5486400" cy="4114800"/>
          </a:xfrm>
          <a:prstGeom prst="rect">
            <a:avLst/>
          </a:prstGeom>
          <a:noFill/>
          <a:ln>
            <a:noFill/>
          </a:ln>
        </p:spPr>
      </p:sp>
      <p:sp>
        <p:nvSpPr>
          <p:cNvPr id="64" name="Google Shape;64;p1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jp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31.png"/><Relationship Id="rId12"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image" Target="../media/image19.png"/><Relationship Id="rId5" Type="http://schemas.openxmlformats.org/officeDocument/2006/relationships/image" Target="../media/image29.png"/><Relationship Id="rId10" Type="http://schemas.openxmlformats.org/officeDocument/2006/relationships/image" Target="../media/image18.png"/><Relationship Id="rId4" Type="http://schemas.openxmlformats.org/officeDocument/2006/relationships/image" Target="../media/image28.png"/><Relationship Id="rId9"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39.jpg"/><Relationship Id="rId9"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8.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16.png"/><Relationship Id="rId5" Type="http://schemas.openxmlformats.org/officeDocument/2006/relationships/image" Target="../media/image24.png"/><Relationship Id="rId10" Type="http://schemas.openxmlformats.org/officeDocument/2006/relationships/image" Target="../media/image15.png"/><Relationship Id="rId4" Type="http://schemas.openxmlformats.org/officeDocument/2006/relationships/image" Target="../media/image23.pn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7.jp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31.png"/><Relationship Id="rId12"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image" Target="../media/image19.png"/><Relationship Id="rId5" Type="http://schemas.openxmlformats.org/officeDocument/2006/relationships/image" Target="../media/image29.png"/><Relationship Id="rId10" Type="http://schemas.openxmlformats.org/officeDocument/2006/relationships/image" Target="../media/image18.png"/><Relationship Id="rId4" Type="http://schemas.openxmlformats.org/officeDocument/2006/relationships/image" Target="../media/image28.png"/><Relationship Id="rId9" Type="http://schemas.openxmlformats.org/officeDocument/2006/relationships/image" Target="../media/image33.png"/></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15.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35.jpg"/><Relationship Id="rId7"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2"/>
          <p:cNvSpPr/>
          <p:nvPr/>
        </p:nvSpPr>
        <p:spPr>
          <a:xfrm rot="-4721612">
            <a:off x="4127164" y="2493372"/>
            <a:ext cx="14314219" cy="3994628"/>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22"/>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22"/>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7" name="Google Shape;87;p22"/>
          <p:cNvGrpSpPr/>
          <p:nvPr/>
        </p:nvGrpSpPr>
        <p:grpSpPr>
          <a:xfrm>
            <a:off x="10165433" y="946396"/>
            <a:ext cx="857867" cy="857867"/>
            <a:chOff x="0" y="0"/>
            <a:chExt cx="812800" cy="812800"/>
          </a:xfrm>
        </p:grpSpPr>
        <p:sp>
          <p:nvSpPr>
            <p:cNvPr id="88" name="Google Shape;88;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0" name="Google Shape;90;p22"/>
          <p:cNvGrpSpPr/>
          <p:nvPr/>
        </p:nvGrpSpPr>
        <p:grpSpPr>
          <a:xfrm>
            <a:off x="9651318" y="2226096"/>
            <a:ext cx="604566" cy="604566"/>
            <a:chOff x="0" y="0"/>
            <a:chExt cx="812800" cy="812800"/>
          </a:xfrm>
        </p:grpSpPr>
        <p:sp>
          <p:nvSpPr>
            <p:cNvPr id="91" name="Google Shape;91;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3" name="Google Shape;93;p22"/>
          <p:cNvGrpSpPr/>
          <p:nvPr/>
        </p:nvGrpSpPr>
        <p:grpSpPr>
          <a:xfrm>
            <a:off x="10476408" y="681913"/>
            <a:ext cx="637633" cy="637633"/>
            <a:chOff x="0" y="0"/>
            <a:chExt cx="812800" cy="812800"/>
          </a:xfrm>
        </p:grpSpPr>
        <p:sp>
          <p:nvSpPr>
            <p:cNvPr id="94" name="Google Shape;94;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6" name="Google Shape;96;p22"/>
          <p:cNvSpPr/>
          <p:nvPr/>
        </p:nvSpPr>
        <p:spPr>
          <a:xfrm>
            <a:off x="505150" y="343760"/>
            <a:ext cx="2213194" cy="1832016"/>
          </a:xfrm>
          <a:custGeom>
            <a:avLst/>
            <a:gdLst/>
            <a:ahLst/>
            <a:cxnLst/>
            <a:rect l="l" t="t" r="r" b="b"/>
            <a:pathLst>
              <a:path w="2240781" h="1952681" extrusionOk="0">
                <a:moveTo>
                  <a:pt x="0" y="0"/>
                </a:moveTo>
                <a:lnTo>
                  <a:pt x="2240781" y="0"/>
                </a:lnTo>
                <a:lnTo>
                  <a:pt x="2240781" y="1952681"/>
                </a:lnTo>
                <a:lnTo>
                  <a:pt x="0" y="1952681"/>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22"/>
          <p:cNvSpPr txBox="1"/>
          <p:nvPr/>
        </p:nvSpPr>
        <p:spPr>
          <a:xfrm>
            <a:off x="505150" y="2438046"/>
            <a:ext cx="8319300" cy="9234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6000"/>
              <a:buFont typeface="Arial"/>
              <a:buNone/>
            </a:pPr>
            <a:r>
              <a:rPr lang="en-US" sz="6000" b="1" i="0" u="none" strike="noStrike" cap="none">
                <a:solidFill>
                  <a:srgbClr val="10146E"/>
                </a:solidFill>
                <a:latin typeface="Poppins"/>
                <a:ea typeface="Poppins"/>
                <a:cs typeface="Poppins"/>
                <a:sym typeface="Poppins"/>
              </a:rPr>
              <a:t>VETCOMPASS</a:t>
            </a:r>
            <a:endParaRPr sz="6000" b="0" i="0" u="none" strike="noStrike" cap="none">
              <a:solidFill>
                <a:srgbClr val="000000"/>
              </a:solidFill>
              <a:latin typeface="Arial"/>
              <a:ea typeface="Arial"/>
              <a:cs typeface="Arial"/>
              <a:sym typeface="Arial"/>
            </a:endParaRPr>
          </a:p>
        </p:txBody>
      </p:sp>
      <p:sp>
        <p:nvSpPr>
          <p:cNvPr id="98" name="Google Shape;98;p22"/>
          <p:cNvSpPr txBox="1"/>
          <p:nvPr/>
        </p:nvSpPr>
        <p:spPr>
          <a:xfrm>
            <a:off x="505150" y="3429002"/>
            <a:ext cx="7177200" cy="1054200"/>
          </a:xfrm>
          <a:prstGeom prst="rect">
            <a:avLst/>
          </a:prstGeom>
          <a:noFill/>
          <a:ln>
            <a:noFill/>
          </a:ln>
        </p:spPr>
        <p:txBody>
          <a:bodyPr spcFirstLastPara="1" wrap="square" lIns="0" tIns="0" rIns="0" bIns="0" anchor="t" anchorCtr="0">
            <a:spAutoFit/>
          </a:bodyPr>
          <a:lstStyle/>
          <a:p>
            <a:pPr marL="0" marR="0" lvl="0" indent="0" algn="l" rtl="0">
              <a:lnSpc>
                <a:spcPct val="114000"/>
              </a:lnSpc>
              <a:spcBef>
                <a:spcPts val="0"/>
              </a:spcBef>
              <a:spcAft>
                <a:spcPts val="0"/>
              </a:spcAft>
              <a:buClr>
                <a:srgbClr val="000000"/>
              </a:buClr>
              <a:buSzPts val="3200"/>
              <a:buFont typeface="Arial"/>
              <a:buNone/>
            </a:pPr>
            <a:r>
              <a:rPr lang="en-US" sz="3200" b="1" i="0" u="none" strike="noStrike" cap="none">
                <a:solidFill>
                  <a:srgbClr val="17B8BB"/>
                </a:solidFill>
                <a:latin typeface="Poppins"/>
                <a:ea typeface="Poppins"/>
                <a:cs typeface="Poppins"/>
                <a:sym typeface="Poppins"/>
              </a:rPr>
              <a:t>VET Teachers' Transversal Skills </a:t>
            </a:r>
            <a:endParaRPr sz="3200" b="1" i="0" u="none" strike="noStrike" cap="none">
              <a:solidFill>
                <a:srgbClr val="17B8BB"/>
              </a:solidFill>
              <a:latin typeface="Poppins"/>
              <a:ea typeface="Poppins"/>
              <a:cs typeface="Poppins"/>
              <a:sym typeface="Poppins"/>
            </a:endParaRPr>
          </a:p>
          <a:p>
            <a:pPr marL="0" marR="0" lvl="0" indent="0" algn="l" rtl="0">
              <a:lnSpc>
                <a:spcPct val="114000"/>
              </a:lnSpc>
              <a:spcBef>
                <a:spcPts val="0"/>
              </a:spcBef>
              <a:spcAft>
                <a:spcPts val="0"/>
              </a:spcAft>
              <a:buClr>
                <a:srgbClr val="000000"/>
              </a:buClr>
              <a:buSzPts val="3200"/>
              <a:buFont typeface="Arial"/>
              <a:buNone/>
            </a:pPr>
            <a:r>
              <a:rPr lang="en-US" sz="3200" b="1" i="0" u="none" strike="noStrike" cap="none">
                <a:solidFill>
                  <a:srgbClr val="17B8BB"/>
                </a:solidFill>
                <a:latin typeface="Poppins"/>
                <a:ea typeface="Poppins"/>
                <a:cs typeface="Poppins"/>
                <a:sym typeface="Poppins"/>
              </a:rPr>
              <a:t>Competence Assessment System</a:t>
            </a:r>
            <a:endParaRPr sz="3200" b="0" i="0" u="none" strike="noStrike" cap="none">
              <a:solidFill>
                <a:srgbClr val="000000"/>
              </a:solidFill>
              <a:latin typeface="Arial"/>
              <a:ea typeface="Arial"/>
              <a:cs typeface="Arial"/>
              <a:sym typeface="Arial"/>
            </a:endParaRPr>
          </a:p>
        </p:txBody>
      </p:sp>
      <p:sp>
        <p:nvSpPr>
          <p:cNvPr id="99" name="Google Shape;99;p22"/>
          <p:cNvSpPr txBox="1"/>
          <p:nvPr/>
        </p:nvSpPr>
        <p:spPr>
          <a:xfrm>
            <a:off x="509075" y="4811571"/>
            <a:ext cx="8319300" cy="12516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3800"/>
              <a:buFont typeface="Arial"/>
              <a:buNone/>
            </a:pPr>
            <a:r>
              <a:rPr lang="en-US" sz="3800" b="1" i="0" u="none" strike="noStrike" cap="none">
                <a:solidFill>
                  <a:srgbClr val="10146E"/>
                </a:solidFill>
                <a:latin typeface="Poppins"/>
                <a:ea typeface="Poppins"/>
                <a:cs typeface="Poppins"/>
                <a:sym typeface="Poppins"/>
              </a:rPr>
              <a:t>Ενότητα 4: Επικοινωνία με Κίνητρο και Ανάπτυξη Σχέσεων</a:t>
            </a:r>
            <a:endParaRPr sz="1400" b="0" i="0" u="none" strike="noStrike" cap="none">
              <a:solidFill>
                <a:srgbClr val="000000"/>
              </a:solidFill>
              <a:latin typeface="Arial"/>
              <a:ea typeface="Arial"/>
              <a:cs typeface="Arial"/>
              <a:sym typeface="Arial"/>
            </a:endParaRPr>
          </a:p>
        </p:txBody>
      </p:sp>
      <p:sp>
        <p:nvSpPr>
          <p:cNvPr id="100" name="Google Shape;100;p22"/>
          <p:cNvSpPr/>
          <p:nvPr/>
        </p:nvSpPr>
        <p:spPr>
          <a:xfrm>
            <a:off x="166946" y="8383035"/>
            <a:ext cx="3671865" cy="991404"/>
          </a:xfrm>
          <a:custGeom>
            <a:avLst/>
            <a:gdLst/>
            <a:ahLst/>
            <a:cxnLst/>
            <a:rect l="l" t="t" r="r" b="b"/>
            <a:pathLst>
              <a:path w="3671865" h="991404" extrusionOk="0">
                <a:moveTo>
                  <a:pt x="0" y="0"/>
                </a:moveTo>
                <a:lnTo>
                  <a:pt x="3671865" y="0"/>
                </a:lnTo>
                <a:lnTo>
                  <a:pt x="3671865" y="991404"/>
                </a:lnTo>
                <a:lnTo>
                  <a:pt x="0" y="991404"/>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22"/>
          <p:cNvSpPr txBox="1"/>
          <p:nvPr/>
        </p:nvSpPr>
        <p:spPr>
          <a:xfrm>
            <a:off x="3838800" y="8278438"/>
            <a:ext cx="4815600" cy="12006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1200" i="1">
                <a:solidFill>
                  <a:schemeClr val="dk1"/>
                </a:solidFill>
                <a:latin typeface="Calibri"/>
                <a:ea typeface="Calibri"/>
                <a:cs typeface="Calibri"/>
                <a:sym typeface="Calibri"/>
              </a:rPr>
              <a:t>Με τη χρηματοδότηση της Ευρωπαϊκής Ένωσης. Οι απόψεις και οι γνώμες που διατυπώνονται εκφράζουν αποκλειστικά τις απόψεις των συντακτών και δεν αντιπροσωπεύουν κατ'ανάγκη τις απόψεις της Ευρωπαϊκής Ένωσης ή του Ευρωπαϊκού Εκτελεστικού Οργανισμού Εκπαίδευσης και Πολιτισμού (EACEA). Η Ευρωπαϊκή Ένωση και ο EACEA δεν μπορούν να θεωρηθούν υπεύθυνοι για τις εκφραζόμενες απόψεις.</a:t>
            </a:r>
            <a:endParaRPr sz="1100" b="0" i="0" u="none" strike="noStrike" cap="none">
              <a:solidFill>
                <a:srgbClr val="262626"/>
              </a:solidFill>
              <a:latin typeface="Calibri"/>
              <a:ea typeface="Calibri"/>
              <a:cs typeface="Calibri"/>
              <a:sym typeface="Calibri"/>
            </a:endParaRPr>
          </a:p>
        </p:txBody>
      </p:sp>
      <p:sp>
        <p:nvSpPr>
          <p:cNvPr id="102" name="Google Shape;102;p22"/>
          <p:cNvSpPr txBox="1"/>
          <p:nvPr/>
        </p:nvSpPr>
        <p:spPr>
          <a:xfrm>
            <a:off x="315867" y="9722206"/>
            <a:ext cx="11621728"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100" b="0" i="0" u="none" strike="noStrike" cap="none">
                <a:solidFill>
                  <a:srgbClr val="10153D"/>
                </a:solidFill>
                <a:latin typeface="Arial"/>
                <a:ea typeface="Arial"/>
                <a:cs typeface="Arial"/>
                <a:sym typeface="Arial"/>
              </a:rPr>
              <a:t>Υλικό διαθέσιμο με την άδεια Creative Commons CC BY 4.0 (https://creativecommons.org/licenses/by/4.0/).</a:t>
            </a:r>
            <a:endParaRPr sz="1400" b="0" i="0" u="none" strike="noStrike" cap="none">
              <a:solidFill>
                <a:srgbClr val="000000"/>
              </a:solidFill>
              <a:latin typeface="Arial"/>
              <a:ea typeface="Arial"/>
              <a:cs typeface="Arial"/>
              <a:sym typeface="Arial"/>
            </a:endParaRPr>
          </a:p>
        </p:txBody>
      </p:sp>
      <p:sp>
        <p:nvSpPr>
          <p:cNvPr id="103" name="Google Shape;103;p22"/>
          <p:cNvSpPr/>
          <p:nvPr/>
        </p:nvSpPr>
        <p:spPr>
          <a:xfrm>
            <a:off x="3907596" y="7630379"/>
            <a:ext cx="1522251" cy="673677"/>
          </a:xfrm>
          <a:custGeom>
            <a:avLst/>
            <a:gdLst/>
            <a:ahLst/>
            <a:cxnLst/>
            <a:rect l="l" t="t" r="r" b="b"/>
            <a:pathLst>
              <a:path w="1522251" h="673677" extrusionOk="0">
                <a:moveTo>
                  <a:pt x="0" y="0"/>
                </a:moveTo>
                <a:lnTo>
                  <a:pt x="1522251" y="0"/>
                </a:lnTo>
                <a:lnTo>
                  <a:pt x="1522251" y="673677"/>
                </a:lnTo>
                <a:lnTo>
                  <a:pt x="0" y="67367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22"/>
          <p:cNvSpPr/>
          <p:nvPr/>
        </p:nvSpPr>
        <p:spPr>
          <a:xfrm>
            <a:off x="505161" y="6626847"/>
            <a:ext cx="1855138" cy="593644"/>
          </a:xfrm>
          <a:custGeom>
            <a:avLst/>
            <a:gdLst/>
            <a:ahLst/>
            <a:cxnLst/>
            <a:rect l="l" t="t" r="r" b="b"/>
            <a:pathLst>
              <a:path w="1855138" h="593644" extrusionOk="0">
                <a:moveTo>
                  <a:pt x="0" y="0"/>
                </a:moveTo>
                <a:lnTo>
                  <a:pt x="1855138" y="0"/>
                </a:lnTo>
                <a:lnTo>
                  <a:pt x="1855138" y="593644"/>
                </a:lnTo>
                <a:lnTo>
                  <a:pt x="0" y="593644"/>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22"/>
          <p:cNvSpPr/>
          <p:nvPr/>
        </p:nvSpPr>
        <p:spPr>
          <a:xfrm>
            <a:off x="4931578" y="6391522"/>
            <a:ext cx="1064292" cy="1064292"/>
          </a:xfrm>
          <a:custGeom>
            <a:avLst/>
            <a:gdLst/>
            <a:ahLst/>
            <a:cxnLst/>
            <a:rect l="l" t="t" r="r" b="b"/>
            <a:pathLst>
              <a:path w="1064292" h="1064292" extrusionOk="0">
                <a:moveTo>
                  <a:pt x="0" y="0"/>
                </a:moveTo>
                <a:lnTo>
                  <a:pt x="1064292" y="0"/>
                </a:lnTo>
                <a:lnTo>
                  <a:pt x="1064292" y="1064293"/>
                </a:lnTo>
                <a:lnTo>
                  <a:pt x="0" y="1064293"/>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22"/>
          <p:cNvSpPr/>
          <p:nvPr/>
        </p:nvSpPr>
        <p:spPr>
          <a:xfrm>
            <a:off x="5995870" y="6515379"/>
            <a:ext cx="1001936" cy="816577"/>
          </a:xfrm>
          <a:custGeom>
            <a:avLst/>
            <a:gdLst/>
            <a:ahLst/>
            <a:cxnLst/>
            <a:rect l="l" t="t" r="r" b="b"/>
            <a:pathLst>
              <a:path w="1001936" h="816577" extrusionOk="0">
                <a:moveTo>
                  <a:pt x="0" y="0"/>
                </a:moveTo>
                <a:lnTo>
                  <a:pt x="1001936" y="0"/>
                </a:lnTo>
                <a:lnTo>
                  <a:pt x="1001936" y="816577"/>
                </a:lnTo>
                <a:lnTo>
                  <a:pt x="0" y="816577"/>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22"/>
          <p:cNvSpPr/>
          <p:nvPr/>
        </p:nvSpPr>
        <p:spPr>
          <a:xfrm>
            <a:off x="533736" y="7651472"/>
            <a:ext cx="1184797" cy="631491"/>
          </a:xfrm>
          <a:custGeom>
            <a:avLst/>
            <a:gdLst/>
            <a:ahLst/>
            <a:cxnLst/>
            <a:rect l="l" t="t" r="r" b="b"/>
            <a:pathLst>
              <a:path w="1184797" h="631491" extrusionOk="0">
                <a:moveTo>
                  <a:pt x="0" y="0"/>
                </a:moveTo>
                <a:lnTo>
                  <a:pt x="1184798" y="0"/>
                </a:lnTo>
                <a:lnTo>
                  <a:pt x="1184798" y="631491"/>
                </a:lnTo>
                <a:lnTo>
                  <a:pt x="0" y="631491"/>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22"/>
          <p:cNvSpPr/>
          <p:nvPr/>
        </p:nvSpPr>
        <p:spPr>
          <a:xfrm>
            <a:off x="2005633" y="7700208"/>
            <a:ext cx="1668812" cy="534020"/>
          </a:xfrm>
          <a:custGeom>
            <a:avLst/>
            <a:gdLst/>
            <a:ahLst/>
            <a:cxnLst/>
            <a:rect l="l" t="t" r="r" b="b"/>
            <a:pathLst>
              <a:path w="1668812" h="534020" extrusionOk="0">
                <a:moveTo>
                  <a:pt x="0" y="0"/>
                </a:moveTo>
                <a:lnTo>
                  <a:pt x="1668811" y="0"/>
                </a:lnTo>
                <a:lnTo>
                  <a:pt x="1668811" y="534019"/>
                </a:lnTo>
                <a:lnTo>
                  <a:pt x="0" y="534019"/>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22"/>
          <p:cNvSpPr/>
          <p:nvPr/>
        </p:nvSpPr>
        <p:spPr>
          <a:xfrm>
            <a:off x="5715597" y="7700207"/>
            <a:ext cx="1310784" cy="480349"/>
          </a:xfrm>
          <a:custGeom>
            <a:avLst/>
            <a:gdLst/>
            <a:ahLst/>
            <a:cxnLst/>
            <a:rect l="l" t="t" r="r" b="b"/>
            <a:pathLst>
              <a:path w="1310784" h="480349" extrusionOk="0">
                <a:moveTo>
                  <a:pt x="0" y="0"/>
                </a:moveTo>
                <a:lnTo>
                  <a:pt x="1310784" y="0"/>
                </a:lnTo>
                <a:lnTo>
                  <a:pt x="1310784" y="480349"/>
                </a:lnTo>
                <a:lnTo>
                  <a:pt x="0" y="480349"/>
                </a:lnTo>
                <a:lnTo>
                  <a:pt x="0" y="0"/>
                </a:lnTo>
                <a:close/>
              </a:path>
            </a:pathLst>
          </a:custGeom>
          <a:blipFill rotWithShape="1">
            <a:blip r:embed="rId1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0" name="Google Shape;110;p22"/>
          <p:cNvPicPr preferRelativeResize="0"/>
          <p:nvPr/>
        </p:nvPicPr>
        <p:blipFill rotWithShape="1">
          <a:blip r:embed="rId15">
            <a:alphaModFix/>
          </a:blip>
          <a:srcRect/>
          <a:stretch/>
        </p:blipFill>
        <p:spPr>
          <a:xfrm>
            <a:off x="2718363" y="6551100"/>
            <a:ext cx="1855150" cy="70746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pic>
        <p:nvPicPr>
          <p:cNvPr id="309" name="Google Shape;309;p31"/>
          <p:cNvPicPr preferRelativeResize="0"/>
          <p:nvPr/>
        </p:nvPicPr>
        <p:blipFill rotWithShape="1">
          <a:blip r:embed="rId3">
            <a:alphaModFix/>
          </a:blip>
          <a:srcRect/>
          <a:stretch/>
        </p:blipFill>
        <p:spPr>
          <a:xfrm>
            <a:off x="-586790" y="8119951"/>
            <a:ext cx="19846339" cy="2386012"/>
          </a:xfrm>
          <a:prstGeom prst="rect">
            <a:avLst/>
          </a:prstGeom>
          <a:noFill/>
          <a:ln>
            <a:noFill/>
          </a:ln>
        </p:spPr>
      </p:pic>
      <p:pic>
        <p:nvPicPr>
          <p:cNvPr id="310" name="Google Shape;310;p31"/>
          <p:cNvPicPr preferRelativeResize="0"/>
          <p:nvPr/>
        </p:nvPicPr>
        <p:blipFill rotWithShape="1">
          <a:blip r:embed="rId4">
            <a:alphaModFix/>
          </a:blip>
          <a:srcRect/>
          <a:stretch/>
        </p:blipFill>
        <p:spPr>
          <a:xfrm>
            <a:off x="1128713" y="221456"/>
            <a:ext cx="1600200" cy="1185863"/>
          </a:xfrm>
          <a:prstGeom prst="rect">
            <a:avLst/>
          </a:prstGeom>
          <a:noFill/>
          <a:ln>
            <a:noFill/>
          </a:ln>
        </p:spPr>
      </p:pic>
      <p:sp>
        <p:nvSpPr>
          <p:cNvPr id="311" name="Google Shape;311;p31"/>
          <p:cNvSpPr txBox="1"/>
          <p:nvPr/>
        </p:nvSpPr>
        <p:spPr>
          <a:xfrm>
            <a:off x="341199" y="1545365"/>
            <a:ext cx="15589363" cy="885121"/>
          </a:xfrm>
          <a:prstGeom prst="rect">
            <a:avLst/>
          </a:prstGeom>
          <a:solidFill>
            <a:srgbClr val="10146E"/>
          </a:solidFill>
          <a:ln>
            <a:noFill/>
          </a:ln>
        </p:spPr>
        <p:txBody>
          <a:bodyPr spcFirstLastPara="1" wrap="square" lIns="182875" tIns="91425" rIns="182875" bIns="91425" anchor="ctr" anchorCtr="0">
            <a:noAutofit/>
          </a:bodyPr>
          <a:lstStyle/>
          <a:p>
            <a:pPr marL="0" marR="0" lvl="0" indent="0" algn="l" rtl="0">
              <a:lnSpc>
                <a:spcPct val="100000"/>
              </a:lnSpc>
              <a:spcBef>
                <a:spcPts val="0"/>
              </a:spcBef>
              <a:spcAft>
                <a:spcPts val="0"/>
              </a:spcAft>
              <a:buNone/>
            </a:pPr>
            <a:r>
              <a:rPr lang="en-US" sz="2000" b="1" i="0" u="none" strike="noStrike" cap="none">
                <a:solidFill>
                  <a:srgbClr val="17B8BB"/>
                </a:solidFill>
                <a:latin typeface="Poppins"/>
                <a:ea typeface="Poppins"/>
                <a:cs typeface="Poppins"/>
                <a:sym typeface="Poppins"/>
              </a:rPr>
              <a:t>ΣΕΝΑΡΙΟ  </a:t>
            </a:r>
            <a:r>
              <a:rPr lang="en-US" sz="2000" b="0" i="0" u="none" strike="noStrike" cap="none">
                <a:solidFill>
                  <a:srgbClr val="FFFFFF"/>
                </a:solidFill>
                <a:latin typeface="Poppins"/>
                <a:ea typeface="Poppins"/>
                <a:cs typeface="Poppins"/>
                <a:sym typeface="Poppins"/>
              </a:rPr>
              <a:t>Δύο μαθητές σε ένα πρακτικό εργαστήριο διαφωνούν σχετικά με τη μέθοδο. Κάποιος γίνεται φωνητικός και απορριπτικός. Η ατμόσφαιρα στην ομάδα αλλάζει.</a:t>
            </a:r>
            <a:endParaRPr sz="1400" b="0" i="0" u="none" strike="noStrike" cap="none">
              <a:solidFill>
                <a:srgbClr val="000000"/>
              </a:solidFill>
              <a:latin typeface="Arial"/>
              <a:ea typeface="Arial"/>
              <a:cs typeface="Arial"/>
              <a:sym typeface="Arial"/>
            </a:endParaRPr>
          </a:p>
        </p:txBody>
      </p:sp>
      <p:sp>
        <p:nvSpPr>
          <p:cNvPr id="312" name="Google Shape;312;p31"/>
          <p:cNvSpPr txBox="1"/>
          <p:nvPr/>
        </p:nvSpPr>
        <p:spPr>
          <a:xfrm>
            <a:off x="2934467" y="380944"/>
            <a:ext cx="9719187" cy="6858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None/>
            </a:pPr>
            <a:r>
              <a:rPr lang="en-US" sz="2800" b="1" i="0" u="none" strike="noStrike" cap="none">
                <a:solidFill>
                  <a:srgbClr val="10146E"/>
                </a:solidFill>
                <a:latin typeface="Poppins"/>
                <a:ea typeface="Poppins"/>
                <a:cs typeface="Poppins"/>
                <a:sym typeface="Poppins"/>
              </a:rPr>
              <a:t>Άσκηση σεναρίου: Διαφωνία στο εργαστήριο</a:t>
            </a:r>
            <a:endParaRPr sz="1400" b="0" i="0" u="none" strike="noStrike" cap="none">
              <a:solidFill>
                <a:srgbClr val="000000"/>
              </a:solidFill>
              <a:latin typeface="Arial"/>
              <a:ea typeface="Arial"/>
              <a:cs typeface="Arial"/>
              <a:sym typeface="Arial"/>
            </a:endParaRPr>
          </a:p>
        </p:txBody>
      </p:sp>
      <p:sp>
        <p:nvSpPr>
          <p:cNvPr id="313" name="Google Shape;313;p31"/>
          <p:cNvSpPr txBox="1"/>
          <p:nvPr/>
        </p:nvSpPr>
        <p:spPr>
          <a:xfrm>
            <a:off x="456200" y="2928700"/>
            <a:ext cx="11430000" cy="3429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None/>
            </a:pPr>
            <a:r>
              <a:rPr lang="en-US" sz="2400" b="1" i="0" u="none" strike="noStrike" cap="none">
                <a:solidFill>
                  <a:srgbClr val="10146E"/>
                </a:solidFill>
                <a:latin typeface="Poppins"/>
                <a:ea typeface="Poppins"/>
                <a:cs typeface="Poppins"/>
                <a:sym typeface="Poppins"/>
              </a:rPr>
              <a:t>Σκεφτείτε την απάντησή σας ως εκπαιδευτής:</a:t>
            </a:r>
            <a:endParaRPr sz="1400" b="0" i="0" u="none" strike="noStrike" cap="none">
              <a:solidFill>
                <a:srgbClr val="000000"/>
              </a:solidFill>
              <a:latin typeface="Arial"/>
              <a:ea typeface="Arial"/>
              <a:cs typeface="Arial"/>
              <a:sym typeface="Arial"/>
            </a:endParaRPr>
          </a:p>
        </p:txBody>
      </p:sp>
      <p:sp>
        <p:nvSpPr>
          <p:cNvPr id="314" name="Google Shape;314;p31"/>
          <p:cNvSpPr txBox="1"/>
          <p:nvPr/>
        </p:nvSpPr>
        <p:spPr>
          <a:xfrm>
            <a:off x="456199" y="3681011"/>
            <a:ext cx="14888575" cy="738664"/>
          </a:xfrm>
          <a:prstGeom prst="rect">
            <a:avLst/>
          </a:prstGeom>
          <a:noFill/>
          <a:ln>
            <a:noFill/>
          </a:ln>
        </p:spPr>
        <p:txBody>
          <a:bodyPr spcFirstLastPara="1" wrap="square" lIns="0" tIns="0" rIns="182875" bIns="0" anchor="t" anchorCtr="0">
            <a:spAutoFit/>
          </a:bodyPr>
          <a:lstStyle/>
          <a:p>
            <a:pPr marL="342900" marR="0" lvl="0" indent="-342900" algn="l" rtl="0">
              <a:lnSpc>
                <a:spcPct val="120000"/>
              </a:lnSpc>
              <a:spcBef>
                <a:spcPts val="0"/>
              </a:spcBef>
              <a:spcAft>
                <a:spcPts val="0"/>
              </a:spcAft>
              <a:buClr>
                <a:srgbClr val="000000"/>
              </a:buClr>
              <a:buSzPts val="2000"/>
              <a:buFont typeface="Arial"/>
              <a:buChar char="▶"/>
            </a:pPr>
            <a:r>
              <a:rPr lang="en-US" sz="2000" b="0" i="0" u="none" strike="noStrike" cap="none">
                <a:solidFill>
                  <a:srgbClr val="333333"/>
                </a:solidFill>
                <a:latin typeface="Poppins"/>
                <a:ea typeface="Poppins"/>
                <a:cs typeface="Poppins"/>
                <a:sym typeface="Poppins"/>
              </a:rPr>
              <a:t>Πώς παρεμβαίνετε χωρίς να κλιμακώσετε την κατάσταση;</a:t>
            </a:r>
            <a:endParaRPr/>
          </a:p>
          <a:p>
            <a:pPr marL="342900" marR="0" lvl="0" indent="-342900" algn="l" rtl="0">
              <a:lnSpc>
                <a:spcPct val="120000"/>
              </a:lnSpc>
              <a:spcBef>
                <a:spcPts val="0"/>
              </a:spcBef>
              <a:spcAft>
                <a:spcPts val="0"/>
              </a:spcAft>
              <a:buClr>
                <a:srgbClr val="000000"/>
              </a:buClr>
              <a:buSzPts val="2000"/>
              <a:buFont typeface="Arial"/>
              <a:buChar char="▶"/>
            </a:pPr>
            <a:r>
              <a:rPr lang="en-US" sz="2000" b="0" i="0" u="none" strike="noStrike" cap="none">
                <a:solidFill>
                  <a:srgbClr val="333333"/>
                </a:solidFill>
                <a:latin typeface="Poppins"/>
                <a:ea typeface="Poppins"/>
                <a:cs typeface="Poppins"/>
                <a:sym typeface="Poppins"/>
              </a:rPr>
              <a:t>Τι λέτε στην ομάδα για να διατηρήσετε την προσήλωσή της στον στόχο;</a:t>
            </a:r>
            <a:endParaRPr sz="1400" b="0" i="0" u="none" strike="noStrike" cap="none">
              <a:solidFill>
                <a:srgbClr val="000000"/>
              </a:solidFill>
              <a:latin typeface="Arial"/>
              <a:ea typeface="Arial"/>
              <a:cs typeface="Arial"/>
              <a:sym typeface="Arial"/>
            </a:endParaRPr>
          </a:p>
        </p:txBody>
      </p:sp>
      <p:sp>
        <p:nvSpPr>
          <p:cNvPr id="315" name="Google Shape;315;p31"/>
          <p:cNvSpPr txBox="1"/>
          <p:nvPr/>
        </p:nvSpPr>
        <p:spPr>
          <a:xfrm>
            <a:off x="208463" y="5584096"/>
            <a:ext cx="16050712" cy="738664"/>
          </a:xfrm>
          <a:prstGeom prst="rect">
            <a:avLst/>
          </a:prstGeom>
          <a:noFill/>
          <a:ln>
            <a:noFill/>
          </a:ln>
        </p:spPr>
        <p:txBody>
          <a:bodyPr spcFirstLastPara="1" wrap="square" lIns="182875" tIns="0" rIns="0" bIns="0" anchor="t" anchorCtr="0">
            <a:spAutoFit/>
          </a:bodyPr>
          <a:lstStyle/>
          <a:p>
            <a:pPr marL="342900" marR="0" lvl="0" indent="-342900" algn="l" rtl="0">
              <a:lnSpc>
                <a:spcPct val="120000"/>
              </a:lnSpc>
              <a:spcBef>
                <a:spcPts val="0"/>
              </a:spcBef>
              <a:spcAft>
                <a:spcPts val="0"/>
              </a:spcAft>
              <a:buClr>
                <a:srgbClr val="000000"/>
              </a:buClr>
              <a:buSzPts val="2000"/>
              <a:buFont typeface="Arial"/>
              <a:buChar char="▶"/>
            </a:pPr>
            <a:r>
              <a:rPr lang="en-US" sz="2000" b="0" i="0" u="none" strike="noStrike" cap="none" dirty="0" err="1">
                <a:solidFill>
                  <a:srgbClr val="333333"/>
                </a:solidFill>
                <a:latin typeface="Poppins"/>
                <a:ea typeface="Poppins"/>
                <a:cs typeface="Poppins"/>
                <a:sym typeface="Poppins"/>
              </a:rPr>
              <a:t>Πώς</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μιλάτε</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ξεχωριστά</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με</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κάθε</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εκ</a:t>
            </a:r>
            <a:r>
              <a:rPr lang="en-US" sz="2000" b="0" i="0" u="none" strike="noStrike" cap="none" dirty="0">
                <a:solidFill>
                  <a:srgbClr val="333333"/>
                </a:solidFill>
                <a:latin typeface="Poppins"/>
                <a:ea typeface="Poppins"/>
                <a:cs typeface="Poppins"/>
                <a:sym typeface="Poppins"/>
              </a:rPr>
              <a:t>παιδευόμενο στη συνέχεια;</a:t>
            </a:r>
            <a:endParaRPr dirty="0"/>
          </a:p>
          <a:p>
            <a:pPr marL="342900" marR="0" lvl="0" indent="-342900" algn="l" rtl="0">
              <a:lnSpc>
                <a:spcPct val="120000"/>
              </a:lnSpc>
              <a:spcBef>
                <a:spcPts val="0"/>
              </a:spcBef>
              <a:spcAft>
                <a:spcPts val="0"/>
              </a:spcAft>
              <a:buClr>
                <a:srgbClr val="000000"/>
              </a:buClr>
              <a:buSzPts val="2000"/>
              <a:buFont typeface="Arial"/>
              <a:buChar char="▶"/>
            </a:pPr>
            <a:r>
              <a:rPr lang="en-US" sz="2000" b="0" i="0" u="none" strike="noStrike" cap="none" dirty="0" err="1">
                <a:solidFill>
                  <a:srgbClr val="333333"/>
                </a:solidFill>
                <a:latin typeface="Poppins"/>
                <a:ea typeface="Poppins"/>
                <a:cs typeface="Poppins"/>
                <a:sym typeface="Poppins"/>
              </a:rPr>
              <a:t>Τι</a:t>
            </a:r>
            <a:r>
              <a:rPr lang="en-US" sz="2000" b="0" i="0" u="none" strike="noStrike" cap="none" dirty="0">
                <a:solidFill>
                  <a:srgbClr val="333333"/>
                </a:solidFill>
                <a:latin typeface="Poppins"/>
                <a:ea typeface="Poppins"/>
                <a:cs typeface="Poppins"/>
                <a:sym typeface="Poppins"/>
              </a:rPr>
              <a:t> σας απ</a:t>
            </a:r>
            <a:r>
              <a:rPr lang="en-US" sz="2000" b="0" i="0" u="none" strike="noStrike" cap="none" dirty="0" err="1">
                <a:solidFill>
                  <a:srgbClr val="333333"/>
                </a:solidFill>
                <a:latin typeface="Poppins"/>
                <a:ea typeface="Poppins"/>
                <a:cs typeface="Poppins"/>
                <a:sym typeface="Poppins"/>
              </a:rPr>
              <a:t>οκ</a:t>
            </a:r>
            <a:r>
              <a:rPr lang="en-US" sz="2000" b="0" i="0" u="none" strike="noStrike" cap="none" dirty="0">
                <a:solidFill>
                  <a:srgbClr val="333333"/>
                </a:solidFill>
                <a:latin typeface="Poppins"/>
                <a:ea typeface="Poppins"/>
                <a:cs typeface="Poppins"/>
                <a:sym typeface="Poppins"/>
              </a:rPr>
              <a:t>αλύπτει αυτή η αλληλεπίδραση σχετικά με τις μαθησιακές ανάγκες τους;</a:t>
            </a:r>
            <a:endParaRPr sz="1400" b="0" i="0" u="none" strike="noStrike" cap="none" dirty="0">
              <a:solidFill>
                <a:srgbClr val="000000"/>
              </a:solidFill>
              <a:latin typeface="Arial"/>
              <a:ea typeface="Arial"/>
              <a:cs typeface="Arial"/>
              <a:sym typeface="Arial"/>
            </a:endParaRPr>
          </a:p>
        </p:txBody>
      </p:sp>
      <p:sp>
        <p:nvSpPr>
          <p:cNvPr id="316" name="Google Shape;316;p31"/>
          <p:cNvSpPr txBox="1"/>
          <p:nvPr/>
        </p:nvSpPr>
        <p:spPr>
          <a:xfrm>
            <a:off x="341199" y="8667704"/>
            <a:ext cx="17135639" cy="514350"/>
          </a:xfrm>
          <a:prstGeom prst="rect">
            <a:avLst/>
          </a:prstGeom>
          <a:solidFill>
            <a:srgbClr val="17B8BB"/>
          </a:solidFill>
          <a:ln>
            <a:noFill/>
          </a:ln>
        </p:spPr>
        <p:txBody>
          <a:bodyPr spcFirstLastPara="1" wrap="square" lIns="228600" tIns="91425" rIns="228600"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Βασική αρχή: </a:t>
            </a:r>
            <a:r>
              <a:rPr lang="en-US" sz="2400" b="0" i="1" u="none" strike="noStrike" cap="none">
                <a:solidFill>
                  <a:srgbClr val="FFFFFF"/>
                </a:solidFill>
                <a:latin typeface="Poppins"/>
                <a:ea typeface="Poppins"/>
                <a:cs typeface="Poppins"/>
                <a:sym typeface="Poppins"/>
              </a:rPr>
              <a:t>Η αποκλιμάκωση γίνεται δεξιότητα όταν ασκείται με πρόθεση και συστηματικά.</a:t>
            </a:r>
            <a:endParaRPr sz="1400" b="0" i="0" u="none" strike="noStrike" cap="none">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34C8B4BD-922C-8B07-488E-5595134BC1A8}"/>
              </a:ext>
            </a:extLst>
          </p:cNvPr>
          <p:cNvPicPr>
            <a:picLocks noChangeAspect="1"/>
          </p:cNvPicPr>
          <p:nvPr/>
        </p:nvPicPr>
        <p:blipFill>
          <a:blip r:embed="rId5"/>
          <a:stretch>
            <a:fillRect/>
          </a:stretch>
        </p:blipFill>
        <p:spPr>
          <a:xfrm>
            <a:off x="14177195" y="601015"/>
            <a:ext cx="2352675" cy="63817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grpSp>
        <p:nvGrpSpPr>
          <p:cNvPr id="321" name="Google Shape;321;p32"/>
          <p:cNvGrpSpPr/>
          <p:nvPr/>
        </p:nvGrpSpPr>
        <p:grpSpPr>
          <a:xfrm>
            <a:off x="-1" y="4584074"/>
            <a:ext cx="18288001" cy="6357176"/>
            <a:chOff x="0" y="0"/>
            <a:chExt cx="5661114" cy="1674318"/>
          </a:xfrm>
        </p:grpSpPr>
        <p:sp>
          <p:nvSpPr>
            <p:cNvPr id="322" name="Google Shape;322;p32"/>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3" name="Google Shape;323;p32"/>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4" name="Google Shape;324;p32"/>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 name="Google Shape;325;p32"/>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6" name="Google Shape;326;p32"/>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7" name="Google Shape;327;p32"/>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p32"/>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9" name="Google Shape;329;p32"/>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 name="Google Shape;330;p32"/>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1" name="Google Shape;331;p32"/>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2" name="Google Shape;332;p32"/>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3" name="Google Shape;333;p32"/>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4" name="Google Shape;334;p32"/>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5" name="Google Shape;335;p32"/>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6" name="Google Shape;336;p32"/>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p32"/>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8" name="Google Shape;338;p32"/>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9" name="Google Shape;339;p32"/>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0" name="Google Shape;340;p32"/>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1" name="Google Shape;341;p32"/>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42" name="Google Shape;342;p32"/>
          <p:cNvGrpSpPr/>
          <p:nvPr/>
        </p:nvGrpSpPr>
        <p:grpSpPr>
          <a:xfrm>
            <a:off x="-1342907" y="9913239"/>
            <a:ext cx="20973813" cy="837562"/>
            <a:chOff x="0" y="-57150"/>
            <a:chExt cx="11607985" cy="463550"/>
          </a:xfrm>
        </p:grpSpPr>
        <p:sp>
          <p:nvSpPr>
            <p:cNvPr id="343" name="Google Shape;343;p32"/>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p32"/>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45" name="Google Shape;345;p32"/>
          <p:cNvGrpSpPr/>
          <p:nvPr/>
        </p:nvGrpSpPr>
        <p:grpSpPr>
          <a:xfrm>
            <a:off x="4131384" y="9913239"/>
            <a:ext cx="10025232" cy="837562"/>
            <a:chOff x="0" y="-57150"/>
            <a:chExt cx="5548478" cy="463550"/>
          </a:xfrm>
        </p:grpSpPr>
        <p:sp>
          <p:nvSpPr>
            <p:cNvPr id="346" name="Google Shape;346;p32"/>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p32"/>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48" name="Google Shape;348;p32"/>
          <p:cNvSpPr txBox="1"/>
          <p:nvPr/>
        </p:nvSpPr>
        <p:spPr>
          <a:xfrm>
            <a:off x="5374682" y="1019175"/>
            <a:ext cx="7538637" cy="1564787"/>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None/>
            </a:pPr>
            <a:r>
              <a:rPr lang="en-US" sz="4499" b="1" i="0" u="none" strike="noStrike" cap="none">
                <a:solidFill>
                  <a:srgbClr val="000000"/>
                </a:solidFill>
                <a:latin typeface="Poppins"/>
                <a:ea typeface="Poppins"/>
                <a:cs typeface="Poppins"/>
                <a:sym typeface="Poppins"/>
              </a:rPr>
              <a:t>Γιατί αυτό έχει σημασία: Εγκάρσιες δεξιότητες</a:t>
            </a:r>
            <a:endParaRPr sz="1400" b="0" i="0" u="none" strike="noStrike" cap="none">
              <a:solidFill>
                <a:srgbClr val="000000"/>
              </a:solidFill>
              <a:latin typeface="Arial"/>
              <a:ea typeface="Arial"/>
              <a:cs typeface="Arial"/>
              <a:sym typeface="Arial"/>
            </a:endParaRPr>
          </a:p>
        </p:txBody>
      </p:sp>
      <p:sp>
        <p:nvSpPr>
          <p:cNvPr id="349" name="Google Shape;349;p32"/>
          <p:cNvSpPr txBox="1"/>
          <p:nvPr/>
        </p:nvSpPr>
        <p:spPr>
          <a:xfrm>
            <a:off x="1028700" y="709863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Αναπτύσσεται όταν οι μαθητές ακούν ότι η προσπάθεια οδηγεί σε βελτίωση.</a:t>
            </a:r>
            <a:endParaRPr sz="1400" b="0" i="0" u="none" strike="noStrike" cap="none">
              <a:solidFill>
                <a:srgbClr val="000000"/>
              </a:solidFill>
              <a:latin typeface="Arial"/>
              <a:ea typeface="Arial"/>
              <a:cs typeface="Arial"/>
              <a:sym typeface="Arial"/>
            </a:endParaRPr>
          </a:p>
        </p:txBody>
      </p:sp>
      <p:sp>
        <p:nvSpPr>
          <p:cNvPr id="350" name="Google Shape;350;p32"/>
          <p:cNvSpPr txBox="1"/>
          <p:nvPr/>
        </p:nvSpPr>
        <p:spPr>
          <a:xfrm>
            <a:off x="1297793" y="6042689"/>
            <a:ext cx="3175609" cy="865750"/>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Αυτοπεποίθηση &amp; Επιμονή</a:t>
            </a:r>
            <a:endParaRPr sz="1400" b="0" i="0" u="none" strike="noStrike" cap="none">
              <a:solidFill>
                <a:srgbClr val="000000"/>
              </a:solidFill>
              <a:latin typeface="Arial"/>
              <a:ea typeface="Arial"/>
              <a:cs typeface="Arial"/>
              <a:sym typeface="Arial"/>
            </a:endParaRPr>
          </a:p>
        </p:txBody>
      </p:sp>
      <p:sp>
        <p:nvSpPr>
          <p:cNvPr id="351" name="Google Shape;351;p32"/>
          <p:cNvSpPr txBox="1"/>
          <p:nvPr/>
        </p:nvSpPr>
        <p:spPr>
          <a:xfrm>
            <a:off x="5201666" y="709863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Αναπτύσσεται όταν οι μαθητές αντιμετωπίζονται ως επαγγελματίες και όχι ως μαθητές.</a:t>
            </a:r>
            <a:endParaRPr sz="1400" b="0" i="0" u="none" strike="noStrike" cap="none">
              <a:solidFill>
                <a:srgbClr val="000000"/>
              </a:solidFill>
              <a:latin typeface="Arial"/>
              <a:ea typeface="Arial"/>
              <a:cs typeface="Arial"/>
              <a:sym typeface="Arial"/>
            </a:endParaRPr>
          </a:p>
        </p:txBody>
      </p:sp>
      <p:sp>
        <p:nvSpPr>
          <p:cNvPr id="352" name="Google Shape;352;p32"/>
          <p:cNvSpPr txBox="1"/>
          <p:nvPr/>
        </p:nvSpPr>
        <p:spPr>
          <a:xfrm>
            <a:off x="5200743" y="6042689"/>
            <a:ext cx="3715643" cy="865750"/>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Επαγγελματική Ταυτότητα</a:t>
            </a:r>
            <a:endParaRPr sz="1400" b="0" i="0" u="none" strike="noStrike" cap="none">
              <a:solidFill>
                <a:srgbClr val="000000"/>
              </a:solidFill>
              <a:latin typeface="Arial"/>
              <a:ea typeface="Arial"/>
              <a:cs typeface="Arial"/>
              <a:sym typeface="Arial"/>
            </a:endParaRPr>
          </a:p>
        </p:txBody>
      </p:sp>
      <p:sp>
        <p:nvSpPr>
          <p:cNvPr id="353" name="Google Shape;353;p32"/>
          <p:cNvSpPr txBox="1"/>
          <p:nvPr/>
        </p:nvSpPr>
        <p:spPr>
          <a:xfrm>
            <a:off x="9373585" y="7098635"/>
            <a:ext cx="3713796" cy="14604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Ενισχύεται όταν οι μαθητές αισθάνονται αρκετά ασφαλείς ώστε να προσπαθήσουν και να αποτύχουν χωρίς κρίση.</a:t>
            </a:r>
            <a:endParaRPr sz="1400" b="0" i="0" u="none" strike="noStrike" cap="none">
              <a:solidFill>
                <a:srgbClr val="000000"/>
              </a:solidFill>
              <a:latin typeface="Arial"/>
              <a:ea typeface="Arial"/>
              <a:cs typeface="Arial"/>
              <a:sym typeface="Arial"/>
            </a:endParaRPr>
          </a:p>
        </p:txBody>
      </p:sp>
      <p:sp>
        <p:nvSpPr>
          <p:cNvPr id="354" name="Google Shape;354;p32"/>
          <p:cNvSpPr txBox="1"/>
          <p:nvPr/>
        </p:nvSpPr>
        <p:spPr>
          <a:xfrm>
            <a:off x="9547648" y="6042689"/>
            <a:ext cx="3365670" cy="865750"/>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Επίλυση προβλημάτων</a:t>
            </a:r>
            <a:endParaRPr sz="1400" b="0" i="0" u="none" strike="noStrike" cap="none">
              <a:solidFill>
                <a:srgbClr val="000000"/>
              </a:solidFill>
              <a:latin typeface="Arial"/>
              <a:ea typeface="Arial"/>
              <a:cs typeface="Arial"/>
              <a:sym typeface="Arial"/>
            </a:endParaRPr>
          </a:p>
        </p:txBody>
      </p:sp>
      <p:sp>
        <p:nvSpPr>
          <p:cNvPr id="355" name="Google Shape;355;p32"/>
          <p:cNvSpPr txBox="1"/>
          <p:nvPr/>
        </p:nvSpPr>
        <p:spPr>
          <a:xfrm>
            <a:off x="13545504" y="7015507"/>
            <a:ext cx="3713796" cy="14604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Βελτιώνεται όταν οι εκπαιδευόμενοι βλέπουν τον εκπαιδευτή τους να την εφαρμόζει με αποτελεσματικό τρόπο.</a:t>
            </a:r>
            <a:endParaRPr sz="1400" b="0" i="0" u="none" strike="noStrike" cap="none">
              <a:solidFill>
                <a:srgbClr val="000000"/>
              </a:solidFill>
              <a:latin typeface="Arial"/>
              <a:ea typeface="Arial"/>
              <a:cs typeface="Arial"/>
              <a:sym typeface="Arial"/>
            </a:endParaRPr>
          </a:p>
        </p:txBody>
      </p:sp>
      <p:sp>
        <p:nvSpPr>
          <p:cNvPr id="356" name="Google Shape;356;p32"/>
          <p:cNvSpPr txBox="1"/>
          <p:nvPr/>
        </p:nvSpPr>
        <p:spPr>
          <a:xfrm>
            <a:off x="13545504" y="6042689"/>
            <a:ext cx="3713796" cy="432875"/>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Επικοινωνία</a:t>
            </a:r>
            <a:endParaRPr sz="1400" b="0" i="0" u="none" strike="noStrike" cap="none">
              <a:solidFill>
                <a:srgbClr val="000000"/>
              </a:solidFill>
              <a:latin typeface="Arial"/>
              <a:ea typeface="Arial"/>
              <a:cs typeface="Arial"/>
              <a:sym typeface="Arial"/>
            </a:endParaRPr>
          </a:p>
        </p:txBody>
      </p:sp>
      <p:sp>
        <p:nvSpPr>
          <p:cNvPr id="357" name="Google Shape;357;p32"/>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8" name="Google Shape;358;p32"/>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pic>
        <p:nvPicPr>
          <p:cNvPr id="363" name="Google Shape;363;p33"/>
          <p:cNvPicPr preferRelativeResize="0"/>
          <p:nvPr/>
        </p:nvPicPr>
        <p:blipFill rotWithShape="1">
          <a:blip r:embed="rId3">
            <a:alphaModFix/>
          </a:blip>
          <a:srcRect/>
          <a:stretch/>
        </p:blipFill>
        <p:spPr>
          <a:xfrm>
            <a:off x="-133210" y="0"/>
            <a:ext cx="4911214" cy="10287000"/>
          </a:xfrm>
          <a:prstGeom prst="rect">
            <a:avLst/>
          </a:prstGeom>
          <a:noFill/>
          <a:ln>
            <a:noFill/>
          </a:ln>
        </p:spPr>
      </p:pic>
      <p:sp>
        <p:nvSpPr>
          <p:cNvPr id="364" name="Google Shape;364;p33"/>
          <p:cNvSpPr/>
          <p:nvPr/>
        </p:nvSpPr>
        <p:spPr>
          <a:xfrm rot="4721273" flipH="1">
            <a:off x="-1013093" y="1896866"/>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65" name="Google Shape;365;p33"/>
          <p:cNvGrpSpPr/>
          <p:nvPr/>
        </p:nvGrpSpPr>
        <p:grpSpPr>
          <a:xfrm>
            <a:off x="5940775" y="946396"/>
            <a:ext cx="857867" cy="857867"/>
            <a:chOff x="0" y="0"/>
            <a:chExt cx="812800" cy="812800"/>
          </a:xfrm>
        </p:grpSpPr>
        <p:sp>
          <p:nvSpPr>
            <p:cNvPr id="366" name="Google Shape;366;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7" name="Google Shape;367;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68" name="Google Shape;368;p33"/>
          <p:cNvGrpSpPr/>
          <p:nvPr/>
        </p:nvGrpSpPr>
        <p:grpSpPr>
          <a:xfrm>
            <a:off x="6592862" y="2226096"/>
            <a:ext cx="604566" cy="604566"/>
            <a:chOff x="0" y="0"/>
            <a:chExt cx="812800" cy="812800"/>
          </a:xfrm>
        </p:grpSpPr>
        <p:sp>
          <p:nvSpPr>
            <p:cNvPr id="369" name="Google Shape;369;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0" name="Google Shape;370;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71" name="Google Shape;371;p33"/>
          <p:cNvGrpSpPr/>
          <p:nvPr/>
        </p:nvGrpSpPr>
        <p:grpSpPr>
          <a:xfrm>
            <a:off x="5825201" y="681913"/>
            <a:ext cx="637633" cy="637633"/>
            <a:chOff x="0" y="0"/>
            <a:chExt cx="812800" cy="812800"/>
          </a:xfrm>
        </p:grpSpPr>
        <p:sp>
          <p:nvSpPr>
            <p:cNvPr id="372" name="Google Shape;372;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3" name="Google Shape;373;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74" name="Google Shape;374;p33"/>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5" name="Google Shape;375;p33"/>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6" name="Google Shape;376;p33"/>
          <p:cNvSpPr txBox="1"/>
          <p:nvPr/>
        </p:nvSpPr>
        <p:spPr>
          <a:xfrm>
            <a:off x="8768076" y="1805146"/>
            <a:ext cx="9519924" cy="6875728"/>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None/>
            </a:pPr>
            <a:r>
              <a:rPr lang="en-US" sz="2400" b="1" i="0" u="none" strike="noStrike" cap="none">
                <a:solidFill>
                  <a:srgbClr val="17B8BB"/>
                </a:solidFill>
                <a:latin typeface="Poppins"/>
                <a:ea typeface="Poppins"/>
                <a:cs typeface="Poppins"/>
                <a:sym typeface="Poppins"/>
              </a:rPr>
              <a:t>Οι εκπαιδευτές ΕΕΚ μπορούν να αναπτύξουν αυτή τη δεξιότητα:</a:t>
            </a:r>
            <a:endParaRPr/>
          </a:p>
          <a:p>
            <a:pPr marL="342900" marR="0" lvl="0" indent="-342900" algn="l" rtl="0">
              <a:lnSpc>
                <a:spcPct val="130009"/>
              </a:lnSpc>
              <a:spcBef>
                <a:spcPts val="15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Επανεξετάζοντας μία ανατροφοδότηση την εβδομάδα και αναρωτώμενοι: ήταν συγκεκριμένη, ειλικρινής και αναπτυξιακή;</a:t>
            </a:r>
            <a:endParaRPr/>
          </a:p>
          <a:p>
            <a:pPr marL="342900" marR="0" lvl="0" indent="-342900" algn="l" rtl="0">
              <a:lnSpc>
                <a:spcPct val="130009"/>
              </a:lnSpc>
              <a:spcBef>
                <a:spcPts val="15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Παρατηρώντας τα γλωσσικά μοτίβα που χρησιμοποιούν συχνότερα και εντοπίζοντας ποια θα μπορούσαν να διατυπωθούν με διαφορετικό τρόπο.</a:t>
            </a:r>
            <a:endParaRPr/>
          </a:p>
          <a:p>
            <a:pPr marL="342900" marR="0" lvl="0" indent="-342900" algn="l" rtl="0">
              <a:lnSpc>
                <a:spcPct val="130009"/>
              </a:lnSpc>
              <a:spcBef>
                <a:spcPts val="15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Προσκαλώντας έναν/μία συνάδελφο εμπιστοσύνης να παρακολουθήσει μία διδακτική συνεδρία και να συζητήσουν στη συνέχεια τα πρότυπα επικοινωνίας.</a:t>
            </a:r>
            <a:endParaRPr/>
          </a:p>
          <a:p>
            <a:pPr marL="342900" marR="0" lvl="0" indent="-342900" algn="l" rtl="0">
              <a:lnSpc>
                <a:spcPct val="130009"/>
              </a:lnSpc>
              <a:spcBef>
                <a:spcPts val="15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Εξασκώντας τις τεχνικές αποκλιμάκωσης μέσα από παιχνίδια ρόλων βασισμένα σε σενάρια, μαζί με συναδέλφους.</a:t>
            </a:r>
            <a:endParaRPr sz="2400" b="0" i="0" u="none" strike="noStrike" cap="none">
              <a:solidFill>
                <a:srgbClr val="17B8BB"/>
              </a:solidFill>
              <a:latin typeface="Poppins"/>
              <a:ea typeface="Poppins"/>
              <a:cs typeface="Poppins"/>
              <a:sym typeface="Poppins"/>
            </a:endParaRPr>
          </a:p>
          <a:p>
            <a:pPr marL="0" marR="0" lvl="0" indent="0" algn="l" rtl="0">
              <a:lnSpc>
                <a:spcPct val="130009"/>
              </a:lnSpc>
              <a:spcBef>
                <a:spcPts val="150"/>
              </a:spcBef>
              <a:spcAft>
                <a:spcPts val="0"/>
              </a:spcAft>
              <a:buNone/>
            </a:pPr>
            <a:r>
              <a:rPr lang="en-US" sz="2400" b="0" i="0" u="none" strike="noStrike" cap="none">
                <a:solidFill>
                  <a:srgbClr val="17B8BB"/>
                </a:solidFill>
                <a:latin typeface="Poppins"/>
                <a:ea typeface="Poppins"/>
                <a:cs typeface="Poppins"/>
                <a:sym typeface="Poppins"/>
              </a:rPr>
              <a:t>Η γλώσσα διαμορφώνει την ταυτότητα του μαθητή. Όπως όλες οι επαγγελματικές δεξιότητες, βελτιώνεται με σκόπιμη εξάσκηση και δομημένο προβληματισμό.</a:t>
            </a:r>
            <a:endParaRPr sz="1400" b="0" i="0" u="none" strike="noStrike" cap="none">
              <a:solidFill>
                <a:srgbClr val="000000"/>
              </a:solidFill>
              <a:latin typeface="Arial"/>
              <a:ea typeface="Arial"/>
              <a:cs typeface="Arial"/>
              <a:sym typeface="Arial"/>
            </a:endParaRPr>
          </a:p>
        </p:txBody>
      </p:sp>
      <p:sp>
        <p:nvSpPr>
          <p:cNvPr id="377" name="Google Shape;377;p33"/>
          <p:cNvSpPr txBox="1"/>
          <p:nvPr/>
        </p:nvSpPr>
        <p:spPr>
          <a:xfrm>
            <a:off x="8686890" y="493547"/>
            <a:ext cx="9880982" cy="973856"/>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None/>
            </a:pPr>
            <a:r>
              <a:rPr lang="en-US" sz="2800" b="1" i="0" u="none" strike="noStrike" cap="none">
                <a:solidFill>
                  <a:srgbClr val="000000"/>
                </a:solidFill>
                <a:latin typeface="Poppins"/>
                <a:ea typeface="Poppins"/>
                <a:cs typeface="Poppins"/>
                <a:sym typeface="Poppins"/>
              </a:rPr>
              <a:t>Στρατηγικές εκπαιδευτικών για την ενίσχυση της παρακινητικής επικοινωνίας</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34"/>
          <p:cNvSpPr/>
          <p:nvPr/>
        </p:nvSpPr>
        <p:spPr>
          <a:xfrm rot="-4721612">
            <a:off x="3638115" y="1896865"/>
            <a:ext cx="14314219" cy="4992084"/>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3" name="Google Shape;383;p34"/>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4" name="Google Shape;384;p34"/>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85" name="Google Shape;385;p34"/>
          <p:cNvGrpSpPr/>
          <p:nvPr/>
        </p:nvGrpSpPr>
        <p:grpSpPr>
          <a:xfrm>
            <a:off x="10165433" y="946396"/>
            <a:ext cx="857867" cy="857867"/>
            <a:chOff x="0" y="0"/>
            <a:chExt cx="812800" cy="812800"/>
          </a:xfrm>
        </p:grpSpPr>
        <p:sp>
          <p:nvSpPr>
            <p:cNvPr id="386" name="Google Shape;386;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7" name="Google Shape;387;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88" name="Google Shape;388;p34"/>
          <p:cNvGrpSpPr/>
          <p:nvPr/>
        </p:nvGrpSpPr>
        <p:grpSpPr>
          <a:xfrm>
            <a:off x="9651318" y="2226096"/>
            <a:ext cx="604566" cy="604566"/>
            <a:chOff x="0" y="0"/>
            <a:chExt cx="812800" cy="812800"/>
          </a:xfrm>
        </p:grpSpPr>
        <p:sp>
          <p:nvSpPr>
            <p:cNvPr id="389" name="Google Shape;389;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0" name="Google Shape;390;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91" name="Google Shape;391;p34"/>
          <p:cNvGrpSpPr/>
          <p:nvPr/>
        </p:nvGrpSpPr>
        <p:grpSpPr>
          <a:xfrm>
            <a:off x="10476408" y="681913"/>
            <a:ext cx="637633" cy="637633"/>
            <a:chOff x="0" y="0"/>
            <a:chExt cx="812800" cy="812800"/>
          </a:xfrm>
        </p:grpSpPr>
        <p:sp>
          <p:nvSpPr>
            <p:cNvPr id="392" name="Google Shape;392;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3" name="Google Shape;393;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94" name="Google Shape;394;p34"/>
          <p:cNvSpPr txBox="1"/>
          <p:nvPr/>
        </p:nvSpPr>
        <p:spPr>
          <a:xfrm>
            <a:off x="1041071" y="5394958"/>
            <a:ext cx="7614174" cy="632609"/>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None/>
            </a:pPr>
            <a:r>
              <a:rPr lang="en-US" sz="3606" b="0" i="0" u="none" strike="noStrike" cap="none">
                <a:solidFill>
                  <a:srgbClr val="000000"/>
                </a:solidFill>
                <a:latin typeface="Poppins SemiBold"/>
                <a:ea typeface="Poppins SemiBold"/>
                <a:cs typeface="Poppins SemiBold"/>
                <a:sym typeface="Poppins SemiBold"/>
              </a:rPr>
              <a:t>Για την προσοχή σας</a:t>
            </a:r>
            <a:endParaRPr sz="1400" b="0" i="0" u="none" strike="noStrike" cap="none">
              <a:solidFill>
                <a:srgbClr val="000000"/>
              </a:solidFill>
              <a:latin typeface="Arial"/>
              <a:ea typeface="Arial"/>
              <a:cs typeface="Arial"/>
              <a:sym typeface="Arial"/>
            </a:endParaRPr>
          </a:p>
        </p:txBody>
      </p:sp>
      <p:sp>
        <p:nvSpPr>
          <p:cNvPr id="395" name="Google Shape;395;p34"/>
          <p:cNvSpPr txBox="1"/>
          <p:nvPr/>
        </p:nvSpPr>
        <p:spPr>
          <a:xfrm>
            <a:off x="1034729" y="3875590"/>
            <a:ext cx="7538244" cy="1845185"/>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None/>
            </a:pPr>
            <a:r>
              <a:rPr lang="en-US" sz="10518" b="1" i="0" u="none" strike="noStrike" cap="none">
                <a:solidFill>
                  <a:srgbClr val="17B8BB"/>
                </a:solidFill>
                <a:latin typeface="Poppins"/>
                <a:ea typeface="Poppins"/>
                <a:cs typeface="Poppins"/>
                <a:sym typeface="Poppins"/>
              </a:rPr>
              <a:t>Ευχαριστώ</a:t>
            </a:r>
            <a:endParaRPr sz="1400" b="0" i="0" u="none" strike="noStrike" cap="none">
              <a:solidFill>
                <a:srgbClr val="000000"/>
              </a:solidFill>
              <a:latin typeface="Arial"/>
              <a:ea typeface="Arial"/>
              <a:cs typeface="Arial"/>
              <a:sym typeface="Arial"/>
            </a:endParaRPr>
          </a:p>
        </p:txBody>
      </p:sp>
      <p:sp>
        <p:nvSpPr>
          <p:cNvPr id="396" name="Google Shape;396;p34"/>
          <p:cNvSpPr/>
          <p:nvPr/>
        </p:nvSpPr>
        <p:spPr>
          <a:xfrm>
            <a:off x="3577505" y="681913"/>
            <a:ext cx="1413849" cy="1232069"/>
          </a:xfrm>
          <a:custGeom>
            <a:avLst/>
            <a:gdLst/>
            <a:ahLst/>
            <a:cxnLst/>
            <a:rect l="l" t="t" r="r" b="b"/>
            <a:pathLst>
              <a:path w="1413849" h="1232069" extrusionOk="0">
                <a:moveTo>
                  <a:pt x="0" y="0"/>
                </a:moveTo>
                <a:lnTo>
                  <a:pt x="1413850" y="0"/>
                </a:lnTo>
                <a:lnTo>
                  <a:pt x="1413850" y="1232069"/>
                </a:lnTo>
                <a:lnTo>
                  <a:pt x="0" y="1232069"/>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7" name="Google Shape;397;p34"/>
          <p:cNvSpPr/>
          <p:nvPr/>
        </p:nvSpPr>
        <p:spPr>
          <a:xfrm>
            <a:off x="1041071" y="1126889"/>
            <a:ext cx="2350712" cy="634692"/>
          </a:xfrm>
          <a:custGeom>
            <a:avLst/>
            <a:gdLst/>
            <a:ahLst/>
            <a:cxnLst/>
            <a:rect l="l" t="t" r="r" b="b"/>
            <a:pathLst>
              <a:path w="2350712" h="634692" extrusionOk="0">
                <a:moveTo>
                  <a:pt x="0" y="0"/>
                </a:moveTo>
                <a:lnTo>
                  <a:pt x="2350713" y="0"/>
                </a:lnTo>
                <a:lnTo>
                  <a:pt x="2350713"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8" name="Google Shape;398;p34"/>
          <p:cNvSpPr txBox="1"/>
          <p:nvPr/>
        </p:nvSpPr>
        <p:spPr>
          <a:xfrm>
            <a:off x="397770" y="6823285"/>
            <a:ext cx="7538244" cy="969304"/>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None/>
            </a:pPr>
            <a:r>
              <a:rPr lang="en-US" sz="4499" b="1" i="0" u="none" strike="noStrike" cap="none">
                <a:solidFill>
                  <a:srgbClr val="000000"/>
                </a:solidFill>
                <a:latin typeface="Poppins"/>
                <a:ea typeface="Poppins"/>
                <a:cs typeface="Poppins"/>
                <a:sym typeface="Poppins"/>
              </a:rPr>
              <a:t>Επικοινωνήστε μαζί μας</a:t>
            </a:r>
            <a:endParaRPr sz="1400" b="0" i="0" u="none" strike="noStrike" cap="none">
              <a:solidFill>
                <a:srgbClr val="000000"/>
              </a:solidFill>
              <a:latin typeface="Arial"/>
              <a:ea typeface="Arial"/>
              <a:cs typeface="Arial"/>
              <a:sym typeface="Arial"/>
            </a:endParaRPr>
          </a:p>
        </p:txBody>
      </p:sp>
      <p:grpSp>
        <p:nvGrpSpPr>
          <p:cNvPr id="399" name="Google Shape;399;p34"/>
          <p:cNvGrpSpPr/>
          <p:nvPr/>
        </p:nvGrpSpPr>
        <p:grpSpPr>
          <a:xfrm>
            <a:off x="555937" y="7970706"/>
            <a:ext cx="6239170" cy="761091"/>
            <a:chOff x="0" y="-57150"/>
            <a:chExt cx="3800029" cy="463550"/>
          </a:xfrm>
        </p:grpSpPr>
        <p:sp>
          <p:nvSpPr>
            <p:cNvPr id="400" name="Google Shape;400;p34"/>
            <p:cNvSpPr/>
            <p:nvPr/>
          </p:nvSpPr>
          <p:spPr>
            <a:xfrm>
              <a:off x="0" y="0"/>
              <a:ext cx="3800029" cy="406400"/>
            </a:xfrm>
            <a:custGeom>
              <a:avLst/>
              <a:gdLst/>
              <a:ahLst/>
              <a:cxnLst/>
              <a:rect l="l" t="t" r="r" b="b"/>
              <a:pathLst>
                <a:path w="3800029" h="406400" extrusionOk="0">
                  <a:moveTo>
                    <a:pt x="3596829" y="0"/>
                  </a:moveTo>
                  <a:cubicBezTo>
                    <a:pt x="3709053" y="0"/>
                    <a:pt x="3800029" y="90976"/>
                    <a:pt x="3800029" y="203200"/>
                  </a:cubicBezTo>
                  <a:cubicBezTo>
                    <a:pt x="3800029" y="315424"/>
                    <a:pt x="3709053" y="406400"/>
                    <a:pt x="3596829"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1" name="Google Shape;401;p34"/>
            <p:cNvSpPr txBox="1"/>
            <p:nvPr/>
          </p:nvSpPr>
          <p:spPr>
            <a:xfrm>
              <a:off x="0" y="-57150"/>
              <a:ext cx="3800029"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02" name="Google Shape;402;p34"/>
          <p:cNvSpPr/>
          <p:nvPr/>
        </p:nvSpPr>
        <p:spPr>
          <a:xfrm>
            <a:off x="79280" y="7898495"/>
            <a:ext cx="953315" cy="953315"/>
          </a:xfrm>
          <a:custGeom>
            <a:avLst/>
            <a:gdLst/>
            <a:ahLst/>
            <a:cxnLst/>
            <a:rect l="l" t="t" r="r" b="b"/>
            <a:pathLst>
              <a:path w="953315" h="953315" extrusionOk="0">
                <a:moveTo>
                  <a:pt x="0" y="0"/>
                </a:moveTo>
                <a:lnTo>
                  <a:pt x="953315" y="0"/>
                </a:lnTo>
                <a:lnTo>
                  <a:pt x="953315" y="953315"/>
                </a:lnTo>
                <a:lnTo>
                  <a:pt x="0" y="953315"/>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p34"/>
          <p:cNvSpPr/>
          <p:nvPr/>
        </p:nvSpPr>
        <p:spPr>
          <a:xfrm>
            <a:off x="260238" y="8092651"/>
            <a:ext cx="591399" cy="591399"/>
          </a:xfrm>
          <a:custGeom>
            <a:avLst/>
            <a:gdLst/>
            <a:ahLst/>
            <a:cxnLst/>
            <a:rect l="l" t="t" r="r" b="b"/>
            <a:pathLst>
              <a:path w="591399" h="591399" extrusionOk="0">
                <a:moveTo>
                  <a:pt x="0" y="0"/>
                </a:moveTo>
                <a:lnTo>
                  <a:pt x="591399" y="0"/>
                </a:lnTo>
                <a:lnTo>
                  <a:pt x="591399" y="591399"/>
                </a:lnTo>
                <a:lnTo>
                  <a:pt x="0" y="591399"/>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4" name="Google Shape;404;p34"/>
          <p:cNvSpPr txBox="1"/>
          <p:nvPr/>
        </p:nvSpPr>
        <p:spPr>
          <a:xfrm>
            <a:off x="1297363" y="8084713"/>
            <a:ext cx="4689224" cy="493036"/>
          </a:xfrm>
          <a:prstGeom prst="rect">
            <a:avLst/>
          </a:prstGeom>
          <a:noFill/>
          <a:ln>
            <a:noFill/>
          </a:ln>
        </p:spPr>
        <p:txBody>
          <a:bodyPr spcFirstLastPara="1" wrap="square" lIns="0" tIns="0" rIns="0" bIns="0" anchor="t" anchorCtr="0">
            <a:spAutoFit/>
          </a:bodyPr>
          <a:lstStyle/>
          <a:p>
            <a:pPr marL="0" marR="0" lvl="0" indent="0" algn="l" rtl="0">
              <a:lnSpc>
                <a:spcPct val="139992"/>
              </a:lnSpc>
              <a:spcBef>
                <a:spcPts val="0"/>
              </a:spcBef>
              <a:spcAft>
                <a:spcPts val="0"/>
              </a:spcAft>
              <a:buClr>
                <a:srgbClr val="000000"/>
              </a:buClr>
              <a:buSzPts val="2733"/>
              <a:buFont typeface="Arial"/>
              <a:buNone/>
            </a:pPr>
            <a:r>
              <a:rPr lang="en-US" sz="2733" b="0" i="0" u="none" strike="noStrike" cap="none">
                <a:solidFill>
                  <a:srgbClr val="FFFFFF"/>
                </a:solidFill>
                <a:latin typeface="Poppins Medium"/>
                <a:ea typeface="Poppins Medium"/>
                <a:cs typeface="Poppins Medium"/>
                <a:sym typeface="Poppins Medium"/>
              </a:rPr>
              <a:t>www.vetcompass.eu</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3"/>
          <p:cNvSpPr txBox="1"/>
          <p:nvPr/>
        </p:nvSpPr>
        <p:spPr>
          <a:xfrm>
            <a:off x="6021200" y="945422"/>
            <a:ext cx="11804841" cy="8642366"/>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Η επικοινωνία με κίνητρο και η επικοινωνία που βασίζεται στην ανάπτυξη σχέσεων είναι η ικανότητα να οικοδομείται εμπιστοσύνη, να διατηρείται η ενεργή συμμετοχή και να επικοινωνούμε με σαφήνεια και σεβασμό με τους εκπαιδευόμενους σε επαγγελματικά περιβάλλοντα. Στην ΕΕΚ, αυτό συνδέεται στενά με τη σχέση εκπαιδευτή–εκπαιδευόμενου: τη δημιουργία μιας υποστηρικτικής σχέσης που ενθαρρύνει την επιμονή, την αυτοπεποίθηση και τη συμμετοχή, ιδιαίτερα σε πρακτικά περιβάλλοντα με εκπαιδευόμενους διαφορετικών επιπέδων και ικανοτήτων.</a:t>
            </a:r>
            <a:endParaRPr/>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Poppins"/>
              <a:ea typeface="Poppins"/>
              <a:cs typeface="Poppins"/>
              <a:sym typeface="Poppins"/>
            </a:endParaRPr>
          </a:p>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Η αποτελεσματική επικοινωνία δεν αφορά μόνο το τι λέγεται. Αφορά επίσης το πώς και το πότε λέγεται, καθώς και την πρόθεση που βρίσκεται πίσω από την επικοινωνία. Όπως κάθε επαγγελματική δεξιότητα, μπορεί να αναπτυχθεί μέσα από τον αναστοχασμό και την πρακτική εξάσκηση.</a:t>
            </a:r>
            <a:endParaRPr/>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Poppins"/>
              <a:ea typeface="Poppins"/>
              <a:cs typeface="Poppins"/>
              <a:sym typeface="Poppins"/>
            </a:endParaRPr>
          </a:p>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Με την ολοκλήρωση αυτής της ενότητας, θα μπορείτε να αναπτύσσετε σχέσεις εμπιστοσύνης με τους εκπαιδευόμενους, να παρέχετε ανατροφοδότηση που ενισχύει το κίνητρο, να αποκλιμακώνετε με ψυχραιμία τις εντάσεις και να χρησιμοποιείτε γλώσσα που ενδυναμώνει την αυτοπεποίθηση και την επαγγελματική ταυτότητα των εκπαιδευόμενων.</a:t>
            </a:r>
            <a:endParaRPr sz="2400" b="0" i="0" u="none" strike="noStrike" cap="none">
              <a:solidFill>
                <a:srgbClr val="000000"/>
              </a:solidFill>
              <a:latin typeface="Arial"/>
              <a:ea typeface="Arial"/>
              <a:cs typeface="Arial"/>
              <a:sym typeface="Arial"/>
            </a:endParaRPr>
          </a:p>
        </p:txBody>
      </p:sp>
      <p:sp>
        <p:nvSpPr>
          <p:cNvPr id="116" name="Google Shape;116;p23"/>
          <p:cNvSpPr/>
          <p:nvPr/>
        </p:nvSpPr>
        <p:spPr>
          <a:xfrm rot="4721273" flipH="1">
            <a:off x="-3376895" y="2496601"/>
            <a:ext cx="14314219" cy="3815570"/>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17" name="Google Shape;117;p23"/>
          <p:cNvGrpSpPr/>
          <p:nvPr/>
        </p:nvGrpSpPr>
        <p:grpSpPr>
          <a:xfrm>
            <a:off x="3754649" y="354410"/>
            <a:ext cx="857867" cy="857867"/>
            <a:chOff x="0" y="0"/>
            <a:chExt cx="812800" cy="812800"/>
          </a:xfrm>
        </p:grpSpPr>
        <p:sp>
          <p:nvSpPr>
            <p:cNvPr id="118" name="Google Shape;118;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 name="Google Shape;119;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20" name="Google Shape;120;p23"/>
          <p:cNvGrpSpPr/>
          <p:nvPr/>
        </p:nvGrpSpPr>
        <p:grpSpPr>
          <a:xfrm>
            <a:off x="3889088" y="1317357"/>
            <a:ext cx="604566" cy="604566"/>
            <a:chOff x="0" y="0"/>
            <a:chExt cx="812800" cy="812800"/>
          </a:xfrm>
        </p:grpSpPr>
        <p:sp>
          <p:nvSpPr>
            <p:cNvPr id="121" name="Google Shape;121;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 name="Google Shape;122;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23" name="Google Shape;123;p23"/>
          <p:cNvGrpSpPr/>
          <p:nvPr/>
        </p:nvGrpSpPr>
        <p:grpSpPr>
          <a:xfrm>
            <a:off x="3461397" y="487788"/>
            <a:ext cx="637633" cy="637633"/>
            <a:chOff x="0" y="0"/>
            <a:chExt cx="812800" cy="812800"/>
          </a:xfrm>
        </p:grpSpPr>
        <p:sp>
          <p:nvSpPr>
            <p:cNvPr id="124" name="Google Shape;124;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 name="Google Shape;125;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26" name="Google Shape;126;p23"/>
          <p:cNvSpPr/>
          <p:nvPr/>
        </p:nvSpPr>
        <p:spPr>
          <a:xfrm>
            <a:off x="-3084918" y="0"/>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23"/>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23"/>
          <p:cNvSpPr/>
          <p:nvPr/>
        </p:nvSpPr>
        <p:spPr>
          <a:xfrm>
            <a:off x="16464095" y="8925678"/>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23"/>
          <p:cNvSpPr/>
          <p:nvPr/>
        </p:nvSpPr>
        <p:spPr>
          <a:xfrm>
            <a:off x="14052611" y="954171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 name="Google Shape;130;p23"/>
          <p:cNvSpPr txBox="1"/>
          <p:nvPr/>
        </p:nvSpPr>
        <p:spPr>
          <a:xfrm>
            <a:off x="7558671" y="296415"/>
            <a:ext cx="8729897" cy="486928"/>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None/>
            </a:pPr>
            <a:r>
              <a:rPr lang="en-US" sz="2800" b="1" i="0" u="none" strike="noStrike" cap="none">
                <a:solidFill>
                  <a:srgbClr val="000000"/>
                </a:solidFill>
                <a:latin typeface="Poppins"/>
                <a:ea typeface="Poppins"/>
                <a:cs typeface="Poppins"/>
                <a:sym typeface="Poppins"/>
              </a:rPr>
              <a:t>Εισαγωγή &amp; Μαθησιακοί Στόχοι</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p24"/>
          <p:cNvPicPr preferRelativeResize="0"/>
          <p:nvPr/>
        </p:nvPicPr>
        <p:blipFill rotWithShape="1">
          <a:blip r:embed="rId3">
            <a:alphaModFix/>
          </a:blip>
          <a:srcRect t="-1419" r="37977" b="-440"/>
          <a:stretch/>
        </p:blipFill>
        <p:spPr>
          <a:xfrm>
            <a:off x="-253932" y="-145473"/>
            <a:ext cx="4537141" cy="10432473"/>
          </a:xfrm>
          <a:prstGeom prst="rect">
            <a:avLst/>
          </a:prstGeom>
          <a:noFill/>
          <a:ln>
            <a:noFill/>
          </a:ln>
        </p:spPr>
      </p:pic>
      <p:sp>
        <p:nvSpPr>
          <p:cNvPr id="136" name="Google Shape;136;p24"/>
          <p:cNvSpPr/>
          <p:nvPr/>
        </p:nvSpPr>
        <p:spPr>
          <a:xfrm rot="5400000" flipH="1">
            <a:off x="-1613006" y="1813738"/>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37" name="Google Shape;137;p24"/>
          <p:cNvGrpSpPr/>
          <p:nvPr/>
        </p:nvGrpSpPr>
        <p:grpSpPr>
          <a:xfrm>
            <a:off x="5940775" y="946396"/>
            <a:ext cx="857867" cy="857867"/>
            <a:chOff x="0" y="0"/>
            <a:chExt cx="812800" cy="812800"/>
          </a:xfrm>
        </p:grpSpPr>
        <p:sp>
          <p:nvSpPr>
            <p:cNvPr id="138" name="Google Shape;138;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0" name="Google Shape;140;p24"/>
          <p:cNvGrpSpPr/>
          <p:nvPr/>
        </p:nvGrpSpPr>
        <p:grpSpPr>
          <a:xfrm>
            <a:off x="6592862" y="2226096"/>
            <a:ext cx="604566" cy="604566"/>
            <a:chOff x="0" y="0"/>
            <a:chExt cx="812800" cy="812800"/>
          </a:xfrm>
        </p:grpSpPr>
        <p:sp>
          <p:nvSpPr>
            <p:cNvPr id="141" name="Google Shape;141;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3" name="Google Shape;143;p24"/>
          <p:cNvGrpSpPr/>
          <p:nvPr/>
        </p:nvGrpSpPr>
        <p:grpSpPr>
          <a:xfrm>
            <a:off x="5825201" y="681913"/>
            <a:ext cx="637633" cy="637633"/>
            <a:chOff x="0" y="0"/>
            <a:chExt cx="812800" cy="812800"/>
          </a:xfrm>
        </p:grpSpPr>
        <p:sp>
          <p:nvSpPr>
            <p:cNvPr id="144" name="Google Shape;144;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46" name="Google Shape;146;p24"/>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24"/>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24"/>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24"/>
          <p:cNvSpPr txBox="1"/>
          <p:nvPr/>
        </p:nvSpPr>
        <p:spPr>
          <a:xfrm>
            <a:off x="7585202" y="1895889"/>
            <a:ext cx="10339219" cy="6721840"/>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Στα περιβάλλοντα ΕΕΚ, η σχέση μεταξύ εκπαιδευτή και εκπαιδευόμενου αποτελεί έναν από τους σημαντικότερους παράγοντες για την ενεργή συμμετοχή και τη διατήρηση των εκπαιδευόμενων. Οι εκπαιδευόμενοι που αισθάνονται ότι αντιμετωπίζονται με σεβασμό, ότι γίνονται αντιληπτοί και ότι υποστηρίζονται είναι πιο πιθανό να παρακολουθούν, να συμμετέχουν και να ολοκληρώνουν την εκπαίδευσή τους.</a:t>
            </a:r>
            <a:endParaRPr/>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Poppins"/>
              <a:ea typeface="Poppins"/>
              <a:cs typeface="Poppins"/>
              <a:sym typeface="Poppins"/>
            </a:endParaRPr>
          </a:p>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Η επικοινωνία που ενισχύει το κίνητρο είναι μια επαγγελματική δεξιότητα και όχι χαρακτηριστικό της προσωπικότητας. Μπορεί να αναπτυχθεί μέσα από τον αναστοχασμό και την πρακτική εξάσκηση.</a:t>
            </a:r>
            <a:endParaRPr/>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Poppins"/>
              <a:ea typeface="Poppins"/>
              <a:cs typeface="Poppins"/>
              <a:sym typeface="Poppins"/>
            </a:endParaRPr>
          </a:p>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Οι εκπαιδευτές που επικοινωνούν αποτελεσματικά δεν μεταδίδουν απλώς το εκπαιδευτικό περιεχόμενο — δημιουργούν τις προϋποθέσεις μέσα στις οποίες μπορεί να πραγματοποιηθεί η μάθηση..</a:t>
            </a:r>
            <a:endParaRPr sz="2400" b="0" i="0" u="none" strike="noStrike" cap="none">
              <a:solidFill>
                <a:srgbClr val="000000"/>
              </a:solidFill>
              <a:latin typeface="Arial"/>
              <a:ea typeface="Arial"/>
              <a:cs typeface="Arial"/>
              <a:sym typeface="Arial"/>
            </a:endParaRPr>
          </a:p>
        </p:txBody>
      </p:sp>
      <p:sp>
        <p:nvSpPr>
          <p:cNvPr id="150" name="Google Shape;150;p24"/>
          <p:cNvSpPr txBox="1"/>
          <p:nvPr/>
        </p:nvSpPr>
        <p:spPr>
          <a:xfrm>
            <a:off x="7585202" y="644306"/>
            <a:ext cx="8954700" cy="918000"/>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a:latin typeface="Poppins"/>
                <a:ea typeface="Poppins"/>
                <a:cs typeface="Poppins"/>
                <a:sym typeface="Poppins"/>
              </a:rPr>
              <a:t>Υποε</a:t>
            </a:r>
            <a:r>
              <a:rPr lang="en-US" sz="2800" b="1" i="0" u="none" strike="noStrike" cap="none">
                <a:solidFill>
                  <a:srgbClr val="000000"/>
                </a:solidFill>
                <a:latin typeface="Poppins"/>
                <a:ea typeface="Poppins"/>
                <a:cs typeface="Poppins"/>
                <a:sym typeface="Poppins"/>
              </a:rPr>
              <a:t>νότητα 1: Κατανόηση της Επικοινωνίας που Ενισχύει το Κίνητρο στην ΕΕΚ</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5"/>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25"/>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 name="Google Shape;157;p25"/>
          <p:cNvSpPr/>
          <p:nvPr/>
        </p:nvSpPr>
        <p:spPr>
          <a:xfrm>
            <a:off x="9918829" y="2345055"/>
            <a:ext cx="7340471" cy="6282219"/>
          </a:xfrm>
          <a:custGeom>
            <a:avLst/>
            <a:gdLst/>
            <a:ahLst/>
            <a:cxnLst/>
            <a:rect l="l" t="t" r="r" b="b"/>
            <a:pathLst>
              <a:path w="7340471" h="6282219" extrusionOk="0">
                <a:moveTo>
                  <a:pt x="0" y="0"/>
                </a:moveTo>
                <a:lnTo>
                  <a:pt x="7340471" y="0"/>
                </a:lnTo>
                <a:lnTo>
                  <a:pt x="7340471" y="6282219"/>
                </a:lnTo>
                <a:lnTo>
                  <a:pt x="0" y="6282219"/>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58" name="Google Shape;158;p25"/>
          <p:cNvGrpSpPr/>
          <p:nvPr/>
        </p:nvGrpSpPr>
        <p:grpSpPr>
          <a:xfrm>
            <a:off x="-1342907" y="9913239"/>
            <a:ext cx="20973813" cy="837562"/>
            <a:chOff x="0" y="-57150"/>
            <a:chExt cx="11607985" cy="463550"/>
          </a:xfrm>
        </p:grpSpPr>
        <p:sp>
          <p:nvSpPr>
            <p:cNvPr id="159" name="Google Shape;159;p25"/>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25"/>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1" name="Google Shape;161;p25"/>
          <p:cNvGrpSpPr/>
          <p:nvPr/>
        </p:nvGrpSpPr>
        <p:grpSpPr>
          <a:xfrm>
            <a:off x="2488624" y="9913239"/>
            <a:ext cx="13310752" cy="837562"/>
            <a:chOff x="0" y="-57150"/>
            <a:chExt cx="7366854" cy="463550"/>
          </a:xfrm>
        </p:grpSpPr>
        <p:sp>
          <p:nvSpPr>
            <p:cNvPr id="162" name="Google Shape;162;p25"/>
            <p:cNvSpPr/>
            <p:nvPr/>
          </p:nvSpPr>
          <p:spPr>
            <a:xfrm>
              <a:off x="0" y="0"/>
              <a:ext cx="7366853" cy="406400"/>
            </a:xfrm>
            <a:custGeom>
              <a:avLst/>
              <a:gdLst/>
              <a:ahLst/>
              <a:cxnLst/>
              <a:rect l="l" t="t" r="r" b="b"/>
              <a:pathLst>
                <a:path w="7366853" h="406400" extrusionOk="0">
                  <a:moveTo>
                    <a:pt x="7163653" y="0"/>
                  </a:moveTo>
                  <a:cubicBezTo>
                    <a:pt x="7275878" y="0"/>
                    <a:pt x="7366853" y="90976"/>
                    <a:pt x="7366853" y="203200"/>
                  </a:cubicBezTo>
                  <a:cubicBezTo>
                    <a:pt x="7366853" y="315424"/>
                    <a:pt x="7275878" y="406400"/>
                    <a:pt x="7163653"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25"/>
            <p:cNvSpPr txBox="1"/>
            <p:nvPr/>
          </p:nvSpPr>
          <p:spPr>
            <a:xfrm>
              <a:off x="0" y="-57150"/>
              <a:ext cx="7366854"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4" name="Google Shape;164;p25"/>
          <p:cNvGrpSpPr/>
          <p:nvPr/>
        </p:nvGrpSpPr>
        <p:grpSpPr>
          <a:xfrm>
            <a:off x="4131384" y="9913239"/>
            <a:ext cx="10025232" cy="837562"/>
            <a:chOff x="0" y="-57150"/>
            <a:chExt cx="5548478" cy="463550"/>
          </a:xfrm>
        </p:grpSpPr>
        <p:sp>
          <p:nvSpPr>
            <p:cNvPr id="165" name="Google Shape;165;p25"/>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25"/>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sp>
        <p:nvSpPr>
          <p:cNvPr id="167" name="Google Shape;167;p25"/>
          <p:cNvSpPr/>
          <p:nvPr/>
        </p:nvSpPr>
        <p:spPr>
          <a:xfrm>
            <a:off x="11801545" y="4811896"/>
            <a:ext cx="1221784" cy="1201930"/>
          </a:xfrm>
          <a:custGeom>
            <a:avLst/>
            <a:gdLst/>
            <a:ahLst/>
            <a:cxnLst/>
            <a:rect l="l" t="t" r="r" b="b"/>
            <a:pathLst>
              <a:path w="1221784" h="1201930" extrusionOk="0">
                <a:moveTo>
                  <a:pt x="0" y="0"/>
                </a:moveTo>
                <a:lnTo>
                  <a:pt x="1221784" y="0"/>
                </a:lnTo>
                <a:lnTo>
                  <a:pt x="1221784" y="1201930"/>
                </a:lnTo>
                <a:lnTo>
                  <a:pt x="0" y="120193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25"/>
          <p:cNvSpPr txBox="1"/>
          <p:nvPr/>
        </p:nvSpPr>
        <p:spPr>
          <a:xfrm>
            <a:off x="5374682" y="1019175"/>
            <a:ext cx="7538637" cy="973856"/>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None/>
            </a:pPr>
            <a:r>
              <a:rPr lang="en-US" sz="2800" b="1" i="0" u="none" strike="noStrike" cap="none">
                <a:solidFill>
                  <a:srgbClr val="000000"/>
                </a:solidFill>
                <a:latin typeface="Poppins"/>
                <a:ea typeface="Poppins"/>
                <a:cs typeface="Poppins"/>
                <a:sym typeface="Poppins"/>
              </a:rPr>
              <a:t>Τέσσερα βασικά στοιχεία της παρακινητικής επικοινωνίας</a:t>
            </a:r>
            <a:endParaRPr sz="1400" b="0" i="0" u="none" strike="noStrike" cap="none">
              <a:solidFill>
                <a:srgbClr val="000000"/>
              </a:solidFill>
              <a:latin typeface="Arial"/>
              <a:ea typeface="Arial"/>
              <a:cs typeface="Arial"/>
              <a:sym typeface="Arial"/>
            </a:endParaRPr>
          </a:p>
        </p:txBody>
      </p:sp>
      <p:sp>
        <p:nvSpPr>
          <p:cNvPr id="169" name="Google Shape;169;p25"/>
          <p:cNvSpPr txBox="1"/>
          <p:nvPr/>
        </p:nvSpPr>
        <p:spPr>
          <a:xfrm>
            <a:off x="12227182" y="2466287"/>
            <a:ext cx="2023184" cy="289375"/>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None/>
            </a:pPr>
            <a:r>
              <a:rPr lang="en-US" sz="1664" b="1" i="0" u="none" strike="noStrike" cap="none">
                <a:solidFill>
                  <a:srgbClr val="000000"/>
                </a:solidFill>
                <a:latin typeface="Poppins"/>
                <a:ea typeface="Poppins"/>
                <a:cs typeface="Poppins"/>
                <a:sym typeface="Poppins"/>
              </a:rPr>
              <a:t>Επικοινωνία</a:t>
            </a:r>
            <a:endParaRPr sz="1400" b="0" i="0" u="none" strike="noStrike" cap="none">
              <a:solidFill>
                <a:srgbClr val="000000"/>
              </a:solidFill>
              <a:latin typeface="Arial"/>
              <a:ea typeface="Arial"/>
              <a:cs typeface="Arial"/>
              <a:sym typeface="Arial"/>
            </a:endParaRPr>
          </a:p>
        </p:txBody>
      </p:sp>
      <p:sp>
        <p:nvSpPr>
          <p:cNvPr id="170" name="Google Shape;170;p25"/>
          <p:cNvSpPr txBox="1"/>
          <p:nvPr/>
        </p:nvSpPr>
        <p:spPr>
          <a:xfrm>
            <a:off x="12227182" y="8009399"/>
            <a:ext cx="2023184" cy="289375"/>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None/>
            </a:pPr>
            <a:r>
              <a:rPr lang="en-US" sz="1664" b="1" i="0" u="none" strike="noStrike" cap="none">
                <a:solidFill>
                  <a:srgbClr val="000000"/>
                </a:solidFill>
                <a:latin typeface="Poppins"/>
                <a:ea typeface="Poppins"/>
                <a:cs typeface="Poppins"/>
                <a:sym typeface="Poppins"/>
              </a:rPr>
              <a:t>Έκθεση</a:t>
            </a:r>
            <a:endParaRPr sz="1400" b="0" i="0" u="none" strike="noStrike" cap="none">
              <a:solidFill>
                <a:srgbClr val="000000"/>
              </a:solidFill>
              <a:latin typeface="Arial"/>
              <a:ea typeface="Arial"/>
              <a:cs typeface="Arial"/>
              <a:sym typeface="Arial"/>
            </a:endParaRPr>
          </a:p>
        </p:txBody>
      </p:sp>
      <p:sp>
        <p:nvSpPr>
          <p:cNvPr id="171" name="Google Shape;171;p25"/>
          <p:cNvSpPr txBox="1"/>
          <p:nvPr/>
        </p:nvSpPr>
        <p:spPr>
          <a:xfrm>
            <a:off x="14959514" y="5312467"/>
            <a:ext cx="2023184" cy="289375"/>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None/>
            </a:pPr>
            <a:r>
              <a:rPr lang="en-US" sz="1664" b="1" i="0" u="none" strike="noStrike" cap="none">
                <a:solidFill>
                  <a:srgbClr val="000000"/>
                </a:solidFill>
                <a:latin typeface="Poppins"/>
                <a:ea typeface="Poppins"/>
                <a:cs typeface="Poppins"/>
                <a:sym typeface="Poppins"/>
              </a:rPr>
              <a:t>Ανατροφοδότηση</a:t>
            </a:r>
            <a:endParaRPr sz="1400" b="0" i="0" u="none" strike="noStrike" cap="none">
              <a:solidFill>
                <a:srgbClr val="000000"/>
              </a:solidFill>
              <a:latin typeface="Arial"/>
              <a:ea typeface="Arial"/>
              <a:cs typeface="Arial"/>
              <a:sym typeface="Arial"/>
            </a:endParaRPr>
          </a:p>
        </p:txBody>
      </p:sp>
      <p:sp>
        <p:nvSpPr>
          <p:cNvPr id="172" name="Google Shape;172;p25"/>
          <p:cNvSpPr txBox="1"/>
          <p:nvPr/>
        </p:nvSpPr>
        <p:spPr>
          <a:xfrm>
            <a:off x="14620299" y="3676333"/>
            <a:ext cx="2116041" cy="235642"/>
          </a:xfrm>
          <a:prstGeom prst="rect">
            <a:avLst/>
          </a:prstGeom>
          <a:noFill/>
          <a:ln>
            <a:noFill/>
          </a:ln>
        </p:spPr>
        <p:txBody>
          <a:bodyPr spcFirstLastPara="1" wrap="square" lIns="0" tIns="0" rIns="0" bIns="0" anchor="t" anchorCtr="0">
            <a:spAutoFit/>
          </a:bodyPr>
          <a:lstStyle/>
          <a:p>
            <a:pPr marL="0" marR="0" lvl="0" indent="0" algn="l" rtl="0">
              <a:lnSpc>
                <a:spcPct val="124048"/>
              </a:lnSpc>
              <a:spcBef>
                <a:spcPts val="0"/>
              </a:spcBef>
              <a:spcAft>
                <a:spcPts val="0"/>
              </a:spcAft>
              <a:buNone/>
            </a:pPr>
            <a:r>
              <a:rPr lang="en-US" sz="1235" b="1" i="0" u="none" strike="noStrike" cap="none">
                <a:solidFill>
                  <a:srgbClr val="FFFFFF"/>
                </a:solidFill>
                <a:latin typeface="Poppins"/>
                <a:ea typeface="Poppins"/>
                <a:cs typeface="Poppins"/>
                <a:sym typeface="Poppins"/>
              </a:rPr>
              <a:t>Αποκλιμάκωση</a:t>
            </a:r>
            <a:endParaRPr sz="1400" b="0" i="0" u="none" strike="noStrike" cap="none">
              <a:solidFill>
                <a:srgbClr val="000000"/>
              </a:solidFill>
              <a:latin typeface="Arial"/>
              <a:ea typeface="Arial"/>
              <a:cs typeface="Arial"/>
              <a:sym typeface="Arial"/>
            </a:endParaRPr>
          </a:p>
        </p:txBody>
      </p:sp>
      <p:sp>
        <p:nvSpPr>
          <p:cNvPr id="173" name="Google Shape;173;p25"/>
          <p:cNvSpPr txBox="1"/>
          <p:nvPr/>
        </p:nvSpPr>
        <p:spPr>
          <a:xfrm>
            <a:off x="14620299" y="6878064"/>
            <a:ext cx="2116041" cy="269561"/>
          </a:xfrm>
          <a:prstGeom prst="rect">
            <a:avLst/>
          </a:prstGeom>
          <a:noFill/>
          <a:ln>
            <a:noFill/>
          </a:ln>
        </p:spPr>
        <p:txBody>
          <a:bodyPr spcFirstLastPara="1" wrap="square" lIns="0" tIns="0" rIns="0" bIns="0" anchor="t" anchorCtr="0">
            <a:spAutoFit/>
          </a:bodyPr>
          <a:lstStyle/>
          <a:p>
            <a:pPr marL="0" marR="0" lvl="0" indent="0" algn="l" rtl="0">
              <a:lnSpc>
                <a:spcPct val="112967"/>
              </a:lnSpc>
              <a:spcBef>
                <a:spcPts val="0"/>
              </a:spcBef>
              <a:spcAft>
                <a:spcPts val="0"/>
              </a:spcAft>
              <a:buNone/>
            </a:pPr>
            <a:r>
              <a:rPr lang="en-US" sz="1550" b="1" i="0" u="none" strike="noStrike" cap="none">
                <a:solidFill>
                  <a:srgbClr val="FFFFFF"/>
                </a:solidFill>
                <a:latin typeface="Poppins"/>
                <a:ea typeface="Poppins"/>
                <a:cs typeface="Poppins"/>
                <a:sym typeface="Poppins"/>
              </a:rPr>
              <a:t>Γλώσσα</a:t>
            </a:r>
            <a:endParaRPr sz="1400" b="0" i="0" u="none" strike="noStrike" cap="none">
              <a:solidFill>
                <a:srgbClr val="000000"/>
              </a:solidFill>
              <a:latin typeface="Arial"/>
              <a:ea typeface="Arial"/>
              <a:cs typeface="Arial"/>
              <a:sym typeface="Arial"/>
            </a:endParaRPr>
          </a:p>
        </p:txBody>
      </p:sp>
      <p:sp>
        <p:nvSpPr>
          <p:cNvPr id="174" name="Google Shape;174;p25"/>
          <p:cNvSpPr txBox="1"/>
          <p:nvPr/>
        </p:nvSpPr>
        <p:spPr>
          <a:xfrm>
            <a:off x="1028700" y="2906679"/>
            <a:ext cx="8555259" cy="425450"/>
          </a:xfrm>
          <a:prstGeom prst="rect">
            <a:avLst/>
          </a:prstGeom>
          <a:noFill/>
          <a:ln>
            <a:noFill/>
          </a:ln>
        </p:spPr>
        <p:txBody>
          <a:bodyPr spcFirstLastPara="1" wrap="square" lIns="0" tIns="0" rIns="0" bIns="0" anchor="t" anchorCtr="0">
            <a:spAutoFit/>
          </a:bodyPr>
          <a:lstStyle/>
          <a:p>
            <a:pPr marL="0" marR="0" lvl="0" indent="0" algn="just" rtl="0">
              <a:lnSpc>
                <a:spcPct val="130011"/>
              </a:lnSpc>
              <a:spcBef>
                <a:spcPts val="0"/>
              </a:spcBef>
              <a:spcAft>
                <a:spcPts val="0"/>
              </a:spcAft>
              <a:buClr>
                <a:srgbClr val="000000"/>
              </a:buClr>
              <a:buSzPts val="2499"/>
              <a:buFont typeface="Arial"/>
              <a:buNone/>
            </a:pPr>
            <a:r>
              <a:rPr lang="en-US" sz="2499" b="0" i="0" u="none" strike="noStrike" cap="none">
                <a:solidFill>
                  <a:srgbClr val="000000"/>
                </a:solidFill>
                <a:latin typeface="Poppins"/>
                <a:ea typeface="Poppins"/>
                <a:cs typeface="Poppins"/>
                <a:sym typeface="Poppins"/>
              </a:rPr>
              <a:t> </a:t>
            </a:r>
            <a:endParaRPr sz="1400" b="0" i="0" u="none" strike="noStrike" cap="none">
              <a:solidFill>
                <a:srgbClr val="000000"/>
              </a:solidFill>
              <a:latin typeface="Arial"/>
              <a:ea typeface="Arial"/>
              <a:cs typeface="Arial"/>
              <a:sym typeface="Arial"/>
            </a:endParaRPr>
          </a:p>
        </p:txBody>
      </p:sp>
      <p:sp>
        <p:nvSpPr>
          <p:cNvPr id="175" name="Google Shape;175;p25"/>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25"/>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25"/>
          <p:cNvSpPr txBox="1"/>
          <p:nvPr/>
        </p:nvSpPr>
        <p:spPr>
          <a:xfrm>
            <a:off x="491587" y="2499454"/>
            <a:ext cx="8335411" cy="6204776"/>
          </a:xfrm>
          <a:prstGeom prst="rect">
            <a:avLst/>
          </a:prstGeom>
          <a:noFill/>
          <a:ln>
            <a:noFill/>
          </a:ln>
        </p:spPr>
        <p:txBody>
          <a:bodyPr spcFirstLastPara="1" wrap="square" lIns="0" tIns="0" rIns="0" bIns="0" anchor="t" anchorCtr="0">
            <a:spAutoFit/>
          </a:bodyPr>
          <a:lstStyle/>
          <a:p>
            <a:pPr marL="0" marR="0" lvl="0" indent="0" algn="just" rtl="0">
              <a:lnSpc>
                <a:spcPct val="12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Οικοδόμηση σχέσης εμπιστοσύνης — </a:t>
            </a:r>
            <a:r>
              <a:rPr lang="en-US" sz="2400" b="0" i="0" u="none" strike="noStrike" cap="none">
                <a:solidFill>
                  <a:srgbClr val="10146E"/>
                </a:solidFill>
                <a:latin typeface="Poppins"/>
                <a:ea typeface="Poppins"/>
                <a:cs typeface="Poppins"/>
                <a:sym typeface="Poppins"/>
              </a:rPr>
              <a:t>ανάπτυξη εμπιστοσύνης και ουσιαστικής σύνδεσης με τους εκπαιδευόμενους με την πάροδο του χρόνου.</a:t>
            </a:r>
            <a:endParaRPr/>
          </a:p>
          <a:p>
            <a:pPr marL="0" marR="0" lvl="0" indent="0" algn="just" rtl="0">
              <a:lnSpc>
                <a:spcPct val="120000"/>
              </a:lnSpc>
              <a:spcBef>
                <a:spcPts val="0"/>
              </a:spcBef>
              <a:spcAft>
                <a:spcPts val="0"/>
              </a:spcAft>
              <a:buClr>
                <a:srgbClr val="000000"/>
              </a:buClr>
              <a:buSzPts val="2400"/>
              <a:buFont typeface="Arial"/>
              <a:buNone/>
            </a:pPr>
            <a:endParaRPr sz="2400" b="1" i="0" u="none" strike="noStrike" cap="none">
              <a:solidFill>
                <a:srgbClr val="10146E"/>
              </a:solidFill>
              <a:latin typeface="Poppins"/>
              <a:ea typeface="Poppins"/>
              <a:cs typeface="Poppins"/>
              <a:sym typeface="Poppins"/>
            </a:endParaRPr>
          </a:p>
          <a:p>
            <a:pPr marL="0" marR="0" lvl="0" indent="0" algn="just" rtl="0">
              <a:lnSpc>
                <a:spcPct val="12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Εποικοδομητική ανατροφοδότηση — </a:t>
            </a:r>
            <a:r>
              <a:rPr lang="en-US" sz="2400" b="0" i="0" u="none" strike="noStrike" cap="none">
                <a:solidFill>
                  <a:srgbClr val="10146E"/>
                </a:solidFill>
                <a:latin typeface="Poppins"/>
                <a:ea typeface="Poppins"/>
                <a:cs typeface="Poppins"/>
                <a:sym typeface="Poppins"/>
              </a:rPr>
              <a:t>παροχή ειλικρινών, συγκεκριμένων και αναπτυξιακών σχολίων σχετικά με την απόδοση των εκπαιδευόμενων.</a:t>
            </a:r>
            <a:endParaRPr/>
          </a:p>
          <a:p>
            <a:pPr marL="0" marR="0" lvl="0" indent="0" algn="just" rtl="0">
              <a:lnSpc>
                <a:spcPct val="120000"/>
              </a:lnSpc>
              <a:spcBef>
                <a:spcPts val="0"/>
              </a:spcBef>
              <a:spcAft>
                <a:spcPts val="0"/>
              </a:spcAft>
              <a:buClr>
                <a:srgbClr val="000000"/>
              </a:buClr>
              <a:buSzPts val="2400"/>
              <a:buFont typeface="Arial"/>
              <a:buNone/>
            </a:pPr>
            <a:endParaRPr sz="2400" b="1" i="0" u="none" strike="noStrike" cap="none">
              <a:solidFill>
                <a:srgbClr val="10146E"/>
              </a:solidFill>
              <a:latin typeface="Poppins"/>
              <a:ea typeface="Poppins"/>
              <a:cs typeface="Poppins"/>
              <a:sym typeface="Poppins"/>
            </a:endParaRPr>
          </a:p>
          <a:p>
            <a:pPr marL="0" marR="0" lvl="0" indent="0" algn="just" rtl="0">
              <a:lnSpc>
                <a:spcPct val="12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Αποκλιμάκωση εντάσεων —</a:t>
            </a:r>
            <a:r>
              <a:rPr lang="en-US" sz="2400" b="0" i="0" u="none" strike="noStrike" cap="none">
                <a:solidFill>
                  <a:srgbClr val="10146E"/>
                </a:solidFill>
                <a:latin typeface="Poppins"/>
                <a:ea typeface="Poppins"/>
                <a:cs typeface="Poppins"/>
                <a:sym typeface="Poppins"/>
              </a:rPr>
              <a:t> διαχείριση της έντασης με ψυχραιμία και επαγγελματισμό όταν αυτή προκύπτει.</a:t>
            </a:r>
            <a:endParaRPr/>
          </a:p>
          <a:p>
            <a:pPr marL="0" marR="0" lvl="0" indent="0" algn="just" rtl="0">
              <a:lnSpc>
                <a:spcPct val="120000"/>
              </a:lnSpc>
              <a:spcBef>
                <a:spcPts val="0"/>
              </a:spcBef>
              <a:spcAft>
                <a:spcPts val="0"/>
              </a:spcAft>
              <a:buClr>
                <a:srgbClr val="000000"/>
              </a:buClr>
              <a:buSzPts val="2400"/>
              <a:buFont typeface="Arial"/>
              <a:buNone/>
            </a:pPr>
            <a:endParaRPr sz="2400" b="1" i="0" u="none" strike="noStrike" cap="none">
              <a:solidFill>
                <a:srgbClr val="10146E"/>
              </a:solidFill>
              <a:latin typeface="Poppins"/>
              <a:ea typeface="Poppins"/>
              <a:cs typeface="Poppins"/>
              <a:sym typeface="Poppins"/>
            </a:endParaRPr>
          </a:p>
          <a:p>
            <a:pPr marL="0" marR="0" lvl="0" indent="0" algn="just" rtl="0">
              <a:lnSpc>
                <a:spcPct val="12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Γλώσσα που ενισχύει το κίνητρο — </a:t>
            </a:r>
            <a:r>
              <a:rPr lang="en-US" sz="2400" b="0" i="0" u="none" strike="noStrike" cap="none">
                <a:solidFill>
                  <a:srgbClr val="10146E"/>
                </a:solidFill>
                <a:latin typeface="Poppins"/>
                <a:ea typeface="Poppins"/>
                <a:cs typeface="Poppins"/>
                <a:sym typeface="Poppins"/>
              </a:rPr>
              <a:t>επιλογή λέξεων που ενισχύουν την αυτοπεποίθηση, την επιμονή και την επαγγελματική ταυτότητα των εκπαιδευόμενων.</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grpSp>
        <p:nvGrpSpPr>
          <p:cNvPr id="182" name="Google Shape;182;p26"/>
          <p:cNvGrpSpPr/>
          <p:nvPr/>
        </p:nvGrpSpPr>
        <p:grpSpPr>
          <a:xfrm rot="-5400000">
            <a:off x="-2018150" y="5932743"/>
            <a:ext cx="13655680" cy="7561980"/>
            <a:chOff x="0" y="0"/>
            <a:chExt cx="733891" cy="406400"/>
          </a:xfrm>
        </p:grpSpPr>
        <p:sp>
          <p:nvSpPr>
            <p:cNvPr id="183" name="Google Shape;183;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26"/>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85" name="Google Shape;185;p26"/>
          <p:cNvGrpSpPr/>
          <p:nvPr/>
        </p:nvGrpSpPr>
        <p:grpSpPr>
          <a:xfrm rot="-5400000">
            <a:off x="6650470" y="5932743"/>
            <a:ext cx="13655680" cy="7561980"/>
            <a:chOff x="0" y="0"/>
            <a:chExt cx="733891" cy="406400"/>
          </a:xfrm>
        </p:grpSpPr>
        <p:sp>
          <p:nvSpPr>
            <p:cNvPr id="186" name="Google Shape;186;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26"/>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88" name="Google Shape;188;p26"/>
          <p:cNvSpPr/>
          <p:nvPr/>
        </p:nvSpPr>
        <p:spPr>
          <a:xfrm>
            <a:off x="351016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 name="Google Shape;189;p26"/>
          <p:cNvSpPr/>
          <p:nvPr/>
        </p:nvSpPr>
        <p:spPr>
          <a:xfrm>
            <a:off x="3706174" y="1975026"/>
            <a:ext cx="2207033" cy="2207033"/>
          </a:xfrm>
          <a:custGeom>
            <a:avLst/>
            <a:gdLst/>
            <a:ahLst/>
            <a:cxnLst/>
            <a:rect l="l" t="t" r="r" b="b"/>
            <a:pathLst>
              <a:path w="2207033" h="2207033" extrusionOk="0">
                <a:moveTo>
                  <a:pt x="0" y="0"/>
                </a:moveTo>
                <a:lnTo>
                  <a:pt x="2207032" y="0"/>
                </a:lnTo>
                <a:lnTo>
                  <a:pt x="2207032"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 name="Google Shape;190;p26"/>
          <p:cNvSpPr/>
          <p:nvPr/>
        </p:nvSpPr>
        <p:spPr>
          <a:xfrm>
            <a:off x="1217878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 name="Google Shape;191;p26"/>
          <p:cNvSpPr/>
          <p:nvPr/>
        </p:nvSpPr>
        <p:spPr>
          <a:xfrm>
            <a:off x="12377073" y="1975026"/>
            <a:ext cx="2207033" cy="2207033"/>
          </a:xfrm>
          <a:custGeom>
            <a:avLst/>
            <a:gdLst/>
            <a:ahLst/>
            <a:cxnLst/>
            <a:rect l="l" t="t" r="r" b="b"/>
            <a:pathLst>
              <a:path w="2207033" h="2207033" extrusionOk="0">
                <a:moveTo>
                  <a:pt x="0" y="0"/>
                </a:moveTo>
                <a:lnTo>
                  <a:pt x="2207033" y="0"/>
                </a:lnTo>
                <a:lnTo>
                  <a:pt x="2207033"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 name="Google Shape;192;p26"/>
          <p:cNvSpPr/>
          <p:nvPr/>
        </p:nvSpPr>
        <p:spPr>
          <a:xfrm>
            <a:off x="38206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26"/>
          <p:cNvSpPr/>
          <p:nvPr/>
        </p:nvSpPr>
        <p:spPr>
          <a:xfrm>
            <a:off x="124915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p26"/>
          <p:cNvSpPr/>
          <p:nvPr/>
        </p:nvSpPr>
        <p:spPr>
          <a:xfrm>
            <a:off x="4182900" y="2586513"/>
            <a:ext cx="1253580" cy="984060"/>
          </a:xfrm>
          <a:custGeom>
            <a:avLst/>
            <a:gdLst/>
            <a:ahLst/>
            <a:cxnLst/>
            <a:rect l="l" t="t" r="r" b="b"/>
            <a:pathLst>
              <a:path w="1253580" h="984060" extrusionOk="0">
                <a:moveTo>
                  <a:pt x="0" y="0"/>
                </a:moveTo>
                <a:lnTo>
                  <a:pt x="1253580" y="0"/>
                </a:lnTo>
                <a:lnTo>
                  <a:pt x="1253580" y="984060"/>
                </a:lnTo>
                <a:lnTo>
                  <a:pt x="0" y="98406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26"/>
          <p:cNvSpPr/>
          <p:nvPr/>
        </p:nvSpPr>
        <p:spPr>
          <a:xfrm rot="10800000" flipH="1">
            <a:off x="12853800" y="2586513"/>
            <a:ext cx="1253580" cy="984060"/>
          </a:xfrm>
          <a:custGeom>
            <a:avLst/>
            <a:gdLst/>
            <a:ahLst/>
            <a:cxnLst/>
            <a:rect l="l" t="t" r="r" b="b"/>
            <a:pathLst>
              <a:path w="1253580" h="984060" extrusionOk="0">
                <a:moveTo>
                  <a:pt x="0" y="984060"/>
                </a:moveTo>
                <a:lnTo>
                  <a:pt x="1253580" y="984060"/>
                </a:lnTo>
                <a:lnTo>
                  <a:pt x="1253580" y="0"/>
                </a:lnTo>
                <a:lnTo>
                  <a:pt x="0" y="0"/>
                </a:lnTo>
                <a:lnTo>
                  <a:pt x="0" y="98406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26"/>
          <p:cNvSpPr/>
          <p:nvPr/>
        </p:nvSpPr>
        <p:spPr>
          <a:xfrm rot="-10520999">
            <a:off x="12455024" y="-1230096"/>
            <a:ext cx="6240735" cy="2176456"/>
          </a:xfrm>
          <a:custGeom>
            <a:avLst/>
            <a:gdLst/>
            <a:ahLst/>
            <a:cxnLst/>
            <a:rect l="l" t="t" r="r" b="b"/>
            <a:pathLst>
              <a:path w="6240735" h="2176456" extrusionOk="0">
                <a:moveTo>
                  <a:pt x="0" y="0"/>
                </a:moveTo>
                <a:lnTo>
                  <a:pt x="6240735" y="0"/>
                </a:lnTo>
                <a:lnTo>
                  <a:pt x="6240735" y="2176456"/>
                </a:lnTo>
                <a:lnTo>
                  <a:pt x="0" y="2176456"/>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p26"/>
          <p:cNvSpPr/>
          <p:nvPr/>
        </p:nvSpPr>
        <p:spPr>
          <a:xfrm rot="10598374" flipH="1">
            <a:off x="-1201877" y="-1735978"/>
            <a:ext cx="6576787" cy="2293655"/>
          </a:xfrm>
          <a:custGeom>
            <a:avLst/>
            <a:gdLst/>
            <a:ahLst/>
            <a:cxnLst/>
            <a:rect l="l" t="t" r="r" b="b"/>
            <a:pathLst>
              <a:path w="6576787" h="2293655" extrusionOk="0">
                <a:moveTo>
                  <a:pt x="0" y="2293654"/>
                </a:moveTo>
                <a:lnTo>
                  <a:pt x="6576787" y="2293654"/>
                </a:lnTo>
                <a:lnTo>
                  <a:pt x="6576787" y="0"/>
                </a:lnTo>
                <a:lnTo>
                  <a:pt x="0" y="0"/>
                </a:lnTo>
                <a:lnTo>
                  <a:pt x="0" y="2293654"/>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p26"/>
          <p:cNvSpPr txBox="1"/>
          <p:nvPr/>
        </p:nvSpPr>
        <p:spPr>
          <a:xfrm>
            <a:off x="6501477" y="1019175"/>
            <a:ext cx="5285047" cy="2347181"/>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None/>
            </a:pPr>
            <a:r>
              <a:rPr lang="en-US" sz="4499" b="1" i="0" u="none" strike="noStrike" cap="none">
                <a:solidFill>
                  <a:srgbClr val="000000"/>
                </a:solidFill>
                <a:latin typeface="Poppins"/>
                <a:ea typeface="Poppins"/>
                <a:cs typeface="Poppins"/>
                <a:sym typeface="Poppins"/>
              </a:rPr>
              <a:t>Αυτοαξιολόγηση Επικοινωνίας (Ποσοστό 1–5)</a:t>
            </a:r>
            <a:endParaRPr sz="1400" b="0" i="0" u="none" strike="noStrike" cap="none">
              <a:solidFill>
                <a:srgbClr val="000000"/>
              </a:solidFill>
              <a:latin typeface="Arial"/>
              <a:ea typeface="Arial"/>
              <a:cs typeface="Arial"/>
              <a:sym typeface="Arial"/>
            </a:endParaRPr>
          </a:p>
        </p:txBody>
      </p:sp>
      <p:sp>
        <p:nvSpPr>
          <p:cNvPr id="199" name="Google Shape;199;p26"/>
          <p:cNvSpPr txBox="1"/>
          <p:nvPr/>
        </p:nvSpPr>
        <p:spPr>
          <a:xfrm>
            <a:off x="1776607" y="5553355"/>
            <a:ext cx="6066165" cy="3630994"/>
          </a:xfrm>
          <a:prstGeom prst="rect">
            <a:avLst/>
          </a:prstGeom>
          <a:noFill/>
          <a:ln>
            <a:noFill/>
          </a:ln>
        </p:spPr>
        <p:txBody>
          <a:bodyPr spcFirstLastPara="1" wrap="square" lIns="0" tIns="0" rIns="0" bIns="0" anchor="t" anchorCtr="0">
            <a:spAutoFit/>
          </a:bodyPr>
          <a:lstStyle/>
          <a:p>
            <a:pPr marL="0" marR="0" lvl="0" indent="0" algn="just" rtl="0">
              <a:lnSpc>
                <a:spcPct val="118974"/>
              </a:lnSpc>
              <a:spcBef>
                <a:spcPts val="0"/>
              </a:spcBef>
              <a:spcAft>
                <a:spcPts val="0"/>
              </a:spcAft>
              <a:buNone/>
            </a:pPr>
            <a:r>
              <a:rPr lang="en-US" sz="2203" b="0" i="0" u="none" strike="noStrike" cap="none">
                <a:solidFill>
                  <a:srgbClr val="FFFFFF"/>
                </a:solidFill>
                <a:latin typeface="Poppins"/>
                <a:ea typeface="Poppins"/>
                <a:cs typeface="Poppins"/>
                <a:sym typeface="Poppins"/>
              </a:rPr>
              <a:t>Ποσοστό 1–5:</a:t>
            </a:r>
            <a:br>
              <a:rPr lang="en-US" sz="2203" b="0" i="0" u="none" strike="noStrike" cap="none">
                <a:solidFill>
                  <a:srgbClr val="FFFFFF"/>
                </a:solidFill>
                <a:latin typeface="Poppins"/>
                <a:ea typeface="Poppins"/>
                <a:cs typeface="Poppins"/>
                <a:sym typeface="Poppins"/>
              </a:rPr>
            </a:br>
            <a:r>
              <a:rPr lang="en-US" sz="2203" b="0" i="0" u="none" strike="noStrike" cap="none">
                <a:solidFill>
                  <a:srgbClr val="FFFFFF"/>
                </a:solidFill>
                <a:latin typeface="Poppins"/>
                <a:ea typeface="Poppins"/>
                <a:cs typeface="Poppins"/>
                <a:sym typeface="Poppins"/>
              </a:rPr>
              <a:t>Μαθαίνω και χρησιμοποιώ τα ονόματα των μαθητών με συνέπεια.</a:t>
            </a:r>
            <a:endParaRPr/>
          </a:p>
          <a:p>
            <a:pPr marL="0" marR="0" lvl="0" indent="0" algn="just" rtl="0">
              <a:lnSpc>
                <a:spcPct val="118974"/>
              </a:lnSpc>
              <a:spcBef>
                <a:spcPts val="0"/>
              </a:spcBef>
              <a:spcAft>
                <a:spcPts val="0"/>
              </a:spcAft>
              <a:buNone/>
            </a:pPr>
            <a:br>
              <a:rPr lang="en-US" sz="2203" b="0" i="0" u="none" strike="noStrike" cap="none">
                <a:solidFill>
                  <a:srgbClr val="FFFFFF"/>
                </a:solidFill>
                <a:latin typeface="Poppins"/>
                <a:ea typeface="Poppins"/>
                <a:cs typeface="Poppins"/>
                <a:sym typeface="Poppins"/>
              </a:rPr>
            </a:br>
            <a:r>
              <a:rPr lang="en-US" sz="2203" b="0" i="0" u="none" strike="noStrike" cap="none">
                <a:solidFill>
                  <a:srgbClr val="FFFFFF"/>
                </a:solidFill>
                <a:latin typeface="Poppins"/>
                <a:ea typeface="Poppins"/>
                <a:cs typeface="Poppins"/>
                <a:sym typeface="Poppins"/>
              </a:rPr>
              <a:t>Δίνω σχόλια που είναι συγκεκριμένα και εφαρμόσιμα, όχι μόνο αξιολογικά. </a:t>
            </a:r>
            <a:br>
              <a:rPr lang="en-US" sz="2203" b="0" i="0" u="none" strike="noStrike" cap="none">
                <a:solidFill>
                  <a:srgbClr val="FFFFFF"/>
                </a:solidFill>
                <a:latin typeface="Poppins"/>
                <a:ea typeface="Poppins"/>
                <a:cs typeface="Poppins"/>
                <a:sym typeface="Poppins"/>
              </a:rPr>
            </a:br>
            <a:r>
              <a:rPr lang="en-US" sz="2203" b="0" i="0" u="none" strike="noStrike" cap="none">
                <a:solidFill>
                  <a:srgbClr val="FFFFFF"/>
                </a:solidFill>
                <a:latin typeface="Poppins"/>
                <a:ea typeface="Poppins"/>
                <a:cs typeface="Poppins"/>
                <a:sym typeface="Poppins"/>
              </a:rPr>
              <a:t>Παρατηρώ πότε ένας μαθητής αποδεσμεύεται και ανταποκρίνεται με περιέργεια και όχι με απογοήτευση.</a:t>
            </a:r>
            <a:endParaRPr sz="1400" b="0" i="0" u="none" strike="noStrike" cap="none">
              <a:solidFill>
                <a:srgbClr val="000000"/>
              </a:solidFill>
              <a:latin typeface="Arial"/>
              <a:ea typeface="Arial"/>
              <a:cs typeface="Arial"/>
              <a:sym typeface="Arial"/>
            </a:endParaRPr>
          </a:p>
        </p:txBody>
      </p:sp>
      <p:sp>
        <p:nvSpPr>
          <p:cNvPr id="200" name="Google Shape;200;p26"/>
          <p:cNvSpPr txBox="1"/>
          <p:nvPr/>
        </p:nvSpPr>
        <p:spPr>
          <a:xfrm>
            <a:off x="10445227" y="5553355"/>
            <a:ext cx="6066165" cy="2420663"/>
          </a:xfrm>
          <a:prstGeom prst="rect">
            <a:avLst/>
          </a:prstGeom>
          <a:noFill/>
          <a:ln>
            <a:noFill/>
          </a:ln>
        </p:spPr>
        <p:txBody>
          <a:bodyPr spcFirstLastPara="1" wrap="square" lIns="0" tIns="0" rIns="0" bIns="0" anchor="t" anchorCtr="0">
            <a:spAutoFit/>
          </a:bodyPr>
          <a:lstStyle/>
          <a:p>
            <a:pPr marL="0" marR="0" lvl="0" indent="0" algn="just" rtl="0">
              <a:lnSpc>
                <a:spcPct val="118974"/>
              </a:lnSpc>
              <a:spcBef>
                <a:spcPts val="0"/>
              </a:spcBef>
              <a:spcAft>
                <a:spcPts val="0"/>
              </a:spcAft>
              <a:buNone/>
            </a:pPr>
            <a:r>
              <a:rPr lang="en-US" sz="2203" b="0" i="0" u="none" strike="noStrike" cap="none">
                <a:solidFill>
                  <a:srgbClr val="FFFFFF"/>
                </a:solidFill>
                <a:latin typeface="Poppins"/>
                <a:ea typeface="Poppins"/>
                <a:cs typeface="Poppins"/>
                <a:sym typeface="Poppins"/>
              </a:rPr>
              <a:t>Ποσοστό 1–5:</a:t>
            </a:r>
            <a:br>
              <a:rPr lang="en-US" sz="2203" b="0" i="0" u="none" strike="noStrike" cap="none">
                <a:solidFill>
                  <a:srgbClr val="FFFFFF"/>
                </a:solidFill>
                <a:latin typeface="Poppins"/>
                <a:ea typeface="Poppins"/>
                <a:cs typeface="Poppins"/>
                <a:sym typeface="Poppins"/>
              </a:rPr>
            </a:br>
            <a:r>
              <a:rPr lang="en-US" sz="2203" b="0" i="0" u="none" strike="noStrike" cap="none">
                <a:solidFill>
                  <a:srgbClr val="FFFFFF"/>
                </a:solidFill>
                <a:latin typeface="Poppins"/>
                <a:ea typeface="Poppins"/>
                <a:cs typeface="Poppins"/>
                <a:sym typeface="Poppins"/>
              </a:rPr>
              <a:t>Παραμένω ήρεμος και συνεπής όταν προκύπτει ένταση σε μια συνεδρία.</a:t>
            </a:r>
            <a:endParaRPr/>
          </a:p>
          <a:p>
            <a:pPr marL="0" marR="0" lvl="0" indent="0" algn="just" rtl="0">
              <a:lnSpc>
                <a:spcPct val="118974"/>
              </a:lnSpc>
              <a:spcBef>
                <a:spcPts val="0"/>
              </a:spcBef>
              <a:spcAft>
                <a:spcPts val="0"/>
              </a:spcAft>
              <a:buNone/>
            </a:pPr>
            <a:br>
              <a:rPr lang="en-US" sz="2203" b="0" i="0" u="none" strike="noStrike" cap="none">
                <a:solidFill>
                  <a:srgbClr val="FFFFFF"/>
                </a:solidFill>
                <a:latin typeface="Poppins"/>
                <a:ea typeface="Poppins"/>
                <a:cs typeface="Poppins"/>
                <a:sym typeface="Poppins"/>
              </a:rPr>
            </a:br>
            <a:r>
              <a:rPr lang="en-US" sz="2203" b="0" i="0" u="none" strike="noStrike" cap="none">
                <a:solidFill>
                  <a:srgbClr val="FFFFFF"/>
                </a:solidFill>
                <a:latin typeface="Poppins"/>
                <a:ea typeface="Poppins"/>
                <a:cs typeface="Poppins"/>
                <a:sym typeface="Poppins"/>
              </a:rPr>
              <a:t>Χρησιμοποιώ γλώσσα που συνδέει τους μαθητές με μια επαγγελματική ταυτότητα.</a:t>
            </a:r>
            <a:endParaRPr sz="1400" b="0" i="0" u="none" strike="noStrike" cap="none">
              <a:solidFill>
                <a:srgbClr val="000000"/>
              </a:solidFill>
              <a:latin typeface="Arial"/>
              <a:ea typeface="Arial"/>
              <a:cs typeface="Arial"/>
              <a:sym typeface="Arial"/>
            </a:endParaRPr>
          </a:p>
        </p:txBody>
      </p:sp>
      <p:sp>
        <p:nvSpPr>
          <p:cNvPr id="201" name="Google Shape;201;p26"/>
          <p:cNvSpPr txBox="1"/>
          <p:nvPr/>
        </p:nvSpPr>
        <p:spPr>
          <a:xfrm>
            <a:off x="2309072" y="4566360"/>
            <a:ext cx="5001235" cy="486928"/>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None/>
            </a:pPr>
            <a:r>
              <a:rPr lang="en-US" sz="2800" b="1" i="0" u="none" strike="noStrike" cap="none">
                <a:solidFill>
                  <a:srgbClr val="FFFFFF"/>
                </a:solidFill>
                <a:latin typeface="Poppins"/>
                <a:ea typeface="Poppins"/>
                <a:cs typeface="Poppins"/>
                <a:sym typeface="Poppins"/>
              </a:rPr>
              <a:t>Ονόματα και σχόλια (1–3)</a:t>
            </a:r>
            <a:endParaRPr sz="1400" b="0" i="0" u="none" strike="noStrike" cap="none">
              <a:solidFill>
                <a:srgbClr val="000000"/>
              </a:solidFill>
              <a:latin typeface="Arial"/>
              <a:ea typeface="Arial"/>
              <a:cs typeface="Arial"/>
              <a:sym typeface="Arial"/>
            </a:endParaRPr>
          </a:p>
        </p:txBody>
      </p:sp>
      <p:sp>
        <p:nvSpPr>
          <p:cNvPr id="202" name="Google Shape;202;p26"/>
          <p:cNvSpPr txBox="1"/>
          <p:nvPr/>
        </p:nvSpPr>
        <p:spPr>
          <a:xfrm>
            <a:off x="10977692" y="4566360"/>
            <a:ext cx="5001235" cy="486928"/>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None/>
            </a:pPr>
            <a:r>
              <a:rPr lang="en-US" sz="2800" b="1" i="0" u="none" strike="noStrike" cap="none">
                <a:solidFill>
                  <a:srgbClr val="FFFFFF"/>
                </a:solidFill>
                <a:latin typeface="Poppins"/>
                <a:ea typeface="Poppins"/>
                <a:cs typeface="Poppins"/>
                <a:sym typeface="Poppins"/>
              </a:rPr>
              <a:t>Ηρεμία &amp; Γλώσσα (4–5)</a:t>
            </a:r>
            <a:endParaRPr sz="1400" b="0" i="0" u="none" strike="noStrike" cap="none">
              <a:solidFill>
                <a:srgbClr val="000000"/>
              </a:solidFill>
              <a:latin typeface="Arial"/>
              <a:ea typeface="Arial"/>
              <a:cs typeface="Arial"/>
              <a:sym typeface="Arial"/>
            </a:endParaRPr>
          </a:p>
        </p:txBody>
      </p:sp>
      <p:sp>
        <p:nvSpPr>
          <p:cNvPr id="203" name="Google Shape;203;p26"/>
          <p:cNvSpPr/>
          <p:nvPr/>
        </p:nvSpPr>
        <p:spPr>
          <a:xfrm>
            <a:off x="3064632" y="412666"/>
            <a:ext cx="1413849" cy="1232069"/>
          </a:xfrm>
          <a:custGeom>
            <a:avLst/>
            <a:gdLst/>
            <a:ahLst/>
            <a:cxnLst/>
            <a:rect l="l" t="t" r="r" b="b"/>
            <a:pathLst>
              <a:path w="1413849" h="1232069" extrusionOk="0">
                <a:moveTo>
                  <a:pt x="0" y="0"/>
                </a:moveTo>
                <a:lnTo>
                  <a:pt x="1413850" y="0"/>
                </a:lnTo>
                <a:lnTo>
                  <a:pt x="1413850" y="1232068"/>
                </a:lnTo>
                <a:lnTo>
                  <a:pt x="0" y="1232068"/>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 name="Google Shape;204;p26"/>
          <p:cNvSpPr/>
          <p:nvPr/>
        </p:nvSpPr>
        <p:spPr>
          <a:xfrm>
            <a:off x="528198" y="857642"/>
            <a:ext cx="2350712" cy="634692"/>
          </a:xfrm>
          <a:custGeom>
            <a:avLst/>
            <a:gdLst/>
            <a:ahLst/>
            <a:cxnLst/>
            <a:rect l="l" t="t" r="r" b="b"/>
            <a:pathLst>
              <a:path w="2350712" h="634692" extrusionOk="0">
                <a:moveTo>
                  <a:pt x="0" y="0"/>
                </a:moveTo>
                <a:lnTo>
                  <a:pt x="2350713" y="0"/>
                </a:lnTo>
                <a:lnTo>
                  <a:pt x="2350713" y="634692"/>
                </a:lnTo>
                <a:lnTo>
                  <a:pt x="0" y="634692"/>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7"/>
          <p:cNvSpPr/>
          <p:nvPr/>
        </p:nvSpPr>
        <p:spPr>
          <a:xfrm>
            <a:off x="2997456" y="9054931"/>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27"/>
          <p:cNvSpPr/>
          <p:nvPr/>
        </p:nvSpPr>
        <p:spPr>
          <a:xfrm rot="-4773720">
            <a:off x="6548535" y="3508040"/>
            <a:ext cx="12676724" cy="3447323"/>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27"/>
          <p:cNvSpPr/>
          <p:nvPr/>
        </p:nvSpPr>
        <p:spPr>
          <a:xfrm>
            <a:off x="11614135" y="0"/>
            <a:ext cx="7172607" cy="10284336"/>
          </a:xfrm>
          <a:custGeom>
            <a:avLst/>
            <a:gdLst/>
            <a:ahLst/>
            <a:cxnLst/>
            <a:rect l="l" t="t" r="r" b="b"/>
            <a:pathLst>
              <a:path w="20508340" h="29405582" extrusionOk="0">
                <a:moveTo>
                  <a:pt x="9683242" y="0"/>
                </a:moveTo>
                <a:cubicBezTo>
                  <a:pt x="9719437" y="5416550"/>
                  <a:pt x="8407908" y="9588373"/>
                  <a:pt x="4155313" y="16175737"/>
                </a:cubicBezTo>
                <a:cubicBezTo>
                  <a:pt x="343281" y="22080474"/>
                  <a:pt x="1397" y="27222577"/>
                  <a:pt x="0" y="28861513"/>
                </a:cubicBezTo>
                <a:lnTo>
                  <a:pt x="0" y="28881071"/>
                </a:lnTo>
                <a:cubicBezTo>
                  <a:pt x="254" y="29222067"/>
                  <a:pt x="15240" y="29405582"/>
                  <a:pt x="15240" y="29405582"/>
                </a:cubicBezTo>
                <a:lnTo>
                  <a:pt x="20508340" y="29405582"/>
                </a:lnTo>
                <a:lnTo>
                  <a:pt x="20508340" y="0"/>
                </a:lnTo>
                <a:close/>
              </a:path>
            </a:pathLst>
          </a:custGeom>
          <a:blipFill rotWithShape="1">
            <a:blip r:embed="rId5">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27"/>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27"/>
          <p:cNvSpPr txBox="1"/>
          <p:nvPr/>
        </p:nvSpPr>
        <p:spPr>
          <a:xfrm>
            <a:off x="378733" y="1579072"/>
            <a:ext cx="10900821" cy="7682103"/>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Η σχέση εμπιστοσύνης αποτελεί τη βάση της επικοινωνίας που ενισχύει το κίνητρο. Στην ΕΕΚ οικοδομείται διαφορετικά από ό,τι στα ακαδημαϊκά περιβάλλοντα. Οι εκπαιδευόμενοι μαθαίνουν κυρίως μέσα από την πράξη και έχουν επίγνωση των ιεραρχιών που σχετίζονται με τις δεξιότητες και την επαγγελματική επάρκεια. Ανταποκρίνονται περισσότερο στη σταθερή και αυθεντική συμπεριφορά παρά στην τυπική εξουσία.</a:t>
            </a:r>
            <a:endParaRPr/>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400"/>
              <a:buFont typeface="Arial"/>
              <a:buNone/>
            </a:pPr>
            <a:r>
              <a:rPr lang="en-US" sz="2400" b="1" i="0" u="none" strike="noStrike" cap="none">
                <a:solidFill>
                  <a:srgbClr val="000000"/>
                </a:solidFill>
                <a:latin typeface="Poppins"/>
                <a:ea typeface="Poppins"/>
                <a:cs typeface="Poppins"/>
                <a:sym typeface="Poppins"/>
              </a:rPr>
              <a:t>Η αποτελεσματική ανατροφοδότηση είναι:</a:t>
            </a:r>
            <a:endParaRPr/>
          </a:p>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 Συγκεκριμένη</a:t>
            </a:r>
            <a:endParaRPr/>
          </a:p>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 Έγκαιρη</a:t>
            </a:r>
            <a:endParaRPr/>
          </a:p>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 Ειλικρινής</a:t>
            </a:r>
            <a:endParaRPr/>
          </a:p>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 Αναπτυξιακή</a:t>
            </a:r>
            <a:endParaRPr sz="24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Poppins"/>
              <a:ea typeface="Poppins"/>
              <a:cs typeface="Poppins"/>
              <a:sym typeface="Poppins"/>
            </a:endParaRPr>
          </a:p>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Αντί για το «Το έκανες πάλι λάθος», πείτε: «Στο τρίτο βήμα φαίνεται να υπάρχει το πρόβλημα — ας το εξετάσουμε μαζί.»Η γλώσσα επηρεάζει τον τρόπο με τον οποίο οι εκπαιδευόμενοι αντιλαμβάνονται τη δική τους απόδοση.</a:t>
            </a:r>
            <a:endParaRPr sz="2400" b="0" i="0" u="none" strike="noStrike" cap="none">
              <a:solidFill>
                <a:srgbClr val="000000"/>
              </a:solidFill>
              <a:latin typeface="Arial"/>
              <a:ea typeface="Arial"/>
              <a:cs typeface="Arial"/>
              <a:sym typeface="Arial"/>
            </a:endParaRPr>
          </a:p>
        </p:txBody>
      </p:sp>
      <p:sp>
        <p:nvSpPr>
          <p:cNvPr id="214" name="Google Shape;214;p27"/>
          <p:cNvSpPr txBox="1"/>
          <p:nvPr/>
        </p:nvSpPr>
        <p:spPr>
          <a:xfrm>
            <a:off x="353491" y="372387"/>
            <a:ext cx="9472500" cy="852300"/>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600"/>
              <a:buFont typeface="Arial"/>
              <a:buNone/>
            </a:pPr>
            <a:r>
              <a:rPr lang="en-US" sz="2600" b="1">
                <a:latin typeface="Poppins"/>
                <a:ea typeface="Poppins"/>
                <a:cs typeface="Poppins"/>
                <a:sym typeface="Poppins"/>
              </a:rPr>
              <a:t>Υποε</a:t>
            </a:r>
            <a:r>
              <a:rPr lang="en-US" sz="2600" b="1" i="0" u="none" strike="noStrike" cap="none">
                <a:solidFill>
                  <a:srgbClr val="000000"/>
                </a:solidFill>
                <a:latin typeface="Poppins"/>
                <a:ea typeface="Poppins"/>
                <a:cs typeface="Poppins"/>
                <a:sym typeface="Poppins"/>
              </a:rPr>
              <a:t>νότητα 2: Η Οικοδόμηση Σχέσεων Εμπιστοσύνης και η Ανατροφοδότηση στην Πράξη</a:t>
            </a:r>
            <a:endParaRPr sz="1400" b="0" i="0" u="none" strike="noStrike" cap="none">
              <a:solidFill>
                <a:srgbClr val="000000"/>
              </a:solidFill>
              <a:latin typeface="Arial"/>
              <a:ea typeface="Arial"/>
              <a:cs typeface="Arial"/>
              <a:sym typeface="Arial"/>
            </a:endParaRPr>
          </a:p>
        </p:txBody>
      </p:sp>
      <p:grpSp>
        <p:nvGrpSpPr>
          <p:cNvPr id="215" name="Google Shape;215;p27"/>
          <p:cNvGrpSpPr/>
          <p:nvPr/>
        </p:nvGrpSpPr>
        <p:grpSpPr>
          <a:xfrm>
            <a:off x="11279555" y="946396"/>
            <a:ext cx="857867" cy="857867"/>
            <a:chOff x="0" y="0"/>
            <a:chExt cx="812800" cy="812800"/>
          </a:xfrm>
        </p:grpSpPr>
        <p:sp>
          <p:nvSpPr>
            <p:cNvPr id="216" name="Google Shape;216;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18" name="Google Shape;218;p27"/>
          <p:cNvGrpSpPr/>
          <p:nvPr/>
        </p:nvGrpSpPr>
        <p:grpSpPr>
          <a:xfrm>
            <a:off x="12168386" y="1969251"/>
            <a:ext cx="604566" cy="604566"/>
            <a:chOff x="0" y="0"/>
            <a:chExt cx="812800" cy="812800"/>
          </a:xfrm>
        </p:grpSpPr>
        <p:sp>
          <p:nvSpPr>
            <p:cNvPr id="219" name="Google Shape;219;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21" name="Google Shape;221;p27"/>
          <p:cNvGrpSpPr/>
          <p:nvPr/>
        </p:nvGrpSpPr>
        <p:grpSpPr>
          <a:xfrm>
            <a:off x="11590531" y="681913"/>
            <a:ext cx="637633" cy="637633"/>
            <a:chOff x="0" y="0"/>
            <a:chExt cx="812800" cy="812800"/>
          </a:xfrm>
        </p:grpSpPr>
        <p:sp>
          <p:nvSpPr>
            <p:cNvPr id="222" name="Google Shape;222;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224" name="Google Shape;224;p27"/>
          <p:cNvSpPr/>
          <p:nvPr/>
        </p:nvSpPr>
        <p:spPr>
          <a:xfrm>
            <a:off x="353491" y="964964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grpSp>
        <p:nvGrpSpPr>
          <p:cNvPr id="229" name="Google Shape;229;p28"/>
          <p:cNvGrpSpPr/>
          <p:nvPr/>
        </p:nvGrpSpPr>
        <p:grpSpPr>
          <a:xfrm>
            <a:off x="73847" y="4546337"/>
            <a:ext cx="18288000" cy="6357176"/>
            <a:chOff x="0" y="0"/>
            <a:chExt cx="5661114" cy="1674318"/>
          </a:xfrm>
        </p:grpSpPr>
        <p:sp>
          <p:nvSpPr>
            <p:cNvPr id="230" name="Google Shape;230;p28"/>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28"/>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32" name="Google Shape;232;p28"/>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28"/>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 name="Google Shape;234;p28"/>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p28"/>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28"/>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 name="Google Shape;237;p28"/>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28"/>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28"/>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p28"/>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p28"/>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 name="Google Shape;242;p28"/>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 name="Google Shape;243;p28"/>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 name="Google Shape;244;p28"/>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 name="Google Shape;245;p28"/>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 name="Google Shape;246;p28"/>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 name="Google Shape;247;p28"/>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 name="Google Shape;248;p28"/>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 name="Google Shape;249;p28"/>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50" name="Google Shape;250;p28"/>
          <p:cNvGrpSpPr/>
          <p:nvPr/>
        </p:nvGrpSpPr>
        <p:grpSpPr>
          <a:xfrm>
            <a:off x="-1342907" y="9913239"/>
            <a:ext cx="20973813" cy="837562"/>
            <a:chOff x="0" y="-57150"/>
            <a:chExt cx="11607985" cy="463550"/>
          </a:xfrm>
        </p:grpSpPr>
        <p:sp>
          <p:nvSpPr>
            <p:cNvPr id="251" name="Google Shape;251;p28"/>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 name="Google Shape;252;p28"/>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53" name="Google Shape;253;p28"/>
          <p:cNvGrpSpPr/>
          <p:nvPr/>
        </p:nvGrpSpPr>
        <p:grpSpPr>
          <a:xfrm>
            <a:off x="4131384" y="9913239"/>
            <a:ext cx="10025232" cy="837562"/>
            <a:chOff x="0" y="-57150"/>
            <a:chExt cx="5548478" cy="463550"/>
          </a:xfrm>
        </p:grpSpPr>
        <p:sp>
          <p:nvSpPr>
            <p:cNvPr id="254" name="Google Shape;254;p28"/>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 name="Google Shape;255;p28"/>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56" name="Google Shape;256;p28"/>
          <p:cNvSpPr txBox="1"/>
          <p:nvPr/>
        </p:nvSpPr>
        <p:spPr>
          <a:xfrm>
            <a:off x="5374682" y="1019175"/>
            <a:ext cx="8533047" cy="1564787"/>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Συμπεριφορές Οικοδόμησης Σχέσεων Εμπιστοσύνης</a:t>
            </a:r>
            <a:endParaRPr sz="1400" b="0" i="0" u="none" strike="noStrike" cap="none">
              <a:solidFill>
                <a:srgbClr val="000000"/>
              </a:solidFill>
              <a:latin typeface="Arial"/>
              <a:ea typeface="Arial"/>
              <a:cs typeface="Arial"/>
              <a:sym typeface="Arial"/>
            </a:endParaRPr>
          </a:p>
        </p:txBody>
      </p:sp>
      <p:sp>
        <p:nvSpPr>
          <p:cNvPr id="257" name="Google Shape;257;p28"/>
          <p:cNvSpPr txBox="1"/>
          <p:nvPr/>
        </p:nvSpPr>
        <p:spPr>
          <a:xfrm>
            <a:off x="1028700" y="6953161"/>
            <a:ext cx="3713796" cy="7302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Εκμάθηση και χρήση ονομάτων μαθητών από την αρχή.</a:t>
            </a:r>
            <a:endParaRPr sz="1400" b="0" i="0" u="none" strike="noStrike" cap="none">
              <a:solidFill>
                <a:srgbClr val="000000"/>
              </a:solidFill>
              <a:latin typeface="Arial"/>
              <a:ea typeface="Arial"/>
              <a:cs typeface="Arial"/>
              <a:sym typeface="Arial"/>
            </a:endParaRPr>
          </a:p>
        </p:txBody>
      </p:sp>
      <p:sp>
        <p:nvSpPr>
          <p:cNvPr id="258" name="Google Shape;258;p28"/>
          <p:cNvSpPr txBox="1"/>
          <p:nvPr/>
        </p:nvSpPr>
        <p:spPr>
          <a:xfrm>
            <a:off x="1297793" y="6042689"/>
            <a:ext cx="3175609" cy="432875"/>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Ονόματα μαθητών</a:t>
            </a:r>
            <a:endParaRPr sz="1400" b="0" i="0" u="none" strike="noStrike" cap="none">
              <a:solidFill>
                <a:srgbClr val="000000"/>
              </a:solidFill>
              <a:latin typeface="Arial"/>
              <a:ea typeface="Arial"/>
              <a:cs typeface="Arial"/>
              <a:sym typeface="Arial"/>
            </a:endParaRPr>
          </a:p>
        </p:txBody>
      </p:sp>
      <p:sp>
        <p:nvSpPr>
          <p:cNvPr id="259" name="Google Shape;259;p28"/>
          <p:cNvSpPr txBox="1"/>
          <p:nvPr/>
        </p:nvSpPr>
        <p:spPr>
          <a:xfrm>
            <a:off x="5201666" y="6994725"/>
            <a:ext cx="3713796" cy="7302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Αναγνώριση της προσπάθειας ανεξάρτητα από το αποτέλεσμα.</a:t>
            </a:r>
            <a:endParaRPr sz="1400" b="0" i="0" u="none" strike="noStrike" cap="none">
              <a:solidFill>
                <a:srgbClr val="000000"/>
              </a:solidFill>
              <a:latin typeface="Arial"/>
              <a:ea typeface="Arial"/>
              <a:cs typeface="Arial"/>
              <a:sym typeface="Arial"/>
            </a:endParaRPr>
          </a:p>
        </p:txBody>
      </p:sp>
      <p:sp>
        <p:nvSpPr>
          <p:cNvPr id="260" name="Google Shape;260;p28"/>
          <p:cNvSpPr txBox="1"/>
          <p:nvPr/>
        </p:nvSpPr>
        <p:spPr>
          <a:xfrm>
            <a:off x="5200743" y="6042689"/>
            <a:ext cx="3715643" cy="865750"/>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Αναγνωρίστε την προσπάθεια</a:t>
            </a:r>
            <a:endParaRPr sz="1400" b="0" i="0" u="none" strike="noStrike" cap="none">
              <a:solidFill>
                <a:srgbClr val="000000"/>
              </a:solidFill>
              <a:latin typeface="Arial"/>
              <a:ea typeface="Arial"/>
              <a:cs typeface="Arial"/>
              <a:sym typeface="Arial"/>
            </a:endParaRPr>
          </a:p>
        </p:txBody>
      </p:sp>
      <p:sp>
        <p:nvSpPr>
          <p:cNvPr id="261" name="Google Shape;261;p28"/>
          <p:cNvSpPr txBox="1"/>
          <p:nvPr/>
        </p:nvSpPr>
        <p:spPr>
          <a:xfrm>
            <a:off x="9373585"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Η τήρηση μικρών δεσμεύσεων — «Θα το διερευνήσω και θα επανέλθω σε εσένα.»</a:t>
            </a:r>
            <a:endParaRPr sz="1400" b="0" i="0" u="none" strike="noStrike" cap="none">
              <a:solidFill>
                <a:srgbClr val="000000"/>
              </a:solidFill>
              <a:latin typeface="Arial"/>
              <a:ea typeface="Arial"/>
              <a:cs typeface="Arial"/>
              <a:sym typeface="Arial"/>
            </a:endParaRPr>
          </a:p>
        </p:txBody>
      </p:sp>
      <p:sp>
        <p:nvSpPr>
          <p:cNvPr id="262" name="Google Shape;262;p28"/>
          <p:cNvSpPr txBox="1"/>
          <p:nvPr/>
        </p:nvSpPr>
        <p:spPr>
          <a:xfrm>
            <a:off x="9547648" y="6042689"/>
            <a:ext cx="3365670" cy="432875"/>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Ακολουθήστε</a:t>
            </a:r>
            <a:endParaRPr sz="1400" b="0" i="0" u="none" strike="noStrike" cap="none">
              <a:solidFill>
                <a:srgbClr val="000000"/>
              </a:solidFill>
              <a:latin typeface="Arial"/>
              <a:ea typeface="Arial"/>
              <a:cs typeface="Arial"/>
              <a:sym typeface="Arial"/>
            </a:endParaRPr>
          </a:p>
        </p:txBody>
      </p:sp>
      <p:sp>
        <p:nvSpPr>
          <p:cNvPr id="263" name="Google Shape;263;p28"/>
          <p:cNvSpPr txBox="1"/>
          <p:nvPr/>
        </p:nvSpPr>
        <p:spPr>
          <a:xfrm>
            <a:off x="13545504"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Παρατήρηση πότε κάτι είναι διαφορετικό και έλεγχος αντί για υποθέσεις.</a:t>
            </a:r>
            <a:endParaRPr sz="1400" b="0" i="0" u="none" strike="noStrike" cap="none">
              <a:solidFill>
                <a:srgbClr val="000000"/>
              </a:solidFill>
              <a:latin typeface="Arial"/>
              <a:ea typeface="Arial"/>
              <a:cs typeface="Arial"/>
              <a:sym typeface="Arial"/>
            </a:endParaRPr>
          </a:p>
        </p:txBody>
      </p:sp>
      <p:sp>
        <p:nvSpPr>
          <p:cNvPr id="264" name="Google Shape;264;p28"/>
          <p:cNvSpPr txBox="1"/>
          <p:nvPr/>
        </p:nvSpPr>
        <p:spPr>
          <a:xfrm>
            <a:off x="13545504" y="6042689"/>
            <a:ext cx="3713796" cy="865750"/>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Παρατήρησε και Διερεύνησε</a:t>
            </a:r>
            <a:endParaRPr sz="1400" b="0" i="0" u="none" strike="noStrike" cap="none">
              <a:solidFill>
                <a:srgbClr val="000000"/>
              </a:solidFill>
              <a:latin typeface="Arial"/>
              <a:ea typeface="Arial"/>
              <a:cs typeface="Arial"/>
              <a:sym typeface="Arial"/>
            </a:endParaRPr>
          </a:p>
        </p:txBody>
      </p:sp>
      <p:sp>
        <p:nvSpPr>
          <p:cNvPr id="265" name="Google Shape;265;p28"/>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28"/>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29"/>
          <p:cNvSpPr/>
          <p:nvPr/>
        </p:nvSpPr>
        <p:spPr>
          <a:xfrm>
            <a:off x="-1144685" y="-2262"/>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3">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 name="Google Shape;272;p29"/>
          <p:cNvSpPr/>
          <p:nvPr/>
        </p:nvSpPr>
        <p:spPr>
          <a:xfrm rot="5030454" flipH="1">
            <a:off x="-1527419" y="1854633"/>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73" name="Google Shape;273;p29"/>
          <p:cNvGrpSpPr/>
          <p:nvPr/>
        </p:nvGrpSpPr>
        <p:grpSpPr>
          <a:xfrm>
            <a:off x="5940775" y="946396"/>
            <a:ext cx="857867" cy="857867"/>
            <a:chOff x="0" y="0"/>
            <a:chExt cx="812800" cy="812800"/>
          </a:xfrm>
        </p:grpSpPr>
        <p:sp>
          <p:nvSpPr>
            <p:cNvPr id="274" name="Google Shape;274;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76" name="Google Shape;276;p29"/>
          <p:cNvGrpSpPr/>
          <p:nvPr/>
        </p:nvGrpSpPr>
        <p:grpSpPr>
          <a:xfrm>
            <a:off x="6592862" y="2226096"/>
            <a:ext cx="604566" cy="604566"/>
            <a:chOff x="0" y="0"/>
            <a:chExt cx="812800" cy="812800"/>
          </a:xfrm>
        </p:grpSpPr>
        <p:sp>
          <p:nvSpPr>
            <p:cNvPr id="277" name="Google Shape;277;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 name="Google Shape;278;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79" name="Google Shape;279;p29"/>
          <p:cNvGrpSpPr/>
          <p:nvPr/>
        </p:nvGrpSpPr>
        <p:grpSpPr>
          <a:xfrm>
            <a:off x="5825201" y="681913"/>
            <a:ext cx="637633" cy="637633"/>
            <a:chOff x="0" y="0"/>
            <a:chExt cx="812800" cy="812800"/>
          </a:xfrm>
        </p:grpSpPr>
        <p:sp>
          <p:nvSpPr>
            <p:cNvPr id="280" name="Google Shape;280;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82" name="Google Shape;282;p29"/>
          <p:cNvSpPr/>
          <p:nvPr/>
        </p:nvSpPr>
        <p:spPr>
          <a:xfrm>
            <a:off x="16688430" y="8892537"/>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 name="Google Shape;283;p29"/>
          <p:cNvSpPr txBox="1"/>
          <p:nvPr/>
        </p:nvSpPr>
        <p:spPr>
          <a:xfrm>
            <a:off x="7938655" y="1259768"/>
            <a:ext cx="9910893" cy="8341771"/>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15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Σε πρακτικά περιβάλλοντα ΕΕΚ με εκπαιδευόμενους διαφορετικών επιπέδων και ικανοτήτων, μπορεί να προκύψουν εντάσεις. Οι εκπαιδευόμενοι μπορεί να απογοητευτούν από μια δραστηριότητα, να αντιδράσουν αμυντικά στην ανατροφοδότηση ή να εμπλακούν σε συγκρούσεις με άλλους εκπαιδευόμενους. Αυτές οι στιγμές δοκιμάζουν την επικοινωνιακή ικανότητα του εκπαιδευτή υπό πίεση.</a:t>
            </a:r>
            <a:endParaRPr/>
          </a:p>
          <a:p>
            <a:pPr marL="0" marR="0" lvl="0" indent="0" algn="just" rtl="0">
              <a:lnSpc>
                <a:spcPct val="130009"/>
              </a:lnSpc>
              <a:spcBef>
                <a:spcPts val="150"/>
              </a:spcBef>
              <a:spcAft>
                <a:spcPts val="0"/>
              </a:spcAft>
              <a:buClr>
                <a:srgbClr val="000000"/>
              </a:buClr>
              <a:buSzPts val="2400"/>
              <a:buFont typeface="Arial"/>
              <a:buNone/>
            </a:pPr>
            <a:endParaRPr sz="2400" b="1" i="0" u="none" strike="noStrike" cap="none">
              <a:solidFill>
                <a:srgbClr val="17B8BB"/>
              </a:solidFill>
              <a:latin typeface="Poppins"/>
              <a:ea typeface="Poppins"/>
              <a:cs typeface="Poppins"/>
              <a:sym typeface="Poppins"/>
            </a:endParaRPr>
          </a:p>
          <a:p>
            <a:pPr marL="0" marR="0" lvl="0" indent="0" algn="just" rtl="0">
              <a:lnSpc>
                <a:spcPct val="130009"/>
              </a:lnSpc>
              <a:spcBef>
                <a:spcPts val="150"/>
              </a:spcBef>
              <a:spcAft>
                <a:spcPts val="0"/>
              </a:spcAft>
              <a:buClr>
                <a:srgbClr val="000000"/>
              </a:buClr>
              <a:buSzPts val="2400"/>
              <a:buFont typeface="Arial"/>
              <a:buNone/>
            </a:pPr>
            <a:r>
              <a:rPr lang="en-US" sz="2400" b="1" i="0" u="none" strike="noStrike" cap="none">
                <a:solidFill>
                  <a:srgbClr val="17B8BB"/>
                </a:solidFill>
                <a:latin typeface="Poppins"/>
                <a:ea typeface="Poppins"/>
                <a:cs typeface="Poppins"/>
                <a:sym typeface="Poppins"/>
              </a:rPr>
              <a:t>Τρεις Βασικές Αρχές για την Αποκλιμάκωση των Εντάσεων</a:t>
            </a:r>
            <a:endParaRPr/>
          </a:p>
          <a:p>
            <a:pPr marL="0" marR="0" lvl="0" indent="0" algn="just" rtl="0">
              <a:lnSpc>
                <a:spcPct val="130009"/>
              </a:lnSpc>
              <a:spcBef>
                <a:spcPts val="150"/>
              </a:spcBef>
              <a:spcAft>
                <a:spcPts val="0"/>
              </a:spcAft>
              <a:buClr>
                <a:srgbClr val="000000"/>
              </a:buClr>
              <a:buSzPts val="2400"/>
              <a:buFont typeface="Arial"/>
              <a:buNone/>
            </a:pPr>
            <a:r>
              <a:rPr lang="en-US" sz="2400" b="1" i="0" u="none" strike="noStrike" cap="none">
                <a:solidFill>
                  <a:srgbClr val="000000"/>
                </a:solidFill>
                <a:latin typeface="Poppins"/>
                <a:ea typeface="Poppins"/>
                <a:cs typeface="Poppins"/>
                <a:sym typeface="Poppins"/>
              </a:rPr>
              <a:t>Μειώστε πρώτα την ένταση: </a:t>
            </a:r>
            <a:r>
              <a:rPr lang="en-US" sz="2400" b="0" i="0" u="none" strike="noStrike" cap="none">
                <a:solidFill>
                  <a:srgbClr val="000000"/>
                </a:solidFill>
                <a:latin typeface="Poppins"/>
                <a:ea typeface="Poppins"/>
                <a:cs typeface="Poppins"/>
                <a:sym typeface="Poppins"/>
              </a:rPr>
              <a:t>ο τόνος της φωνής σας διαμορφώνει το κλίμα στον χώρο.</a:t>
            </a:r>
            <a:endParaRPr/>
          </a:p>
          <a:p>
            <a:pPr marL="0" marR="0" lvl="0" indent="0" algn="just" rtl="0">
              <a:lnSpc>
                <a:spcPct val="130009"/>
              </a:lnSpc>
              <a:spcBef>
                <a:spcPts val="150"/>
              </a:spcBef>
              <a:spcAft>
                <a:spcPts val="0"/>
              </a:spcAft>
              <a:buClr>
                <a:srgbClr val="000000"/>
              </a:buClr>
              <a:buSzPts val="2400"/>
              <a:buFont typeface="Arial"/>
              <a:buNone/>
            </a:pPr>
            <a:r>
              <a:rPr lang="en-US" sz="2400" b="1" i="0" u="none" strike="noStrike" cap="none">
                <a:solidFill>
                  <a:srgbClr val="000000"/>
                </a:solidFill>
                <a:latin typeface="Poppins"/>
                <a:ea typeface="Poppins"/>
                <a:cs typeface="Poppins"/>
                <a:sym typeface="Poppins"/>
              </a:rPr>
              <a:t>Αναγνωρίστε πριν καθοδηγήσετε: </a:t>
            </a:r>
            <a:r>
              <a:rPr lang="en-US" sz="2400" b="0" i="0" u="none" strike="noStrike" cap="none">
                <a:solidFill>
                  <a:srgbClr val="000000"/>
                </a:solidFill>
                <a:latin typeface="Poppins"/>
                <a:ea typeface="Poppins"/>
                <a:cs typeface="Poppins"/>
                <a:sym typeface="Poppins"/>
              </a:rPr>
              <a:t>η αναγνώριση δεν σημαίνει συμφωνία· σημαίνει ότι αναγνωρίζετε αυτό που βιώνει ή εκφράζει ο εκπαιδευόμενος.</a:t>
            </a:r>
            <a:endParaRPr/>
          </a:p>
          <a:p>
            <a:pPr marL="0" marR="0" lvl="0" indent="0" algn="just" rtl="0">
              <a:lnSpc>
                <a:spcPct val="130009"/>
              </a:lnSpc>
              <a:spcBef>
                <a:spcPts val="150"/>
              </a:spcBef>
              <a:spcAft>
                <a:spcPts val="0"/>
              </a:spcAft>
              <a:buClr>
                <a:srgbClr val="000000"/>
              </a:buClr>
              <a:buSzPts val="2400"/>
              <a:buFont typeface="Arial"/>
              <a:buNone/>
            </a:pPr>
            <a:r>
              <a:rPr lang="en-US" sz="2400" b="1" i="0" u="none" strike="noStrike" cap="none">
                <a:solidFill>
                  <a:srgbClr val="000000"/>
                </a:solidFill>
                <a:latin typeface="Poppins"/>
                <a:ea typeface="Poppins"/>
                <a:cs typeface="Poppins"/>
                <a:sym typeface="Poppins"/>
              </a:rPr>
              <a:t>Διαχωρίστε το άτομο από τη συμπεριφορά: </a:t>
            </a:r>
            <a:r>
              <a:rPr lang="en-US" sz="2400" b="0" i="0" u="none" strike="noStrike" cap="none">
                <a:solidFill>
                  <a:srgbClr val="000000"/>
                </a:solidFill>
                <a:latin typeface="Poppins"/>
                <a:ea typeface="Poppins"/>
                <a:cs typeface="Poppins"/>
                <a:sym typeface="Poppins"/>
              </a:rPr>
              <a:t>εστιάστε στην πράξη ή τη συμπεριφορά και όχι στην ταυτότητα ή την προσωπικότητα του εκπαιδευόμενου.</a:t>
            </a:r>
            <a:endParaRPr/>
          </a:p>
          <a:p>
            <a:pPr marL="0" marR="0" lvl="0" indent="0" algn="just" rtl="0">
              <a:lnSpc>
                <a:spcPct val="130009"/>
              </a:lnSpc>
              <a:spcBef>
                <a:spcPts val="15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Η πρόληψη είναι πάντα πιο αποτελεσματική από τη διαχείριση.</a:t>
            </a:r>
            <a:endParaRPr sz="1400" b="0" i="0" u="none" strike="noStrike" cap="none">
              <a:solidFill>
                <a:srgbClr val="000000"/>
              </a:solidFill>
              <a:latin typeface="Arial"/>
              <a:ea typeface="Arial"/>
              <a:cs typeface="Arial"/>
              <a:sym typeface="Arial"/>
            </a:endParaRPr>
          </a:p>
        </p:txBody>
      </p:sp>
      <p:sp>
        <p:nvSpPr>
          <p:cNvPr id="284" name="Google Shape;284;p29"/>
          <p:cNvSpPr txBox="1"/>
          <p:nvPr/>
        </p:nvSpPr>
        <p:spPr>
          <a:xfrm>
            <a:off x="7938655" y="498329"/>
            <a:ext cx="9427200" cy="431100"/>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None/>
            </a:pPr>
            <a:r>
              <a:rPr lang="en-US" sz="2800" b="1">
                <a:latin typeface="Poppins"/>
                <a:ea typeface="Poppins"/>
                <a:cs typeface="Poppins"/>
                <a:sym typeface="Poppins"/>
              </a:rPr>
              <a:t>Υποε</a:t>
            </a:r>
            <a:r>
              <a:rPr lang="en-US" sz="2800" b="1" i="0" u="none" strike="noStrike" cap="none">
                <a:solidFill>
                  <a:srgbClr val="000000"/>
                </a:solidFill>
                <a:latin typeface="Poppins"/>
                <a:ea typeface="Poppins"/>
                <a:cs typeface="Poppins"/>
                <a:sym typeface="Poppins"/>
              </a:rPr>
              <a:t>νότητα 3: Αποκλιμάκωση και επικοινωνία υπό πίεση</a:t>
            </a:r>
            <a:endParaRPr sz="1400" b="0" i="0" u="none" strike="noStrike" cap="none">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8A3A930B-807E-91EA-69F8-3C2499819769}"/>
              </a:ext>
            </a:extLst>
          </p:cNvPr>
          <p:cNvPicPr>
            <a:picLocks noChangeAspect="1"/>
          </p:cNvPicPr>
          <p:nvPr/>
        </p:nvPicPr>
        <p:blipFill>
          <a:blip r:embed="rId6"/>
          <a:stretch>
            <a:fillRect/>
          </a:stretch>
        </p:blipFill>
        <p:spPr>
          <a:xfrm>
            <a:off x="13555153" y="9543985"/>
            <a:ext cx="2352675" cy="63817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pic>
        <p:nvPicPr>
          <p:cNvPr id="289" name="Google Shape;289;p30"/>
          <p:cNvPicPr preferRelativeResize="0"/>
          <p:nvPr/>
        </p:nvPicPr>
        <p:blipFill rotWithShape="1">
          <a:blip r:embed="rId3">
            <a:alphaModFix/>
          </a:blip>
          <a:srcRect l="21255" r="47869"/>
          <a:stretch/>
        </p:blipFill>
        <p:spPr>
          <a:xfrm>
            <a:off x="-510301" y="0"/>
            <a:ext cx="4764855" cy="10287000"/>
          </a:xfrm>
          <a:prstGeom prst="rect">
            <a:avLst/>
          </a:prstGeom>
          <a:noFill/>
          <a:ln>
            <a:noFill/>
          </a:ln>
        </p:spPr>
      </p:pic>
      <p:sp>
        <p:nvSpPr>
          <p:cNvPr id="290" name="Google Shape;290;p30"/>
          <p:cNvSpPr/>
          <p:nvPr/>
        </p:nvSpPr>
        <p:spPr>
          <a:xfrm rot="5227548" flipH="1">
            <a:off x="-2119307"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91" name="Google Shape;291;p30"/>
          <p:cNvGrpSpPr/>
          <p:nvPr/>
        </p:nvGrpSpPr>
        <p:grpSpPr>
          <a:xfrm>
            <a:off x="5940775" y="946396"/>
            <a:ext cx="857867" cy="857867"/>
            <a:chOff x="0" y="0"/>
            <a:chExt cx="812800" cy="812800"/>
          </a:xfrm>
        </p:grpSpPr>
        <p:sp>
          <p:nvSpPr>
            <p:cNvPr id="292" name="Google Shape;292;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 name="Google Shape;293;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94" name="Google Shape;294;p30"/>
          <p:cNvGrpSpPr/>
          <p:nvPr/>
        </p:nvGrpSpPr>
        <p:grpSpPr>
          <a:xfrm>
            <a:off x="6346308" y="2068746"/>
            <a:ext cx="604566" cy="604566"/>
            <a:chOff x="0" y="0"/>
            <a:chExt cx="812800" cy="812800"/>
          </a:xfrm>
        </p:grpSpPr>
        <p:sp>
          <p:nvSpPr>
            <p:cNvPr id="295" name="Google Shape;295;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 name="Google Shape;296;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97" name="Google Shape;297;p30"/>
          <p:cNvGrpSpPr/>
          <p:nvPr/>
        </p:nvGrpSpPr>
        <p:grpSpPr>
          <a:xfrm>
            <a:off x="5825201" y="681913"/>
            <a:ext cx="637633" cy="637633"/>
            <a:chOff x="0" y="0"/>
            <a:chExt cx="812800" cy="812800"/>
          </a:xfrm>
        </p:grpSpPr>
        <p:sp>
          <p:nvSpPr>
            <p:cNvPr id="298" name="Google Shape;298;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9" name="Google Shape;299;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00" name="Google Shape;300;p30"/>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1" name="Google Shape;301;p30"/>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p30"/>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p30"/>
          <p:cNvSpPr txBox="1"/>
          <p:nvPr/>
        </p:nvSpPr>
        <p:spPr>
          <a:xfrm>
            <a:off x="7140750" y="1530878"/>
            <a:ext cx="10847446" cy="7682103"/>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Η γλώσσα που χρησιμοποιούν οι εκπαιδευτές διαμορφώνει τον τρόπο με τον οποίο οι εκπαιδευόμενοι αντιλαμβάνονται τον εαυτό τους ως επαγγελματίες στον τομέα της επαγγελματικής εκπαίδευσης και κατάρτισης. Με την πάροδο του χρόνου, τα σταθερά πρότυπα επικοινωνίας μπορούν να ενισχύσουν ή να υπονομεύσουν την αυτοπεποίθηση και την επαγγελματική ταυτότητα των εκπαιδευομένων.</a:t>
            </a:r>
            <a:endParaRPr/>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Poppins"/>
              <a:ea typeface="Poppins"/>
              <a:cs typeface="Poppins"/>
              <a:sym typeface="Poppins"/>
            </a:endParaRPr>
          </a:p>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Οι εκπαιδευόμενοι που ακούν διατυπώσεις που τους συνδέουν με έναν επαγγελματικό ρόλο αρχίζουν να αντιλαμβάνονται τον εαυτό τους ως μέλη αυτού του επαγγελματικού πεδίου. Αντίθετα, οι εκπαιδευόμενοι που έρχονται συστηματικά αντιμέτωποι με μια γλώσσα που εστιάζει στις αδυναμίες και στις ελλείψεις τους μπορεί σταδιακά να εσωτερικεύσουν αυτή την εικόνα.</a:t>
            </a:r>
            <a:endParaRPr/>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Poppins"/>
              <a:ea typeface="Poppins"/>
              <a:cs typeface="Poppins"/>
              <a:sym typeface="Poppins"/>
            </a:endParaRPr>
          </a:p>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Η αλλαγή αυτή δεν αφορά την παροχή ψεύτικης ενθάρρυνσης. Αφορά την ακριβή και συγκεκριμένη διατύπωση με τρόπο που βοηθά τον εκπαιδευόμενο να προχωρήσει μπροστά.</a:t>
            </a:r>
            <a:endParaRPr sz="2400" b="0" i="0" u="none" strike="noStrike" cap="none">
              <a:solidFill>
                <a:srgbClr val="000000"/>
              </a:solidFill>
              <a:latin typeface="Arial"/>
              <a:ea typeface="Arial"/>
              <a:cs typeface="Arial"/>
              <a:sym typeface="Arial"/>
            </a:endParaRPr>
          </a:p>
        </p:txBody>
      </p:sp>
      <p:sp>
        <p:nvSpPr>
          <p:cNvPr id="304" name="Google Shape;304;p30"/>
          <p:cNvSpPr txBox="1"/>
          <p:nvPr/>
        </p:nvSpPr>
        <p:spPr>
          <a:xfrm>
            <a:off x="7401289" y="345690"/>
            <a:ext cx="10326300" cy="918000"/>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2800"/>
              <a:buFont typeface="Arial"/>
              <a:buNone/>
            </a:pPr>
            <a:r>
              <a:rPr lang="en-US" sz="2800" b="1">
                <a:latin typeface="Poppins"/>
                <a:ea typeface="Poppins"/>
                <a:cs typeface="Poppins"/>
                <a:sym typeface="Poppins"/>
              </a:rPr>
              <a:t>Υποε</a:t>
            </a:r>
            <a:r>
              <a:rPr lang="en-US" sz="2800" b="1" i="0" u="none" strike="noStrike" cap="none">
                <a:solidFill>
                  <a:srgbClr val="000000"/>
                </a:solidFill>
                <a:latin typeface="Poppins"/>
                <a:ea typeface="Poppins"/>
                <a:cs typeface="Poppins"/>
                <a:sym typeface="Poppins"/>
              </a:rPr>
              <a:t>νότητα 4: Γλώσσα που Ενισχύει το Κίνητρο και την Ταυτότητα του Εκπαιδευόμενου</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1313</Words>
  <Application>Microsoft Office PowerPoint</Application>
  <PresentationFormat>Custom</PresentationFormat>
  <Paragraphs>100</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Poppins SemiBold</vt:lpstr>
      <vt:lpstr>Arial</vt:lpstr>
      <vt:lpstr>Poppins</vt:lpstr>
      <vt:lpstr>Calibri</vt:lpstr>
      <vt:lpstr>Poppins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Laurence Cole</dc:creator>
  <cp:lastModifiedBy>Beatrice Fredducci</cp:lastModifiedBy>
  <cp:revision>1</cp:revision>
  <dcterms:created xsi:type="dcterms:W3CDTF">2006-08-16T00:00:00Z</dcterms:created>
  <dcterms:modified xsi:type="dcterms:W3CDTF">2026-09-01T08:38:46Z</dcterms:modified>
</cp:coreProperties>
</file>