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Poppins" panose="00000500000000000000" pitchFamily="2" charset="0"/>
      <p:regular r:id="rId16"/>
      <p:bold r:id="rId17"/>
      <p:italic r:id="rId18"/>
      <p:boldItalic r:id="rId19"/>
    </p:embeddedFont>
    <p:embeddedFont>
      <p:font typeface="Poppins Medium" panose="00000600000000000000" pitchFamily="2" charset="0"/>
      <p:regular r:id="rId20"/>
      <p:bold r:id="rId21"/>
      <p:italic r:id="rId22"/>
      <p:boldItalic r:id="rId23"/>
    </p:embeddedFont>
    <p:embeddedFont>
      <p:font typeface="Poppins SemiBold" panose="00000700000000000000"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gWB1GAOvFCv+YCjpwxJMDtSuc77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5" d="100"/>
          <a:sy n="45" d="100"/>
        </p:scale>
        <p:origin x="548" y="6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7" name="Google Shape;30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9" name="Google Shape;319;p3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1" name="Google Shape;361;p3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0" name="Google Shape;380;p3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2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7" name="Google Shape;207;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p2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9" name="Google Shape;269;p2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7" name="Google Shape;287;p3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2.jpg"/><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7.pn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39.jpg"/><Relationship Id="rId9"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6.png"/><Relationship Id="rId5" Type="http://schemas.openxmlformats.org/officeDocument/2006/relationships/image" Target="../media/image24.png"/><Relationship Id="rId10"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7.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34.jp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4127164" y="2493372"/>
            <a:ext cx="14314219" cy="3994628"/>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505150" y="343760"/>
            <a:ext cx="2213194" cy="1832016"/>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 name="Google Shape;97;p22"/>
          <p:cNvSpPr txBox="1"/>
          <p:nvPr/>
        </p:nvSpPr>
        <p:spPr>
          <a:xfrm>
            <a:off x="505150" y="2438046"/>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98" name="Google Shape;98;p22"/>
          <p:cNvSpPr txBox="1"/>
          <p:nvPr/>
        </p:nvSpPr>
        <p:spPr>
          <a:xfrm>
            <a:off x="505150" y="3553652"/>
            <a:ext cx="7177200" cy="1054200"/>
          </a:xfrm>
          <a:prstGeom prst="rect">
            <a:avLst/>
          </a:prstGeom>
          <a:noFill/>
          <a:ln>
            <a:noFill/>
          </a:ln>
        </p:spPr>
        <p:txBody>
          <a:bodyPr spcFirstLastPara="1" wrap="square" lIns="0" tIns="0" rIns="0" bIns="0" anchor="t" anchorCtr="0">
            <a:spAutoFit/>
          </a:bodyPr>
          <a:lstStyle/>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VET Teachers' Transversal Skills </a:t>
            </a:r>
            <a:endParaRPr sz="3200" b="1" i="0" u="none" strike="noStrike" cap="none">
              <a:solidFill>
                <a:srgbClr val="17B8BB"/>
              </a:solidFill>
              <a:latin typeface="Poppins"/>
              <a:ea typeface="Poppins"/>
              <a:cs typeface="Poppins"/>
              <a:sym typeface="Poppins"/>
            </a:endParaRPr>
          </a:p>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Competence Assessment System</a:t>
            </a:r>
            <a:endParaRPr sz="3200" b="0" i="0" u="none" strike="noStrike" cap="none">
              <a:solidFill>
                <a:srgbClr val="000000"/>
              </a:solidFill>
              <a:latin typeface="Arial"/>
              <a:ea typeface="Arial"/>
              <a:cs typeface="Arial"/>
              <a:sym typeface="Arial"/>
            </a:endParaRPr>
          </a:p>
        </p:txBody>
      </p:sp>
      <p:sp>
        <p:nvSpPr>
          <p:cNvPr id="99" name="Google Shape;99;p22"/>
          <p:cNvSpPr txBox="1"/>
          <p:nvPr/>
        </p:nvSpPr>
        <p:spPr>
          <a:xfrm>
            <a:off x="412350" y="4800058"/>
            <a:ext cx="8319300" cy="12516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None/>
            </a:pPr>
            <a:r>
              <a:rPr lang="en-US" sz="3800" b="1" i="0" u="none" strike="noStrike" cap="none">
                <a:solidFill>
                  <a:srgbClr val="10146E"/>
                </a:solidFill>
                <a:latin typeface="Poppins"/>
                <a:ea typeface="Poppins"/>
                <a:cs typeface="Poppins"/>
                <a:sym typeface="Poppins"/>
              </a:rPr>
              <a:t>Module 4: Motivational and Relational Communication</a:t>
            </a:r>
            <a:endParaRPr/>
          </a:p>
        </p:txBody>
      </p:sp>
      <p:sp>
        <p:nvSpPr>
          <p:cNvPr id="100" name="Google Shape;100;p22"/>
          <p:cNvSpPr/>
          <p:nvPr/>
        </p:nvSpPr>
        <p:spPr>
          <a:xfrm>
            <a:off x="166946" y="8383035"/>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101;p22"/>
          <p:cNvSpPr txBox="1"/>
          <p:nvPr/>
        </p:nvSpPr>
        <p:spPr>
          <a:xfrm>
            <a:off x="3916516" y="8435720"/>
            <a:ext cx="4420500" cy="1185300"/>
          </a:xfrm>
          <a:prstGeom prst="rect">
            <a:avLst/>
          </a:prstGeom>
          <a:noFill/>
          <a:ln>
            <a:noFill/>
          </a:ln>
        </p:spPr>
        <p:txBody>
          <a:bodyPr spcFirstLastPara="1" wrap="square" lIns="91425" tIns="45700" rIns="91425" bIns="45700" anchor="t" anchorCtr="0">
            <a:spAutoFit/>
          </a:bodyPr>
          <a:lstStyle/>
          <a:p>
            <a:pPr marL="0" lvl="0" indent="0" algn="just" rtl="0">
              <a:spcBef>
                <a:spcPts val="0"/>
              </a:spcBef>
              <a:spcAft>
                <a:spcPts val="0"/>
              </a:spcAft>
              <a:buClr>
                <a:schemeClr val="dk1"/>
              </a:buClr>
              <a:buFont typeface="Arial"/>
              <a:buNone/>
            </a:pPr>
            <a:r>
              <a:rPr lang="en-US" sz="1200" i="1">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100">
              <a:solidFill>
                <a:srgbClr val="262626"/>
              </a:solidFill>
              <a:latin typeface="Calibri"/>
              <a:ea typeface="Calibri"/>
              <a:cs typeface="Calibri"/>
              <a:sym typeface="Calibri"/>
            </a:endParaRPr>
          </a:p>
          <a:p>
            <a:pPr marL="0" marR="0" lvl="0" indent="0" algn="just" rtl="0">
              <a:lnSpc>
                <a:spcPct val="100000"/>
              </a:lnSpc>
              <a:spcBef>
                <a:spcPts val="0"/>
              </a:spcBef>
              <a:spcAft>
                <a:spcPts val="0"/>
              </a:spcAft>
              <a:buNone/>
            </a:pPr>
            <a:endParaRPr sz="1100">
              <a:solidFill>
                <a:srgbClr val="262626"/>
              </a:solidFill>
              <a:latin typeface="Calibri"/>
              <a:ea typeface="Calibri"/>
              <a:cs typeface="Calibri"/>
              <a:sym typeface="Calibri"/>
            </a:endParaRPr>
          </a:p>
        </p:txBody>
      </p:sp>
      <p:sp>
        <p:nvSpPr>
          <p:cNvPr id="102" name="Google Shape;102;p22"/>
          <p:cNvSpPr txBox="1"/>
          <p:nvPr/>
        </p:nvSpPr>
        <p:spPr>
          <a:xfrm>
            <a:off x="315867" y="9722206"/>
            <a:ext cx="1162172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10153D"/>
                </a:solidFill>
                <a:latin typeface="Arial"/>
                <a:ea typeface="Arial"/>
                <a:cs typeface="Arial"/>
                <a:sym typeface="Arial"/>
              </a:rPr>
              <a:t>Material available under the Creative Commons CC BY 4.0 licence (</a:t>
            </a:r>
            <a:r>
              <a:rPr lang="en-US" sz="1100" b="0" i="0" u="sng" strike="noStrike" cap="none">
                <a:solidFill>
                  <a:srgbClr val="10153D"/>
                </a:solidFill>
                <a:latin typeface="Arial"/>
                <a:ea typeface="Arial"/>
                <a:cs typeface="Arial"/>
                <a:sym typeface="Arial"/>
                <a:hlinkClick r:id="rId8">
                  <a:extLst>
                    <a:ext uri="{A12FA001-AC4F-418D-AE19-62706E023703}">
                      <ahyp:hlinkClr xmlns:ahyp="http://schemas.microsoft.com/office/drawing/2018/hyperlinkcolor" val="tx"/>
                    </a:ext>
                  </a:extLst>
                </a:hlinkClick>
              </a:rPr>
              <a:t>https://creativecommons.org/licenses/by/4.0/</a:t>
            </a:r>
            <a:r>
              <a:rPr lang="en-US" sz="1100" b="0" i="0" u="none" strike="noStrike" cap="none">
                <a:solidFill>
                  <a:srgbClr val="10153D"/>
                </a:solidFill>
                <a:latin typeface="Arial"/>
                <a:ea typeface="Arial"/>
                <a:cs typeface="Arial"/>
                <a:sym typeface="Arial"/>
              </a:rPr>
              <a:t>).</a:t>
            </a:r>
            <a:endParaRPr/>
          </a:p>
        </p:txBody>
      </p:sp>
      <p:sp>
        <p:nvSpPr>
          <p:cNvPr id="103" name="Google Shape;103;p22"/>
          <p:cNvSpPr/>
          <p:nvPr/>
        </p:nvSpPr>
        <p:spPr>
          <a:xfrm>
            <a:off x="3814796" y="7499929"/>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2"/>
          <p:cNvSpPr/>
          <p:nvPr/>
        </p:nvSpPr>
        <p:spPr>
          <a:xfrm>
            <a:off x="412361" y="6496397"/>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2"/>
          <p:cNvSpPr/>
          <p:nvPr/>
        </p:nvSpPr>
        <p:spPr>
          <a:xfrm>
            <a:off x="4838778" y="6261072"/>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2"/>
          <p:cNvSpPr/>
          <p:nvPr/>
        </p:nvSpPr>
        <p:spPr>
          <a:xfrm>
            <a:off x="5903070" y="6384929"/>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2"/>
          <p:cNvSpPr/>
          <p:nvPr/>
        </p:nvSpPr>
        <p:spPr>
          <a:xfrm>
            <a:off x="440936" y="7521022"/>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2"/>
          <p:cNvSpPr/>
          <p:nvPr/>
        </p:nvSpPr>
        <p:spPr>
          <a:xfrm>
            <a:off x="1912833" y="7569758"/>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22"/>
          <p:cNvSpPr/>
          <p:nvPr/>
        </p:nvSpPr>
        <p:spPr>
          <a:xfrm>
            <a:off x="5622797" y="7569757"/>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6">
            <a:alphaModFix/>
          </a:blip>
          <a:srcRect/>
          <a:stretch/>
        </p:blipFill>
        <p:spPr>
          <a:xfrm>
            <a:off x="2625563" y="6420650"/>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31"/>
          <p:cNvPicPr preferRelativeResize="0"/>
          <p:nvPr/>
        </p:nvPicPr>
        <p:blipFill rotWithShape="1">
          <a:blip r:embed="rId3">
            <a:alphaModFix/>
          </a:blip>
          <a:srcRect/>
          <a:stretch/>
        </p:blipFill>
        <p:spPr>
          <a:xfrm>
            <a:off x="-250882" y="9107006"/>
            <a:ext cx="18789764" cy="1179994"/>
          </a:xfrm>
          <a:prstGeom prst="rect">
            <a:avLst/>
          </a:prstGeom>
          <a:noFill/>
          <a:ln>
            <a:noFill/>
          </a:ln>
        </p:spPr>
      </p:pic>
      <p:pic>
        <p:nvPicPr>
          <p:cNvPr id="310" name="Google Shape;310;p31"/>
          <p:cNvPicPr preferRelativeResize="0"/>
          <p:nvPr/>
        </p:nvPicPr>
        <p:blipFill rotWithShape="1">
          <a:blip r:embed="rId4">
            <a:alphaModFix/>
          </a:blip>
          <a:srcRect/>
          <a:stretch/>
        </p:blipFill>
        <p:spPr>
          <a:xfrm>
            <a:off x="1714500" y="114300"/>
            <a:ext cx="1600200" cy="1021654"/>
          </a:xfrm>
          <a:prstGeom prst="rect">
            <a:avLst/>
          </a:prstGeom>
          <a:noFill/>
          <a:ln>
            <a:noFill/>
          </a:ln>
        </p:spPr>
      </p:pic>
      <p:sp>
        <p:nvSpPr>
          <p:cNvPr id="311" name="Google Shape;311;p31"/>
          <p:cNvSpPr txBox="1"/>
          <p:nvPr/>
        </p:nvSpPr>
        <p:spPr>
          <a:xfrm>
            <a:off x="341200" y="1545365"/>
            <a:ext cx="16918100" cy="885121"/>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17B8BB"/>
                </a:solidFill>
                <a:latin typeface="Poppins"/>
                <a:ea typeface="Poppins"/>
                <a:cs typeface="Poppins"/>
                <a:sym typeface="Poppins"/>
              </a:rPr>
              <a:t>SCENARIO  </a:t>
            </a:r>
            <a:r>
              <a:rPr lang="en-US" sz="2000" b="0" i="0" u="none" strike="noStrike" cap="none">
                <a:solidFill>
                  <a:srgbClr val="FFFFFF"/>
                </a:solidFill>
                <a:latin typeface="Poppins"/>
                <a:ea typeface="Poppins"/>
                <a:cs typeface="Poppins"/>
                <a:sym typeface="Poppins"/>
              </a:rPr>
              <a:t>Two learners in a practical workshop are in disagreement about method. One becomes vocal and dismissive. The atmosphere in the group shifts.</a:t>
            </a:r>
            <a:endParaRPr/>
          </a:p>
        </p:txBody>
      </p:sp>
      <p:sp>
        <p:nvSpPr>
          <p:cNvPr id="312" name="Google Shape;312;p31"/>
          <p:cNvSpPr txBox="1"/>
          <p:nvPr/>
        </p:nvSpPr>
        <p:spPr>
          <a:xfrm>
            <a:off x="3548830" y="450154"/>
            <a:ext cx="9719187" cy="6858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800"/>
              <a:buFont typeface="Arial"/>
              <a:buNone/>
            </a:pPr>
            <a:r>
              <a:rPr lang="en-US" sz="2800" b="1" i="0" u="none" strike="noStrike" cap="none" dirty="0">
                <a:solidFill>
                  <a:srgbClr val="10146E"/>
                </a:solidFill>
                <a:latin typeface="Poppins"/>
                <a:ea typeface="Poppins"/>
                <a:cs typeface="Poppins"/>
                <a:sym typeface="Poppins"/>
              </a:rPr>
              <a:t>Scenario Exercise: Disagreement in the Workshop</a:t>
            </a:r>
            <a:endParaRPr dirty="0"/>
          </a:p>
        </p:txBody>
      </p:sp>
      <p:sp>
        <p:nvSpPr>
          <p:cNvPr id="313" name="Google Shape;313;p31"/>
          <p:cNvSpPr txBox="1"/>
          <p:nvPr/>
        </p:nvSpPr>
        <p:spPr>
          <a:xfrm>
            <a:off x="456200" y="2928700"/>
            <a:ext cx="11430000" cy="342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Reflect on your response as the trainer:</a:t>
            </a:r>
            <a:endParaRPr/>
          </a:p>
        </p:txBody>
      </p:sp>
      <p:sp>
        <p:nvSpPr>
          <p:cNvPr id="314" name="Google Shape;314;p31"/>
          <p:cNvSpPr txBox="1"/>
          <p:nvPr/>
        </p:nvSpPr>
        <p:spPr>
          <a:xfrm>
            <a:off x="456199" y="3681011"/>
            <a:ext cx="15645813" cy="815608"/>
          </a:xfrm>
          <a:prstGeom prst="rect">
            <a:avLst/>
          </a:prstGeom>
          <a:noFill/>
          <a:ln>
            <a:noFill/>
          </a:ln>
        </p:spPr>
        <p:txBody>
          <a:bodyPr spcFirstLastPara="1" wrap="square" lIns="0" tIns="0" rIns="182875"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How do you intervene without escalating the situation?</a:t>
            </a:r>
            <a:endParaRPr dirty="0"/>
          </a:p>
          <a:p>
            <a:pPr marL="342900" marR="0" lvl="0" indent="-342900" algn="l" rtl="0">
              <a:lnSpc>
                <a:spcPct val="120000"/>
              </a:lnSpc>
              <a:spcBef>
                <a:spcPts val="60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What do you say to the group to maintain focus?</a:t>
            </a:r>
            <a:endParaRPr dirty="0"/>
          </a:p>
        </p:txBody>
      </p:sp>
      <p:sp>
        <p:nvSpPr>
          <p:cNvPr id="315" name="Google Shape;315;p31"/>
          <p:cNvSpPr txBox="1"/>
          <p:nvPr/>
        </p:nvSpPr>
        <p:spPr>
          <a:xfrm>
            <a:off x="208462" y="5584096"/>
            <a:ext cx="15107737" cy="815608"/>
          </a:xfrm>
          <a:prstGeom prst="rect">
            <a:avLst/>
          </a:prstGeom>
          <a:noFill/>
          <a:ln>
            <a:noFill/>
          </a:ln>
        </p:spPr>
        <p:txBody>
          <a:bodyPr spcFirstLastPara="1" wrap="square" lIns="182875" tIns="0" rIns="0"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How do you speak to each learner separately afterwards?</a:t>
            </a:r>
            <a:endParaRPr dirty="0"/>
          </a:p>
          <a:p>
            <a:pPr marL="342900" marR="0" lvl="0" indent="-342900" algn="l" rtl="0">
              <a:lnSpc>
                <a:spcPct val="120000"/>
              </a:lnSpc>
              <a:spcBef>
                <a:spcPts val="60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What does this interaction tell you about their learning needs?</a:t>
            </a:r>
            <a:endParaRPr dirty="0"/>
          </a:p>
        </p:txBody>
      </p:sp>
      <p:sp>
        <p:nvSpPr>
          <p:cNvPr id="316" name="Google Shape;316;p31"/>
          <p:cNvSpPr txBox="1"/>
          <p:nvPr/>
        </p:nvSpPr>
        <p:spPr>
          <a:xfrm>
            <a:off x="341199" y="8798607"/>
            <a:ext cx="17135639" cy="514350"/>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Key principle:  </a:t>
            </a:r>
            <a:r>
              <a:rPr lang="en-US" sz="2400" b="0" i="1" u="none" strike="noStrike" cap="none">
                <a:solidFill>
                  <a:srgbClr val="FFFFFF"/>
                </a:solidFill>
                <a:latin typeface="Poppins"/>
                <a:ea typeface="Poppins"/>
                <a:cs typeface="Poppins"/>
                <a:sym typeface="Poppins"/>
              </a:rPr>
              <a:t>De-escalation becomes a skill when it is practised intentionally.</a:t>
            </a:r>
            <a:endParaRPr/>
          </a:p>
        </p:txBody>
      </p:sp>
      <p:pic>
        <p:nvPicPr>
          <p:cNvPr id="3" name="Picture 2">
            <a:extLst>
              <a:ext uri="{FF2B5EF4-FFF2-40B4-BE49-F238E27FC236}">
                <a16:creationId xmlns:a16="http://schemas.microsoft.com/office/drawing/2014/main" id="{188D6C9B-D844-596F-5F04-64C63D0174D7}"/>
              </a:ext>
            </a:extLst>
          </p:cNvPr>
          <p:cNvPicPr>
            <a:picLocks noChangeAspect="1"/>
          </p:cNvPicPr>
          <p:nvPr/>
        </p:nvPicPr>
        <p:blipFill>
          <a:blip r:embed="rId5"/>
          <a:stretch>
            <a:fillRect/>
          </a:stretch>
        </p:blipFill>
        <p:spPr>
          <a:xfrm>
            <a:off x="14439899" y="497779"/>
            <a:ext cx="2352675" cy="63817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grpSp>
        <p:nvGrpSpPr>
          <p:cNvPr id="321" name="Google Shape;321;p32"/>
          <p:cNvGrpSpPr/>
          <p:nvPr/>
        </p:nvGrpSpPr>
        <p:grpSpPr>
          <a:xfrm>
            <a:off x="-1" y="4584074"/>
            <a:ext cx="18288001" cy="6357176"/>
            <a:chOff x="0" y="0"/>
            <a:chExt cx="5661114" cy="1674318"/>
          </a:xfrm>
        </p:grpSpPr>
        <p:sp>
          <p:nvSpPr>
            <p:cNvPr id="322" name="Google Shape;322;p32"/>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3" name="Google Shape;323;p32"/>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4" name="Google Shape;324;p32"/>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5" name="Google Shape;325;p32"/>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6" name="Google Shape;326;p32"/>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7" name="Google Shape;327;p32"/>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8" name="Google Shape;328;p32"/>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9" name="Google Shape;329;p32"/>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0" name="Google Shape;330;p32"/>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1" name="Google Shape;331;p32"/>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2" name="Google Shape;332;p32"/>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3" name="Google Shape;333;p32"/>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4" name="Google Shape;334;p32"/>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5" name="Google Shape;335;p32"/>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6" name="Google Shape;336;p32"/>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7" name="Google Shape;337;p32"/>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8" name="Google Shape;338;p32"/>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9" name="Google Shape;339;p32"/>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0" name="Google Shape;340;p32"/>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1" name="Google Shape;341;p32"/>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42" name="Google Shape;342;p32"/>
          <p:cNvGrpSpPr/>
          <p:nvPr/>
        </p:nvGrpSpPr>
        <p:grpSpPr>
          <a:xfrm>
            <a:off x="-1342907" y="9913239"/>
            <a:ext cx="20973813" cy="837562"/>
            <a:chOff x="0" y="-57150"/>
            <a:chExt cx="11607985" cy="463550"/>
          </a:xfrm>
        </p:grpSpPr>
        <p:sp>
          <p:nvSpPr>
            <p:cNvPr id="343" name="Google Shape;343;p32"/>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32"/>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5" name="Google Shape;345;p32"/>
          <p:cNvGrpSpPr/>
          <p:nvPr/>
        </p:nvGrpSpPr>
        <p:grpSpPr>
          <a:xfrm>
            <a:off x="4131384" y="9913239"/>
            <a:ext cx="10025232" cy="837562"/>
            <a:chOff x="0" y="-57150"/>
            <a:chExt cx="5548478" cy="463550"/>
          </a:xfrm>
        </p:grpSpPr>
        <p:sp>
          <p:nvSpPr>
            <p:cNvPr id="346" name="Google Shape;346;p32"/>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32"/>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8" name="Google Shape;348;p32"/>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Why This Matters: Transversal Skills</a:t>
            </a:r>
            <a:endParaRPr sz="1400" b="0" i="0" u="none" strike="noStrike" cap="none">
              <a:solidFill>
                <a:srgbClr val="000000"/>
              </a:solidFill>
              <a:latin typeface="Arial"/>
              <a:ea typeface="Arial"/>
              <a:cs typeface="Arial"/>
              <a:sym typeface="Arial"/>
            </a:endParaRPr>
          </a:p>
        </p:txBody>
      </p:sp>
      <p:sp>
        <p:nvSpPr>
          <p:cNvPr id="349" name="Google Shape;349;p32"/>
          <p:cNvSpPr txBox="1"/>
          <p:nvPr/>
        </p:nvSpPr>
        <p:spPr>
          <a:xfrm>
            <a:off x="1028700"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Grow when learners hear that effort leads to improvement.</a:t>
            </a:r>
            <a:endParaRPr sz="1400" b="0" i="0" u="none" strike="noStrike" cap="none">
              <a:solidFill>
                <a:srgbClr val="000000"/>
              </a:solidFill>
              <a:latin typeface="Arial"/>
              <a:ea typeface="Arial"/>
              <a:cs typeface="Arial"/>
              <a:sym typeface="Arial"/>
            </a:endParaRPr>
          </a:p>
        </p:txBody>
      </p:sp>
      <p:sp>
        <p:nvSpPr>
          <p:cNvPr id="350" name="Google Shape;350;p32"/>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Confidence &amp; Persistence</a:t>
            </a:r>
            <a:endParaRPr sz="1400" b="0" i="0" u="none" strike="noStrike" cap="none">
              <a:solidFill>
                <a:srgbClr val="000000"/>
              </a:solidFill>
              <a:latin typeface="Arial"/>
              <a:ea typeface="Arial"/>
              <a:cs typeface="Arial"/>
              <a:sym typeface="Arial"/>
            </a:endParaRPr>
          </a:p>
        </p:txBody>
      </p:sp>
      <p:sp>
        <p:nvSpPr>
          <p:cNvPr id="351" name="Google Shape;351;p32"/>
          <p:cNvSpPr txBox="1"/>
          <p:nvPr/>
        </p:nvSpPr>
        <p:spPr>
          <a:xfrm>
            <a:off x="5201666"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Develops when learners are addressed as practitioners, not students.</a:t>
            </a:r>
            <a:endParaRPr sz="1400" b="0" i="0" u="none" strike="noStrike" cap="none">
              <a:solidFill>
                <a:srgbClr val="000000"/>
              </a:solidFill>
              <a:latin typeface="Arial"/>
              <a:ea typeface="Arial"/>
              <a:cs typeface="Arial"/>
              <a:sym typeface="Arial"/>
            </a:endParaRPr>
          </a:p>
        </p:txBody>
      </p:sp>
      <p:sp>
        <p:nvSpPr>
          <p:cNvPr id="352" name="Google Shape;352;p32"/>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Professional Identity</a:t>
            </a:r>
            <a:endParaRPr sz="1400" b="0" i="0" u="none" strike="noStrike" cap="none">
              <a:solidFill>
                <a:srgbClr val="000000"/>
              </a:solidFill>
              <a:latin typeface="Arial"/>
              <a:ea typeface="Arial"/>
              <a:cs typeface="Arial"/>
              <a:sym typeface="Arial"/>
            </a:endParaRPr>
          </a:p>
        </p:txBody>
      </p:sp>
      <p:sp>
        <p:nvSpPr>
          <p:cNvPr id="353" name="Google Shape;353;p32"/>
          <p:cNvSpPr txBox="1"/>
          <p:nvPr/>
        </p:nvSpPr>
        <p:spPr>
          <a:xfrm>
            <a:off x="9373585"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Strengthens when learners feel safe enough to try and fail without judgement.</a:t>
            </a:r>
            <a:endParaRPr sz="1400" b="0" i="0" u="none" strike="noStrike" cap="none">
              <a:solidFill>
                <a:srgbClr val="000000"/>
              </a:solidFill>
              <a:latin typeface="Arial"/>
              <a:ea typeface="Arial"/>
              <a:cs typeface="Arial"/>
              <a:sym typeface="Arial"/>
            </a:endParaRPr>
          </a:p>
        </p:txBody>
      </p:sp>
      <p:sp>
        <p:nvSpPr>
          <p:cNvPr id="354" name="Google Shape;354;p32"/>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Problem-Solving</a:t>
            </a:r>
            <a:endParaRPr sz="1400" b="0" i="0" u="none" strike="noStrike" cap="none">
              <a:solidFill>
                <a:srgbClr val="000000"/>
              </a:solidFill>
              <a:latin typeface="Arial"/>
              <a:ea typeface="Arial"/>
              <a:cs typeface="Arial"/>
              <a:sym typeface="Arial"/>
            </a:endParaRPr>
          </a:p>
        </p:txBody>
      </p:sp>
      <p:sp>
        <p:nvSpPr>
          <p:cNvPr id="355" name="Google Shape;355;p32"/>
          <p:cNvSpPr txBox="1"/>
          <p:nvPr/>
        </p:nvSpPr>
        <p:spPr>
          <a:xfrm>
            <a:off x="13545504"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Improves when learners experience it being modelled well by their trainer.</a:t>
            </a:r>
            <a:endParaRPr sz="1400" b="0" i="0" u="none" strike="noStrike" cap="none">
              <a:solidFill>
                <a:srgbClr val="000000"/>
              </a:solidFill>
              <a:latin typeface="Arial"/>
              <a:ea typeface="Arial"/>
              <a:cs typeface="Arial"/>
              <a:sym typeface="Arial"/>
            </a:endParaRPr>
          </a:p>
        </p:txBody>
      </p:sp>
      <p:sp>
        <p:nvSpPr>
          <p:cNvPr id="356" name="Google Shape;356;p32"/>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Communication</a:t>
            </a:r>
            <a:endParaRPr sz="1400" b="0" i="0" u="none" strike="noStrike" cap="none">
              <a:solidFill>
                <a:srgbClr val="000000"/>
              </a:solidFill>
              <a:latin typeface="Arial"/>
              <a:ea typeface="Arial"/>
              <a:cs typeface="Arial"/>
              <a:sym typeface="Arial"/>
            </a:endParaRPr>
          </a:p>
        </p:txBody>
      </p:sp>
      <p:sp>
        <p:nvSpPr>
          <p:cNvPr id="357" name="Google Shape;357;p32"/>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8" name="Google Shape;358;p32"/>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363" name="Google Shape;363;p33"/>
          <p:cNvPicPr preferRelativeResize="0"/>
          <p:nvPr/>
        </p:nvPicPr>
        <p:blipFill rotWithShape="1">
          <a:blip r:embed="rId3">
            <a:alphaModFix/>
          </a:blip>
          <a:srcRect/>
          <a:stretch/>
        </p:blipFill>
        <p:spPr>
          <a:xfrm>
            <a:off x="-133210" y="0"/>
            <a:ext cx="4911214" cy="10287000"/>
          </a:xfrm>
          <a:prstGeom prst="rect">
            <a:avLst/>
          </a:prstGeom>
          <a:noFill/>
          <a:ln>
            <a:noFill/>
          </a:ln>
        </p:spPr>
      </p:pic>
      <p:sp>
        <p:nvSpPr>
          <p:cNvPr id="364" name="Google Shape;364;p33"/>
          <p:cNvSpPr/>
          <p:nvPr/>
        </p:nvSpPr>
        <p:spPr>
          <a:xfrm rot="4721273" flipH="1">
            <a:off x="-1013093" y="1896866"/>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65" name="Google Shape;365;p33"/>
          <p:cNvGrpSpPr/>
          <p:nvPr/>
        </p:nvGrpSpPr>
        <p:grpSpPr>
          <a:xfrm>
            <a:off x="5940775" y="946396"/>
            <a:ext cx="857867" cy="857867"/>
            <a:chOff x="0" y="0"/>
            <a:chExt cx="812800" cy="812800"/>
          </a:xfrm>
        </p:grpSpPr>
        <p:sp>
          <p:nvSpPr>
            <p:cNvPr id="366" name="Google Shape;366;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8" name="Google Shape;368;p33"/>
          <p:cNvGrpSpPr/>
          <p:nvPr/>
        </p:nvGrpSpPr>
        <p:grpSpPr>
          <a:xfrm>
            <a:off x="6592862" y="2226096"/>
            <a:ext cx="604566" cy="604566"/>
            <a:chOff x="0" y="0"/>
            <a:chExt cx="812800" cy="812800"/>
          </a:xfrm>
        </p:grpSpPr>
        <p:sp>
          <p:nvSpPr>
            <p:cNvPr id="369" name="Google Shape;369;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1" name="Google Shape;371;p33"/>
          <p:cNvGrpSpPr/>
          <p:nvPr/>
        </p:nvGrpSpPr>
        <p:grpSpPr>
          <a:xfrm>
            <a:off x="5825201" y="681913"/>
            <a:ext cx="637633" cy="637633"/>
            <a:chOff x="0" y="0"/>
            <a:chExt cx="812800" cy="812800"/>
          </a:xfrm>
        </p:grpSpPr>
        <p:sp>
          <p:nvSpPr>
            <p:cNvPr id="372" name="Google Shape;372;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74" name="Google Shape;374;p33"/>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5" name="Google Shape;375;p33"/>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6" name="Google Shape;376;p33"/>
          <p:cNvSpPr txBox="1"/>
          <p:nvPr/>
        </p:nvSpPr>
        <p:spPr>
          <a:xfrm>
            <a:off x="8768076" y="2200000"/>
            <a:ext cx="8491224" cy="6501267"/>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None/>
            </a:pPr>
            <a:r>
              <a:rPr lang="en-US" sz="2400" b="1" i="0" u="none" strike="noStrike" cap="none">
                <a:solidFill>
                  <a:srgbClr val="17B8BB"/>
                </a:solidFill>
                <a:latin typeface="Poppins"/>
                <a:ea typeface="Poppins"/>
                <a:cs typeface="Poppins"/>
                <a:sym typeface="Poppins"/>
              </a:rPr>
              <a:t>VET trainers can develop this skill by:</a:t>
            </a:r>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Reviewing one piece of feedback per week and asking: was it specific, honest, and developmental?</a:t>
            </a:r>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Noticing the language patterns they use most often and identifying any that could be reframed</a:t>
            </a:r>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Inviting a trusted colleague to observe one session and reflect on communication patterns</a:t>
            </a:r>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Practising de-escalation responses through scenario-based role play with peers</a:t>
            </a:r>
            <a:endParaRPr/>
          </a:p>
          <a:p>
            <a:pPr marL="0" marR="0" lvl="0" indent="0" algn="l" rtl="0">
              <a:lnSpc>
                <a:spcPct val="130009"/>
              </a:lnSpc>
              <a:spcBef>
                <a:spcPts val="150"/>
              </a:spcBef>
              <a:spcAft>
                <a:spcPts val="0"/>
              </a:spcAft>
              <a:buNone/>
            </a:pPr>
            <a:endParaRPr sz="2400" b="0"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None/>
            </a:pPr>
            <a:r>
              <a:rPr lang="en-US" sz="2400" b="0" i="0" u="none" strike="noStrike" cap="none">
                <a:solidFill>
                  <a:srgbClr val="17B8BB"/>
                </a:solidFill>
                <a:latin typeface="Poppins"/>
                <a:ea typeface="Poppins"/>
                <a:cs typeface="Poppins"/>
                <a:sym typeface="Poppins"/>
              </a:rPr>
              <a:t>Language shapes learner identity. Like all vocational skills, it improves with deliberate practice and structured reflection.</a:t>
            </a:r>
            <a:endParaRPr/>
          </a:p>
        </p:txBody>
      </p:sp>
      <p:sp>
        <p:nvSpPr>
          <p:cNvPr id="377" name="Google Shape;377;p33"/>
          <p:cNvSpPr txBox="1"/>
          <p:nvPr/>
        </p:nvSpPr>
        <p:spPr>
          <a:xfrm>
            <a:off x="8686890" y="888401"/>
            <a:ext cx="9880982"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Teacher Strategies to Strengthen Motivational Communication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34"/>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3" name="Google Shape;383;p34"/>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34"/>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85" name="Google Shape;385;p34"/>
          <p:cNvGrpSpPr/>
          <p:nvPr/>
        </p:nvGrpSpPr>
        <p:grpSpPr>
          <a:xfrm>
            <a:off x="10165433" y="946396"/>
            <a:ext cx="857867" cy="857867"/>
            <a:chOff x="0" y="0"/>
            <a:chExt cx="812800" cy="812800"/>
          </a:xfrm>
        </p:grpSpPr>
        <p:sp>
          <p:nvSpPr>
            <p:cNvPr id="386" name="Google Shape;386;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8" name="Google Shape;388;p34"/>
          <p:cNvGrpSpPr/>
          <p:nvPr/>
        </p:nvGrpSpPr>
        <p:grpSpPr>
          <a:xfrm>
            <a:off x="9651318" y="2226096"/>
            <a:ext cx="604566" cy="604566"/>
            <a:chOff x="0" y="0"/>
            <a:chExt cx="812800" cy="812800"/>
          </a:xfrm>
        </p:grpSpPr>
        <p:sp>
          <p:nvSpPr>
            <p:cNvPr id="389" name="Google Shape;389;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0" name="Google Shape;390;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91" name="Google Shape;391;p34"/>
          <p:cNvGrpSpPr/>
          <p:nvPr/>
        </p:nvGrpSpPr>
        <p:grpSpPr>
          <a:xfrm>
            <a:off x="10476408" y="681913"/>
            <a:ext cx="637633" cy="637633"/>
            <a:chOff x="0" y="0"/>
            <a:chExt cx="812800" cy="812800"/>
          </a:xfrm>
        </p:grpSpPr>
        <p:sp>
          <p:nvSpPr>
            <p:cNvPr id="392" name="Google Shape;392;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3" name="Google Shape;393;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94" name="Google Shape;394;p34"/>
          <p:cNvSpPr txBox="1"/>
          <p:nvPr/>
        </p:nvSpPr>
        <p:spPr>
          <a:xfrm>
            <a:off x="1041071" y="5394958"/>
            <a:ext cx="7614174" cy="563079"/>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3606"/>
              <a:buFont typeface="Arial"/>
              <a:buNone/>
            </a:pPr>
            <a:r>
              <a:rPr lang="en-US" sz="3606" b="0" i="0" u="none" strike="noStrike" cap="none">
                <a:solidFill>
                  <a:srgbClr val="000000"/>
                </a:solidFill>
                <a:latin typeface="Poppins SemiBold"/>
                <a:ea typeface="Poppins SemiBold"/>
                <a:cs typeface="Poppins SemiBold"/>
                <a:sym typeface="Poppins SemiBold"/>
              </a:rPr>
              <a:t>For Your Attention</a:t>
            </a:r>
            <a:endParaRPr sz="1400" b="0" i="0" u="none" strike="noStrike" cap="none">
              <a:solidFill>
                <a:srgbClr val="000000"/>
              </a:solidFill>
              <a:latin typeface="Arial"/>
              <a:ea typeface="Arial"/>
              <a:cs typeface="Arial"/>
              <a:sym typeface="Arial"/>
            </a:endParaRPr>
          </a:p>
        </p:txBody>
      </p:sp>
      <p:sp>
        <p:nvSpPr>
          <p:cNvPr id="395" name="Google Shape;395;p34"/>
          <p:cNvSpPr txBox="1"/>
          <p:nvPr/>
        </p:nvSpPr>
        <p:spPr>
          <a:xfrm>
            <a:off x="1034729" y="3875590"/>
            <a:ext cx="7538244" cy="1633786"/>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10518"/>
              <a:buFont typeface="Arial"/>
              <a:buNone/>
            </a:pPr>
            <a:r>
              <a:rPr lang="en-US" sz="10518" b="1" i="0" u="none" strike="noStrike" cap="none">
                <a:solidFill>
                  <a:srgbClr val="17B8BB"/>
                </a:solidFill>
                <a:latin typeface="Poppins"/>
                <a:ea typeface="Poppins"/>
                <a:cs typeface="Poppins"/>
                <a:sym typeface="Poppins"/>
              </a:rPr>
              <a:t>Thank You</a:t>
            </a:r>
            <a:endParaRPr sz="1400" b="0" i="0" u="none" strike="noStrike" cap="none">
              <a:solidFill>
                <a:srgbClr val="000000"/>
              </a:solidFill>
              <a:latin typeface="Arial"/>
              <a:ea typeface="Arial"/>
              <a:cs typeface="Arial"/>
              <a:sym typeface="Arial"/>
            </a:endParaRPr>
          </a:p>
        </p:txBody>
      </p:sp>
      <p:sp>
        <p:nvSpPr>
          <p:cNvPr id="396" name="Google Shape;396;p34"/>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7" name="Google Shape;397;p34"/>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8" name="Google Shape;398;p34"/>
          <p:cNvSpPr txBox="1"/>
          <p:nvPr/>
        </p:nvSpPr>
        <p:spPr>
          <a:xfrm>
            <a:off x="397770" y="6823285"/>
            <a:ext cx="3352441" cy="800100"/>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Contact Us</a:t>
            </a:r>
            <a:endParaRPr sz="1400" b="0" i="0" u="none" strike="noStrike" cap="none">
              <a:solidFill>
                <a:srgbClr val="000000"/>
              </a:solidFill>
              <a:latin typeface="Arial"/>
              <a:ea typeface="Arial"/>
              <a:cs typeface="Arial"/>
              <a:sym typeface="Arial"/>
            </a:endParaRPr>
          </a:p>
        </p:txBody>
      </p:sp>
      <p:grpSp>
        <p:nvGrpSpPr>
          <p:cNvPr id="399" name="Google Shape;399;p34"/>
          <p:cNvGrpSpPr/>
          <p:nvPr/>
        </p:nvGrpSpPr>
        <p:grpSpPr>
          <a:xfrm>
            <a:off x="555937" y="7970706"/>
            <a:ext cx="6239170" cy="761091"/>
            <a:chOff x="0" y="-57150"/>
            <a:chExt cx="3800029" cy="463550"/>
          </a:xfrm>
        </p:grpSpPr>
        <p:sp>
          <p:nvSpPr>
            <p:cNvPr id="400" name="Google Shape;400;p34"/>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34"/>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02" name="Google Shape;402;p34"/>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3" name="Google Shape;403;p34"/>
          <p:cNvSpPr/>
          <p:nvPr/>
        </p:nvSpPr>
        <p:spPr>
          <a:xfrm>
            <a:off x="260238" y="809265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4" name="Google Shape;404;p34"/>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p:nvPr/>
        </p:nvSpPr>
        <p:spPr>
          <a:xfrm rot="4721273" flipH="1">
            <a:off x="-1813055" y="2600510"/>
            <a:ext cx="14314219" cy="3815570"/>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16" name="Google Shape;116;p23"/>
          <p:cNvGrpSpPr/>
          <p:nvPr/>
        </p:nvGrpSpPr>
        <p:grpSpPr>
          <a:xfrm>
            <a:off x="5940775" y="946396"/>
            <a:ext cx="857867" cy="857867"/>
            <a:chOff x="0" y="0"/>
            <a:chExt cx="812800" cy="812800"/>
          </a:xfrm>
        </p:grpSpPr>
        <p:sp>
          <p:nvSpPr>
            <p:cNvPr id="117" name="Google Shape;117;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3"/>
          <p:cNvGrpSpPr/>
          <p:nvPr/>
        </p:nvGrpSpPr>
        <p:grpSpPr>
          <a:xfrm>
            <a:off x="6592862" y="2226096"/>
            <a:ext cx="604566" cy="604566"/>
            <a:chOff x="0" y="0"/>
            <a:chExt cx="812800" cy="812800"/>
          </a:xfrm>
        </p:grpSpPr>
        <p:sp>
          <p:nvSpPr>
            <p:cNvPr id="120" name="Google Shape;120;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3"/>
          <p:cNvGrpSpPr/>
          <p:nvPr/>
        </p:nvGrpSpPr>
        <p:grpSpPr>
          <a:xfrm>
            <a:off x="5825201" y="681913"/>
            <a:ext cx="637633" cy="637633"/>
            <a:chOff x="0" y="0"/>
            <a:chExt cx="812800" cy="812800"/>
          </a:xfrm>
        </p:grpSpPr>
        <p:sp>
          <p:nvSpPr>
            <p:cNvPr id="123" name="Google Shape;123;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3"/>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 name="Google Shape;127;p23"/>
          <p:cNvSpPr/>
          <p:nvPr/>
        </p:nvSpPr>
        <p:spPr>
          <a:xfrm>
            <a:off x="16464095" y="8925678"/>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8" name="Google Shape;128;p23"/>
          <p:cNvSpPr/>
          <p:nvPr/>
        </p:nvSpPr>
        <p:spPr>
          <a:xfrm>
            <a:off x="14052611" y="954171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9" name="Google Shape;129;p23"/>
          <p:cNvSpPr txBox="1"/>
          <p:nvPr/>
        </p:nvSpPr>
        <p:spPr>
          <a:xfrm>
            <a:off x="8044309" y="1679388"/>
            <a:ext cx="9943887" cy="7682103"/>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Motivational and relational communication is the ability to build trust, maintain engagement, and communicate clearly and respectfully with learners in vocational contexts. In VET, this is strongly linked to learner rapport: creating a supportive trainer–learner relationship that encourages persistence, confidence, and participation, especially in practical, mixed-ability settings.</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Effective communication is not just about what is said. It is about how it is said, when, and with what intention. Like any professional skill, it can be developed through reflection and practice.</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By the end of this module, you will learn to build rapport with learners, give feedback that motivates, de-escalate tension calmly, and use language that strengthens learner confidence and professional identity.</a:t>
            </a:r>
            <a:endParaRPr sz="2400" b="0" i="0" u="none" strike="noStrike" cap="none">
              <a:solidFill>
                <a:srgbClr val="000000"/>
              </a:solidFill>
              <a:latin typeface="Arial"/>
              <a:ea typeface="Arial"/>
              <a:cs typeface="Arial"/>
              <a:sym typeface="Arial"/>
            </a:endParaRPr>
          </a:p>
        </p:txBody>
      </p:sp>
      <p:sp>
        <p:nvSpPr>
          <p:cNvPr id="130" name="Google Shape;130;p23"/>
          <p:cNvSpPr txBox="1"/>
          <p:nvPr/>
        </p:nvSpPr>
        <p:spPr>
          <a:xfrm>
            <a:off x="6369708" y="617493"/>
            <a:ext cx="8729897"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Introduction &amp; Learning Objectives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4"/>
          <p:cNvPicPr preferRelativeResize="0"/>
          <p:nvPr/>
        </p:nvPicPr>
        <p:blipFill rotWithShape="1">
          <a:blip r:embed="rId3">
            <a:alphaModFix/>
          </a:blip>
          <a:srcRect b="-439"/>
          <a:stretch/>
        </p:blipFill>
        <p:spPr>
          <a:xfrm>
            <a:off x="0" y="0"/>
            <a:ext cx="7315200" cy="10287000"/>
          </a:xfrm>
          <a:prstGeom prst="rect">
            <a:avLst/>
          </a:prstGeom>
          <a:noFill/>
          <a:ln>
            <a:noFill/>
          </a:ln>
        </p:spPr>
      </p:pic>
      <p:sp>
        <p:nvSpPr>
          <p:cNvPr id="136" name="Google Shape;136;p24"/>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7" name="Google Shape;147;p2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8" name="Google Shape;148;p2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9" name="Google Shape;149;p24"/>
          <p:cNvSpPr txBox="1"/>
          <p:nvPr/>
        </p:nvSpPr>
        <p:spPr>
          <a:xfrm>
            <a:off x="8768076" y="1933756"/>
            <a:ext cx="8491224" cy="5281446"/>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In VET environments, the trainer–learner relationship is one of the most significant factors in engagement and retention. Learners who feel respected, seen, and supported are more likely to attend, participate, and complete.</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Motivational communication is a professional skill, not a personality trait. It can be developed through reflection and practice.</a:t>
            </a:r>
            <a:endParaRPr sz="2400" b="0" i="0" u="none" strike="noStrike" cap="none">
              <a:solidFill>
                <a:srgbClr val="000000"/>
              </a:solidFill>
              <a:latin typeface="Poppins"/>
              <a:ea typeface="Poppins"/>
              <a:cs typeface="Poppins"/>
              <a:sym typeface="Poppins"/>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Trainers who communicate well do not just deliver content — they create the conditions in which learning can happen.</a:t>
            </a:r>
            <a:endParaRPr sz="2400" b="0" i="0" u="none" strike="noStrike" cap="none">
              <a:solidFill>
                <a:srgbClr val="000000"/>
              </a:solidFill>
              <a:latin typeface="Arial"/>
              <a:ea typeface="Arial"/>
              <a:cs typeface="Arial"/>
              <a:sym typeface="Arial"/>
            </a:endParaRPr>
          </a:p>
        </p:txBody>
      </p:sp>
      <p:sp>
        <p:nvSpPr>
          <p:cNvPr id="150" name="Google Shape;150;p24"/>
          <p:cNvSpPr txBox="1"/>
          <p:nvPr/>
        </p:nvSpPr>
        <p:spPr>
          <a:xfrm>
            <a:off x="8768076" y="689403"/>
            <a:ext cx="8954749"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Section 1: Understanding Motivational Communication in VET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6" name="Google Shape;156;p2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7" name="Google Shape;157;p25"/>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58" name="Google Shape;158;p25"/>
          <p:cNvGrpSpPr/>
          <p:nvPr/>
        </p:nvGrpSpPr>
        <p:grpSpPr>
          <a:xfrm>
            <a:off x="-1342907" y="9913239"/>
            <a:ext cx="20973813" cy="837562"/>
            <a:chOff x="0" y="-57150"/>
            <a:chExt cx="11607985" cy="463550"/>
          </a:xfrm>
        </p:grpSpPr>
        <p:sp>
          <p:nvSpPr>
            <p:cNvPr id="159" name="Google Shape;159;p2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5"/>
          <p:cNvGrpSpPr/>
          <p:nvPr/>
        </p:nvGrpSpPr>
        <p:grpSpPr>
          <a:xfrm>
            <a:off x="2488624" y="9913239"/>
            <a:ext cx="13310752" cy="837562"/>
            <a:chOff x="0" y="-57150"/>
            <a:chExt cx="7366854" cy="463550"/>
          </a:xfrm>
        </p:grpSpPr>
        <p:sp>
          <p:nvSpPr>
            <p:cNvPr id="162" name="Google Shape;162;p25"/>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5"/>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5"/>
          <p:cNvGrpSpPr/>
          <p:nvPr/>
        </p:nvGrpSpPr>
        <p:grpSpPr>
          <a:xfrm>
            <a:off x="4131384" y="9913239"/>
            <a:ext cx="10025232" cy="837562"/>
            <a:chOff x="0" y="-57150"/>
            <a:chExt cx="5548478" cy="463550"/>
          </a:xfrm>
        </p:grpSpPr>
        <p:sp>
          <p:nvSpPr>
            <p:cNvPr id="165" name="Google Shape;165;p2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5"/>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 name="Google Shape;168;p25"/>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Four Core Elements of Motivational Communication</a:t>
            </a:r>
            <a:endParaRPr sz="1400" b="0" i="0" u="none" strike="noStrike" cap="none">
              <a:solidFill>
                <a:srgbClr val="000000"/>
              </a:solidFill>
              <a:latin typeface="Arial"/>
              <a:ea typeface="Arial"/>
              <a:cs typeface="Arial"/>
              <a:sym typeface="Arial"/>
            </a:endParaRPr>
          </a:p>
        </p:txBody>
      </p:sp>
      <p:sp>
        <p:nvSpPr>
          <p:cNvPr id="169" name="Google Shape;169;p25"/>
          <p:cNvSpPr txBox="1"/>
          <p:nvPr/>
        </p:nvSpPr>
        <p:spPr>
          <a:xfrm>
            <a:off x="12227182" y="246628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Communication</a:t>
            </a:r>
            <a:endParaRPr sz="1400" b="0" i="0" u="none" strike="noStrike" cap="none">
              <a:solidFill>
                <a:srgbClr val="000000"/>
              </a:solidFill>
              <a:latin typeface="Arial"/>
              <a:ea typeface="Arial"/>
              <a:cs typeface="Arial"/>
              <a:sym typeface="Arial"/>
            </a:endParaRPr>
          </a:p>
        </p:txBody>
      </p:sp>
      <p:sp>
        <p:nvSpPr>
          <p:cNvPr id="170" name="Google Shape;170;p25"/>
          <p:cNvSpPr txBox="1"/>
          <p:nvPr/>
        </p:nvSpPr>
        <p:spPr>
          <a:xfrm>
            <a:off x="12227182" y="8009399"/>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Rapport</a:t>
            </a:r>
            <a:endParaRPr sz="1400" b="0" i="0" u="none" strike="noStrike" cap="none">
              <a:solidFill>
                <a:srgbClr val="000000"/>
              </a:solidFill>
              <a:latin typeface="Arial"/>
              <a:ea typeface="Arial"/>
              <a:cs typeface="Arial"/>
              <a:sym typeface="Arial"/>
            </a:endParaRPr>
          </a:p>
        </p:txBody>
      </p:sp>
      <p:sp>
        <p:nvSpPr>
          <p:cNvPr id="171" name="Google Shape;171;p25"/>
          <p:cNvSpPr txBox="1"/>
          <p:nvPr/>
        </p:nvSpPr>
        <p:spPr>
          <a:xfrm>
            <a:off x="14959514" y="531246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Feedback</a:t>
            </a:r>
            <a:endParaRPr sz="1400" b="0" i="0" u="none" strike="noStrike" cap="none">
              <a:solidFill>
                <a:srgbClr val="000000"/>
              </a:solidFill>
              <a:latin typeface="Arial"/>
              <a:ea typeface="Arial"/>
              <a:cs typeface="Arial"/>
              <a:sym typeface="Arial"/>
            </a:endParaRPr>
          </a:p>
        </p:txBody>
      </p:sp>
      <p:sp>
        <p:nvSpPr>
          <p:cNvPr id="172" name="Google Shape;172;p25"/>
          <p:cNvSpPr txBox="1"/>
          <p:nvPr/>
        </p:nvSpPr>
        <p:spPr>
          <a:xfrm>
            <a:off x="14620299" y="3676333"/>
            <a:ext cx="2116041" cy="203272"/>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Clr>
                <a:srgbClr val="000000"/>
              </a:buClr>
              <a:buSzPts val="1235"/>
              <a:buFont typeface="Arial"/>
              <a:buNone/>
            </a:pPr>
            <a:r>
              <a:rPr lang="en-US" sz="1235" b="1" i="0" u="none" strike="noStrike" cap="none">
                <a:solidFill>
                  <a:srgbClr val="FFFFFF"/>
                </a:solidFill>
                <a:latin typeface="Poppins"/>
                <a:ea typeface="Poppins"/>
                <a:cs typeface="Poppins"/>
                <a:sym typeface="Poppins"/>
              </a:rPr>
              <a:t>De-escalation</a:t>
            </a:r>
            <a:endParaRPr sz="1400" b="0" i="0" u="none" strike="noStrike" cap="none">
              <a:solidFill>
                <a:srgbClr val="000000"/>
              </a:solidFill>
              <a:latin typeface="Arial"/>
              <a:ea typeface="Arial"/>
              <a:cs typeface="Arial"/>
              <a:sym typeface="Arial"/>
            </a:endParaRPr>
          </a:p>
        </p:txBody>
      </p:sp>
      <p:sp>
        <p:nvSpPr>
          <p:cNvPr id="173" name="Google Shape;173;p25"/>
          <p:cNvSpPr txBox="1"/>
          <p:nvPr/>
        </p:nvSpPr>
        <p:spPr>
          <a:xfrm>
            <a:off x="14620299" y="6878064"/>
            <a:ext cx="2116041" cy="235278"/>
          </a:xfrm>
          <a:prstGeom prst="rect">
            <a:avLst/>
          </a:prstGeom>
          <a:noFill/>
          <a:ln>
            <a:noFill/>
          </a:ln>
        </p:spPr>
        <p:txBody>
          <a:bodyPr spcFirstLastPara="1" wrap="square" lIns="0" tIns="0" rIns="0" bIns="0" anchor="t" anchorCtr="0">
            <a:spAutoFit/>
          </a:bodyPr>
          <a:lstStyle/>
          <a:p>
            <a:pPr marL="0" marR="0" lvl="0" indent="0" algn="l" rtl="0">
              <a:lnSpc>
                <a:spcPct val="112967"/>
              </a:lnSpc>
              <a:spcBef>
                <a:spcPts val="0"/>
              </a:spcBef>
              <a:spcAft>
                <a:spcPts val="0"/>
              </a:spcAft>
              <a:buClr>
                <a:srgbClr val="000000"/>
              </a:buClr>
              <a:buSzPts val="1550"/>
              <a:buFont typeface="Arial"/>
              <a:buNone/>
            </a:pPr>
            <a:r>
              <a:rPr lang="en-US" sz="1550" b="1" i="0" u="none" strike="noStrike" cap="none">
                <a:solidFill>
                  <a:srgbClr val="FFFFFF"/>
                </a:solidFill>
                <a:latin typeface="Poppins"/>
                <a:ea typeface="Poppins"/>
                <a:cs typeface="Poppins"/>
                <a:sym typeface="Poppins"/>
              </a:rPr>
              <a:t>Language</a:t>
            </a:r>
            <a:endParaRPr sz="1400" b="0" i="0" u="none" strike="noStrike" cap="none">
              <a:solidFill>
                <a:srgbClr val="000000"/>
              </a:solidFill>
              <a:latin typeface="Arial"/>
              <a:ea typeface="Arial"/>
              <a:cs typeface="Arial"/>
              <a:sym typeface="Arial"/>
            </a:endParaRPr>
          </a:p>
        </p:txBody>
      </p:sp>
      <p:sp>
        <p:nvSpPr>
          <p:cNvPr id="174" name="Google Shape;174;p25"/>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5"/>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 name="Google Shape;176;p25"/>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 name="Google Shape;177;p25"/>
          <p:cNvSpPr txBox="1"/>
          <p:nvPr/>
        </p:nvSpPr>
        <p:spPr>
          <a:xfrm>
            <a:off x="457200" y="2100000"/>
            <a:ext cx="7340470" cy="7008072"/>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Rapport-building — </a:t>
            </a:r>
            <a:r>
              <a:rPr lang="en-US" sz="2400" b="0" i="0" u="none" strike="noStrike" cap="none">
                <a:solidFill>
                  <a:srgbClr val="333333"/>
                </a:solidFill>
                <a:latin typeface="Poppins"/>
                <a:ea typeface="Poppins"/>
                <a:cs typeface="Poppins"/>
                <a:sym typeface="Poppins"/>
              </a:rPr>
              <a:t>developing trust and genuine connection with learners over time</a:t>
            </a:r>
            <a:endParaRPr/>
          </a:p>
          <a:p>
            <a:pPr marL="0" marR="0" lvl="0" indent="0" algn="l" rtl="0">
              <a:lnSpc>
                <a:spcPct val="120000"/>
              </a:lnSpc>
              <a:spcBef>
                <a:spcPts val="2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Constructive feedback — </a:t>
            </a:r>
            <a:r>
              <a:rPr lang="en-US" sz="2400" b="0" i="0" u="none" strike="noStrike" cap="none">
                <a:solidFill>
                  <a:srgbClr val="333333"/>
                </a:solidFill>
                <a:latin typeface="Poppins"/>
                <a:ea typeface="Poppins"/>
                <a:cs typeface="Poppins"/>
                <a:sym typeface="Poppins"/>
              </a:rPr>
              <a:t>giving honest, specific, and developmental responses to learner performance</a:t>
            </a:r>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De-escalation — </a:t>
            </a:r>
            <a:r>
              <a:rPr lang="en-US" sz="2400" b="0" i="0" u="none" strike="noStrike" cap="none">
                <a:solidFill>
                  <a:srgbClr val="333333"/>
                </a:solidFill>
                <a:latin typeface="Poppins"/>
                <a:ea typeface="Poppins"/>
                <a:cs typeface="Poppins"/>
                <a:sym typeface="Poppins"/>
              </a:rPr>
              <a:t>managing tension calmly and professionally when it arises</a:t>
            </a:r>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Motivational language — </a:t>
            </a:r>
            <a:r>
              <a:rPr lang="en-US" sz="2400" b="0" i="0" u="none" strike="noStrike" cap="none">
                <a:solidFill>
                  <a:srgbClr val="333333"/>
                </a:solidFill>
                <a:latin typeface="Poppins"/>
                <a:ea typeface="Poppins"/>
                <a:cs typeface="Poppins"/>
                <a:sym typeface="Poppins"/>
              </a:rPr>
              <a:t>choosing words that build learner confidence, persistence, and professional identity</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6"/>
          <p:cNvGrpSpPr/>
          <p:nvPr/>
        </p:nvGrpSpPr>
        <p:grpSpPr>
          <a:xfrm rot="-5400000">
            <a:off x="-2018150" y="5932743"/>
            <a:ext cx="13655680" cy="7561980"/>
            <a:chOff x="0" y="0"/>
            <a:chExt cx="733891" cy="406400"/>
          </a:xfrm>
        </p:grpSpPr>
        <p:sp>
          <p:nvSpPr>
            <p:cNvPr id="183" name="Google Shape;183;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5" name="Google Shape;185;p26"/>
          <p:cNvGrpSpPr/>
          <p:nvPr/>
        </p:nvGrpSpPr>
        <p:grpSpPr>
          <a:xfrm rot="-5400000">
            <a:off x="6650470" y="5932743"/>
            <a:ext cx="13655680" cy="7561980"/>
            <a:chOff x="0" y="0"/>
            <a:chExt cx="733891" cy="406400"/>
          </a:xfrm>
        </p:grpSpPr>
        <p:sp>
          <p:nvSpPr>
            <p:cNvPr id="186" name="Google Shape;186;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8" name="Google Shape;188;p26"/>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 name="Google Shape;189;p26"/>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 name="Google Shape;190;p26"/>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 name="Google Shape;191;p26"/>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 name="Google Shape;192;p26"/>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 name="Google Shape;193;p26"/>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 name="Google Shape;194;p26"/>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 name="Google Shape;195;p26"/>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 name="Google Shape;196;p26"/>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 name="Google Shape;197;p26"/>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 name="Google Shape;198;p26"/>
          <p:cNvSpPr txBox="1"/>
          <p:nvPr/>
        </p:nvSpPr>
        <p:spPr>
          <a:xfrm>
            <a:off x="6501477" y="1019175"/>
            <a:ext cx="528504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Communication Self-Assessment (Rate 1–5)</a:t>
            </a:r>
            <a:endParaRPr sz="1400" b="0" i="0" u="none" strike="noStrike" cap="none">
              <a:solidFill>
                <a:srgbClr val="000000"/>
              </a:solidFill>
              <a:latin typeface="Arial"/>
              <a:ea typeface="Arial"/>
              <a:cs typeface="Arial"/>
              <a:sym typeface="Arial"/>
            </a:endParaRPr>
          </a:p>
        </p:txBody>
      </p:sp>
      <p:sp>
        <p:nvSpPr>
          <p:cNvPr id="199" name="Google Shape;199;p26"/>
          <p:cNvSpPr txBox="1"/>
          <p:nvPr/>
        </p:nvSpPr>
        <p:spPr>
          <a:xfrm>
            <a:off x="1776607" y="5553355"/>
            <a:ext cx="6066165" cy="4034438"/>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Rate 1–5:</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learn and use learner names consistently.</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give feedback that is specific and actionable, not just evaluative. </a:t>
            </a: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notice when a learner is disengaging and respond with curiosity rather than frustration.</a:t>
            </a:r>
            <a:endParaRPr sz="1400" b="0" i="0" u="none" strike="noStrike" cap="none">
              <a:solidFill>
                <a:srgbClr val="000000"/>
              </a:solidFill>
              <a:latin typeface="Arial"/>
              <a:ea typeface="Arial"/>
              <a:cs typeface="Arial"/>
              <a:sym typeface="Arial"/>
            </a:endParaRPr>
          </a:p>
        </p:txBody>
      </p:sp>
      <p:sp>
        <p:nvSpPr>
          <p:cNvPr id="200" name="Google Shape;200;p26"/>
          <p:cNvSpPr txBox="1"/>
          <p:nvPr/>
        </p:nvSpPr>
        <p:spPr>
          <a:xfrm>
            <a:off x="10445227" y="5553355"/>
            <a:ext cx="6066165" cy="3227550"/>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Rate 1–5:</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remain calm and consistent when tension arises in a session.</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use language that connects learners to a professional identity.</a:t>
            </a:r>
            <a:endParaRPr sz="1400" b="0" i="0" u="none" strike="noStrike" cap="none">
              <a:solidFill>
                <a:srgbClr val="000000"/>
              </a:solidFill>
              <a:latin typeface="Arial"/>
              <a:ea typeface="Arial"/>
              <a:cs typeface="Arial"/>
              <a:sym typeface="Arial"/>
            </a:endParaRPr>
          </a:p>
        </p:txBody>
      </p:sp>
      <p:sp>
        <p:nvSpPr>
          <p:cNvPr id="201" name="Google Shape;201;p26"/>
          <p:cNvSpPr txBox="1"/>
          <p:nvPr/>
        </p:nvSpPr>
        <p:spPr>
          <a:xfrm>
            <a:off x="2309072" y="4566360"/>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Names &amp; Feedback (1–3)</a:t>
            </a:r>
            <a:endParaRPr sz="1400" b="0" i="0" u="none" strike="noStrike" cap="none">
              <a:solidFill>
                <a:srgbClr val="000000"/>
              </a:solidFill>
              <a:latin typeface="Arial"/>
              <a:ea typeface="Arial"/>
              <a:cs typeface="Arial"/>
              <a:sym typeface="Arial"/>
            </a:endParaRPr>
          </a:p>
        </p:txBody>
      </p:sp>
      <p:sp>
        <p:nvSpPr>
          <p:cNvPr id="202" name="Google Shape;202;p26"/>
          <p:cNvSpPr txBox="1"/>
          <p:nvPr/>
        </p:nvSpPr>
        <p:spPr>
          <a:xfrm>
            <a:off x="10977692" y="4566360"/>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Calm &amp; Language (4–5)</a:t>
            </a:r>
            <a:endParaRPr sz="1400" b="0" i="0" u="none" strike="noStrike" cap="none">
              <a:solidFill>
                <a:srgbClr val="000000"/>
              </a:solidFill>
              <a:latin typeface="Arial"/>
              <a:ea typeface="Arial"/>
              <a:cs typeface="Arial"/>
              <a:sym typeface="Arial"/>
            </a:endParaRPr>
          </a:p>
        </p:txBody>
      </p:sp>
      <p:sp>
        <p:nvSpPr>
          <p:cNvPr id="203" name="Google Shape;203;p26"/>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4" name="Google Shape;204;p26"/>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7"/>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 name="Google Shape;210;p27"/>
          <p:cNvSpPr/>
          <p:nvPr/>
        </p:nvSpPr>
        <p:spPr>
          <a:xfrm rot="-4773720">
            <a:off x="6049771" y="3508040"/>
            <a:ext cx="12676724" cy="3447323"/>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1" name="Google Shape;211;p27"/>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7"/>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3" name="Google Shape;213;p27"/>
          <p:cNvSpPr txBox="1"/>
          <p:nvPr/>
        </p:nvSpPr>
        <p:spPr>
          <a:xfrm>
            <a:off x="378734" y="1973930"/>
            <a:ext cx="9472498" cy="7201972"/>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Rapport is the foundation of motivational communication. In VET it is built differently than in academic settings. Learners are hands-on and aware of competence hierarchies. They respond more to consistent genuine behaviour than to formal authority.</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1" i="0" u="none" strike="noStrike" cap="none">
                <a:solidFill>
                  <a:srgbClr val="000000"/>
                </a:solidFill>
                <a:latin typeface="Poppins"/>
                <a:ea typeface="Poppins"/>
                <a:cs typeface="Poppins"/>
                <a:sym typeface="Poppins"/>
              </a:rPr>
              <a:t>Effective feedback is:</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Specific</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Timely</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Honest</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Developmental</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Instead of “You got that wrong again,” say “Step three is where it’s going off-track — let’s look at that together.” Language shapes how learners interpret their own performance.</a:t>
            </a:r>
            <a:endParaRPr sz="2400" b="0" i="0" u="none" strike="noStrike" cap="none">
              <a:solidFill>
                <a:srgbClr val="000000"/>
              </a:solidFill>
              <a:latin typeface="Arial"/>
              <a:ea typeface="Arial"/>
              <a:cs typeface="Arial"/>
              <a:sym typeface="Arial"/>
            </a:endParaRPr>
          </a:p>
        </p:txBody>
      </p:sp>
      <p:sp>
        <p:nvSpPr>
          <p:cNvPr id="214" name="Google Shape;214;p27"/>
          <p:cNvSpPr txBox="1"/>
          <p:nvPr/>
        </p:nvSpPr>
        <p:spPr>
          <a:xfrm>
            <a:off x="353491" y="767245"/>
            <a:ext cx="7207401" cy="687705"/>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Section 2: Rapport and Feedback in Practice</a:t>
            </a:r>
            <a:endParaRPr sz="1400" b="0" i="0" u="none" strike="noStrike" cap="none">
              <a:solidFill>
                <a:srgbClr val="000000"/>
              </a:solidFill>
              <a:latin typeface="Arial"/>
              <a:ea typeface="Arial"/>
              <a:cs typeface="Arial"/>
              <a:sym typeface="Arial"/>
            </a:endParaRPr>
          </a:p>
        </p:txBody>
      </p:sp>
      <p:grpSp>
        <p:nvGrpSpPr>
          <p:cNvPr id="215" name="Google Shape;215;p27"/>
          <p:cNvGrpSpPr/>
          <p:nvPr/>
        </p:nvGrpSpPr>
        <p:grpSpPr>
          <a:xfrm>
            <a:off x="11279555" y="946396"/>
            <a:ext cx="857867" cy="857867"/>
            <a:chOff x="0" y="0"/>
            <a:chExt cx="812800" cy="812800"/>
          </a:xfrm>
        </p:grpSpPr>
        <p:sp>
          <p:nvSpPr>
            <p:cNvPr id="216" name="Google Shape;216;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8" name="Google Shape;218;p27"/>
          <p:cNvGrpSpPr/>
          <p:nvPr/>
        </p:nvGrpSpPr>
        <p:grpSpPr>
          <a:xfrm>
            <a:off x="10765440" y="2226096"/>
            <a:ext cx="604566" cy="604566"/>
            <a:chOff x="0" y="0"/>
            <a:chExt cx="812800" cy="812800"/>
          </a:xfrm>
        </p:grpSpPr>
        <p:sp>
          <p:nvSpPr>
            <p:cNvPr id="219" name="Google Shape;219;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21" name="Google Shape;221;p27"/>
          <p:cNvGrpSpPr/>
          <p:nvPr/>
        </p:nvGrpSpPr>
        <p:grpSpPr>
          <a:xfrm>
            <a:off x="11590531" y="681913"/>
            <a:ext cx="637633" cy="637633"/>
            <a:chOff x="0" y="0"/>
            <a:chExt cx="812800" cy="812800"/>
          </a:xfrm>
        </p:grpSpPr>
        <p:sp>
          <p:nvSpPr>
            <p:cNvPr id="222" name="Google Shape;222;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24" name="Google Shape;224;p27"/>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grpSp>
        <p:nvGrpSpPr>
          <p:cNvPr id="229" name="Google Shape;229;p28"/>
          <p:cNvGrpSpPr/>
          <p:nvPr/>
        </p:nvGrpSpPr>
        <p:grpSpPr>
          <a:xfrm>
            <a:off x="0" y="4584074"/>
            <a:ext cx="18288000" cy="6357176"/>
            <a:chOff x="0" y="0"/>
            <a:chExt cx="5661114" cy="1674318"/>
          </a:xfrm>
        </p:grpSpPr>
        <p:sp>
          <p:nvSpPr>
            <p:cNvPr id="230" name="Google Shape;230;p28"/>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1" name="Google Shape;231;p28"/>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2" name="Google Shape;232;p28"/>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3" name="Google Shape;233;p28"/>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4" name="Google Shape;234;p28"/>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5" name="Google Shape;235;p28"/>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6" name="Google Shape;236;p28"/>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7" name="Google Shape;237;p28"/>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8" name="Google Shape;238;p28"/>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9" name="Google Shape;239;p28"/>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0" name="Google Shape;240;p28"/>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1" name="Google Shape;241;p28"/>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2" name="Google Shape;242;p28"/>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3" name="Google Shape;243;p28"/>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4" name="Google Shape;244;p28"/>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5" name="Google Shape;245;p28"/>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6" name="Google Shape;246;p28"/>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7" name="Google Shape;247;p28"/>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8" name="Google Shape;248;p28"/>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9" name="Google Shape;249;p28"/>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50" name="Google Shape;250;p28"/>
          <p:cNvGrpSpPr/>
          <p:nvPr/>
        </p:nvGrpSpPr>
        <p:grpSpPr>
          <a:xfrm>
            <a:off x="-1342907" y="9913239"/>
            <a:ext cx="20973813" cy="837562"/>
            <a:chOff x="0" y="-57150"/>
            <a:chExt cx="11607985" cy="463550"/>
          </a:xfrm>
        </p:grpSpPr>
        <p:sp>
          <p:nvSpPr>
            <p:cNvPr id="251" name="Google Shape;251;p28"/>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28"/>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3" name="Google Shape;253;p28"/>
          <p:cNvGrpSpPr/>
          <p:nvPr/>
        </p:nvGrpSpPr>
        <p:grpSpPr>
          <a:xfrm>
            <a:off x="4131384" y="9913239"/>
            <a:ext cx="10025232" cy="837562"/>
            <a:chOff x="0" y="-57150"/>
            <a:chExt cx="5548478" cy="463550"/>
          </a:xfrm>
        </p:grpSpPr>
        <p:sp>
          <p:nvSpPr>
            <p:cNvPr id="254" name="Google Shape;254;p28"/>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28"/>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6" name="Google Shape;256;p28"/>
          <p:cNvSpPr txBox="1"/>
          <p:nvPr/>
        </p:nvSpPr>
        <p:spPr>
          <a:xfrm>
            <a:off x="5374682" y="1019175"/>
            <a:ext cx="853304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Rapport-Building Behaviours</a:t>
            </a:r>
            <a:endParaRPr sz="1400" b="0" i="0" u="none" strike="noStrike" cap="none">
              <a:solidFill>
                <a:srgbClr val="000000"/>
              </a:solidFill>
              <a:latin typeface="Arial"/>
              <a:ea typeface="Arial"/>
              <a:cs typeface="Arial"/>
              <a:sym typeface="Arial"/>
            </a:endParaRPr>
          </a:p>
        </p:txBody>
      </p:sp>
      <p:sp>
        <p:nvSpPr>
          <p:cNvPr id="257" name="Google Shape;257;p28"/>
          <p:cNvSpPr txBox="1"/>
          <p:nvPr/>
        </p:nvSpPr>
        <p:spPr>
          <a:xfrm>
            <a:off x="1028700"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Learning and using learner names from the start.</a:t>
            </a:r>
            <a:endParaRPr sz="1400" b="0" i="0" u="none" strike="noStrike" cap="none">
              <a:solidFill>
                <a:srgbClr val="000000"/>
              </a:solidFill>
              <a:latin typeface="Arial"/>
              <a:ea typeface="Arial"/>
              <a:cs typeface="Arial"/>
              <a:sym typeface="Arial"/>
            </a:endParaRPr>
          </a:p>
        </p:txBody>
      </p:sp>
      <p:sp>
        <p:nvSpPr>
          <p:cNvPr id="258" name="Google Shape;258;p28"/>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Learner Names</a:t>
            </a:r>
            <a:endParaRPr sz="1400" b="0" i="0" u="none" strike="noStrike" cap="none">
              <a:solidFill>
                <a:srgbClr val="000000"/>
              </a:solidFill>
              <a:latin typeface="Arial"/>
              <a:ea typeface="Arial"/>
              <a:cs typeface="Arial"/>
              <a:sym typeface="Arial"/>
            </a:endParaRPr>
          </a:p>
        </p:txBody>
      </p:sp>
      <p:sp>
        <p:nvSpPr>
          <p:cNvPr id="259" name="Google Shape;259;p28"/>
          <p:cNvSpPr txBox="1"/>
          <p:nvPr/>
        </p:nvSpPr>
        <p:spPr>
          <a:xfrm>
            <a:off x="5201666"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Acknowledging effort independently of outcome.</a:t>
            </a:r>
            <a:endParaRPr sz="1400" b="0" i="0" u="none" strike="noStrike" cap="none">
              <a:solidFill>
                <a:srgbClr val="000000"/>
              </a:solidFill>
              <a:latin typeface="Arial"/>
              <a:ea typeface="Arial"/>
              <a:cs typeface="Arial"/>
              <a:sym typeface="Arial"/>
            </a:endParaRPr>
          </a:p>
        </p:txBody>
      </p:sp>
      <p:sp>
        <p:nvSpPr>
          <p:cNvPr id="260" name="Google Shape;260;p28"/>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Acknowledge Effort</a:t>
            </a:r>
            <a:endParaRPr sz="1400" b="0" i="0" u="none" strike="noStrike" cap="none">
              <a:solidFill>
                <a:srgbClr val="000000"/>
              </a:solidFill>
              <a:latin typeface="Arial"/>
              <a:ea typeface="Arial"/>
              <a:cs typeface="Arial"/>
              <a:sym typeface="Arial"/>
            </a:endParaRPr>
          </a:p>
        </p:txBody>
      </p:sp>
      <p:sp>
        <p:nvSpPr>
          <p:cNvPr id="261" name="Google Shape;261;p28"/>
          <p:cNvSpPr txBox="1"/>
          <p:nvPr/>
        </p:nvSpPr>
        <p:spPr>
          <a:xfrm>
            <a:off x="9373585"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Following through on small commitments — ‘I’ll find out and come back to you.’</a:t>
            </a:r>
            <a:endParaRPr sz="1400" b="0" i="0" u="none" strike="noStrike" cap="none">
              <a:solidFill>
                <a:srgbClr val="000000"/>
              </a:solidFill>
              <a:latin typeface="Arial"/>
              <a:ea typeface="Arial"/>
              <a:cs typeface="Arial"/>
              <a:sym typeface="Arial"/>
            </a:endParaRPr>
          </a:p>
        </p:txBody>
      </p:sp>
      <p:sp>
        <p:nvSpPr>
          <p:cNvPr id="262" name="Google Shape;262;p28"/>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Follow Through</a:t>
            </a:r>
            <a:endParaRPr sz="1400" b="0" i="0" u="none" strike="noStrike" cap="none">
              <a:solidFill>
                <a:srgbClr val="000000"/>
              </a:solidFill>
              <a:latin typeface="Arial"/>
              <a:ea typeface="Arial"/>
              <a:cs typeface="Arial"/>
              <a:sym typeface="Arial"/>
            </a:endParaRPr>
          </a:p>
        </p:txBody>
      </p:sp>
      <p:sp>
        <p:nvSpPr>
          <p:cNvPr id="263" name="Google Shape;263;p28"/>
          <p:cNvSpPr txBox="1"/>
          <p:nvPr/>
        </p:nvSpPr>
        <p:spPr>
          <a:xfrm>
            <a:off x="13545504"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Noticing when something is different and checking in rather than assuming.</a:t>
            </a:r>
            <a:endParaRPr sz="1400" b="0" i="0" u="none" strike="noStrike" cap="none">
              <a:solidFill>
                <a:srgbClr val="000000"/>
              </a:solidFill>
              <a:latin typeface="Arial"/>
              <a:ea typeface="Arial"/>
              <a:cs typeface="Arial"/>
              <a:sym typeface="Arial"/>
            </a:endParaRPr>
          </a:p>
        </p:txBody>
      </p:sp>
      <p:sp>
        <p:nvSpPr>
          <p:cNvPr id="264" name="Google Shape;264;p28"/>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Notice and Check In</a:t>
            </a:r>
            <a:endParaRPr sz="1400" b="0" i="0" u="none" strike="noStrike" cap="none">
              <a:solidFill>
                <a:srgbClr val="000000"/>
              </a:solidFill>
              <a:latin typeface="Arial"/>
              <a:ea typeface="Arial"/>
              <a:cs typeface="Arial"/>
              <a:sym typeface="Arial"/>
            </a:endParaRPr>
          </a:p>
        </p:txBody>
      </p:sp>
      <p:sp>
        <p:nvSpPr>
          <p:cNvPr id="265" name="Google Shape;265;p28"/>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6" name="Google Shape;266;p28"/>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9"/>
          <p:cNvSpPr/>
          <p:nvPr/>
        </p:nvSpPr>
        <p:spPr>
          <a:xfrm>
            <a:off x="-38494" y="-2262"/>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29"/>
          <p:cNvSpPr/>
          <p:nvPr/>
        </p:nvSpPr>
        <p:spPr>
          <a:xfrm rot="4721273" flipH="1">
            <a:off x="-1013092" y="2000104"/>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73" name="Google Shape;273;p29"/>
          <p:cNvGrpSpPr/>
          <p:nvPr/>
        </p:nvGrpSpPr>
        <p:grpSpPr>
          <a:xfrm>
            <a:off x="5940775" y="946396"/>
            <a:ext cx="857867" cy="857867"/>
            <a:chOff x="0" y="0"/>
            <a:chExt cx="812800" cy="812800"/>
          </a:xfrm>
        </p:grpSpPr>
        <p:sp>
          <p:nvSpPr>
            <p:cNvPr id="274" name="Google Shape;274;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6" name="Google Shape;276;p29"/>
          <p:cNvGrpSpPr/>
          <p:nvPr/>
        </p:nvGrpSpPr>
        <p:grpSpPr>
          <a:xfrm>
            <a:off x="6592862" y="2226096"/>
            <a:ext cx="604566" cy="604566"/>
            <a:chOff x="0" y="0"/>
            <a:chExt cx="812800" cy="812800"/>
          </a:xfrm>
        </p:grpSpPr>
        <p:sp>
          <p:nvSpPr>
            <p:cNvPr id="277" name="Google Shape;277;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9" name="Google Shape;279;p29"/>
          <p:cNvGrpSpPr/>
          <p:nvPr/>
        </p:nvGrpSpPr>
        <p:grpSpPr>
          <a:xfrm>
            <a:off x="5825201" y="681913"/>
            <a:ext cx="637633" cy="637633"/>
            <a:chOff x="0" y="0"/>
            <a:chExt cx="812800" cy="812800"/>
          </a:xfrm>
        </p:grpSpPr>
        <p:sp>
          <p:nvSpPr>
            <p:cNvPr id="280" name="Google Shape;280;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82" name="Google Shape;282;p29"/>
          <p:cNvSpPr/>
          <p:nvPr/>
        </p:nvSpPr>
        <p:spPr>
          <a:xfrm>
            <a:off x="16645236" y="8190591"/>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3" name="Google Shape;283;p29"/>
          <p:cNvSpPr txBox="1"/>
          <p:nvPr/>
        </p:nvSpPr>
        <p:spPr>
          <a:xfrm>
            <a:off x="8860936" y="1742977"/>
            <a:ext cx="8491224" cy="7304564"/>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In practical, mixed-ability VET settings, tension can arise. Learners may become frustrated with a task, defensive in response to feedback, or drawn into conflict with peers. These moments test the trainer’s communication under pressure.</a:t>
            </a:r>
            <a:endParaRPr/>
          </a:p>
          <a:p>
            <a:pPr marL="0" marR="0" lvl="0" indent="0" algn="l" rtl="0">
              <a:lnSpc>
                <a:spcPct val="130009"/>
              </a:lnSpc>
              <a:spcBef>
                <a:spcPts val="150"/>
              </a:spcBef>
              <a:spcAft>
                <a:spcPts val="0"/>
              </a:spcAft>
              <a:buClr>
                <a:srgbClr val="000000"/>
              </a:buClr>
              <a:buSzPts val="2400"/>
              <a:buFont typeface="Arial"/>
              <a:buNone/>
            </a:pPr>
            <a:endParaRPr sz="2400" b="1"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400"/>
              <a:buFont typeface="Arial"/>
              <a:buNone/>
            </a:pPr>
            <a:r>
              <a:rPr lang="en-US" sz="2400" b="1" i="0" u="none" strike="noStrike" cap="none">
                <a:solidFill>
                  <a:srgbClr val="17B8BB"/>
                </a:solidFill>
                <a:latin typeface="Poppins"/>
                <a:ea typeface="Poppins"/>
                <a:cs typeface="Poppins"/>
                <a:sym typeface="Poppins"/>
              </a:rPr>
              <a:t>Three Key Principles of De-escalation</a:t>
            </a:r>
            <a:endParaRPr/>
          </a:p>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Lower the temperature first: your tone sets the tone for the room. Acknowledge before directing: acknowledgement is not agreement, it is recognition. Separate the person from the behaviour: address the action, not the identity. Prevention is always stronger than management.</a:t>
            </a:r>
            <a:endParaRPr/>
          </a:p>
        </p:txBody>
      </p:sp>
      <p:sp>
        <p:nvSpPr>
          <p:cNvPr id="284" name="Google Shape;284;p29"/>
          <p:cNvSpPr txBox="1"/>
          <p:nvPr/>
        </p:nvSpPr>
        <p:spPr>
          <a:xfrm>
            <a:off x="8860936" y="620876"/>
            <a:ext cx="9427064" cy="973856"/>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Section 3: De-escalation and Communication Under Pressure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pic>
        <p:nvPicPr>
          <p:cNvPr id="289" name="Google Shape;289;p30"/>
          <p:cNvPicPr preferRelativeResize="0"/>
          <p:nvPr/>
        </p:nvPicPr>
        <p:blipFill rotWithShape="1">
          <a:blip r:embed="rId3">
            <a:alphaModFix/>
          </a:blip>
          <a:srcRect l="21255" r="33084"/>
          <a:stretch/>
        </p:blipFill>
        <p:spPr>
          <a:xfrm>
            <a:off x="-11504" y="0"/>
            <a:ext cx="7046485" cy="10287000"/>
          </a:xfrm>
          <a:prstGeom prst="rect">
            <a:avLst/>
          </a:prstGeom>
          <a:noFill/>
          <a:ln>
            <a:noFill/>
          </a:ln>
        </p:spPr>
      </p:pic>
      <p:sp>
        <p:nvSpPr>
          <p:cNvPr id="290" name="Google Shape;290;p30"/>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91" name="Google Shape;291;p30"/>
          <p:cNvGrpSpPr/>
          <p:nvPr/>
        </p:nvGrpSpPr>
        <p:grpSpPr>
          <a:xfrm>
            <a:off x="5940775" y="946396"/>
            <a:ext cx="857867" cy="857867"/>
            <a:chOff x="0" y="0"/>
            <a:chExt cx="812800" cy="812800"/>
          </a:xfrm>
        </p:grpSpPr>
        <p:sp>
          <p:nvSpPr>
            <p:cNvPr id="292" name="Google Shape;292;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4" name="Google Shape;294;p30"/>
          <p:cNvGrpSpPr/>
          <p:nvPr/>
        </p:nvGrpSpPr>
        <p:grpSpPr>
          <a:xfrm>
            <a:off x="6592862" y="2226096"/>
            <a:ext cx="604566" cy="604566"/>
            <a:chOff x="0" y="0"/>
            <a:chExt cx="812800" cy="812800"/>
          </a:xfrm>
        </p:grpSpPr>
        <p:sp>
          <p:nvSpPr>
            <p:cNvPr id="295" name="Google Shape;295;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7" name="Google Shape;297;p30"/>
          <p:cNvGrpSpPr/>
          <p:nvPr/>
        </p:nvGrpSpPr>
        <p:grpSpPr>
          <a:xfrm>
            <a:off x="5825201" y="681913"/>
            <a:ext cx="637633" cy="637633"/>
            <a:chOff x="0" y="0"/>
            <a:chExt cx="812800" cy="812800"/>
          </a:xfrm>
        </p:grpSpPr>
        <p:sp>
          <p:nvSpPr>
            <p:cNvPr id="298" name="Google Shape;298;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00" name="Google Shape;300;p30"/>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1" name="Google Shape;301;p30"/>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2" name="Google Shape;302;p30"/>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3" name="Google Shape;303;p30"/>
          <p:cNvSpPr txBox="1"/>
          <p:nvPr/>
        </p:nvSpPr>
        <p:spPr>
          <a:xfrm>
            <a:off x="8768075" y="1933756"/>
            <a:ext cx="9220121" cy="7201972"/>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The language trainers use shapes how learners see themselves as vocational professionals. Over time, consistent patterns build or erode learner confidence and professional identity.</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Learners who hear language that connects them to a professional role begin to see themselves as belonging in that field. Learners who consistently hear deficit-focused language may begin to internalise that framing.</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The shift is not about false encouragement. It is about being accurate and specific in a way that moves the learner forward.</a:t>
            </a:r>
            <a:endParaRPr sz="2400" b="0" i="0" u="none" strike="noStrike" cap="none">
              <a:solidFill>
                <a:srgbClr val="000000"/>
              </a:solidFill>
              <a:latin typeface="Arial"/>
              <a:ea typeface="Arial"/>
              <a:cs typeface="Arial"/>
              <a:sym typeface="Arial"/>
            </a:endParaRPr>
          </a:p>
        </p:txBody>
      </p:sp>
      <p:sp>
        <p:nvSpPr>
          <p:cNvPr id="304" name="Google Shape;304;p30"/>
          <p:cNvSpPr txBox="1"/>
          <p:nvPr/>
        </p:nvSpPr>
        <p:spPr>
          <a:xfrm>
            <a:off x="8768075" y="850920"/>
            <a:ext cx="7992118" cy="973856"/>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Section 4: Motivational Language and Learner Identity</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1062</Words>
  <Application>Microsoft Office PowerPoint</Application>
  <PresentationFormat>Custom</PresentationFormat>
  <Paragraphs>106</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Poppins SemiBold</vt:lpstr>
      <vt:lpstr>Poppins</vt:lpstr>
      <vt:lpstr>Arial</vt:lpstr>
      <vt:lpstr>Poppins Medium</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1</cp:revision>
  <dcterms:created xsi:type="dcterms:W3CDTF">2006-08-16T00:00:00Z</dcterms:created>
  <dcterms:modified xsi:type="dcterms:W3CDTF">2026-09-01T08:39:16Z</dcterms:modified>
</cp:coreProperties>
</file>