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Poppins Medium" panose="00000600000000000000" pitchFamily="2" charset="0"/>
      <p:regular r:id="rId20"/>
      <p:bold r:id="rId21"/>
      <p:italic r:id="rId22"/>
      <p:boldItalic r:id="rId23"/>
    </p:embeddedFont>
    <p:embeddedFont>
      <p:font typeface="Poppins SemiBold" panose="000007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jSD7zhw/xq/xW4AJwPoJ0CAad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668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9" name="Google Shape;31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1" name="Google Shape;36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0" name="Google Shape;38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7" name="Google Shape;28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39.jp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6.png"/><Relationship Id="rId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 rot="-4721612">
            <a:off x="4127164" y="2493372"/>
            <a:ext cx="14314219" cy="3994628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2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88" name="Google Shape;88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22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91" name="Google Shape;91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2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94" name="Google Shape;94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22"/>
          <p:cNvSpPr/>
          <p:nvPr/>
        </p:nvSpPr>
        <p:spPr>
          <a:xfrm>
            <a:off x="505150" y="343760"/>
            <a:ext cx="2213194" cy="1832016"/>
          </a:xfrm>
          <a:custGeom>
            <a:avLst/>
            <a:gdLst/>
            <a:ahLst/>
            <a:cxnLst/>
            <a:rect l="l" t="t" r="r" b="b"/>
            <a:pathLst>
              <a:path w="2240781" h="1952681" extrusionOk="0">
                <a:moveTo>
                  <a:pt x="0" y="0"/>
                </a:moveTo>
                <a:lnTo>
                  <a:pt x="2240781" y="0"/>
                </a:lnTo>
                <a:lnTo>
                  <a:pt x="2240781" y="1952681"/>
                </a:lnTo>
                <a:lnTo>
                  <a:pt x="0" y="19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505150" y="2438046"/>
            <a:ext cx="83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VETCOMPASS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 txBox="1"/>
          <p:nvPr/>
        </p:nvSpPr>
        <p:spPr>
          <a:xfrm>
            <a:off x="505150" y="3473239"/>
            <a:ext cx="7177200" cy="20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36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VET Teachers' Transversal Skills </a:t>
            </a: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36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Competence Assessment System</a:t>
            </a: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9" name="Google Shape;99;p22"/>
          <p:cNvSpPr txBox="1"/>
          <p:nvPr/>
        </p:nvSpPr>
        <p:spPr>
          <a:xfrm>
            <a:off x="505150" y="4853008"/>
            <a:ext cx="8319300" cy="12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Modulo 4: Comunicazione motivazionale e relazionale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/>
          <p:nvPr/>
        </p:nvSpPr>
        <p:spPr>
          <a:xfrm>
            <a:off x="166946" y="8383035"/>
            <a:ext cx="3671865" cy="991404"/>
          </a:xfrm>
          <a:custGeom>
            <a:avLst/>
            <a:gdLst/>
            <a:ahLst/>
            <a:cxnLst/>
            <a:rect l="l" t="t" r="r" b="b"/>
            <a:pathLst>
              <a:path w="3671865" h="991404" extrusionOk="0">
                <a:moveTo>
                  <a:pt x="0" y="0"/>
                </a:moveTo>
                <a:lnTo>
                  <a:pt x="3671865" y="0"/>
                </a:lnTo>
                <a:lnTo>
                  <a:pt x="3671865" y="991404"/>
                </a:lnTo>
                <a:lnTo>
                  <a:pt x="0" y="991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2"/>
          <p:cNvSpPr txBox="1"/>
          <p:nvPr/>
        </p:nvSpPr>
        <p:spPr>
          <a:xfrm>
            <a:off x="3916516" y="8435720"/>
            <a:ext cx="44205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Finanziato dall'Unione europea. Le opinioni espresse appartengono, tuttavia, al solo o ai soli autori e non riflettono necessariamente le opinioni dell'Unione europea o dell’Agenzia esecutiva europea per l’istruzione e la cultura (EACEA). Né l'Unione europea né l'EACEA possono esserne ritenute responsabili.</a:t>
            </a:r>
            <a:endParaRPr sz="1100" b="0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2"/>
          <p:cNvSpPr txBox="1"/>
          <p:nvPr/>
        </p:nvSpPr>
        <p:spPr>
          <a:xfrm>
            <a:off x="315867" y="9722206"/>
            <a:ext cx="1162172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Materiale disponibile sotto licenza Creative Commons CC BY 4.0 (</a:t>
            </a:r>
            <a:r>
              <a:rPr lang="en-US" sz="1100" b="0" i="0" u="sng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</a:t>
            </a: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3907596" y="7526279"/>
            <a:ext cx="1522251" cy="673677"/>
          </a:xfrm>
          <a:custGeom>
            <a:avLst/>
            <a:gdLst/>
            <a:ahLst/>
            <a:cxnLst/>
            <a:rect l="l" t="t" r="r" b="b"/>
            <a:pathLst>
              <a:path w="1522251" h="673677" extrusionOk="0">
                <a:moveTo>
                  <a:pt x="0" y="0"/>
                </a:moveTo>
                <a:lnTo>
                  <a:pt x="1522251" y="0"/>
                </a:lnTo>
                <a:lnTo>
                  <a:pt x="1522251" y="673677"/>
                </a:lnTo>
                <a:lnTo>
                  <a:pt x="0" y="67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2"/>
          <p:cNvSpPr/>
          <p:nvPr/>
        </p:nvSpPr>
        <p:spPr>
          <a:xfrm>
            <a:off x="505161" y="6522747"/>
            <a:ext cx="1855138" cy="593644"/>
          </a:xfrm>
          <a:custGeom>
            <a:avLst/>
            <a:gdLst/>
            <a:ahLst/>
            <a:cxnLst/>
            <a:rect l="l" t="t" r="r" b="b"/>
            <a:pathLst>
              <a:path w="1855138" h="593644" extrusionOk="0">
                <a:moveTo>
                  <a:pt x="0" y="0"/>
                </a:moveTo>
                <a:lnTo>
                  <a:pt x="1855138" y="0"/>
                </a:lnTo>
                <a:lnTo>
                  <a:pt x="1855138" y="593644"/>
                </a:lnTo>
                <a:lnTo>
                  <a:pt x="0" y="5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4931578" y="6287422"/>
            <a:ext cx="1064292" cy="1064292"/>
          </a:xfrm>
          <a:custGeom>
            <a:avLst/>
            <a:gdLst/>
            <a:ahLst/>
            <a:cxnLst/>
            <a:rect l="l" t="t" r="r" b="b"/>
            <a:pathLst>
              <a:path w="1064292" h="1064292" extrusionOk="0">
                <a:moveTo>
                  <a:pt x="0" y="0"/>
                </a:moveTo>
                <a:lnTo>
                  <a:pt x="1064292" y="0"/>
                </a:lnTo>
                <a:lnTo>
                  <a:pt x="1064292" y="1064293"/>
                </a:lnTo>
                <a:lnTo>
                  <a:pt x="0" y="1064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/>
          <p:nvPr/>
        </p:nvSpPr>
        <p:spPr>
          <a:xfrm>
            <a:off x="5995870" y="6411279"/>
            <a:ext cx="1001936" cy="816577"/>
          </a:xfrm>
          <a:custGeom>
            <a:avLst/>
            <a:gdLst/>
            <a:ahLst/>
            <a:cxnLst/>
            <a:rect l="l" t="t" r="r" b="b"/>
            <a:pathLst>
              <a:path w="1001936" h="816577" extrusionOk="0">
                <a:moveTo>
                  <a:pt x="0" y="0"/>
                </a:moveTo>
                <a:lnTo>
                  <a:pt x="1001936" y="0"/>
                </a:lnTo>
                <a:lnTo>
                  <a:pt x="1001936" y="816577"/>
                </a:lnTo>
                <a:lnTo>
                  <a:pt x="0" y="816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/>
          <p:nvPr/>
        </p:nvSpPr>
        <p:spPr>
          <a:xfrm>
            <a:off x="533736" y="7547372"/>
            <a:ext cx="1184797" cy="631491"/>
          </a:xfrm>
          <a:custGeom>
            <a:avLst/>
            <a:gdLst/>
            <a:ahLst/>
            <a:cxnLst/>
            <a:rect l="l" t="t" r="r" b="b"/>
            <a:pathLst>
              <a:path w="1184797" h="631491" extrusionOk="0">
                <a:moveTo>
                  <a:pt x="0" y="0"/>
                </a:moveTo>
                <a:lnTo>
                  <a:pt x="1184798" y="0"/>
                </a:lnTo>
                <a:lnTo>
                  <a:pt x="1184798" y="631491"/>
                </a:lnTo>
                <a:lnTo>
                  <a:pt x="0" y="63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/>
          <p:nvPr/>
        </p:nvSpPr>
        <p:spPr>
          <a:xfrm>
            <a:off x="2005633" y="7596108"/>
            <a:ext cx="1668812" cy="534020"/>
          </a:xfrm>
          <a:custGeom>
            <a:avLst/>
            <a:gdLst/>
            <a:ahLst/>
            <a:cxnLst/>
            <a:rect l="l" t="t" r="r" b="b"/>
            <a:pathLst>
              <a:path w="1668812" h="534020" extrusionOk="0">
                <a:moveTo>
                  <a:pt x="0" y="0"/>
                </a:moveTo>
                <a:lnTo>
                  <a:pt x="1668811" y="0"/>
                </a:lnTo>
                <a:lnTo>
                  <a:pt x="1668811" y="534019"/>
                </a:lnTo>
                <a:lnTo>
                  <a:pt x="0" y="53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/>
          <p:nvPr/>
        </p:nvSpPr>
        <p:spPr>
          <a:xfrm>
            <a:off x="5715597" y="7596107"/>
            <a:ext cx="1310784" cy="480349"/>
          </a:xfrm>
          <a:custGeom>
            <a:avLst/>
            <a:gdLst/>
            <a:ahLst/>
            <a:cxnLst/>
            <a:rect l="l" t="t" r="r" b="b"/>
            <a:pathLst>
              <a:path w="1310784" h="480349" extrusionOk="0">
                <a:moveTo>
                  <a:pt x="0" y="0"/>
                </a:moveTo>
                <a:lnTo>
                  <a:pt x="1310784" y="0"/>
                </a:lnTo>
                <a:lnTo>
                  <a:pt x="1310784" y="480349"/>
                </a:lnTo>
                <a:lnTo>
                  <a:pt x="0" y="480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718363" y="6447000"/>
            <a:ext cx="1855150" cy="70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30301" y="9422899"/>
            <a:ext cx="19522641" cy="89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5807" y="114299"/>
            <a:ext cx="1768893" cy="126479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1"/>
          <p:cNvSpPr txBox="1"/>
          <p:nvPr/>
        </p:nvSpPr>
        <p:spPr>
          <a:xfrm>
            <a:off x="341200" y="1545375"/>
            <a:ext cx="16662300" cy="885000"/>
          </a:xfrm>
          <a:prstGeom prst="rect">
            <a:avLst/>
          </a:prstGeom>
          <a:solidFill>
            <a:srgbClr val="10146E"/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SCENARIO </a:t>
            </a: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Due partecipanti a un workshop pratico sono in disaccordo sul metodo da seguire. Uno dei due assume un tono aggressivo e sprezzante. L’atmosfera nel gruppo cambia.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1"/>
          <p:cNvSpPr txBox="1"/>
          <p:nvPr/>
        </p:nvSpPr>
        <p:spPr>
          <a:xfrm>
            <a:off x="2737503" y="489787"/>
            <a:ext cx="11430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Esercizio sullo scenario: Disaccordo durante il workshop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1"/>
          <p:cNvSpPr txBox="1"/>
          <p:nvPr/>
        </p:nvSpPr>
        <p:spPr>
          <a:xfrm>
            <a:off x="5301125" y="2984000"/>
            <a:ext cx="11430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Rifletti sulla tua reazione in qualità di formatore: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1"/>
          <p:cNvSpPr txBox="1"/>
          <p:nvPr/>
        </p:nvSpPr>
        <p:spPr>
          <a:xfrm>
            <a:off x="1176475" y="4400275"/>
            <a:ext cx="118380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875" bIns="0" anchor="t" anchorCtr="0">
            <a:spAutoFit/>
          </a:bodyPr>
          <a:lstStyle/>
          <a:p>
            <a:pPr marL="342900" marR="0" lvl="0" indent="-381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▶"/>
            </a:pPr>
            <a:r>
              <a:rPr lang="en-US" sz="26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intervieni senza far degenerare la situazione?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81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▶"/>
            </a:pPr>
            <a:r>
              <a:rPr lang="en-US" sz="26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Cosa diresti al gruppo per mantenere l’attenzione?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1"/>
          <p:cNvSpPr txBox="1"/>
          <p:nvPr/>
        </p:nvSpPr>
        <p:spPr>
          <a:xfrm>
            <a:off x="1043777" y="5896250"/>
            <a:ext cx="137820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81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▶"/>
            </a:pPr>
            <a:r>
              <a:rPr lang="en-US" sz="26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ti rivolgi a ciascun partecipante separatamente in seguito?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81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▶"/>
            </a:pPr>
            <a:r>
              <a:rPr lang="en-US" sz="26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Cosa ti rivela questa interazione riguardo alle loro esigenze di apprendimento?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1"/>
          <p:cNvSpPr txBox="1"/>
          <p:nvPr/>
        </p:nvSpPr>
        <p:spPr>
          <a:xfrm>
            <a:off x="576174" y="8215032"/>
            <a:ext cx="17135700" cy="514500"/>
          </a:xfrm>
          <a:prstGeom prst="rect">
            <a:avLst/>
          </a:prstGeom>
          <a:solidFill>
            <a:srgbClr val="17B8BB"/>
          </a:solidFill>
          <a:ln>
            <a:noFill/>
          </a:ln>
        </p:spPr>
        <p:txBody>
          <a:bodyPr spcFirstLastPara="1" wrap="square" lIns="228600" tIns="91425" rIns="2286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Principio chiave: </a:t>
            </a:r>
            <a:r>
              <a:rPr lang="en-US" sz="2400" b="0" i="1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La de-escalation diventa una competenza quando viene praticata intenzionalmente.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D7E425-D0AF-03F0-6153-A2A25E29C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9199" y="513600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32"/>
          <p:cNvGrpSpPr/>
          <p:nvPr/>
        </p:nvGrpSpPr>
        <p:grpSpPr>
          <a:xfrm>
            <a:off x="-1" y="4584074"/>
            <a:ext cx="18288001" cy="6357176"/>
            <a:chOff x="0" y="0"/>
            <a:chExt cx="5661114" cy="1674318"/>
          </a:xfrm>
        </p:grpSpPr>
        <p:sp>
          <p:nvSpPr>
            <p:cNvPr id="322" name="Google Shape;322;p32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2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32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2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2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2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2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2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2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2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2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2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2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2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2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2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2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2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2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" name="Google Shape;342;p32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343" name="Google Shape;343;p32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2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32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346" name="Google Shape;346;p32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2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32"/>
          <p:cNvSpPr txBox="1"/>
          <p:nvPr/>
        </p:nvSpPr>
        <p:spPr>
          <a:xfrm>
            <a:off x="5374682" y="1019175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è importante: le competenze trasversali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1028700" y="6994725"/>
            <a:ext cx="3713796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Crescono quando gli studenti sentono dire che l’impegno porta al miglioramento.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Fiducia in sé stessi e perseveranza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2"/>
          <p:cNvSpPr txBox="1"/>
          <p:nvPr/>
        </p:nvSpPr>
        <p:spPr>
          <a:xfrm>
            <a:off x="5201666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sviluppano quando gli studenti vengono considerati professionisti, non semplici allievi.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2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Identità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2"/>
          <p:cNvSpPr txBox="1"/>
          <p:nvPr/>
        </p:nvSpPr>
        <p:spPr>
          <a:xfrm>
            <a:off x="9373585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rafforza quando gli studenti si sentono abbastanza al sicuro da provare e fallire senza essere giudicati.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2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Risoluzione dei problemi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2"/>
          <p:cNvSpPr txBox="1"/>
          <p:nvPr/>
        </p:nvSpPr>
        <p:spPr>
          <a:xfrm>
            <a:off x="13545504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Migliora quando i discenti ne osservano un buon esempio da parte del formatore.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2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Comunicazione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2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2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5360" y="-44850"/>
            <a:ext cx="4911214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3"/>
          <p:cNvSpPr/>
          <p:nvPr/>
        </p:nvSpPr>
        <p:spPr>
          <a:xfrm rot="4724778" flipH="1">
            <a:off x="-1309893" y="1750781"/>
            <a:ext cx="14302942" cy="4988151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5" name="Google Shape;365;p33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366" name="Google Shape;366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33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369" name="Google Shape;369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33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372" name="Google Shape;372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33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3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3"/>
          <p:cNvSpPr txBox="1"/>
          <p:nvPr/>
        </p:nvSpPr>
        <p:spPr>
          <a:xfrm>
            <a:off x="8754525" y="1494300"/>
            <a:ext cx="9198900" cy="72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 formatori della formazione professionale possono sviluppare questa competenza: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Esaminando un feedback alla settimana e chiedendosi: era specifico, sincero e costruttivo?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Prestando attenzione agli schemi linguistici che utilizzano più spesso e individuando quelli che potrebbero essere riformulati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Invitando un collega di fiducia a osservare una sessione e a riflettere sugli schemi comunicativi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Esercitandosi con risposte volte a placare la tensione attraverso giochi di ruolo basati su scenari con i colleghi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Il linguaggio plasma l’identità dello studente. Come tutte le competenze professionali, migliora con la pratica mirata e la riflessione strutturata.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3"/>
          <p:cNvSpPr txBox="1"/>
          <p:nvPr/>
        </p:nvSpPr>
        <p:spPr>
          <a:xfrm>
            <a:off x="8686890" y="372701"/>
            <a:ext cx="98811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per gli insegnanti per rafforzare la comunicazione motivazionale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4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4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4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34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386" name="Google Shape;386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388;p34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389" name="Google Shape;389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1" name="Google Shape;391;p34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392" name="Google Shape;392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4" name="Google Shape;394;p34"/>
          <p:cNvSpPr txBox="1"/>
          <p:nvPr/>
        </p:nvSpPr>
        <p:spPr>
          <a:xfrm>
            <a:off x="1047421" y="4662108"/>
            <a:ext cx="76143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6"/>
              <a:buFont typeface="Arial"/>
              <a:buNone/>
            </a:pPr>
            <a:r>
              <a:rPr lang="en-US" sz="3606">
                <a:latin typeface="Poppins SemiBold"/>
                <a:ea typeface="Poppins SemiBold"/>
                <a:cs typeface="Poppins SemiBold"/>
                <a:sym typeface="Poppins SemiBold"/>
              </a:rPr>
              <a:t>de</a:t>
            </a:r>
            <a:r>
              <a:rPr lang="en-US" sz="3606" b="0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lla vostra attenzione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4"/>
          <p:cNvSpPr txBox="1"/>
          <p:nvPr/>
        </p:nvSpPr>
        <p:spPr>
          <a:xfrm>
            <a:off x="1041079" y="3142740"/>
            <a:ext cx="7538100" cy="16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8"/>
              <a:buFont typeface="Arial"/>
              <a:buNone/>
            </a:pPr>
            <a:r>
              <a:rPr lang="en-US" sz="10518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Grazie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4"/>
          <p:cNvSpPr/>
          <p:nvPr/>
        </p:nvSpPr>
        <p:spPr>
          <a:xfrm>
            <a:off x="3577505" y="68191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4"/>
          <p:cNvSpPr/>
          <p:nvPr/>
        </p:nvSpPr>
        <p:spPr>
          <a:xfrm>
            <a:off x="1041071" y="112688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4"/>
          <p:cNvSpPr txBox="1"/>
          <p:nvPr/>
        </p:nvSpPr>
        <p:spPr>
          <a:xfrm>
            <a:off x="1022045" y="6076860"/>
            <a:ext cx="3352500" cy="6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Contattaci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9" name="Google Shape;399;p34"/>
          <p:cNvGrpSpPr/>
          <p:nvPr/>
        </p:nvGrpSpPr>
        <p:grpSpPr>
          <a:xfrm>
            <a:off x="1180212" y="7224280"/>
            <a:ext cx="6239268" cy="761103"/>
            <a:chOff x="0" y="-57150"/>
            <a:chExt cx="3800029" cy="463550"/>
          </a:xfrm>
        </p:grpSpPr>
        <p:sp>
          <p:nvSpPr>
            <p:cNvPr id="400" name="Google Shape;400;p34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 extrusionOk="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4"/>
            <p:cNvSpPr txBox="1"/>
            <p:nvPr/>
          </p:nvSpPr>
          <p:spPr>
            <a:xfrm>
              <a:off x="0" y="-57150"/>
              <a:ext cx="3800029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2" name="Google Shape;402;p34"/>
          <p:cNvSpPr/>
          <p:nvPr/>
        </p:nvSpPr>
        <p:spPr>
          <a:xfrm>
            <a:off x="703555" y="7152070"/>
            <a:ext cx="953315" cy="953315"/>
          </a:xfrm>
          <a:custGeom>
            <a:avLst/>
            <a:gdLst/>
            <a:ahLst/>
            <a:cxnLst/>
            <a:rect l="l" t="t" r="r" b="b"/>
            <a:pathLst>
              <a:path w="953315" h="953315" extrusionOk="0">
                <a:moveTo>
                  <a:pt x="0" y="0"/>
                </a:moveTo>
                <a:lnTo>
                  <a:pt x="953315" y="0"/>
                </a:lnTo>
                <a:lnTo>
                  <a:pt x="953315" y="953315"/>
                </a:lnTo>
                <a:lnTo>
                  <a:pt x="0" y="953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4"/>
          <p:cNvSpPr/>
          <p:nvPr/>
        </p:nvSpPr>
        <p:spPr>
          <a:xfrm>
            <a:off x="884513" y="7346226"/>
            <a:ext cx="591399" cy="591399"/>
          </a:xfrm>
          <a:custGeom>
            <a:avLst/>
            <a:gdLst/>
            <a:ahLst/>
            <a:cxnLst/>
            <a:rect l="l" t="t" r="r" b="b"/>
            <a:pathLst>
              <a:path w="591399" h="591399" extrusionOk="0">
                <a:moveTo>
                  <a:pt x="0" y="0"/>
                </a:moveTo>
                <a:lnTo>
                  <a:pt x="591399" y="0"/>
                </a:lnTo>
                <a:lnTo>
                  <a:pt x="591399" y="591399"/>
                </a:lnTo>
                <a:lnTo>
                  <a:pt x="0" y="591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4"/>
          <p:cNvSpPr txBox="1"/>
          <p:nvPr/>
        </p:nvSpPr>
        <p:spPr>
          <a:xfrm>
            <a:off x="1921638" y="7338288"/>
            <a:ext cx="46893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33"/>
              <a:buFont typeface="Arial"/>
              <a:buNone/>
            </a:pPr>
            <a:r>
              <a:rPr lang="en-US" sz="2733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www.vetcompass.eu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/>
          <p:nvPr/>
        </p:nvSpPr>
        <p:spPr>
          <a:xfrm rot="4721273" flipH="1">
            <a:off x="-1813055" y="2600510"/>
            <a:ext cx="14314219" cy="3815570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3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17" name="Google Shape;117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3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20" name="Google Shape;120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3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23" name="Google Shape;123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3"/>
          <p:cNvSpPr/>
          <p:nvPr/>
        </p:nvSpPr>
        <p:spPr>
          <a:xfrm>
            <a:off x="-1972873" y="5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/>
          <p:nvPr/>
        </p:nvSpPr>
        <p:spPr>
          <a:xfrm>
            <a:off x="16464095" y="892567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/>
          <p:nvPr/>
        </p:nvSpPr>
        <p:spPr>
          <a:xfrm>
            <a:off x="14052611" y="954171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7934159" y="1102875"/>
            <a:ext cx="9943800" cy="78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comunicazione motivazionale e relazionale è la capacità di instaurare un rapporto di fiducia, mantenere vivo l’impegno e comunicare in modo chiaro e rispettoso con gli </a:t>
            </a:r>
            <a:r>
              <a:rPr lang="en-US" sz="2200">
                <a:latin typeface="Poppins"/>
                <a:ea typeface="Poppins"/>
                <a:cs typeface="Poppins"/>
                <a:sym typeface="Poppins"/>
              </a:rPr>
              <a:t>studenti</a:t>
            </a: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nei contesti di formazione professionale. Nell’ambito della formazione professionale, </a:t>
            </a:r>
            <a:r>
              <a:rPr lang="en-US" sz="2200">
                <a:latin typeface="Poppins"/>
                <a:ea typeface="Poppins"/>
                <a:cs typeface="Poppins"/>
                <a:sym typeface="Poppins"/>
              </a:rPr>
              <a:t>questo</a:t>
            </a: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è strettamente legato al rapporto con gli </a:t>
            </a:r>
            <a:r>
              <a:rPr lang="en-US" sz="2200">
                <a:latin typeface="Poppins"/>
                <a:ea typeface="Poppins"/>
                <a:cs typeface="Poppins"/>
                <a:sym typeface="Poppins"/>
              </a:rPr>
              <a:t>studenti</a:t>
            </a: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è necessario </a:t>
            </a: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 rapporto di sostegno tra formatore e allievo che incoraggi la perseveranza, la fiducia in sé stessi e la partecipazione, specialmente in contesti pratici con </a:t>
            </a:r>
            <a:r>
              <a:rPr lang="en-US" sz="2200">
                <a:latin typeface="Poppins"/>
                <a:ea typeface="Poppins"/>
                <a:cs typeface="Poppins"/>
                <a:sym typeface="Poppins"/>
              </a:rPr>
              <a:t>studenti d</a:t>
            </a: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livelli diversi.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comunicazione efficace non riguarda solo ciò che viene detto, ma anche come viene detto, quando e con quale intenzione. Come qualsiasi competenza professionale, può essere sviluppata attraverso la riflessione e la pratica.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termine di questo modulo, imparerete a instaurare un rapporto di fiducia con gli allievi, a fornire feedback</a:t>
            </a:r>
            <a:r>
              <a:rPr lang="en-US" sz="2200">
                <a:latin typeface="Poppins"/>
                <a:ea typeface="Poppins"/>
                <a:cs typeface="Poppins"/>
                <a:sym typeface="Poppins"/>
              </a:rPr>
              <a:t> incoraggiante</a:t>
            </a: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ad allentare la tensione con calma, e ad utilizzare un linguaggio che rafforzi la fiducia degli allievi e la loro identità professionale.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 txBox="1"/>
          <p:nvPr/>
        </p:nvSpPr>
        <p:spPr>
          <a:xfrm>
            <a:off x="7934151" y="373225"/>
            <a:ext cx="7600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Introduzione e obiettivi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/>
          <p:cNvPicPr preferRelativeResize="0"/>
          <p:nvPr/>
        </p:nvPicPr>
        <p:blipFill rotWithShape="1">
          <a:blip r:embed="rId3">
            <a:alphaModFix/>
          </a:blip>
          <a:srcRect b="-439"/>
          <a:stretch/>
        </p:blipFill>
        <p:spPr>
          <a:xfrm>
            <a:off x="0" y="0"/>
            <a:ext cx="73152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4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24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38" name="Google Shape;138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4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41" name="Google Shape;141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24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44" name="Google Shape;144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24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8768075" y="1933750"/>
            <a:ext cx="8800800" cy="70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Negli ambienti di formazione professionale, il rapporto tra formatore e</a:t>
            </a: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 studente</a:t>
            </a: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è uno dei fattori più significativi per il coinvolgimento. </a:t>
            </a: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Gli studenti</a:t>
            </a: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che si sentono rispettati, considerati e sostenuti sono più propensi a frequentare i corsi, a partecipare attivamente e a portar</a:t>
            </a: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 termine i loro studi.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comunicazione motivazionale è una competenza professionale, non un tratto della personalità</a:t>
            </a: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: p</a:t>
            </a: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er questo </a:t>
            </a: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p</a:t>
            </a: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uò essere sviluppata attraverso la riflessione e la pratica.</a:t>
            </a: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formatori che comunicano bene non si limitano a trasmettere contenuti, ma creano le condizioni in cui l’apprendimento può avvenire.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8768076" y="689403"/>
            <a:ext cx="8954749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1: Comprendere la comunicazione motivazionale nella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5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5"/>
          <p:cNvSpPr/>
          <p:nvPr/>
        </p:nvSpPr>
        <p:spPr>
          <a:xfrm>
            <a:off x="9918829" y="2345055"/>
            <a:ext cx="7340471" cy="6282219"/>
          </a:xfrm>
          <a:custGeom>
            <a:avLst/>
            <a:gdLst/>
            <a:ahLst/>
            <a:cxnLst/>
            <a:rect l="l" t="t" r="r" b="b"/>
            <a:pathLst>
              <a:path w="7340471" h="6282219" extrusionOk="0">
                <a:moveTo>
                  <a:pt x="0" y="0"/>
                </a:moveTo>
                <a:lnTo>
                  <a:pt x="7340471" y="0"/>
                </a:lnTo>
                <a:lnTo>
                  <a:pt x="7340471" y="6282219"/>
                </a:lnTo>
                <a:lnTo>
                  <a:pt x="0" y="62822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p25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159" name="Google Shape;159;p25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5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25"/>
          <p:cNvGrpSpPr/>
          <p:nvPr/>
        </p:nvGrpSpPr>
        <p:grpSpPr>
          <a:xfrm>
            <a:off x="2488624" y="9913239"/>
            <a:ext cx="13310752" cy="837562"/>
            <a:chOff x="0" y="-57150"/>
            <a:chExt cx="7366854" cy="463550"/>
          </a:xfrm>
        </p:grpSpPr>
        <p:sp>
          <p:nvSpPr>
            <p:cNvPr id="162" name="Google Shape;162;p25"/>
            <p:cNvSpPr/>
            <p:nvPr/>
          </p:nvSpPr>
          <p:spPr>
            <a:xfrm>
              <a:off x="0" y="0"/>
              <a:ext cx="7366853" cy="406400"/>
            </a:xfrm>
            <a:custGeom>
              <a:avLst/>
              <a:gdLst/>
              <a:ahLst/>
              <a:cxnLst/>
              <a:rect l="l" t="t" r="r" b="b"/>
              <a:pathLst>
                <a:path w="7366853" h="406400" extrusionOk="0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5"/>
            <p:cNvSpPr txBox="1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25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165" name="Google Shape;165;p25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5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p25"/>
          <p:cNvSpPr/>
          <p:nvPr/>
        </p:nvSpPr>
        <p:spPr>
          <a:xfrm>
            <a:off x="11801545" y="4811896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 extrusionOk="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5"/>
          <p:cNvSpPr txBox="1"/>
          <p:nvPr/>
        </p:nvSpPr>
        <p:spPr>
          <a:xfrm>
            <a:off x="5374682" y="761325"/>
            <a:ext cx="75387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quattro elementi fondamentali della comunicazione motivazionale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12227182" y="2466287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Comunicazione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12227182" y="8009399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Rapporto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14959514" y="5312467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Feedback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14620299" y="3676333"/>
            <a:ext cx="2115900" cy="1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0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lang="en-US" sz="1235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</a:t>
            </a:r>
            <a:r>
              <a:rPr lang="en-US" sz="1235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ssinescare Tensioni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14620299" y="6878064"/>
            <a:ext cx="2116041" cy="23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15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Linguaggio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/>
        </p:nvSpPr>
        <p:spPr>
          <a:xfrm>
            <a:off x="1028700" y="2906679"/>
            <a:ext cx="8555259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457200" y="2100000"/>
            <a:ext cx="7340400" cy="6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Costruzione di un rapporto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sviluppare fiducia e un legame autentico con gli studenti nel tempo.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Feedback costruttivo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fornire risposte oneste, specifiche e orientate alla crescita in </a:t>
            </a:r>
            <a:r>
              <a:rPr lang="en-US" sz="24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base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alle prestazioni degli studenti.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Disinnesc</a:t>
            </a:r>
            <a:r>
              <a:rPr lang="en-US" sz="2400" b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are</a:t>
            </a: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ensioni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gestire </a:t>
            </a:r>
            <a:r>
              <a:rPr lang="en-US" sz="240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situazioni di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tensione con calma e professionalità </a:t>
            </a:r>
            <a:endParaRPr sz="2400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Linguaggio motivazionale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scegliere parole che rafforzino la fiducia, la perseveranza e l’identità professionale degli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6"/>
          <p:cNvGrpSpPr/>
          <p:nvPr/>
        </p:nvGrpSpPr>
        <p:grpSpPr>
          <a:xfrm rot="-5400000">
            <a:off x="1185252" y="2729336"/>
            <a:ext cx="7248862" cy="7561966"/>
            <a:chOff x="0" y="0"/>
            <a:chExt cx="733891" cy="406400"/>
          </a:xfrm>
        </p:grpSpPr>
        <p:sp>
          <p:nvSpPr>
            <p:cNvPr id="183" name="Google Shape;183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26"/>
          <p:cNvGrpSpPr/>
          <p:nvPr/>
        </p:nvGrpSpPr>
        <p:grpSpPr>
          <a:xfrm rot="-5400000">
            <a:off x="9856042" y="2727148"/>
            <a:ext cx="7244532" cy="7561966"/>
            <a:chOff x="0" y="0"/>
            <a:chExt cx="733891" cy="406400"/>
          </a:xfrm>
        </p:grpSpPr>
        <p:sp>
          <p:nvSpPr>
            <p:cNvPr id="186" name="Google Shape;186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26"/>
          <p:cNvSpPr/>
          <p:nvPr/>
        </p:nvSpPr>
        <p:spPr>
          <a:xfrm>
            <a:off x="351016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6"/>
          <p:cNvSpPr/>
          <p:nvPr/>
        </p:nvSpPr>
        <p:spPr>
          <a:xfrm>
            <a:off x="3706174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2" y="0"/>
                </a:lnTo>
                <a:lnTo>
                  <a:pt x="2207032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1217878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/>
          <p:nvPr/>
        </p:nvSpPr>
        <p:spPr>
          <a:xfrm>
            <a:off x="12377073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3" y="0"/>
                </a:lnTo>
                <a:lnTo>
                  <a:pt x="2207033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/>
          <p:nvPr/>
        </p:nvSpPr>
        <p:spPr>
          <a:xfrm>
            <a:off x="38206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124915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/>
          <p:nvPr/>
        </p:nvSpPr>
        <p:spPr>
          <a:xfrm>
            <a:off x="41829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0"/>
                </a:moveTo>
                <a:lnTo>
                  <a:pt x="1253580" y="0"/>
                </a:lnTo>
                <a:lnTo>
                  <a:pt x="1253580" y="984060"/>
                </a:lnTo>
                <a:lnTo>
                  <a:pt x="0" y="984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6"/>
          <p:cNvSpPr/>
          <p:nvPr/>
        </p:nvSpPr>
        <p:spPr>
          <a:xfrm rot="10800000" flipH="1">
            <a:off x="128538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984060"/>
                </a:moveTo>
                <a:lnTo>
                  <a:pt x="1253580" y="984060"/>
                </a:lnTo>
                <a:lnTo>
                  <a:pt x="1253580" y="0"/>
                </a:lnTo>
                <a:lnTo>
                  <a:pt x="0" y="0"/>
                </a:lnTo>
                <a:lnTo>
                  <a:pt x="0" y="98406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/>
          <p:nvPr/>
        </p:nvSpPr>
        <p:spPr>
          <a:xfrm rot="10598374" flipH="1">
            <a:off x="-1201877" y="-1735978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4"/>
                </a:moveTo>
                <a:lnTo>
                  <a:pt x="6576787" y="2293654"/>
                </a:lnTo>
                <a:lnTo>
                  <a:pt x="6576787" y="0"/>
                </a:lnTo>
                <a:lnTo>
                  <a:pt x="0" y="0"/>
                </a:lnTo>
                <a:lnTo>
                  <a:pt x="0" y="2293654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 txBox="1"/>
          <p:nvPr/>
        </p:nvSpPr>
        <p:spPr>
          <a:xfrm>
            <a:off x="6501452" y="589850"/>
            <a:ext cx="5285100" cy="30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Autovalutazione della comunicazione (Vota da 1 a 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6"/>
          <p:cNvSpPr txBox="1"/>
          <p:nvPr/>
        </p:nvSpPr>
        <p:spPr>
          <a:xfrm>
            <a:off x="1776544" y="5395930"/>
            <a:ext cx="6066300" cy="39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5560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Char char="●"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Imparo e uso i nomi degli studenti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ogni volta</a:t>
            </a: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5560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Char char="●"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Fornisco un feedback specifico e concreto, non solo 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evaluativo</a:t>
            </a: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5560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Char char="●"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 accorgo quando uno studente sta perdendo interesse e reagisco con curiosità </a:t>
            </a: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invece che</a:t>
            </a: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con frustrazione.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6"/>
          <p:cNvSpPr txBox="1"/>
          <p:nvPr/>
        </p:nvSpPr>
        <p:spPr>
          <a:xfrm>
            <a:off x="10445227" y="5553355"/>
            <a:ext cx="6066300" cy="25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5560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Char char="●"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Mantengo la calma e la coerenza quando sorgono tensioni durante una sessione.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5560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Char char="●"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Uso un linguaggio che aiuti gli studenti a sviluppare un’identità professionale.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2309072" y="4566360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Nomi e feedback (1–3)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10977692" y="4566360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Calma e linguaggio (4–5)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6"/>
          <p:cNvSpPr/>
          <p:nvPr/>
        </p:nvSpPr>
        <p:spPr>
          <a:xfrm>
            <a:off x="3064632" y="4126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6"/>
          <p:cNvSpPr/>
          <p:nvPr/>
        </p:nvSpPr>
        <p:spPr>
          <a:xfrm>
            <a:off x="528198" y="8576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/>
          <p:nvPr/>
        </p:nvSpPr>
        <p:spPr>
          <a:xfrm>
            <a:off x="3120026" y="9361275"/>
            <a:ext cx="1155822" cy="859368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7"/>
          <p:cNvSpPr/>
          <p:nvPr/>
        </p:nvSpPr>
        <p:spPr>
          <a:xfrm rot="-4773720">
            <a:off x="6049771" y="3508040"/>
            <a:ext cx="12676724" cy="3447323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7"/>
          <p:cNvSpPr/>
          <p:nvPr/>
        </p:nvSpPr>
        <p:spPr>
          <a:xfrm>
            <a:off x="11115371" y="0"/>
            <a:ext cx="7172607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7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6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7"/>
          <p:cNvSpPr txBox="1"/>
          <p:nvPr/>
        </p:nvSpPr>
        <p:spPr>
          <a:xfrm>
            <a:off x="353500" y="1239163"/>
            <a:ext cx="9796500" cy="80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rapporto è alla base della comunicazione motivazionale. Nella formazione professionale si instaura in modo diverso rispetto ai contesti accademici. Gli studenti hanno un approccio pratico e sono consapevoli delle gerarchie di competenza. Rispondono meglio a un comportamento coerente e sincero piuttosto che all’autorità formale.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feedback efficace è: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Specifico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Tempestivo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Onesto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Orientato allo sviluppo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1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Invece di dire “Hai sbagliato di nuovo”, dite “È al terzo passo che si va fuori strada — esaminiamolo insieme”. Il linguaggio influenza il modo in cui gli studenti interpretano la propria prestazione.</a:t>
            </a:r>
            <a:endParaRPr sz="2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7"/>
          <p:cNvSpPr txBox="1"/>
          <p:nvPr/>
        </p:nvSpPr>
        <p:spPr>
          <a:xfrm>
            <a:off x="353503" y="482275"/>
            <a:ext cx="934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2: Rapporto e feedback nella pratica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27"/>
          <p:cNvGrpSpPr/>
          <p:nvPr/>
        </p:nvGrpSpPr>
        <p:grpSpPr>
          <a:xfrm>
            <a:off x="11279555" y="946396"/>
            <a:ext cx="857867" cy="857867"/>
            <a:chOff x="0" y="0"/>
            <a:chExt cx="812800" cy="812800"/>
          </a:xfrm>
        </p:grpSpPr>
        <p:sp>
          <p:nvSpPr>
            <p:cNvPr id="216" name="Google Shape;216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27"/>
          <p:cNvGrpSpPr/>
          <p:nvPr/>
        </p:nvGrpSpPr>
        <p:grpSpPr>
          <a:xfrm>
            <a:off x="10765440" y="2226096"/>
            <a:ext cx="604566" cy="604566"/>
            <a:chOff x="0" y="0"/>
            <a:chExt cx="812800" cy="812800"/>
          </a:xfrm>
        </p:grpSpPr>
        <p:sp>
          <p:nvSpPr>
            <p:cNvPr id="219" name="Google Shape;219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27"/>
          <p:cNvGrpSpPr/>
          <p:nvPr/>
        </p:nvGrpSpPr>
        <p:grpSpPr>
          <a:xfrm>
            <a:off x="11590531" y="681913"/>
            <a:ext cx="637633" cy="637633"/>
            <a:chOff x="0" y="0"/>
            <a:chExt cx="812800" cy="812800"/>
          </a:xfrm>
        </p:grpSpPr>
        <p:sp>
          <p:nvSpPr>
            <p:cNvPr id="222" name="Google Shape;222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27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8"/>
          <p:cNvGrpSpPr/>
          <p:nvPr/>
        </p:nvGrpSpPr>
        <p:grpSpPr>
          <a:xfrm>
            <a:off x="0" y="4584074"/>
            <a:ext cx="18288000" cy="6357176"/>
            <a:chOff x="0" y="0"/>
            <a:chExt cx="5661114" cy="1674318"/>
          </a:xfrm>
        </p:grpSpPr>
        <p:sp>
          <p:nvSpPr>
            <p:cNvPr id="230" name="Google Shape;230;p28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8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28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8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8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8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8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8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8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8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8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8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8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8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8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8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8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8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0" name="Google Shape;250;p28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251" name="Google Shape;251;p28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8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" name="Google Shape;253;p28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254" name="Google Shape;254;p28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8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28"/>
          <p:cNvSpPr txBox="1"/>
          <p:nvPr/>
        </p:nvSpPr>
        <p:spPr>
          <a:xfrm>
            <a:off x="5374682" y="1019175"/>
            <a:ext cx="8533047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Comportamenti che favoriscono la creazione di un rapporto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1028700" y="6994725"/>
            <a:ext cx="3713796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Imparare e utilizzare i nomi degli studenti fin dall’inizio.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8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nomi degli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5201666" y="6994725"/>
            <a:ext cx="3713796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Riconoscere l’impegno indipendentemente dal risultato.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8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Riconoscere l’impegno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9373585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Mantenere i piccoli impegni — «Mi informerò e ti farò sapere».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8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Mantenere la parola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13545504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Notare quando qualcosa è diverso e verificare, invece di dare per scontato.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8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Notare e verificare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8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8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"/>
          <p:cNvSpPr/>
          <p:nvPr/>
        </p:nvSpPr>
        <p:spPr>
          <a:xfrm>
            <a:off x="-38494" y="-2262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9"/>
          <p:cNvSpPr/>
          <p:nvPr/>
        </p:nvSpPr>
        <p:spPr>
          <a:xfrm rot="4721273" flipH="1">
            <a:off x="-1013092" y="2000104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29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274" name="Google Shape;274;p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" name="Google Shape;276;p29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277" name="Google Shape;277;p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9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280" name="Google Shape;280;p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29"/>
          <p:cNvSpPr/>
          <p:nvPr/>
        </p:nvSpPr>
        <p:spPr>
          <a:xfrm>
            <a:off x="16645235" y="86764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9"/>
          <p:cNvSpPr txBox="1"/>
          <p:nvPr/>
        </p:nvSpPr>
        <p:spPr>
          <a:xfrm>
            <a:off x="8860936" y="1723838"/>
            <a:ext cx="8491224" cy="7304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contesti pratici di formazione professionale con gruppi eterogenei, possono sorgere tensioni. Gli allievi potrebbero sentirsi frustrati di fronte a un compito, assumere un atteggiamento difensivo in risposta al feedback o entrare in conflitto con i compagni. Questi momenti mettono alla prova la capacità comunicativa del formatore sotto pressione.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Tre principi chiave per allentare la tensione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Calma prima gli animi: il tuo tono di voce determina l’atmosfera nella stanza. Riconosci prima di dare indicazioni: il riconoscimento non è sinonimo di approvazione, ma di presa d’atto. Separa la persona dal comportamento: affronta l’azione, non l’identità. La prevenzione è sempre più efficace della gestione.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9"/>
          <p:cNvSpPr txBox="1"/>
          <p:nvPr/>
        </p:nvSpPr>
        <p:spPr>
          <a:xfrm>
            <a:off x="8392949" y="541739"/>
            <a:ext cx="94272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3: </a:t>
            </a:r>
            <a:r>
              <a:rPr lang="en-US" sz="2800" b="1">
                <a:latin typeface="Poppins"/>
                <a:ea typeface="Poppins"/>
                <a:cs typeface="Poppins"/>
                <a:sym typeface="Poppins"/>
              </a:rPr>
              <a:t>Disinnescare la tensione</a:t>
            </a: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comunica</a:t>
            </a:r>
            <a:r>
              <a:rPr lang="en-US" sz="2800" b="1">
                <a:latin typeface="Poppins"/>
                <a:ea typeface="Poppins"/>
                <a:cs typeface="Poppins"/>
                <a:sym typeface="Poppins"/>
              </a:rPr>
              <a:t>re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sotto pressione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546596-A436-4A56-A6CC-BC850989D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82637" y="9210675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30"/>
          <p:cNvPicPr preferRelativeResize="0"/>
          <p:nvPr/>
        </p:nvPicPr>
        <p:blipFill rotWithShape="1">
          <a:blip r:embed="rId3">
            <a:alphaModFix/>
          </a:blip>
          <a:srcRect l="21255" r="33084"/>
          <a:stretch/>
        </p:blipFill>
        <p:spPr>
          <a:xfrm>
            <a:off x="-11504" y="0"/>
            <a:ext cx="7046485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0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1" name="Google Shape;291;p30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292" name="Google Shape;292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30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295" name="Google Shape;295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30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298" name="Google Shape;298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0" name="Google Shape;300;p30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0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0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0"/>
          <p:cNvSpPr txBox="1"/>
          <p:nvPr/>
        </p:nvSpPr>
        <p:spPr>
          <a:xfrm>
            <a:off x="8768075" y="1933756"/>
            <a:ext cx="9220121" cy="720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linguaggio utilizzato dai formatori influenza il modo in cui gli studenti si percepiscono come professionisti del settore. Nel corso del tempo, modelli linguistici ricorrenti contribuiscono a rafforzare o a minare la fiducia e l’identità professionale degli studenti.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Gli studenti che sentono un linguaggio che li collega a un ruolo professionale iniziano a percepirsi come parte integrante di quel settore. Gli studenti che sentono costantemente un linguaggio incentrato sulle carenze potrebbero iniziare a interiorizzare tale prospettiva.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cambiamento non consiste nel fornire un incoraggiamento falso, ma nell’essere precisi e specifici in modo da far progredire lo studente.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0"/>
          <p:cNvSpPr txBox="1"/>
          <p:nvPr/>
        </p:nvSpPr>
        <p:spPr>
          <a:xfrm>
            <a:off x="8768075" y="850920"/>
            <a:ext cx="7992118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4: Linguaggio motivazionale e identità dello studente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1242</Words>
  <Application>Microsoft Office PowerPoint</Application>
  <PresentationFormat>Custom</PresentationFormat>
  <Paragraphs>106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Poppins SemiBold</vt:lpstr>
      <vt:lpstr>Poppins</vt:lpstr>
      <vt:lpstr>Calibri</vt:lpstr>
      <vt:lpstr>Poppins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Laurence Cole</dc:creator>
  <cp:lastModifiedBy>Beatrice Fredducci</cp:lastModifiedBy>
  <cp:revision>2</cp:revision>
  <dcterms:created xsi:type="dcterms:W3CDTF">2006-08-16T00:00:00Z</dcterms:created>
  <dcterms:modified xsi:type="dcterms:W3CDTF">2026-09-01T08:37:57Z</dcterms:modified>
</cp:coreProperties>
</file>