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8288000" cy="10287000"/>
  <p:notesSz cx="6858000" cy="9144000"/>
  <p:embeddedFontLst>
    <p:embeddedFont>
      <p:font typeface="Poppins" panose="00000500000000000000" pitchFamily="2" charset="0"/>
      <p:regular r:id="rId17"/>
      <p:bold r:id="rId18"/>
      <p:italic r:id="rId19"/>
      <p:boldItalic r:id="rId20"/>
    </p:embeddedFont>
    <p:embeddedFont>
      <p:font typeface="Poppins Medium" panose="00000600000000000000" pitchFamily="2" charset="0"/>
      <p:regular r:id="rId21"/>
      <p:bold r:id="rId22"/>
      <p:italic r:id="rId23"/>
      <p:boldItalic r:id="rId2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2" roundtripDataSignature="AMtx7miIr4SsF1Ti8KRWrC2HPeAY/a200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43" d="100"/>
          <a:sy n="43" d="100"/>
        </p:scale>
        <p:origin x="92" y="6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3" Type="http://schemas.openxmlformats.org/officeDocument/2006/relationships/slide" Target="slides/slide2.xml"/><Relationship Id="rId21" Type="http://schemas.openxmlformats.org/officeDocument/2006/relationships/font" Target="fonts/font5.fntdata"/><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8.fntdata"/><Relationship Id="rId32" Type="http://customschemas.google.com/relationships/presentationmetadata" Target="meta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7.fntdata"/><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6.fntdata"/><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2" name="Google Shape;82;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p3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07" name="Google Shape;307;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Google Shape;326;p3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27" name="Google Shape;327;p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p:cNvGrpSpPr/>
        <p:nvPr/>
      </p:nvGrpSpPr>
      <p:grpSpPr>
        <a:xfrm>
          <a:off x="0" y="0"/>
          <a:ext cx="0" cy="0"/>
          <a:chOff x="0" y="0"/>
          <a:chExt cx="0" cy="0"/>
        </a:xfrm>
      </p:grpSpPr>
      <p:sp>
        <p:nvSpPr>
          <p:cNvPr id="338" name="Google Shape;338;p3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39" name="Google Shape;339;p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9"/>
        <p:cNvGrpSpPr/>
        <p:nvPr/>
      </p:nvGrpSpPr>
      <p:grpSpPr>
        <a:xfrm>
          <a:off x="0" y="0"/>
          <a:ext cx="0" cy="0"/>
          <a:chOff x="0" y="0"/>
          <a:chExt cx="0" cy="0"/>
        </a:xfrm>
      </p:grpSpPr>
      <p:sp>
        <p:nvSpPr>
          <p:cNvPr id="380" name="Google Shape;380;p3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81" name="Google Shape;381;p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8"/>
        <p:cNvGrpSpPr/>
        <p:nvPr/>
      </p:nvGrpSpPr>
      <p:grpSpPr>
        <a:xfrm>
          <a:off x="0" y="0"/>
          <a:ext cx="0" cy="0"/>
          <a:chOff x="0" y="0"/>
          <a:chExt cx="0" cy="0"/>
        </a:xfrm>
      </p:grpSpPr>
      <p:sp>
        <p:nvSpPr>
          <p:cNvPr id="399" name="Google Shape;399;p3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00" name="Google Shape;400;p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13" name="Google Shape;113;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3" name="Google Shape;133;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2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53" name="Google Shape;153;p25: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p2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80" name="Google Shape;180;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p2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07" name="Google Shape;207;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p2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27" name="Google Shape;227;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Google Shape;268;p2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69" name="Google Shape;269;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
        <p:cNvGrpSpPr/>
        <p:nvPr/>
      </p:nvGrpSpPr>
      <p:grpSpPr>
        <a:xfrm>
          <a:off x="0" y="0"/>
          <a:ext cx="0" cy="0"/>
          <a:chOff x="0" y="0"/>
          <a:chExt cx="0" cy="0"/>
        </a:xfrm>
      </p:grpSpPr>
      <p:sp>
        <p:nvSpPr>
          <p:cNvPr id="286" name="Google Shape;286;p3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87" name="Google Shape;287;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
        <p:cNvGrpSpPr/>
        <p:nvPr/>
      </p:nvGrpSpPr>
      <p:grpSpPr>
        <a:xfrm>
          <a:off x="0" y="0"/>
          <a:ext cx="0" cy="0"/>
          <a:chOff x="0" y="0"/>
          <a:chExt cx="0" cy="0"/>
        </a:xfrm>
      </p:grpSpPr>
      <p:sp>
        <p:nvSpPr>
          <p:cNvPr id="12" name="Google Shape;12;p1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1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 name="Google Shape;14;p1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2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20"/>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71" name="Google Shape;71;p2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2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2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21"/>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21"/>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77" name="Google Shape;77;p2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2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2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12"/>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12"/>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lnSpc>
                <a:spcPct val="100000"/>
              </a:lnSpc>
              <a:spcBef>
                <a:spcPts val="640"/>
              </a:spcBef>
              <a:spcAft>
                <a:spcPts val="0"/>
              </a:spcAft>
              <a:buClr>
                <a:srgbClr val="888888"/>
              </a:buClr>
              <a:buSzPts val="3200"/>
              <a:buNone/>
              <a:defRPr>
                <a:solidFill>
                  <a:srgbClr val="888888"/>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18" name="Google Shape;18;p1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1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1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1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13"/>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24" name="Google Shape;24;p1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1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1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14"/>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Clr>
                <a:schemeClr val="dk1"/>
              </a:buClr>
              <a:buSzPts val="4000"/>
              <a:buFont typeface="Calibri"/>
              <a:buNone/>
              <a:defRPr sz="4000"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14"/>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00"/>
              </a:spcBef>
              <a:spcAft>
                <a:spcPts val="0"/>
              </a:spcAft>
              <a:buClr>
                <a:srgbClr val="888888"/>
              </a:buClr>
              <a:buSzPts val="2000"/>
              <a:buNone/>
              <a:defRPr sz="2000">
                <a:solidFill>
                  <a:srgbClr val="888888"/>
                </a:solidFill>
              </a:defRPr>
            </a:lvl1pPr>
            <a:lvl2pPr marL="914400" lvl="1" indent="-228600" algn="l">
              <a:lnSpc>
                <a:spcPct val="100000"/>
              </a:lnSpc>
              <a:spcBef>
                <a:spcPts val="360"/>
              </a:spcBef>
              <a:spcAft>
                <a:spcPts val="0"/>
              </a:spcAft>
              <a:buClr>
                <a:srgbClr val="888888"/>
              </a:buClr>
              <a:buSzPts val="1800"/>
              <a:buNone/>
              <a:defRPr sz="1800">
                <a:solidFill>
                  <a:srgbClr val="888888"/>
                </a:solidFill>
              </a:defRPr>
            </a:lvl2pPr>
            <a:lvl3pPr marL="1371600" lvl="2" indent="-228600" algn="l">
              <a:lnSpc>
                <a:spcPct val="100000"/>
              </a:lnSpc>
              <a:spcBef>
                <a:spcPts val="320"/>
              </a:spcBef>
              <a:spcAft>
                <a:spcPts val="0"/>
              </a:spcAft>
              <a:buClr>
                <a:srgbClr val="888888"/>
              </a:buClr>
              <a:buSzPts val="1600"/>
              <a:buNone/>
              <a:defRPr sz="1600">
                <a:solidFill>
                  <a:srgbClr val="888888"/>
                </a:solidFill>
              </a:defRPr>
            </a:lvl3pPr>
            <a:lvl4pPr marL="1828800" lvl="3" indent="-228600" algn="l">
              <a:lnSpc>
                <a:spcPct val="100000"/>
              </a:lnSpc>
              <a:spcBef>
                <a:spcPts val="280"/>
              </a:spcBef>
              <a:spcAft>
                <a:spcPts val="0"/>
              </a:spcAft>
              <a:buClr>
                <a:srgbClr val="888888"/>
              </a:buClr>
              <a:buSzPts val="1400"/>
              <a:buNone/>
              <a:defRPr sz="1400">
                <a:solidFill>
                  <a:srgbClr val="888888"/>
                </a:solidFill>
              </a:defRPr>
            </a:lvl4pPr>
            <a:lvl5pPr marL="2286000" lvl="4" indent="-228600" algn="l">
              <a:lnSpc>
                <a:spcPct val="100000"/>
              </a:lnSpc>
              <a:spcBef>
                <a:spcPts val="280"/>
              </a:spcBef>
              <a:spcAft>
                <a:spcPts val="0"/>
              </a:spcAft>
              <a:buClr>
                <a:srgbClr val="888888"/>
              </a:buClr>
              <a:buSzPts val="1400"/>
              <a:buNone/>
              <a:defRPr sz="1400">
                <a:solidFill>
                  <a:srgbClr val="888888"/>
                </a:solidFill>
              </a:defRPr>
            </a:lvl5pPr>
            <a:lvl6pPr marL="2743200" lvl="5" indent="-228600" algn="l">
              <a:lnSpc>
                <a:spcPct val="100000"/>
              </a:lnSpc>
              <a:spcBef>
                <a:spcPts val="280"/>
              </a:spcBef>
              <a:spcAft>
                <a:spcPts val="0"/>
              </a:spcAft>
              <a:buClr>
                <a:srgbClr val="888888"/>
              </a:buClr>
              <a:buSzPts val="1400"/>
              <a:buNone/>
              <a:defRPr sz="1400">
                <a:solidFill>
                  <a:srgbClr val="888888"/>
                </a:solidFill>
              </a:defRPr>
            </a:lvl6pPr>
            <a:lvl7pPr marL="3200400" lvl="6" indent="-228600" algn="l">
              <a:lnSpc>
                <a:spcPct val="100000"/>
              </a:lnSpc>
              <a:spcBef>
                <a:spcPts val="280"/>
              </a:spcBef>
              <a:spcAft>
                <a:spcPts val="0"/>
              </a:spcAft>
              <a:buClr>
                <a:srgbClr val="888888"/>
              </a:buClr>
              <a:buSzPts val="1400"/>
              <a:buNone/>
              <a:defRPr sz="1400">
                <a:solidFill>
                  <a:srgbClr val="888888"/>
                </a:solidFill>
              </a:defRPr>
            </a:lvl7pPr>
            <a:lvl8pPr marL="3657600" lvl="7" indent="-228600" algn="l">
              <a:lnSpc>
                <a:spcPct val="100000"/>
              </a:lnSpc>
              <a:spcBef>
                <a:spcPts val="280"/>
              </a:spcBef>
              <a:spcAft>
                <a:spcPts val="0"/>
              </a:spcAft>
              <a:buClr>
                <a:srgbClr val="888888"/>
              </a:buClr>
              <a:buSzPts val="1400"/>
              <a:buNone/>
              <a:defRPr sz="1400">
                <a:solidFill>
                  <a:srgbClr val="888888"/>
                </a:solidFill>
              </a:defRPr>
            </a:lvl8pPr>
            <a:lvl9pPr marL="4114800" lvl="8" indent="-228600" algn="l">
              <a:lnSpc>
                <a:spcPct val="100000"/>
              </a:lnSpc>
              <a:spcBef>
                <a:spcPts val="280"/>
              </a:spcBef>
              <a:spcAft>
                <a:spcPts val="0"/>
              </a:spcAft>
              <a:buClr>
                <a:srgbClr val="888888"/>
              </a:buClr>
              <a:buSzPts val="1400"/>
              <a:buNone/>
              <a:defRPr sz="1400">
                <a:solidFill>
                  <a:srgbClr val="888888"/>
                </a:solidFill>
              </a:defRPr>
            </a:lvl9pPr>
          </a:lstStyle>
          <a:p>
            <a:endParaRPr/>
          </a:p>
        </p:txBody>
      </p:sp>
      <p:sp>
        <p:nvSpPr>
          <p:cNvPr id="30" name="Google Shape;30;p1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1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1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15"/>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15"/>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36" name="Google Shape;36;p15"/>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37" name="Google Shape;37;p1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1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1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1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16"/>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43" name="Google Shape;43;p16"/>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44" name="Google Shape;44;p16"/>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45" name="Google Shape;45;p16"/>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46" name="Google Shape;46;p1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1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1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1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1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1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1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18"/>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18"/>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lnSpc>
                <a:spcPct val="100000"/>
              </a:lnSpc>
              <a:spcBef>
                <a:spcPts val="640"/>
              </a:spcBef>
              <a:spcAft>
                <a:spcPts val="0"/>
              </a:spcAft>
              <a:buClr>
                <a:schemeClr val="dk1"/>
              </a:buClr>
              <a:buSzPts val="3200"/>
              <a:buChar char="•"/>
              <a:defRPr sz="3200"/>
            </a:lvl1pPr>
            <a:lvl2pPr marL="914400" lvl="1" indent="-406400" algn="l">
              <a:lnSpc>
                <a:spcPct val="100000"/>
              </a:lnSpc>
              <a:spcBef>
                <a:spcPts val="560"/>
              </a:spcBef>
              <a:spcAft>
                <a:spcPts val="0"/>
              </a:spcAft>
              <a:buClr>
                <a:schemeClr val="dk1"/>
              </a:buClr>
              <a:buSzPts val="2800"/>
              <a:buChar char="–"/>
              <a:defRPr sz="2800"/>
            </a:lvl2pPr>
            <a:lvl3pPr marL="1371600" lvl="2" indent="-381000" algn="l">
              <a:lnSpc>
                <a:spcPct val="100000"/>
              </a:lnSpc>
              <a:spcBef>
                <a:spcPts val="480"/>
              </a:spcBef>
              <a:spcAft>
                <a:spcPts val="0"/>
              </a:spcAft>
              <a:buClr>
                <a:schemeClr val="dk1"/>
              </a:buClr>
              <a:buSzPts val="2400"/>
              <a:buChar char="•"/>
              <a:defRPr sz="2400"/>
            </a:lvl3pPr>
            <a:lvl4pPr marL="1828800" lvl="3" indent="-355600" algn="l">
              <a:lnSpc>
                <a:spcPct val="100000"/>
              </a:lnSpc>
              <a:spcBef>
                <a:spcPts val="400"/>
              </a:spcBef>
              <a:spcAft>
                <a:spcPts val="0"/>
              </a:spcAft>
              <a:buClr>
                <a:schemeClr val="dk1"/>
              </a:buClr>
              <a:buSzPts val="2000"/>
              <a:buChar char="–"/>
              <a:defRPr sz="2000"/>
            </a:lvl4pPr>
            <a:lvl5pPr marL="2286000" lvl="4" indent="-355600" algn="l">
              <a:lnSpc>
                <a:spcPct val="100000"/>
              </a:lnSpc>
              <a:spcBef>
                <a:spcPts val="400"/>
              </a:spcBef>
              <a:spcAft>
                <a:spcPts val="0"/>
              </a:spcAft>
              <a:buClr>
                <a:schemeClr val="dk1"/>
              </a:buClr>
              <a:buSzPts val="2000"/>
              <a:buChar char="»"/>
              <a:defRPr sz="2000"/>
            </a:lvl5pPr>
            <a:lvl6pPr marL="2743200" lvl="5" indent="-355600" algn="l">
              <a:lnSpc>
                <a:spcPct val="100000"/>
              </a:lnSpc>
              <a:spcBef>
                <a:spcPts val="400"/>
              </a:spcBef>
              <a:spcAft>
                <a:spcPts val="0"/>
              </a:spcAft>
              <a:buClr>
                <a:schemeClr val="dk1"/>
              </a:buClr>
              <a:buSzPts val="2000"/>
              <a:buChar char="•"/>
              <a:defRPr sz="2000"/>
            </a:lvl6pPr>
            <a:lvl7pPr marL="3200400" lvl="6" indent="-355600" algn="l">
              <a:lnSpc>
                <a:spcPct val="100000"/>
              </a:lnSpc>
              <a:spcBef>
                <a:spcPts val="400"/>
              </a:spcBef>
              <a:spcAft>
                <a:spcPts val="0"/>
              </a:spcAft>
              <a:buClr>
                <a:schemeClr val="dk1"/>
              </a:buClr>
              <a:buSzPts val="2000"/>
              <a:buChar char="•"/>
              <a:defRPr sz="2000"/>
            </a:lvl7pPr>
            <a:lvl8pPr marL="3657600" lvl="7" indent="-355600" algn="l">
              <a:lnSpc>
                <a:spcPct val="100000"/>
              </a:lnSpc>
              <a:spcBef>
                <a:spcPts val="400"/>
              </a:spcBef>
              <a:spcAft>
                <a:spcPts val="0"/>
              </a:spcAft>
              <a:buClr>
                <a:schemeClr val="dk1"/>
              </a:buClr>
              <a:buSzPts val="2000"/>
              <a:buChar char="•"/>
              <a:defRPr sz="2000"/>
            </a:lvl8pPr>
            <a:lvl9pPr marL="4114800" lvl="8" indent="-355600" algn="l">
              <a:lnSpc>
                <a:spcPct val="100000"/>
              </a:lnSpc>
              <a:spcBef>
                <a:spcPts val="400"/>
              </a:spcBef>
              <a:spcAft>
                <a:spcPts val="0"/>
              </a:spcAft>
              <a:buClr>
                <a:schemeClr val="dk1"/>
              </a:buClr>
              <a:buSzPts val="2000"/>
              <a:buChar char="•"/>
              <a:defRPr sz="2000"/>
            </a:lvl9pPr>
          </a:lstStyle>
          <a:p>
            <a:endParaRPr/>
          </a:p>
        </p:txBody>
      </p:sp>
      <p:sp>
        <p:nvSpPr>
          <p:cNvPr id="57" name="Google Shape;57;p18"/>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58" name="Google Shape;58;p1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1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1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9"/>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9"/>
          <p:cNvSpPr>
            <a:spLocks noGrp="1"/>
          </p:cNvSpPr>
          <p:nvPr>
            <p:ph type="pic" idx="2"/>
          </p:nvPr>
        </p:nvSpPr>
        <p:spPr>
          <a:xfrm>
            <a:off x="1792288" y="612775"/>
            <a:ext cx="5486400" cy="4114800"/>
          </a:xfrm>
          <a:prstGeom prst="rect">
            <a:avLst/>
          </a:prstGeom>
          <a:noFill/>
          <a:ln>
            <a:noFill/>
          </a:ln>
        </p:spPr>
      </p:sp>
      <p:sp>
        <p:nvSpPr>
          <p:cNvPr id="64" name="Google Shape;64;p19"/>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65" name="Google Shape;65;p1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1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1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lnSpc>
                <a:spcPct val="10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10"/>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 name="Google Shape;8;p1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s://creativecommons.org/licenses/by/4.0/" TargetMode="External"/><Relationship Id="rId13" Type="http://schemas.openxmlformats.org/officeDocument/2006/relationships/image" Target="../media/image10.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9.png"/><Relationship Id="rId2" Type="http://schemas.openxmlformats.org/officeDocument/2006/relationships/notesSlide" Target="../notesSlides/notesSlide1.xml"/><Relationship Id="rId16" Type="http://schemas.openxmlformats.org/officeDocument/2006/relationships/image" Target="../media/image13.png"/><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8.png"/><Relationship Id="rId5" Type="http://schemas.openxmlformats.org/officeDocument/2006/relationships/image" Target="../media/image3.png"/><Relationship Id="rId15" Type="http://schemas.openxmlformats.org/officeDocument/2006/relationships/image" Target="../media/image12.png"/><Relationship Id="rId10" Type="http://schemas.openxmlformats.org/officeDocument/2006/relationships/image" Target="../media/image7.png"/><Relationship Id="rId4" Type="http://schemas.openxmlformats.org/officeDocument/2006/relationships/image" Target="../media/image2.jpg"/><Relationship Id="rId9" Type="http://schemas.openxmlformats.org/officeDocument/2006/relationships/image" Target="../media/image6.png"/><Relationship Id="rId14" Type="http://schemas.openxmlformats.org/officeDocument/2006/relationships/image" Target="../media/image11.png"/></Relationships>
</file>

<file path=ppt/slides/_rels/slide10.xml.rels><?xml version="1.0" encoding="UTF-8" standalone="yes"?>
<Relationships xmlns="http://schemas.openxmlformats.org/package/2006/relationships"><Relationship Id="rId3" Type="http://schemas.openxmlformats.org/officeDocument/2006/relationships/image" Target="../media/image36.jpg"/><Relationship Id="rId7"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34.png"/><Relationship Id="rId4" Type="http://schemas.openxmlformats.org/officeDocument/2006/relationships/image" Target="../media/image38.png"/></Relationships>
</file>

<file path=ppt/slides/_rels/slide12.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16.png"/><Relationship Id="rId3" Type="http://schemas.openxmlformats.org/officeDocument/2006/relationships/image" Target="../media/image22.png"/><Relationship Id="rId7" Type="http://schemas.openxmlformats.org/officeDocument/2006/relationships/image" Target="../media/image31.png"/><Relationship Id="rId12"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30.png"/><Relationship Id="rId11" Type="http://schemas.openxmlformats.org/officeDocument/2006/relationships/image" Target="../media/image19.png"/><Relationship Id="rId5" Type="http://schemas.openxmlformats.org/officeDocument/2006/relationships/image" Target="../media/image29.png"/><Relationship Id="rId10" Type="http://schemas.openxmlformats.org/officeDocument/2006/relationships/image" Target="../media/image18.png"/><Relationship Id="rId4" Type="http://schemas.openxmlformats.org/officeDocument/2006/relationships/image" Target="../media/image28.png"/><Relationship Id="rId9" Type="http://schemas.openxmlformats.org/officeDocument/2006/relationships/image" Target="../media/image33.png"/></Relationships>
</file>

<file path=ppt/slides/_rels/slide13.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1.png"/><Relationship Id="rId7"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40.jpg"/><Relationship Id="rId9" Type="http://schemas.openxmlformats.org/officeDocument/2006/relationships/image" Target="../media/image42.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14.jpg"/></Relationships>
</file>

<file path=ppt/slides/_rels/slide3.xml.rels><?xml version="1.0" encoding="UTF-8" standalone="yes"?>
<Relationships xmlns="http://schemas.openxmlformats.org/package/2006/relationships"><Relationship Id="rId3" Type="http://schemas.openxmlformats.org/officeDocument/2006/relationships/image" Target="../media/image17.jpg"/><Relationship Id="rId7"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8.png"/><Relationship Id="rId7"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5.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25.png"/><Relationship Id="rId11" Type="http://schemas.openxmlformats.org/officeDocument/2006/relationships/image" Target="../media/image16.png"/><Relationship Id="rId5" Type="http://schemas.openxmlformats.org/officeDocument/2006/relationships/image" Target="../media/image24.png"/><Relationship Id="rId10" Type="http://schemas.openxmlformats.org/officeDocument/2006/relationships/image" Target="../media/image15.png"/><Relationship Id="rId4" Type="http://schemas.openxmlformats.org/officeDocument/2006/relationships/image" Target="../media/image23.png"/><Relationship Id="rId9" Type="http://schemas.openxmlformats.org/officeDocument/2006/relationships/image" Target="../media/image19.pn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7.jpg"/><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16.png"/><Relationship Id="rId3" Type="http://schemas.openxmlformats.org/officeDocument/2006/relationships/image" Target="../media/image22.png"/><Relationship Id="rId7" Type="http://schemas.openxmlformats.org/officeDocument/2006/relationships/image" Target="../media/image31.png"/><Relationship Id="rId12"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30.png"/><Relationship Id="rId11" Type="http://schemas.openxmlformats.org/officeDocument/2006/relationships/image" Target="../media/image19.png"/><Relationship Id="rId5" Type="http://schemas.openxmlformats.org/officeDocument/2006/relationships/image" Target="../media/image29.png"/><Relationship Id="rId10" Type="http://schemas.openxmlformats.org/officeDocument/2006/relationships/image" Target="../media/image18.png"/><Relationship Id="rId4" Type="http://schemas.openxmlformats.org/officeDocument/2006/relationships/image" Target="../media/image28.png"/><Relationship Id="rId9" Type="http://schemas.openxmlformats.org/officeDocument/2006/relationships/image" Target="../media/image33.png"/></Relationships>
</file>

<file path=ppt/slides/_rels/slide8.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34.png"/><Relationship Id="rId5" Type="http://schemas.openxmlformats.org/officeDocument/2006/relationships/image" Target="../media/image15.png"/><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image" Target="../media/image35.jpg"/><Relationship Id="rId7"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22"/>
          <p:cNvSpPr/>
          <p:nvPr/>
        </p:nvSpPr>
        <p:spPr>
          <a:xfrm rot="-4721612">
            <a:off x="4127164" y="2493372"/>
            <a:ext cx="14314219" cy="3994628"/>
          </a:xfrm>
          <a:custGeom>
            <a:avLst/>
            <a:gdLst/>
            <a:ahLst/>
            <a:cxnLst/>
            <a:rect l="l" t="t" r="r" b="b"/>
            <a:pathLst>
              <a:path w="14314219" h="4992084" extrusionOk="0">
                <a:moveTo>
                  <a:pt x="0" y="0"/>
                </a:moveTo>
                <a:lnTo>
                  <a:pt x="14314219" y="0"/>
                </a:lnTo>
                <a:lnTo>
                  <a:pt x="14314219" y="4992084"/>
                </a:lnTo>
                <a:lnTo>
                  <a:pt x="0" y="4992084"/>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 name="Google Shape;85;p22"/>
          <p:cNvSpPr/>
          <p:nvPr/>
        </p:nvSpPr>
        <p:spPr>
          <a:xfrm>
            <a:off x="9680911" y="5"/>
            <a:ext cx="8986399" cy="10289262"/>
          </a:xfrm>
          <a:custGeom>
            <a:avLst/>
            <a:gdLst/>
            <a:ahLst/>
            <a:cxnLst/>
            <a:rect l="l" t="t" r="r" b="b"/>
            <a:pathLst>
              <a:path w="21700490" h="24846662" extrusionOk="0">
                <a:moveTo>
                  <a:pt x="9113774" y="0"/>
                </a:moveTo>
                <a:cubicBezTo>
                  <a:pt x="9113774" y="0"/>
                  <a:pt x="10028936" y="4543806"/>
                  <a:pt x="4926584" y="12121388"/>
                </a:cubicBezTo>
                <a:cubicBezTo>
                  <a:pt x="0" y="19437986"/>
                  <a:pt x="691769" y="24846662"/>
                  <a:pt x="691769" y="24846662"/>
                </a:cubicBezTo>
                <a:lnTo>
                  <a:pt x="21700490" y="24846662"/>
                </a:lnTo>
                <a:lnTo>
                  <a:pt x="21700490" y="0"/>
                </a:lnTo>
                <a:close/>
              </a:path>
            </a:pathLst>
          </a:custGeom>
          <a:blipFill rotWithShape="1">
            <a:blip r:embed="rId4">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 name="Google Shape;86;p22"/>
          <p:cNvSpPr/>
          <p:nvPr/>
        </p:nvSpPr>
        <p:spPr>
          <a:xfrm rot="-2967198" flipH="1">
            <a:off x="12833343" y="6024265"/>
            <a:ext cx="10909314" cy="3709167"/>
          </a:xfrm>
          <a:custGeom>
            <a:avLst/>
            <a:gdLst/>
            <a:ahLst/>
            <a:cxnLst/>
            <a:rect l="l" t="t" r="r" b="b"/>
            <a:pathLst>
              <a:path w="10909314" h="3709167" extrusionOk="0">
                <a:moveTo>
                  <a:pt x="10909314" y="0"/>
                </a:moveTo>
                <a:lnTo>
                  <a:pt x="0" y="0"/>
                </a:lnTo>
                <a:lnTo>
                  <a:pt x="0" y="3709167"/>
                </a:lnTo>
                <a:lnTo>
                  <a:pt x="10909314" y="3709167"/>
                </a:lnTo>
                <a:lnTo>
                  <a:pt x="10909314"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87" name="Google Shape;87;p22"/>
          <p:cNvGrpSpPr/>
          <p:nvPr/>
        </p:nvGrpSpPr>
        <p:grpSpPr>
          <a:xfrm>
            <a:off x="10165433" y="946396"/>
            <a:ext cx="857867" cy="857867"/>
            <a:chOff x="0" y="0"/>
            <a:chExt cx="812800" cy="812800"/>
          </a:xfrm>
        </p:grpSpPr>
        <p:sp>
          <p:nvSpPr>
            <p:cNvPr id="88" name="Google Shape;88;p2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 name="Google Shape;89;p2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90" name="Google Shape;90;p22"/>
          <p:cNvGrpSpPr/>
          <p:nvPr/>
        </p:nvGrpSpPr>
        <p:grpSpPr>
          <a:xfrm>
            <a:off x="9651318" y="2226096"/>
            <a:ext cx="604566" cy="604566"/>
            <a:chOff x="0" y="0"/>
            <a:chExt cx="812800" cy="812800"/>
          </a:xfrm>
        </p:grpSpPr>
        <p:sp>
          <p:nvSpPr>
            <p:cNvPr id="91" name="Google Shape;91;p2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 name="Google Shape;92;p2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93" name="Google Shape;93;p22"/>
          <p:cNvGrpSpPr/>
          <p:nvPr/>
        </p:nvGrpSpPr>
        <p:grpSpPr>
          <a:xfrm>
            <a:off x="10476408" y="681913"/>
            <a:ext cx="637633" cy="637633"/>
            <a:chOff x="0" y="0"/>
            <a:chExt cx="812800" cy="812800"/>
          </a:xfrm>
        </p:grpSpPr>
        <p:sp>
          <p:nvSpPr>
            <p:cNvPr id="94" name="Google Shape;94;p2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 name="Google Shape;95;p2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96" name="Google Shape;96;p22"/>
          <p:cNvSpPr/>
          <p:nvPr/>
        </p:nvSpPr>
        <p:spPr>
          <a:xfrm>
            <a:off x="505150" y="343760"/>
            <a:ext cx="2213194" cy="1832016"/>
          </a:xfrm>
          <a:custGeom>
            <a:avLst/>
            <a:gdLst/>
            <a:ahLst/>
            <a:cxnLst/>
            <a:rect l="l" t="t" r="r" b="b"/>
            <a:pathLst>
              <a:path w="2240781" h="1952681" extrusionOk="0">
                <a:moveTo>
                  <a:pt x="0" y="0"/>
                </a:moveTo>
                <a:lnTo>
                  <a:pt x="2240781" y="0"/>
                </a:lnTo>
                <a:lnTo>
                  <a:pt x="2240781" y="1952681"/>
                </a:lnTo>
                <a:lnTo>
                  <a:pt x="0" y="1952681"/>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7" name="Google Shape;97;p22"/>
          <p:cNvSpPr txBox="1"/>
          <p:nvPr/>
        </p:nvSpPr>
        <p:spPr>
          <a:xfrm>
            <a:off x="505150" y="2306909"/>
            <a:ext cx="8319300" cy="923400"/>
          </a:xfrm>
          <a:prstGeom prst="rect">
            <a:avLst/>
          </a:prstGeom>
          <a:noFill/>
          <a:ln>
            <a:noFill/>
          </a:ln>
        </p:spPr>
        <p:txBody>
          <a:bodyPr spcFirstLastPara="1" wrap="square" lIns="0" tIns="0" rIns="0" bIns="0" anchor="t" anchorCtr="0">
            <a:spAutoFit/>
          </a:bodyPr>
          <a:lstStyle/>
          <a:p>
            <a:pPr marL="0" marR="0" lvl="0" indent="0" algn="l" rtl="0">
              <a:lnSpc>
                <a:spcPct val="113996"/>
              </a:lnSpc>
              <a:spcBef>
                <a:spcPts val="0"/>
              </a:spcBef>
              <a:spcAft>
                <a:spcPts val="0"/>
              </a:spcAft>
              <a:buClr>
                <a:srgbClr val="000000"/>
              </a:buClr>
              <a:buSzPts val="6000"/>
              <a:buFont typeface="Arial"/>
              <a:buNone/>
            </a:pPr>
            <a:r>
              <a:rPr lang="en-US" sz="6000" b="1" i="0" u="none" strike="noStrike" cap="none">
                <a:solidFill>
                  <a:srgbClr val="10146E"/>
                </a:solidFill>
                <a:latin typeface="Poppins"/>
                <a:ea typeface="Poppins"/>
                <a:cs typeface="Poppins"/>
                <a:sym typeface="Poppins"/>
              </a:rPr>
              <a:t>VETCOMPASS</a:t>
            </a:r>
            <a:endParaRPr sz="6000" b="0" i="0" u="none" strike="noStrike" cap="none">
              <a:solidFill>
                <a:srgbClr val="000000"/>
              </a:solidFill>
              <a:latin typeface="Arial"/>
              <a:ea typeface="Arial"/>
              <a:cs typeface="Arial"/>
              <a:sym typeface="Arial"/>
            </a:endParaRPr>
          </a:p>
        </p:txBody>
      </p:sp>
      <p:sp>
        <p:nvSpPr>
          <p:cNvPr id="98" name="Google Shape;98;p22"/>
          <p:cNvSpPr txBox="1"/>
          <p:nvPr/>
        </p:nvSpPr>
        <p:spPr>
          <a:xfrm>
            <a:off x="505150" y="3361452"/>
            <a:ext cx="7177200" cy="1054200"/>
          </a:xfrm>
          <a:prstGeom prst="rect">
            <a:avLst/>
          </a:prstGeom>
          <a:noFill/>
          <a:ln>
            <a:noFill/>
          </a:ln>
        </p:spPr>
        <p:txBody>
          <a:bodyPr spcFirstLastPara="1" wrap="square" lIns="0" tIns="0" rIns="0" bIns="0" anchor="t" anchorCtr="0">
            <a:spAutoFit/>
          </a:bodyPr>
          <a:lstStyle/>
          <a:p>
            <a:pPr marL="0" marR="0" lvl="0" indent="0" algn="l" rtl="0">
              <a:lnSpc>
                <a:spcPct val="114000"/>
              </a:lnSpc>
              <a:spcBef>
                <a:spcPts val="0"/>
              </a:spcBef>
              <a:spcAft>
                <a:spcPts val="0"/>
              </a:spcAft>
              <a:buNone/>
            </a:pPr>
            <a:r>
              <a:rPr lang="en-US" sz="3200" b="1" i="0" u="none" strike="noStrike" cap="none">
                <a:solidFill>
                  <a:srgbClr val="17B8BB"/>
                </a:solidFill>
                <a:latin typeface="Poppins"/>
                <a:ea typeface="Poppins"/>
                <a:cs typeface="Poppins"/>
                <a:sym typeface="Poppins"/>
              </a:rPr>
              <a:t>VET Teachers' Transversal Skills </a:t>
            </a:r>
            <a:endParaRPr/>
          </a:p>
          <a:p>
            <a:pPr marL="0" marR="0" lvl="0" indent="0" algn="l" rtl="0">
              <a:lnSpc>
                <a:spcPct val="114000"/>
              </a:lnSpc>
              <a:spcBef>
                <a:spcPts val="0"/>
              </a:spcBef>
              <a:spcAft>
                <a:spcPts val="0"/>
              </a:spcAft>
              <a:buNone/>
            </a:pPr>
            <a:r>
              <a:rPr lang="en-US" sz="3200" b="1" i="0" u="none" strike="noStrike" cap="none">
                <a:solidFill>
                  <a:srgbClr val="17B8BB"/>
                </a:solidFill>
                <a:latin typeface="Poppins"/>
                <a:ea typeface="Poppins"/>
                <a:cs typeface="Poppins"/>
                <a:sym typeface="Poppins"/>
              </a:rPr>
              <a:t>Competence Assessment System</a:t>
            </a:r>
            <a:endParaRPr sz="3200" b="0" i="0" u="none" strike="noStrike" cap="none">
              <a:solidFill>
                <a:srgbClr val="000000"/>
              </a:solidFill>
              <a:latin typeface="Arial"/>
              <a:ea typeface="Arial"/>
              <a:cs typeface="Arial"/>
              <a:sym typeface="Arial"/>
            </a:endParaRPr>
          </a:p>
        </p:txBody>
      </p:sp>
      <p:sp>
        <p:nvSpPr>
          <p:cNvPr id="99" name="Google Shape;99;p22"/>
          <p:cNvSpPr txBox="1"/>
          <p:nvPr/>
        </p:nvSpPr>
        <p:spPr>
          <a:xfrm>
            <a:off x="505150" y="4546808"/>
            <a:ext cx="8319300" cy="1251600"/>
          </a:xfrm>
          <a:prstGeom prst="rect">
            <a:avLst/>
          </a:prstGeom>
          <a:noFill/>
          <a:ln>
            <a:noFill/>
          </a:ln>
        </p:spPr>
        <p:txBody>
          <a:bodyPr spcFirstLastPara="1" wrap="square" lIns="0" tIns="0" rIns="0" bIns="0" anchor="t" anchorCtr="0">
            <a:spAutoFit/>
          </a:bodyPr>
          <a:lstStyle/>
          <a:p>
            <a:pPr marL="0" marR="0" lvl="0" indent="0" algn="l" rtl="0">
              <a:lnSpc>
                <a:spcPct val="113996"/>
              </a:lnSpc>
              <a:spcBef>
                <a:spcPts val="0"/>
              </a:spcBef>
              <a:spcAft>
                <a:spcPts val="0"/>
              </a:spcAft>
              <a:buClr>
                <a:srgbClr val="000000"/>
              </a:buClr>
              <a:buSzPts val="3800"/>
              <a:buFont typeface="Arial"/>
              <a:buNone/>
            </a:pPr>
            <a:r>
              <a:rPr lang="en-US" sz="3800" b="1" i="0" u="none" strike="noStrike" cap="none">
                <a:solidFill>
                  <a:srgbClr val="10146E"/>
                </a:solidFill>
                <a:latin typeface="Poppins"/>
                <a:ea typeface="Poppins"/>
                <a:cs typeface="Poppins"/>
                <a:sym typeface="Poppins"/>
              </a:rPr>
              <a:t>Modul 5: Digitale Kompetenz und Rechenkompetenz</a:t>
            </a:r>
            <a:endParaRPr sz="1400" b="0" i="0" u="none" strike="noStrike" cap="none">
              <a:solidFill>
                <a:srgbClr val="000000"/>
              </a:solidFill>
              <a:latin typeface="Arial"/>
              <a:ea typeface="Arial"/>
              <a:cs typeface="Arial"/>
              <a:sym typeface="Arial"/>
            </a:endParaRPr>
          </a:p>
        </p:txBody>
      </p:sp>
      <p:sp>
        <p:nvSpPr>
          <p:cNvPr id="100" name="Google Shape;100;p22"/>
          <p:cNvSpPr/>
          <p:nvPr/>
        </p:nvSpPr>
        <p:spPr>
          <a:xfrm>
            <a:off x="166946" y="8383035"/>
            <a:ext cx="3671865" cy="991404"/>
          </a:xfrm>
          <a:custGeom>
            <a:avLst/>
            <a:gdLst/>
            <a:ahLst/>
            <a:cxnLst/>
            <a:rect l="l" t="t" r="r" b="b"/>
            <a:pathLst>
              <a:path w="3671865" h="991404" extrusionOk="0">
                <a:moveTo>
                  <a:pt x="0" y="0"/>
                </a:moveTo>
                <a:lnTo>
                  <a:pt x="3671865" y="0"/>
                </a:lnTo>
                <a:lnTo>
                  <a:pt x="3671865" y="991404"/>
                </a:lnTo>
                <a:lnTo>
                  <a:pt x="0" y="991404"/>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1" name="Google Shape;101;p22"/>
          <p:cNvSpPr txBox="1"/>
          <p:nvPr/>
        </p:nvSpPr>
        <p:spPr>
          <a:xfrm>
            <a:off x="3916516" y="8435720"/>
            <a:ext cx="4420500" cy="144690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n-US" sz="1100" i="1">
                <a:solidFill>
                  <a:schemeClr val="dk1"/>
                </a:solidFill>
                <a:latin typeface="Calibri"/>
                <a:ea typeface="Calibri"/>
                <a:cs typeface="Calibri"/>
                <a:sym typeface="Calibri"/>
              </a:rPr>
              <a:t>Von der Europäischen Union finanziert. Die geäußerten Ansichten und Meinungen entsprechen jedoch ausschließlich denen des Autors bzw. der Autoren und spiegeln nicht zwingend die der Europäischen Union oder der Europäischen Exekutivagentur für Bildung und Kultur (EACEA) wider. Weder die Europäische Union noch die EACEA können dafür verantwortlich gemacht werden.</a:t>
            </a:r>
            <a:endParaRPr sz="1050" b="0" i="0" u="none" strike="noStrike" cap="none">
              <a:solidFill>
                <a:srgbClr val="262626"/>
              </a:solidFill>
              <a:latin typeface="Calibri"/>
              <a:ea typeface="Calibri"/>
              <a:cs typeface="Calibri"/>
              <a:sym typeface="Calibri"/>
            </a:endParaRPr>
          </a:p>
          <a:p>
            <a:pPr marL="0" marR="0" lvl="0" indent="0" algn="just" rtl="0">
              <a:lnSpc>
                <a:spcPct val="100000"/>
              </a:lnSpc>
              <a:spcBef>
                <a:spcPts val="0"/>
              </a:spcBef>
              <a:spcAft>
                <a:spcPts val="0"/>
              </a:spcAft>
              <a:buClr>
                <a:schemeClr val="dk1"/>
              </a:buClr>
              <a:buSzPts val="1100"/>
              <a:buFont typeface="Arial"/>
              <a:buNone/>
            </a:pPr>
            <a:r>
              <a:rPr lang="en-US" sz="1100" b="0" i="0" u="none" strike="noStrike" cap="none">
                <a:solidFill>
                  <a:schemeClr val="dk1"/>
                </a:solidFill>
                <a:latin typeface="Arial"/>
                <a:ea typeface="Arial"/>
                <a:cs typeface="Arial"/>
                <a:sym typeface="Arial"/>
              </a:rPr>
              <a:t> </a:t>
            </a:r>
            <a:endParaRPr sz="1100" b="0" i="0" u="none" strike="noStrike" cap="none">
              <a:solidFill>
                <a:srgbClr val="262626"/>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100"/>
              <a:buFont typeface="Arial"/>
              <a:buNone/>
            </a:pPr>
            <a:endParaRPr sz="1100" b="0" i="0" u="none" strike="noStrike" cap="none">
              <a:solidFill>
                <a:srgbClr val="262626"/>
              </a:solidFill>
              <a:latin typeface="Calibri"/>
              <a:ea typeface="Calibri"/>
              <a:cs typeface="Calibri"/>
              <a:sym typeface="Calibri"/>
            </a:endParaRPr>
          </a:p>
        </p:txBody>
      </p:sp>
      <p:sp>
        <p:nvSpPr>
          <p:cNvPr id="102" name="Google Shape;102;p22"/>
          <p:cNvSpPr txBox="1"/>
          <p:nvPr/>
        </p:nvSpPr>
        <p:spPr>
          <a:xfrm>
            <a:off x="315867" y="9722206"/>
            <a:ext cx="11621728" cy="2616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100" b="0" i="0" u="none" strike="noStrike" cap="none">
                <a:solidFill>
                  <a:srgbClr val="10153D"/>
                </a:solidFill>
                <a:latin typeface="Arial"/>
                <a:ea typeface="Arial"/>
                <a:cs typeface="Arial"/>
                <a:sym typeface="Arial"/>
              </a:rPr>
              <a:t>Material available under the Creative Commons CC BY 4.0 licence (</a:t>
            </a:r>
            <a:r>
              <a:rPr lang="en-US" sz="1100" b="0" i="0" u="sng" strike="noStrike" cap="none">
                <a:solidFill>
                  <a:srgbClr val="10153D"/>
                </a:solidFill>
                <a:latin typeface="Arial"/>
                <a:ea typeface="Arial"/>
                <a:cs typeface="Arial"/>
                <a:sym typeface="Arial"/>
                <a:hlinkClick r:id="rId8">
                  <a:extLst>
                    <a:ext uri="{A12FA001-AC4F-418D-AE19-62706E023703}">
                      <ahyp:hlinkClr xmlns:ahyp="http://schemas.microsoft.com/office/drawing/2018/hyperlinkcolor" val="tx"/>
                    </a:ext>
                  </a:extLst>
                </a:hlinkClick>
              </a:rPr>
              <a:t>https://creativecommons.org/licenses/by/4.0/</a:t>
            </a:r>
            <a:r>
              <a:rPr lang="en-US" sz="1100" b="0" i="0" u="none" strike="noStrike" cap="none">
                <a:solidFill>
                  <a:srgbClr val="10153D"/>
                </a:solidFill>
                <a:latin typeface="Arial"/>
                <a:ea typeface="Arial"/>
                <a:cs typeface="Arial"/>
                <a:sym typeface="Arial"/>
              </a:rPr>
              <a:t>).</a:t>
            </a:r>
            <a:endParaRPr sz="1100" b="0" i="0" u="none" strike="noStrike" cap="none">
              <a:solidFill>
                <a:srgbClr val="000000"/>
              </a:solidFill>
              <a:latin typeface="Arial"/>
              <a:ea typeface="Arial"/>
              <a:cs typeface="Arial"/>
              <a:sym typeface="Arial"/>
            </a:endParaRPr>
          </a:p>
        </p:txBody>
      </p:sp>
      <p:sp>
        <p:nvSpPr>
          <p:cNvPr id="103" name="Google Shape;103;p22"/>
          <p:cNvSpPr/>
          <p:nvPr/>
        </p:nvSpPr>
        <p:spPr>
          <a:xfrm>
            <a:off x="3907596" y="7168404"/>
            <a:ext cx="1522251" cy="673677"/>
          </a:xfrm>
          <a:custGeom>
            <a:avLst/>
            <a:gdLst/>
            <a:ahLst/>
            <a:cxnLst/>
            <a:rect l="l" t="t" r="r" b="b"/>
            <a:pathLst>
              <a:path w="1522251" h="673677" extrusionOk="0">
                <a:moveTo>
                  <a:pt x="0" y="0"/>
                </a:moveTo>
                <a:lnTo>
                  <a:pt x="1522251" y="0"/>
                </a:lnTo>
                <a:lnTo>
                  <a:pt x="1522251" y="673677"/>
                </a:lnTo>
                <a:lnTo>
                  <a:pt x="0" y="673677"/>
                </a:lnTo>
                <a:lnTo>
                  <a:pt x="0" y="0"/>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4" name="Google Shape;104;p22"/>
          <p:cNvSpPr/>
          <p:nvPr/>
        </p:nvSpPr>
        <p:spPr>
          <a:xfrm>
            <a:off x="505161" y="6164872"/>
            <a:ext cx="1855138" cy="593644"/>
          </a:xfrm>
          <a:custGeom>
            <a:avLst/>
            <a:gdLst/>
            <a:ahLst/>
            <a:cxnLst/>
            <a:rect l="l" t="t" r="r" b="b"/>
            <a:pathLst>
              <a:path w="1855138" h="593644" extrusionOk="0">
                <a:moveTo>
                  <a:pt x="0" y="0"/>
                </a:moveTo>
                <a:lnTo>
                  <a:pt x="1855138" y="0"/>
                </a:lnTo>
                <a:lnTo>
                  <a:pt x="1855138" y="593644"/>
                </a:lnTo>
                <a:lnTo>
                  <a:pt x="0" y="593644"/>
                </a:lnTo>
                <a:lnTo>
                  <a:pt x="0" y="0"/>
                </a:lnTo>
                <a:close/>
              </a:path>
            </a:pathLst>
          </a:custGeom>
          <a:blipFill rotWithShape="1">
            <a:blip r:embed="rId10">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 name="Google Shape;105;p22"/>
          <p:cNvSpPr/>
          <p:nvPr/>
        </p:nvSpPr>
        <p:spPr>
          <a:xfrm>
            <a:off x="4931578" y="5929547"/>
            <a:ext cx="1064292" cy="1064292"/>
          </a:xfrm>
          <a:custGeom>
            <a:avLst/>
            <a:gdLst/>
            <a:ahLst/>
            <a:cxnLst/>
            <a:rect l="l" t="t" r="r" b="b"/>
            <a:pathLst>
              <a:path w="1064292" h="1064292" extrusionOk="0">
                <a:moveTo>
                  <a:pt x="0" y="0"/>
                </a:moveTo>
                <a:lnTo>
                  <a:pt x="1064292" y="0"/>
                </a:lnTo>
                <a:lnTo>
                  <a:pt x="1064292" y="1064293"/>
                </a:lnTo>
                <a:lnTo>
                  <a:pt x="0" y="1064293"/>
                </a:lnTo>
                <a:lnTo>
                  <a:pt x="0" y="0"/>
                </a:lnTo>
                <a:close/>
              </a:path>
            </a:pathLst>
          </a:custGeom>
          <a:blipFill rotWithShape="1">
            <a:blip r:embed="rId11">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6" name="Google Shape;106;p22"/>
          <p:cNvSpPr/>
          <p:nvPr/>
        </p:nvSpPr>
        <p:spPr>
          <a:xfrm>
            <a:off x="5995870" y="6053405"/>
            <a:ext cx="1001936" cy="816577"/>
          </a:xfrm>
          <a:custGeom>
            <a:avLst/>
            <a:gdLst/>
            <a:ahLst/>
            <a:cxnLst/>
            <a:rect l="l" t="t" r="r" b="b"/>
            <a:pathLst>
              <a:path w="1001936" h="816577" extrusionOk="0">
                <a:moveTo>
                  <a:pt x="0" y="0"/>
                </a:moveTo>
                <a:lnTo>
                  <a:pt x="1001936" y="0"/>
                </a:lnTo>
                <a:lnTo>
                  <a:pt x="1001936" y="816577"/>
                </a:lnTo>
                <a:lnTo>
                  <a:pt x="0" y="816577"/>
                </a:lnTo>
                <a:lnTo>
                  <a:pt x="0" y="0"/>
                </a:lnTo>
                <a:close/>
              </a:path>
            </a:pathLst>
          </a:custGeom>
          <a:blipFill rotWithShape="1">
            <a:blip r:embed="rId12">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 name="Google Shape;107;p22"/>
          <p:cNvSpPr/>
          <p:nvPr/>
        </p:nvSpPr>
        <p:spPr>
          <a:xfrm>
            <a:off x="533736" y="7189497"/>
            <a:ext cx="1184797" cy="631491"/>
          </a:xfrm>
          <a:custGeom>
            <a:avLst/>
            <a:gdLst/>
            <a:ahLst/>
            <a:cxnLst/>
            <a:rect l="l" t="t" r="r" b="b"/>
            <a:pathLst>
              <a:path w="1184797" h="631491" extrusionOk="0">
                <a:moveTo>
                  <a:pt x="0" y="0"/>
                </a:moveTo>
                <a:lnTo>
                  <a:pt x="1184798" y="0"/>
                </a:lnTo>
                <a:lnTo>
                  <a:pt x="1184798" y="631491"/>
                </a:lnTo>
                <a:lnTo>
                  <a:pt x="0" y="631491"/>
                </a:lnTo>
                <a:lnTo>
                  <a:pt x="0" y="0"/>
                </a:lnTo>
                <a:close/>
              </a:path>
            </a:pathLst>
          </a:custGeom>
          <a:blipFill rotWithShape="1">
            <a:blip r:embed="rId1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 name="Google Shape;108;p22"/>
          <p:cNvSpPr/>
          <p:nvPr/>
        </p:nvSpPr>
        <p:spPr>
          <a:xfrm>
            <a:off x="2005633" y="7238233"/>
            <a:ext cx="1668812" cy="534020"/>
          </a:xfrm>
          <a:custGeom>
            <a:avLst/>
            <a:gdLst/>
            <a:ahLst/>
            <a:cxnLst/>
            <a:rect l="l" t="t" r="r" b="b"/>
            <a:pathLst>
              <a:path w="1668812" h="534020" extrusionOk="0">
                <a:moveTo>
                  <a:pt x="0" y="0"/>
                </a:moveTo>
                <a:lnTo>
                  <a:pt x="1668811" y="0"/>
                </a:lnTo>
                <a:lnTo>
                  <a:pt x="1668811" y="534019"/>
                </a:lnTo>
                <a:lnTo>
                  <a:pt x="0" y="534019"/>
                </a:lnTo>
                <a:lnTo>
                  <a:pt x="0" y="0"/>
                </a:lnTo>
                <a:close/>
              </a:path>
            </a:pathLst>
          </a:custGeom>
          <a:blipFill rotWithShape="1">
            <a:blip r:embed="rId1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 name="Google Shape;109;p22"/>
          <p:cNvSpPr/>
          <p:nvPr/>
        </p:nvSpPr>
        <p:spPr>
          <a:xfrm>
            <a:off x="5715597" y="7238232"/>
            <a:ext cx="1310784" cy="480349"/>
          </a:xfrm>
          <a:custGeom>
            <a:avLst/>
            <a:gdLst/>
            <a:ahLst/>
            <a:cxnLst/>
            <a:rect l="l" t="t" r="r" b="b"/>
            <a:pathLst>
              <a:path w="1310784" h="480349" extrusionOk="0">
                <a:moveTo>
                  <a:pt x="0" y="0"/>
                </a:moveTo>
                <a:lnTo>
                  <a:pt x="1310784" y="0"/>
                </a:lnTo>
                <a:lnTo>
                  <a:pt x="1310784" y="480349"/>
                </a:lnTo>
                <a:lnTo>
                  <a:pt x="0" y="480349"/>
                </a:lnTo>
                <a:lnTo>
                  <a:pt x="0" y="0"/>
                </a:lnTo>
                <a:close/>
              </a:path>
            </a:pathLst>
          </a:custGeom>
          <a:blipFill rotWithShape="1">
            <a:blip r:embed="rId1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10" name="Google Shape;110;p22"/>
          <p:cNvPicPr preferRelativeResize="0"/>
          <p:nvPr/>
        </p:nvPicPr>
        <p:blipFill rotWithShape="1">
          <a:blip r:embed="rId16">
            <a:alphaModFix/>
          </a:blip>
          <a:srcRect/>
          <a:stretch/>
        </p:blipFill>
        <p:spPr>
          <a:xfrm>
            <a:off x="2718363" y="6089125"/>
            <a:ext cx="1855150" cy="707461"/>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pic>
        <p:nvPicPr>
          <p:cNvPr id="309" name="Google Shape;309;p31"/>
          <p:cNvPicPr preferRelativeResize="0"/>
          <p:nvPr/>
        </p:nvPicPr>
        <p:blipFill rotWithShape="1">
          <a:blip r:embed="rId3">
            <a:alphaModFix/>
          </a:blip>
          <a:srcRect l="21255" r="33084"/>
          <a:stretch/>
        </p:blipFill>
        <p:spPr>
          <a:xfrm>
            <a:off x="-11504" y="0"/>
            <a:ext cx="7046485" cy="10287000"/>
          </a:xfrm>
          <a:prstGeom prst="rect">
            <a:avLst/>
          </a:prstGeom>
          <a:noFill/>
          <a:ln>
            <a:noFill/>
          </a:ln>
        </p:spPr>
      </p:pic>
      <p:sp>
        <p:nvSpPr>
          <p:cNvPr id="310" name="Google Shape;310;p31"/>
          <p:cNvSpPr/>
          <p:nvPr/>
        </p:nvSpPr>
        <p:spPr>
          <a:xfrm rot="4721273" flipH="1">
            <a:off x="-347710" y="2833239"/>
            <a:ext cx="14314219" cy="2848832"/>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311" name="Google Shape;311;p31"/>
          <p:cNvGrpSpPr/>
          <p:nvPr/>
        </p:nvGrpSpPr>
        <p:grpSpPr>
          <a:xfrm>
            <a:off x="5940775" y="946396"/>
            <a:ext cx="857867" cy="857867"/>
            <a:chOff x="0" y="0"/>
            <a:chExt cx="812800" cy="812800"/>
          </a:xfrm>
        </p:grpSpPr>
        <p:sp>
          <p:nvSpPr>
            <p:cNvPr id="312" name="Google Shape;312;p31"/>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3" name="Google Shape;313;p31"/>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14" name="Google Shape;314;p31"/>
          <p:cNvGrpSpPr/>
          <p:nvPr/>
        </p:nvGrpSpPr>
        <p:grpSpPr>
          <a:xfrm>
            <a:off x="6592862" y="2226096"/>
            <a:ext cx="604566" cy="604566"/>
            <a:chOff x="0" y="0"/>
            <a:chExt cx="812800" cy="812800"/>
          </a:xfrm>
        </p:grpSpPr>
        <p:sp>
          <p:nvSpPr>
            <p:cNvPr id="315" name="Google Shape;315;p31"/>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6" name="Google Shape;316;p31"/>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17" name="Google Shape;317;p31"/>
          <p:cNvGrpSpPr/>
          <p:nvPr/>
        </p:nvGrpSpPr>
        <p:grpSpPr>
          <a:xfrm>
            <a:off x="5825201" y="681913"/>
            <a:ext cx="637633" cy="637633"/>
            <a:chOff x="0" y="0"/>
            <a:chExt cx="812800" cy="812800"/>
          </a:xfrm>
        </p:grpSpPr>
        <p:sp>
          <p:nvSpPr>
            <p:cNvPr id="318" name="Google Shape;318;p31"/>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9" name="Google Shape;319;p31"/>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20" name="Google Shape;320;p31"/>
          <p:cNvSpPr/>
          <p:nvPr/>
        </p:nvSpPr>
        <p:spPr>
          <a:xfrm rot="2903702">
            <a:off x="-6099048" y="6299337"/>
            <a:ext cx="10909314" cy="3709167"/>
          </a:xfrm>
          <a:custGeom>
            <a:avLst/>
            <a:gdLst/>
            <a:ahLst/>
            <a:cxnLst/>
            <a:rect l="l" t="t" r="r" b="b"/>
            <a:pathLst>
              <a:path w="10909314" h="3709167" extrusionOk="0">
                <a:moveTo>
                  <a:pt x="0" y="0"/>
                </a:moveTo>
                <a:lnTo>
                  <a:pt x="10909314" y="0"/>
                </a:lnTo>
                <a:lnTo>
                  <a:pt x="10909314" y="3709167"/>
                </a:lnTo>
                <a:lnTo>
                  <a:pt x="0" y="3709167"/>
                </a:lnTo>
                <a:lnTo>
                  <a:pt x="0"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1" name="Google Shape;321;p31"/>
          <p:cNvSpPr/>
          <p:nvPr/>
        </p:nvSpPr>
        <p:spPr>
          <a:xfrm>
            <a:off x="16575939" y="8866628"/>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2" name="Google Shape;322;p31"/>
          <p:cNvSpPr/>
          <p:nvPr/>
        </p:nvSpPr>
        <p:spPr>
          <a:xfrm>
            <a:off x="14000884" y="9364023"/>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3" name="Google Shape;323;p31"/>
          <p:cNvSpPr txBox="1"/>
          <p:nvPr/>
        </p:nvSpPr>
        <p:spPr>
          <a:xfrm>
            <a:off x="8769667" y="1440294"/>
            <a:ext cx="9220121" cy="7201972"/>
          </a:xfrm>
          <a:prstGeom prst="rect">
            <a:avLst/>
          </a:prstGeom>
          <a:noFill/>
          <a:ln>
            <a:noFill/>
          </a:ln>
        </p:spPr>
        <p:txBody>
          <a:bodyPr spcFirstLastPara="1" wrap="square" lIns="0" tIns="0" rIns="0" bIns="0" anchor="t" anchorCtr="0">
            <a:spAutoFit/>
          </a:bodyPr>
          <a:lstStyle/>
          <a:p>
            <a:pPr marL="0" marR="0" lvl="0" indent="0" algn="l" rtl="0">
              <a:lnSpc>
                <a:spcPct val="130009"/>
              </a:lnSpc>
              <a:spcBef>
                <a:spcPts val="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Arbeitsplätze in allen Berufsbranchen durchlaufen einen digitalen Wandel. Neue Softwaretools, automatisierte Prozesse, digitale Kommunikationssysteme und KI-gestützte Anwendungen werden in Handwerk, Gesundheits- und Pflegewesen, Gastgewerbe, Baugewerbe und Unternehmensdienstleistungen gleichermaßen zum Standard.</a:t>
            </a:r>
            <a:endParaRPr sz="1400" b="0" i="0" u="none" strike="noStrike" cap="none">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400"/>
              <a:buFont typeface="Arial"/>
              <a:buNone/>
            </a:pPr>
            <a:endParaRPr sz="2400" b="0" i="0" u="none" strike="noStrike" cap="none">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Ausbilder in der beruflichen Bildung müssen keine Technologieexperten sein. Sie müssen jedoch über ausreichende digitale Kompetenz verfügen, um die Lernenden auf das Umfeld vorzubereiten, in das sie eintreten.</a:t>
            </a:r>
            <a:endParaRPr sz="1400" b="0" i="0" u="none" strike="noStrike" cap="none">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400"/>
              <a:buFont typeface="Arial"/>
              <a:buNone/>
            </a:pPr>
            <a:endParaRPr sz="2400" b="0" i="0" u="none" strike="noStrike" cap="none">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Digitale Kompetenz ist kein festes Ziel. Sie ist eine fortlaufende berufliche Praxis, genau wie Fachwissen.</a:t>
            </a:r>
            <a:endParaRPr sz="2400" b="0" i="0" u="none" strike="noStrike" cap="none">
              <a:solidFill>
                <a:srgbClr val="000000"/>
              </a:solidFill>
              <a:latin typeface="Arial"/>
              <a:ea typeface="Arial"/>
              <a:cs typeface="Arial"/>
              <a:sym typeface="Arial"/>
            </a:endParaRPr>
          </a:p>
        </p:txBody>
      </p:sp>
      <p:sp>
        <p:nvSpPr>
          <p:cNvPr id="324" name="Google Shape;324;p31"/>
          <p:cNvSpPr txBox="1"/>
          <p:nvPr/>
        </p:nvSpPr>
        <p:spPr>
          <a:xfrm>
            <a:off x="8769667" y="254763"/>
            <a:ext cx="9497839" cy="973856"/>
          </a:xfrm>
          <a:prstGeom prst="rect">
            <a:avLst/>
          </a:prstGeom>
          <a:noFill/>
          <a:ln>
            <a:noFill/>
          </a:ln>
        </p:spPr>
        <p:txBody>
          <a:bodyPr spcFirstLastPara="1" wrap="square" lIns="0" tIns="0" rIns="0" bIns="0" anchor="t" anchorCtr="0">
            <a:spAutoFit/>
          </a:bodyPr>
          <a:lstStyle/>
          <a:p>
            <a:pPr marL="0" marR="0" lvl="0" indent="0" algn="l" rtl="0">
              <a:lnSpc>
                <a:spcPct val="113002"/>
              </a:lnSpc>
              <a:spcBef>
                <a:spcPts val="0"/>
              </a:spcBef>
              <a:spcAft>
                <a:spcPts val="0"/>
              </a:spcAft>
              <a:buClr>
                <a:srgbClr val="000000"/>
              </a:buClr>
              <a:buSzPts val="2800"/>
              <a:buFont typeface="Arial"/>
              <a:buNone/>
            </a:pPr>
            <a:r>
              <a:rPr lang="en-US" sz="2800" b="1" i="0" u="none" strike="noStrike" cap="none">
                <a:solidFill>
                  <a:srgbClr val="000000"/>
                </a:solidFill>
                <a:latin typeface="Poppins"/>
                <a:ea typeface="Poppins"/>
                <a:cs typeface="Poppins"/>
                <a:sym typeface="Poppins"/>
              </a:rPr>
              <a:t>Abschnitt 4: Mit dem digitalen Wandel in der beruflichen Bildung Schritt halten</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28"/>
        <p:cNvGrpSpPr/>
        <p:nvPr/>
      </p:nvGrpSpPr>
      <p:grpSpPr>
        <a:xfrm>
          <a:off x="0" y="0"/>
          <a:ext cx="0" cy="0"/>
          <a:chOff x="0" y="0"/>
          <a:chExt cx="0" cy="0"/>
        </a:xfrm>
      </p:grpSpPr>
      <p:pic>
        <p:nvPicPr>
          <p:cNvPr id="329" name="Google Shape;329;p32"/>
          <p:cNvPicPr preferRelativeResize="0"/>
          <p:nvPr/>
        </p:nvPicPr>
        <p:blipFill rotWithShape="1">
          <a:blip r:embed="rId3">
            <a:alphaModFix/>
          </a:blip>
          <a:srcRect/>
          <a:stretch/>
        </p:blipFill>
        <p:spPr>
          <a:xfrm>
            <a:off x="0" y="7801837"/>
            <a:ext cx="18573750" cy="2884573"/>
          </a:xfrm>
          <a:prstGeom prst="rect">
            <a:avLst/>
          </a:prstGeom>
          <a:noFill/>
          <a:ln>
            <a:noFill/>
          </a:ln>
        </p:spPr>
      </p:pic>
      <p:pic>
        <p:nvPicPr>
          <p:cNvPr id="330" name="Google Shape;330;p32"/>
          <p:cNvPicPr preferRelativeResize="0"/>
          <p:nvPr/>
        </p:nvPicPr>
        <p:blipFill rotWithShape="1">
          <a:blip r:embed="rId4">
            <a:alphaModFix/>
          </a:blip>
          <a:srcRect/>
          <a:stretch/>
        </p:blipFill>
        <p:spPr>
          <a:xfrm>
            <a:off x="342900" y="58808"/>
            <a:ext cx="1600200" cy="1210100"/>
          </a:xfrm>
          <a:prstGeom prst="rect">
            <a:avLst/>
          </a:prstGeom>
          <a:noFill/>
          <a:ln>
            <a:noFill/>
          </a:ln>
        </p:spPr>
      </p:pic>
      <p:sp>
        <p:nvSpPr>
          <p:cNvPr id="331" name="Google Shape;331;p32"/>
          <p:cNvSpPr txBox="1"/>
          <p:nvPr/>
        </p:nvSpPr>
        <p:spPr>
          <a:xfrm>
            <a:off x="658700" y="1324400"/>
            <a:ext cx="15714600" cy="1018200"/>
          </a:xfrm>
          <a:prstGeom prst="rect">
            <a:avLst/>
          </a:prstGeom>
          <a:solidFill>
            <a:srgbClr val="10146E"/>
          </a:solidFill>
          <a:ln>
            <a:noFill/>
          </a:ln>
        </p:spPr>
        <p:txBody>
          <a:bodyPr spcFirstLastPara="1" wrap="square" lIns="182875" tIns="91425" rIns="182875" bIns="91425" anchor="ctr" anchorCtr="0">
            <a:noAutofit/>
          </a:bodyPr>
          <a:lstStyle/>
          <a:p>
            <a:pPr marL="0" marR="0" lvl="0" indent="0" algn="l" rtl="0">
              <a:lnSpc>
                <a:spcPct val="100000"/>
              </a:lnSpc>
              <a:spcBef>
                <a:spcPts val="0"/>
              </a:spcBef>
              <a:spcAft>
                <a:spcPts val="0"/>
              </a:spcAft>
              <a:buClr>
                <a:srgbClr val="000000"/>
              </a:buClr>
              <a:buSzPts val="1600"/>
              <a:buFont typeface="Arial"/>
              <a:buNone/>
            </a:pPr>
            <a:r>
              <a:rPr lang="en-US" sz="1600" b="1" i="0" u="none" strike="noStrike" cap="none">
                <a:solidFill>
                  <a:srgbClr val="17B8BB"/>
                </a:solidFill>
                <a:latin typeface="Poppins"/>
                <a:ea typeface="Poppins"/>
                <a:cs typeface="Poppins"/>
                <a:sym typeface="Poppins"/>
              </a:rPr>
              <a:t>SZENARIO </a:t>
            </a:r>
            <a:r>
              <a:rPr lang="en-US" sz="1600" b="0" i="0" u="none" strike="noStrike" cap="none">
                <a:solidFill>
                  <a:srgbClr val="FFFFFF"/>
                </a:solidFill>
                <a:latin typeface="Poppins"/>
                <a:ea typeface="Poppins"/>
                <a:cs typeface="Poppins"/>
                <a:sym typeface="Poppins"/>
              </a:rPr>
              <a:t> Ein Lernender weicht konsequent Aufgaben aus, bei denen Messwerte abgelesen oder mit Daten gearbeitet werden muss. Er liefert gute praktische Ergebnisse, wenn ihm genau gezeigt wird, was zu tun ist, kommt jedoch ins Stocken, sobald die Aufgabe erfordert, dass er Zahlen aus einer Vorgabe interpretiert oder eine Menge berechnet.</a:t>
            </a:r>
            <a:endParaRPr sz="1400" b="0" i="0" u="none" strike="noStrike" cap="none">
              <a:solidFill>
                <a:srgbClr val="000000"/>
              </a:solidFill>
              <a:latin typeface="Arial"/>
              <a:ea typeface="Arial"/>
              <a:cs typeface="Arial"/>
              <a:sym typeface="Arial"/>
            </a:endParaRPr>
          </a:p>
        </p:txBody>
      </p:sp>
      <p:sp>
        <p:nvSpPr>
          <p:cNvPr id="332" name="Google Shape;332;p32"/>
          <p:cNvSpPr txBox="1"/>
          <p:nvPr/>
        </p:nvSpPr>
        <p:spPr>
          <a:xfrm>
            <a:off x="3657600" y="228600"/>
            <a:ext cx="8431200" cy="824700"/>
          </a:xfrm>
          <a:prstGeom prst="rect">
            <a:avLst/>
          </a:prstGeom>
          <a:noFill/>
          <a:ln>
            <a:noFill/>
          </a:ln>
        </p:spPr>
        <p:txBody>
          <a:bodyPr spcFirstLastPara="1" wrap="square" lIns="0" tIns="0" rIns="0" bIns="0" anchor="ctr" anchorCtr="0">
            <a:noAutofit/>
          </a:bodyPr>
          <a:lstStyle/>
          <a:p>
            <a:pPr marL="0" marR="0" lvl="0" indent="0" algn="r" rtl="0">
              <a:lnSpc>
                <a:spcPct val="100000"/>
              </a:lnSpc>
              <a:spcBef>
                <a:spcPts val="0"/>
              </a:spcBef>
              <a:spcAft>
                <a:spcPts val="0"/>
              </a:spcAft>
              <a:buClr>
                <a:srgbClr val="000000"/>
              </a:buClr>
              <a:buSzPts val="2800"/>
              <a:buFont typeface="Arial"/>
              <a:buNone/>
            </a:pPr>
            <a:r>
              <a:rPr lang="en-US" sz="2800" b="1" i="0" u="none" strike="noStrike" cap="none">
                <a:solidFill>
                  <a:srgbClr val="10146E"/>
                </a:solidFill>
                <a:latin typeface="Poppins"/>
                <a:ea typeface="Poppins"/>
                <a:cs typeface="Poppins"/>
                <a:sym typeface="Poppins"/>
              </a:rPr>
              <a:t>Szenario-Übung: Zahlen ablesen</a:t>
            </a:r>
            <a:endParaRPr sz="1400" b="0" i="0" u="none" strike="noStrike" cap="none">
              <a:solidFill>
                <a:srgbClr val="000000"/>
              </a:solidFill>
              <a:latin typeface="Arial"/>
              <a:ea typeface="Arial"/>
              <a:cs typeface="Arial"/>
              <a:sym typeface="Arial"/>
            </a:endParaRPr>
          </a:p>
        </p:txBody>
      </p:sp>
      <p:sp>
        <p:nvSpPr>
          <p:cNvPr id="333" name="Google Shape;333;p32"/>
          <p:cNvSpPr txBox="1"/>
          <p:nvPr/>
        </p:nvSpPr>
        <p:spPr>
          <a:xfrm>
            <a:off x="658700" y="2770273"/>
            <a:ext cx="11430000" cy="3429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rgbClr val="10146E"/>
                </a:solidFill>
                <a:latin typeface="Poppins"/>
                <a:ea typeface="Poppins"/>
                <a:cs typeface="Poppins"/>
                <a:sym typeface="Poppins"/>
              </a:rPr>
              <a:t>Reflektieren Sie Ihre Reaktion als Ausbilder:</a:t>
            </a:r>
            <a:endParaRPr sz="1400" b="0" i="0" u="none" strike="noStrike" cap="none">
              <a:solidFill>
                <a:srgbClr val="000000"/>
              </a:solidFill>
              <a:latin typeface="Arial"/>
              <a:ea typeface="Arial"/>
              <a:cs typeface="Arial"/>
              <a:sym typeface="Arial"/>
            </a:endParaRPr>
          </a:p>
        </p:txBody>
      </p:sp>
      <p:sp>
        <p:nvSpPr>
          <p:cNvPr id="334" name="Google Shape;334;p32"/>
          <p:cNvSpPr txBox="1"/>
          <p:nvPr/>
        </p:nvSpPr>
        <p:spPr>
          <a:xfrm>
            <a:off x="658700" y="3805450"/>
            <a:ext cx="15714600" cy="1123500"/>
          </a:xfrm>
          <a:prstGeom prst="rect">
            <a:avLst/>
          </a:prstGeom>
          <a:noFill/>
          <a:ln>
            <a:noFill/>
          </a:ln>
        </p:spPr>
        <p:txBody>
          <a:bodyPr spcFirstLastPara="1" wrap="square" lIns="0" tIns="0" rIns="182875" bIns="0" anchor="t" anchorCtr="0">
            <a:spAutoFit/>
          </a:bodyPr>
          <a:lstStyle/>
          <a:p>
            <a:pPr marL="342900" marR="0" lvl="0" indent="-342900" algn="l" rtl="0">
              <a:lnSpc>
                <a:spcPct val="120000"/>
              </a:lnSpc>
              <a:spcBef>
                <a:spcPts val="0"/>
              </a:spcBef>
              <a:spcAft>
                <a:spcPts val="0"/>
              </a:spcAft>
              <a:buClr>
                <a:srgbClr val="000000"/>
              </a:buClr>
              <a:buSzPts val="2000"/>
              <a:buFont typeface="Arial"/>
              <a:buChar char="▶"/>
            </a:pPr>
            <a:r>
              <a:rPr lang="en-US" sz="2000" b="0" i="0" u="none" strike="noStrike" cap="none">
                <a:solidFill>
                  <a:srgbClr val="333333"/>
                </a:solidFill>
                <a:latin typeface="Poppins"/>
                <a:ea typeface="Poppins"/>
                <a:cs typeface="Poppins"/>
                <a:sym typeface="Poppins"/>
              </a:rPr>
              <a:t>Wie finden Sie heraus, ob es sich um ein Selbstvertrauensproblem, eine Kompetenzlücke oder beides handelt?</a:t>
            </a:r>
            <a:endParaRPr sz="1400" b="0" i="0" u="none" strike="noStrike" cap="none">
              <a:solidFill>
                <a:srgbClr val="000000"/>
              </a:solidFill>
              <a:latin typeface="Arial"/>
              <a:ea typeface="Arial"/>
              <a:cs typeface="Arial"/>
              <a:sym typeface="Arial"/>
            </a:endParaRPr>
          </a:p>
          <a:p>
            <a:pPr marL="342900" marR="0" lvl="0" indent="-342900" algn="l" rtl="0">
              <a:lnSpc>
                <a:spcPct val="120000"/>
              </a:lnSpc>
              <a:spcBef>
                <a:spcPts val="600"/>
              </a:spcBef>
              <a:spcAft>
                <a:spcPts val="0"/>
              </a:spcAft>
              <a:buClr>
                <a:srgbClr val="000000"/>
              </a:buClr>
              <a:buSzPts val="2000"/>
              <a:buFont typeface="Arial"/>
              <a:buChar char="▶"/>
            </a:pPr>
            <a:r>
              <a:rPr lang="en-US" sz="2000" b="0" i="0" u="none" strike="noStrike" cap="none">
                <a:solidFill>
                  <a:srgbClr val="333333"/>
                </a:solidFill>
                <a:latin typeface="Poppins"/>
                <a:ea typeface="Poppins"/>
                <a:cs typeface="Poppins"/>
                <a:sym typeface="Poppins"/>
              </a:rPr>
              <a:t>Wie gestalten Sie eine anstehende Aufgabe so um, dass die Rechenfertigkeiten in den Aufgabenablauf integriert sind und nicht separat behandelt werden?</a:t>
            </a:r>
            <a:endParaRPr sz="1400" b="0" i="0" u="none" strike="noStrike" cap="none">
              <a:solidFill>
                <a:srgbClr val="000000"/>
              </a:solidFill>
              <a:latin typeface="Arial"/>
              <a:ea typeface="Arial"/>
              <a:cs typeface="Arial"/>
              <a:sym typeface="Arial"/>
            </a:endParaRPr>
          </a:p>
        </p:txBody>
      </p:sp>
      <p:sp>
        <p:nvSpPr>
          <p:cNvPr id="335" name="Google Shape;335;p32"/>
          <p:cNvSpPr txBox="1"/>
          <p:nvPr/>
        </p:nvSpPr>
        <p:spPr>
          <a:xfrm>
            <a:off x="514700" y="5903500"/>
            <a:ext cx="16239900" cy="1123500"/>
          </a:xfrm>
          <a:prstGeom prst="rect">
            <a:avLst/>
          </a:prstGeom>
          <a:noFill/>
          <a:ln>
            <a:noFill/>
          </a:ln>
        </p:spPr>
        <p:txBody>
          <a:bodyPr spcFirstLastPara="1" wrap="square" lIns="182875" tIns="0" rIns="0" bIns="0" anchor="t" anchorCtr="0">
            <a:spAutoFit/>
          </a:bodyPr>
          <a:lstStyle/>
          <a:p>
            <a:pPr marL="342900" marR="0" lvl="0" indent="-342900" algn="l" rtl="0">
              <a:lnSpc>
                <a:spcPct val="120000"/>
              </a:lnSpc>
              <a:spcBef>
                <a:spcPts val="0"/>
              </a:spcBef>
              <a:spcAft>
                <a:spcPts val="0"/>
              </a:spcAft>
              <a:buClr>
                <a:srgbClr val="000000"/>
              </a:buClr>
              <a:buSzPts val="2000"/>
              <a:buFont typeface="Arial"/>
              <a:buChar char="▶"/>
            </a:pPr>
            <a:r>
              <a:rPr lang="en-US" sz="2000" b="0" i="0" u="none" strike="noStrike" cap="none">
                <a:solidFill>
                  <a:srgbClr val="333333"/>
                </a:solidFill>
                <a:latin typeface="Poppins"/>
                <a:ea typeface="Poppins"/>
                <a:cs typeface="Poppins"/>
                <a:sym typeface="Poppins"/>
              </a:rPr>
              <a:t>Welches digitale Tool könnte diesen Lernenden gegebenenfalls unterstützen, ohne die Notwendigkeit zu beseitigen, die Kompetenz zu entwickeln?</a:t>
            </a:r>
            <a:endParaRPr sz="1400" b="0" i="0" u="none" strike="noStrike" cap="none">
              <a:solidFill>
                <a:srgbClr val="000000"/>
              </a:solidFill>
              <a:latin typeface="Arial"/>
              <a:ea typeface="Arial"/>
              <a:cs typeface="Arial"/>
              <a:sym typeface="Arial"/>
            </a:endParaRPr>
          </a:p>
          <a:p>
            <a:pPr marL="342900" marR="0" lvl="0" indent="-342900" algn="l" rtl="0">
              <a:lnSpc>
                <a:spcPct val="120000"/>
              </a:lnSpc>
              <a:spcBef>
                <a:spcPts val="600"/>
              </a:spcBef>
              <a:spcAft>
                <a:spcPts val="0"/>
              </a:spcAft>
              <a:buClr>
                <a:srgbClr val="000000"/>
              </a:buClr>
              <a:buSzPts val="2000"/>
              <a:buFont typeface="Arial"/>
              <a:buChar char="▶"/>
            </a:pPr>
            <a:r>
              <a:rPr lang="en-US" sz="2000" b="0" i="0" u="none" strike="noStrike" cap="none">
                <a:solidFill>
                  <a:srgbClr val="333333"/>
                </a:solidFill>
                <a:latin typeface="Poppins"/>
                <a:ea typeface="Poppins"/>
                <a:cs typeface="Poppins"/>
                <a:sym typeface="Poppins"/>
              </a:rPr>
              <a:t>Wie können Sie im Laufe der Zeit nachverfolgen, ob Ihr Ansatz etwas bewirkt?</a:t>
            </a:r>
            <a:endParaRPr sz="1400" b="0" i="0" u="none" strike="noStrike" cap="none">
              <a:solidFill>
                <a:srgbClr val="000000"/>
              </a:solidFill>
              <a:latin typeface="Arial"/>
              <a:ea typeface="Arial"/>
              <a:cs typeface="Arial"/>
              <a:sym typeface="Arial"/>
            </a:endParaRPr>
          </a:p>
        </p:txBody>
      </p:sp>
      <p:sp>
        <p:nvSpPr>
          <p:cNvPr id="336" name="Google Shape;336;p32"/>
          <p:cNvSpPr txBox="1"/>
          <p:nvPr/>
        </p:nvSpPr>
        <p:spPr>
          <a:xfrm>
            <a:off x="457200" y="7927718"/>
            <a:ext cx="17135700" cy="1493100"/>
          </a:xfrm>
          <a:prstGeom prst="rect">
            <a:avLst/>
          </a:prstGeom>
          <a:solidFill>
            <a:srgbClr val="17B8BB"/>
          </a:solidFill>
          <a:ln>
            <a:noFill/>
          </a:ln>
        </p:spPr>
        <p:txBody>
          <a:bodyPr spcFirstLastPara="1" wrap="square" lIns="228600" tIns="91425" rIns="228600" bIns="91425"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1" i="0" u="none" strike="noStrike" cap="none">
                <a:solidFill>
                  <a:srgbClr val="10146E"/>
                </a:solidFill>
                <a:latin typeface="Poppins"/>
                <a:ea typeface="Poppins"/>
                <a:cs typeface="Poppins"/>
                <a:sym typeface="Poppins"/>
              </a:rPr>
              <a:t>Grundprinzip: </a:t>
            </a:r>
            <a:r>
              <a:rPr lang="en-US" sz="2400" b="0" i="1" u="none" strike="noStrike" cap="none">
                <a:solidFill>
                  <a:srgbClr val="FFFFFF"/>
                </a:solidFill>
                <a:latin typeface="Poppins"/>
                <a:ea typeface="Poppins"/>
                <a:cs typeface="Poppins"/>
                <a:sym typeface="Poppins"/>
              </a:rPr>
              <a:t>Angewandte Rechenkompetenz entwickelt sich, wenn sie im Kontext und konsequent über ein gesamtes Programm hinweg geübt wird.</a:t>
            </a:r>
            <a:endParaRPr sz="1400" b="0" i="0" u="none" strike="noStrike" cap="none">
              <a:solidFill>
                <a:srgbClr val="000000"/>
              </a:solidFill>
              <a:latin typeface="Arial"/>
              <a:ea typeface="Arial"/>
              <a:cs typeface="Arial"/>
              <a:sym typeface="Arial"/>
            </a:endParaRPr>
          </a:p>
        </p:txBody>
      </p:sp>
      <p:pic>
        <p:nvPicPr>
          <p:cNvPr id="3" name="Picture 2">
            <a:extLst>
              <a:ext uri="{FF2B5EF4-FFF2-40B4-BE49-F238E27FC236}">
                <a16:creationId xmlns:a16="http://schemas.microsoft.com/office/drawing/2014/main" id="{0F00F98F-B47F-2D6D-F974-9B05F2755D0B}"/>
              </a:ext>
            </a:extLst>
          </p:cNvPr>
          <p:cNvPicPr>
            <a:picLocks noChangeAspect="1"/>
          </p:cNvPicPr>
          <p:nvPr/>
        </p:nvPicPr>
        <p:blipFill>
          <a:blip r:embed="rId5"/>
          <a:stretch>
            <a:fillRect/>
          </a:stretch>
        </p:blipFill>
        <p:spPr>
          <a:xfrm>
            <a:off x="14911387" y="321862"/>
            <a:ext cx="2352675" cy="638175"/>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40"/>
        <p:cNvGrpSpPr/>
        <p:nvPr/>
      </p:nvGrpSpPr>
      <p:grpSpPr>
        <a:xfrm>
          <a:off x="0" y="0"/>
          <a:ext cx="0" cy="0"/>
          <a:chOff x="0" y="0"/>
          <a:chExt cx="0" cy="0"/>
        </a:xfrm>
      </p:grpSpPr>
      <p:grpSp>
        <p:nvGrpSpPr>
          <p:cNvPr id="341" name="Google Shape;341;p33"/>
          <p:cNvGrpSpPr/>
          <p:nvPr/>
        </p:nvGrpSpPr>
        <p:grpSpPr>
          <a:xfrm>
            <a:off x="-1" y="4584074"/>
            <a:ext cx="18288001" cy="6357176"/>
            <a:chOff x="0" y="0"/>
            <a:chExt cx="5661114" cy="1674318"/>
          </a:xfrm>
        </p:grpSpPr>
        <p:sp>
          <p:nvSpPr>
            <p:cNvPr id="342" name="Google Shape;342;p33"/>
            <p:cNvSpPr/>
            <p:nvPr/>
          </p:nvSpPr>
          <p:spPr>
            <a:xfrm>
              <a:off x="0" y="0"/>
              <a:ext cx="5661114" cy="1674318"/>
            </a:xfrm>
            <a:custGeom>
              <a:avLst/>
              <a:gdLst/>
              <a:ahLst/>
              <a:cxnLst/>
              <a:rect l="l" t="t" r="r" b="b"/>
              <a:pathLst>
                <a:path w="5661114" h="1674318" extrusionOk="0">
                  <a:moveTo>
                    <a:pt x="0" y="0"/>
                  </a:moveTo>
                  <a:lnTo>
                    <a:pt x="5661114" y="0"/>
                  </a:lnTo>
                  <a:lnTo>
                    <a:pt x="5661114" y="1674318"/>
                  </a:lnTo>
                  <a:lnTo>
                    <a:pt x="0" y="1674318"/>
                  </a:lnTo>
                  <a:close/>
                </a:path>
              </a:pathLst>
            </a:custGeom>
            <a:solidFill>
              <a:srgbClr val="10146E"/>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3" name="Google Shape;343;p33"/>
            <p:cNvSpPr txBox="1"/>
            <p:nvPr/>
          </p:nvSpPr>
          <p:spPr>
            <a:xfrm>
              <a:off x="0" y="0"/>
              <a:ext cx="5661114" cy="1674318"/>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44" name="Google Shape;344;p33"/>
          <p:cNvSpPr/>
          <p:nvPr/>
        </p:nvSpPr>
        <p:spPr>
          <a:xfrm>
            <a:off x="1591207"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5" name="Google Shape;345;p33"/>
          <p:cNvSpPr/>
          <p:nvPr/>
        </p:nvSpPr>
        <p:spPr>
          <a:xfrm>
            <a:off x="1786442"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6" name="Google Shape;346;p33"/>
          <p:cNvSpPr/>
          <p:nvPr/>
        </p:nvSpPr>
        <p:spPr>
          <a:xfrm>
            <a:off x="1900426"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7" name="Google Shape;347;p33"/>
          <p:cNvSpPr/>
          <p:nvPr/>
        </p:nvSpPr>
        <p:spPr>
          <a:xfrm>
            <a:off x="5764174" y="3225562"/>
            <a:ext cx="2588781" cy="2588781"/>
          </a:xfrm>
          <a:custGeom>
            <a:avLst/>
            <a:gdLst/>
            <a:ahLst/>
            <a:cxnLst/>
            <a:rect l="l" t="t" r="r" b="b"/>
            <a:pathLst>
              <a:path w="2588781" h="2588781" extrusionOk="0">
                <a:moveTo>
                  <a:pt x="0" y="0"/>
                </a:moveTo>
                <a:lnTo>
                  <a:pt x="2588780" y="0"/>
                </a:lnTo>
                <a:lnTo>
                  <a:pt x="2588780"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8" name="Google Shape;348;p33"/>
          <p:cNvSpPr/>
          <p:nvPr/>
        </p:nvSpPr>
        <p:spPr>
          <a:xfrm>
            <a:off x="5959408"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9" name="Google Shape;349;p33"/>
          <p:cNvSpPr/>
          <p:nvPr/>
        </p:nvSpPr>
        <p:spPr>
          <a:xfrm>
            <a:off x="6073392"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0" name="Google Shape;350;p33"/>
          <p:cNvSpPr/>
          <p:nvPr/>
        </p:nvSpPr>
        <p:spPr>
          <a:xfrm>
            <a:off x="9936093"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1" name="Google Shape;351;p33"/>
          <p:cNvSpPr/>
          <p:nvPr/>
        </p:nvSpPr>
        <p:spPr>
          <a:xfrm>
            <a:off x="10131327"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2" name="Google Shape;352;p33"/>
          <p:cNvSpPr/>
          <p:nvPr/>
        </p:nvSpPr>
        <p:spPr>
          <a:xfrm>
            <a:off x="10245311"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3" name="Google Shape;353;p33"/>
          <p:cNvSpPr/>
          <p:nvPr/>
        </p:nvSpPr>
        <p:spPr>
          <a:xfrm>
            <a:off x="14108012"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4" name="Google Shape;354;p33"/>
          <p:cNvSpPr/>
          <p:nvPr/>
        </p:nvSpPr>
        <p:spPr>
          <a:xfrm>
            <a:off x="14303246"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5" name="Google Shape;355;p33"/>
          <p:cNvSpPr/>
          <p:nvPr/>
        </p:nvSpPr>
        <p:spPr>
          <a:xfrm>
            <a:off x="14417230"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6" name="Google Shape;356;p33"/>
          <p:cNvSpPr/>
          <p:nvPr/>
        </p:nvSpPr>
        <p:spPr>
          <a:xfrm>
            <a:off x="2311879"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7" name="Google Shape;357;p33"/>
          <p:cNvSpPr/>
          <p:nvPr/>
        </p:nvSpPr>
        <p:spPr>
          <a:xfrm>
            <a:off x="6484845"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8" name="Google Shape;358;p33"/>
          <p:cNvSpPr/>
          <p:nvPr/>
        </p:nvSpPr>
        <p:spPr>
          <a:xfrm>
            <a:off x="10668925" y="3875415"/>
            <a:ext cx="1123117" cy="1123117"/>
          </a:xfrm>
          <a:custGeom>
            <a:avLst/>
            <a:gdLst/>
            <a:ahLst/>
            <a:cxnLst/>
            <a:rect l="l" t="t" r="r" b="b"/>
            <a:pathLst>
              <a:path w="1123117" h="1123117" extrusionOk="0">
                <a:moveTo>
                  <a:pt x="0" y="0"/>
                </a:moveTo>
                <a:lnTo>
                  <a:pt x="1123116" y="0"/>
                </a:lnTo>
                <a:lnTo>
                  <a:pt x="1123116" y="1123117"/>
                </a:lnTo>
                <a:lnTo>
                  <a:pt x="0" y="1123117"/>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9" name="Google Shape;359;p33"/>
          <p:cNvSpPr/>
          <p:nvPr/>
        </p:nvSpPr>
        <p:spPr>
          <a:xfrm>
            <a:off x="14828683"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0" name="Google Shape;360;p33"/>
          <p:cNvSpPr/>
          <p:nvPr/>
        </p:nvSpPr>
        <p:spPr>
          <a:xfrm rot="-10602057">
            <a:off x="12387093" y="-1133853"/>
            <a:ext cx="6240735" cy="2176456"/>
          </a:xfrm>
          <a:custGeom>
            <a:avLst/>
            <a:gdLst/>
            <a:ahLst/>
            <a:cxnLst/>
            <a:rect l="l" t="t" r="r" b="b"/>
            <a:pathLst>
              <a:path w="6240735" h="2176456" extrusionOk="0">
                <a:moveTo>
                  <a:pt x="0" y="0"/>
                </a:moveTo>
                <a:lnTo>
                  <a:pt x="6240735" y="0"/>
                </a:lnTo>
                <a:lnTo>
                  <a:pt x="6240735" y="2176457"/>
                </a:lnTo>
                <a:lnTo>
                  <a:pt x="0" y="2176457"/>
                </a:lnTo>
                <a:lnTo>
                  <a:pt x="0" y="0"/>
                </a:lnTo>
                <a:close/>
              </a:path>
            </a:pathLst>
          </a:custGeom>
          <a:blipFill rotWithShape="1">
            <a:blip r:embed="rId10">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1" name="Google Shape;361;p33"/>
          <p:cNvSpPr/>
          <p:nvPr/>
        </p:nvSpPr>
        <p:spPr>
          <a:xfrm rot="10598374" flipH="1">
            <a:off x="-440482" y="-1192452"/>
            <a:ext cx="6576787" cy="2293655"/>
          </a:xfrm>
          <a:custGeom>
            <a:avLst/>
            <a:gdLst/>
            <a:ahLst/>
            <a:cxnLst/>
            <a:rect l="l" t="t" r="r" b="b"/>
            <a:pathLst>
              <a:path w="6576787" h="2293655" extrusionOk="0">
                <a:moveTo>
                  <a:pt x="0" y="2293655"/>
                </a:moveTo>
                <a:lnTo>
                  <a:pt x="6576787" y="2293655"/>
                </a:lnTo>
                <a:lnTo>
                  <a:pt x="6576787" y="0"/>
                </a:lnTo>
                <a:lnTo>
                  <a:pt x="0" y="0"/>
                </a:lnTo>
                <a:lnTo>
                  <a:pt x="0" y="2293655"/>
                </a:lnTo>
                <a:close/>
              </a:path>
            </a:pathLst>
          </a:custGeom>
          <a:blipFill rotWithShape="1">
            <a:blip r:embed="rId11">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362" name="Google Shape;362;p33"/>
          <p:cNvGrpSpPr/>
          <p:nvPr/>
        </p:nvGrpSpPr>
        <p:grpSpPr>
          <a:xfrm>
            <a:off x="-1342907" y="9913239"/>
            <a:ext cx="20973813" cy="837562"/>
            <a:chOff x="0" y="-57150"/>
            <a:chExt cx="11607985" cy="463550"/>
          </a:xfrm>
        </p:grpSpPr>
        <p:sp>
          <p:nvSpPr>
            <p:cNvPr id="363" name="Google Shape;363;p33"/>
            <p:cNvSpPr/>
            <p:nvPr/>
          </p:nvSpPr>
          <p:spPr>
            <a:xfrm>
              <a:off x="0" y="0"/>
              <a:ext cx="11607985" cy="406400"/>
            </a:xfrm>
            <a:custGeom>
              <a:avLst/>
              <a:gdLst/>
              <a:ahLst/>
              <a:cxnLst/>
              <a:rect l="l" t="t" r="r" b="b"/>
              <a:pathLst>
                <a:path w="11607985" h="406400" extrusionOk="0">
                  <a:moveTo>
                    <a:pt x="11404785" y="0"/>
                  </a:moveTo>
                  <a:cubicBezTo>
                    <a:pt x="11517009" y="0"/>
                    <a:pt x="11607985" y="90976"/>
                    <a:pt x="11607985" y="203200"/>
                  </a:cubicBezTo>
                  <a:cubicBezTo>
                    <a:pt x="11607985" y="315424"/>
                    <a:pt x="11517009" y="406400"/>
                    <a:pt x="11404785" y="406400"/>
                  </a:cubicBezTo>
                  <a:lnTo>
                    <a:pt x="203200" y="406400"/>
                  </a:lnTo>
                  <a:cubicBezTo>
                    <a:pt x="90976" y="406400"/>
                    <a:pt x="0" y="315424"/>
                    <a:pt x="0" y="203200"/>
                  </a:cubicBezTo>
                  <a:cubicBezTo>
                    <a:pt x="0" y="90976"/>
                    <a:pt x="90976" y="0"/>
                    <a:pt x="2032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4" name="Google Shape;364;p33"/>
            <p:cNvSpPr txBox="1"/>
            <p:nvPr/>
          </p:nvSpPr>
          <p:spPr>
            <a:xfrm>
              <a:off x="0" y="-57150"/>
              <a:ext cx="11607985"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65" name="Google Shape;365;p33"/>
          <p:cNvGrpSpPr/>
          <p:nvPr/>
        </p:nvGrpSpPr>
        <p:grpSpPr>
          <a:xfrm>
            <a:off x="4131384" y="9913239"/>
            <a:ext cx="10025232" cy="837562"/>
            <a:chOff x="0" y="-57150"/>
            <a:chExt cx="5548478" cy="463550"/>
          </a:xfrm>
        </p:grpSpPr>
        <p:sp>
          <p:nvSpPr>
            <p:cNvPr id="366" name="Google Shape;366;p33"/>
            <p:cNvSpPr/>
            <p:nvPr/>
          </p:nvSpPr>
          <p:spPr>
            <a:xfrm>
              <a:off x="0" y="0"/>
              <a:ext cx="5548478" cy="406400"/>
            </a:xfrm>
            <a:custGeom>
              <a:avLst/>
              <a:gdLst/>
              <a:ahLst/>
              <a:cxnLst/>
              <a:rect l="l" t="t" r="r" b="b"/>
              <a:pathLst>
                <a:path w="5548478" h="406400" extrusionOk="0">
                  <a:moveTo>
                    <a:pt x="5345278" y="0"/>
                  </a:moveTo>
                  <a:cubicBezTo>
                    <a:pt x="5457503" y="0"/>
                    <a:pt x="5548478" y="90976"/>
                    <a:pt x="5548478" y="203200"/>
                  </a:cubicBezTo>
                  <a:cubicBezTo>
                    <a:pt x="5548478" y="315424"/>
                    <a:pt x="5457503" y="406400"/>
                    <a:pt x="5345278" y="406400"/>
                  </a:cubicBezTo>
                  <a:lnTo>
                    <a:pt x="203200" y="406400"/>
                  </a:lnTo>
                  <a:cubicBezTo>
                    <a:pt x="90976" y="406400"/>
                    <a:pt x="0" y="315424"/>
                    <a:pt x="0" y="203200"/>
                  </a:cubicBezTo>
                  <a:cubicBezTo>
                    <a:pt x="0" y="90976"/>
                    <a:pt x="90976" y="0"/>
                    <a:pt x="203200" y="0"/>
                  </a:cubicBezTo>
                  <a:close/>
                </a:path>
              </a:pathLst>
            </a:custGeom>
            <a:solidFill>
              <a:srgbClr val="17B8B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7" name="Google Shape;367;p33"/>
            <p:cNvSpPr txBox="1"/>
            <p:nvPr/>
          </p:nvSpPr>
          <p:spPr>
            <a:xfrm>
              <a:off x="0" y="-57150"/>
              <a:ext cx="5548478"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68" name="Google Shape;368;p33"/>
          <p:cNvSpPr txBox="1"/>
          <p:nvPr/>
        </p:nvSpPr>
        <p:spPr>
          <a:xfrm>
            <a:off x="5374681" y="661274"/>
            <a:ext cx="7538637" cy="687705"/>
          </a:xfrm>
          <a:prstGeom prst="rect">
            <a:avLst/>
          </a:prstGeom>
          <a:noFill/>
          <a:ln>
            <a:noFill/>
          </a:ln>
        </p:spPr>
        <p:txBody>
          <a:bodyPr spcFirstLastPara="1" wrap="square" lIns="0" tIns="0" rIns="0" bIns="0" anchor="t" anchorCtr="0">
            <a:spAutoFit/>
          </a:bodyPr>
          <a:lstStyle/>
          <a:p>
            <a:pPr marL="0" marR="0" lvl="0" indent="0" algn="ctr" rtl="0">
              <a:lnSpc>
                <a:spcPct val="113002"/>
              </a:lnSpc>
              <a:spcBef>
                <a:spcPts val="0"/>
              </a:spcBef>
              <a:spcAft>
                <a:spcPts val="0"/>
              </a:spcAft>
              <a:buClr>
                <a:srgbClr val="000000"/>
              </a:buClr>
              <a:buSzPts val="4499"/>
              <a:buFont typeface="Arial"/>
              <a:buNone/>
            </a:pPr>
            <a:r>
              <a:rPr lang="en-US" sz="4499" b="1" i="0" u="none" strike="noStrike" cap="none">
                <a:solidFill>
                  <a:srgbClr val="000000"/>
                </a:solidFill>
                <a:latin typeface="Poppins"/>
                <a:ea typeface="Poppins"/>
                <a:cs typeface="Poppins"/>
                <a:sym typeface="Poppins"/>
              </a:rPr>
              <a:t>Warum das wichtig ist: Übergreifende Kompetenzen</a:t>
            </a:r>
            <a:endParaRPr sz="1400" b="0" i="0" u="none" strike="noStrike" cap="none">
              <a:solidFill>
                <a:srgbClr val="000000"/>
              </a:solidFill>
              <a:latin typeface="Arial"/>
              <a:ea typeface="Arial"/>
              <a:cs typeface="Arial"/>
              <a:sym typeface="Arial"/>
            </a:endParaRPr>
          </a:p>
        </p:txBody>
      </p:sp>
      <p:sp>
        <p:nvSpPr>
          <p:cNvPr id="369" name="Google Shape;369;p33"/>
          <p:cNvSpPr txBox="1"/>
          <p:nvPr/>
        </p:nvSpPr>
        <p:spPr>
          <a:xfrm>
            <a:off x="1028700" y="6994725"/>
            <a:ext cx="3713796" cy="1095300"/>
          </a:xfrm>
          <a:prstGeom prst="rect">
            <a:avLst/>
          </a:prstGeom>
          <a:noFill/>
          <a:ln>
            <a:noFill/>
          </a:ln>
        </p:spPr>
        <p:txBody>
          <a:bodyPr spcFirstLastPara="1" wrap="square" lIns="0" tIns="0" rIns="0" bIns="0" anchor="t" anchorCtr="0">
            <a:spAutoFit/>
          </a:bodyPr>
          <a:lstStyle/>
          <a:p>
            <a:pPr marL="0" marR="0" lvl="0" indent="0" algn="ctr"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Erfordert das Selbstvertrauen, neue digitale Werkzeuge zu erlernen und einzusetzen, während sich die Arbeitswelt weiterentwickelt.</a:t>
            </a:r>
            <a:endParaRPr sz="1400" b="0" i="0" u="none" strike="noStrike" cap="none">
              <a:solidFill>
                <a:srgbClr val="000000"/>
              </a:solidFill>
              <a:latin typeface="Arial"/>
              <a:ea typeface="Arial"/>
              <a:cs typeface="Arial"/>
              <a:sym typeface="Arial"/>
            </a:endParaRPr>
          </a:p>
        </p:txBody>
      </p:sp>
      <p:sp>
        <p:nvSpPr>
          <p:cNvPr id="370" name="Google Shape;370;p33"/>
          <p:cNvSpPr txBox="1"/>
          <p:nvPr/>
        </p:nvSpPr>
        <p:spPr>
          <a:xfrm>
            <a:off x="1297793" y="6042689"/>
            <a:ext cx="3175609"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Anpassungsfähigkeit</a:t>
            </a:r>
            <a:endParaRPr sz="1400" b="0" i="0" u="none" strike="noStrike" cap="none">
              <a:solidFill>
                <a:srgbClr val="000000"/>
              </a:solidFill>
              <a:latin typeface="Arial"/>
              <a:ea typeface="Arial"/>
              <a:cs typeface="Arial"/>
              <a:sym typeface="Arial"/>
            </a:endParaRPr>
          </a:p>
        </p:txBody>
      </p:sp>
      <p:sp>
        <p:nvSpPr>
          <p:cNvPr id="371" name="Google Shape;371;p33"/>
          <p:cNvSpPr txBox="1"/>
          <p:nvPr/>
        </p:nvSpPr>
        <p:spPr>
          <a:xfrm>
            <a:off x="5201666" y="6994725"/>
            <a:ext cx="3713796" cy="1460400"/>
          </a:xfrm>
          <a:prstGeom prst="rect">
            <a:avLst/>
          </a:prstGeom>
          <a:noFill/>
          <a:ln>
            <a:noFill/>
          </a:ln>
        </p:spPr>
        <p:txBody>
          <a:bodyPr spcFirstLastPara="1" wrap="square" lIns="0" tIns="0" rIns="0" bIns="0" anchor="t" anchorCtr="0">
            <a:spAutoFit/>
          </a:bodyPr>
          <a:lstStyle/>
          <a:p>
            <a:pPr marL="0" marR="0" lvl="0" indent="0" algn="ctr"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Hängt von der Fähigkeit ab, digitale Informationen zu bewerten, anstatt sie unkritisch zu akzeptieren.</a:t>
            </a:r>
            <a:endParaRPr sz="1400" b="0" i="0" u="none" strike="noStrike" cap="none">
              <a:solidFill>
                <a:srgbClr val="000000"/>
              </a:solidFill>
              <a:latin typeface="Arial"/>
              <a:ea typeface="Arial"/>
              <a:cs typeface="Arial"/>
              <a:sym typeface="Arial"/>
            </a:endParaRPr>
          </a:p>
        </p:txBody>
      </p:sp>
      <p:sp>
        <p:nvSpPr>
          <p:cNvPr id="372" name="Google Shape;372;p33"/>
          <p:cNvSpPr txBox="1"/>
          <p:nvPr/>
        </p:nvSpPr>
        <p:spPr>
          <a:xfrm>
            <a:off x="5200743" y="6042689"/>
            <a:ext cx="3715643"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Kritisches Denken</a:t>
            </a:r>
            <a:endParaRPr sz="1400" b="0" i="0" u="none" strike="noStrike" cap="none">
              <a:solidFill>
                <a:srgbClr val="000000"/>
              </a:solidFill>
              <a:latin typeface="Arial"/>
              <a:ea typeface="Arial"/>
              <a:cs typeface="Arial"/>
              <a:sym typeface="Arial"/>
            </a:endParaRPr>
          </a:p>
        </p:txBody>
      </p:sp>
      <p:sp>
        <p:nvSpPr>
          <p:cNvPr id="373" name="Google Shape;373;p33"/>
          <p:cNvSpPr txBox="1"/>
          <p:nvPr/>
        </p:nvSpPr>
        <p:spPr>
          <a:xfrm>
            <a:off x="9373585" y="6994725"/>
            <a:ext cx="3713796" cy="1460400"/>
          </a:xfrm>
          <a:prstGeom prst="rect">
            <a:avLst/>
          </a:prstGeom>
          <a:noFill/>
          <a:ln>
            <a:noFill/>
          </a:ln>
        </p:spPr>
        <p:txBody>
          <a:bodyPr spcFirstLastPara="1" wrap="square" lIns="0" tIns="0" rIns="0" bIns="0" anchor="t" anchorCtr="0">
            <a:spAutoFit/>
          </a:bodyPr>
          <a:lstStyle/>
          <a:p>
            <a:pPr marL="0" marR="0" lvl="0" indent="0" algn="ctr"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Findet zunehmend über digitale Plattformen statt und erfordert sowohl technische Kompetenz als auch fachliches Urteilsvermögen.</a:t>
            </a:r>
            <a:endParaRPr sz="1400" b="0" i="0" u="none" strike="noStrike" cap="none">
              <a:solidFill>
                <a:srgbClr val="000000"/>
              </a:solidFill>
              <a:latin typeface="Arial"/>
              <a:ea typeface="Arial"/>
              <a:cs typeface="Arial"/>
              <a:sym typeface="Arial"/>
            </a:endParaRPr>
          </a:p>
        </p:txBody>
      </p:sp>
      <p:sp>
        <p:nvSpPr>
          <p:cNvPr id="374" name="Google Shape;374;p33"/>
          <p:cNvSpPr txBox="1"/>
          <p:nvPr/>
        </p:nvSpPr>
        <p:spPr>
          <a:xfrm>
            <a:off x="9547648" y="6042689"/>
            <a:ext cx="3365670"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Kommunikation</a:t>
            </a:r>
            <a:endParaRPr sz="1400" b="0" i="0" u="none" strike="noStrike" cap="none">
              <a:solidFill>
                <a:srgbClr val="000000"/>
              </a:solidFill>
              <a:latin typeface="Arial"/>
              <a:ea typeface="Arial"/>
              <a:cs typeface="Arial"/>
              <a:sym typeface="Arial"/>
            </a:endParaRPr>
          </a:p>
        </p:txBody>
      </p:sp>
      <p:sp>
        <p:nvSpPr>
          <p:cNvPr id="375" name="Google Shape;375;p33"/>
          <p:cNvSpPr txBox="1"/>
          <p:nvPr/>
        </p:nvSpPr>
        <p:spPr>
          <a:xfrm>
            <a:off x="13545504" y="6994725"/>
            <a:ext cx="3713796" cy="1460400"/>
          </a:xfrm>
          <a:prstGeom prst="rect">
            <a:avLst/>
          </a:prstGeom>
          <a:noFill/>
          <a:ln>
            <a:noFill/>
          </a:ln>
        </p:spPr>
        <p:txBody>
          <a:bodyPr spcFirstLastPara="1" wrap="square" lIns="0" tIns="0" rIns="0" bIns="0" anchor="t" anchorCtr="0">
            <a:spAutoFit/>
          </a:bodyPr>
          <a:lstStyle/>
          <a:p>
            <a:pPr marL="0" marR="0" lvl="0" indent="0" algn="ctr"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Beinhaltet häufig die Interpretation von Daten, den Einsatz digitaler Diagnosemethoden und das Handeln auf der Grundlage quantitativer Informationen.</a:t>
            </a:r>
            <a:endParaRPr sz="1400" b="0" i="0" u="none" strike="noStrike" cap="none">
              <a:solidFill>
                <a:srgbClr val="000000"/>
              </a:solidFill>
              <a:latin typeface="Arial"/>
              <a:ea typeface="Arial"/>
              <a:cs typeface="Arial"/>
              <a:sym typeface="Arial"/>
            </a:endParaRPr>
          </a:p>
        </p:txBody>
      </p:sp>
      <p:sp>
        <p:nvSpPr>
          <p:cNvPr id="376" name="Google Shape;376;p33"/>
          <p:cNvSpPr txBox="1"/>
          <p:nvPr/>
        </p:nvSpPr>
        <p:spPr>
          <a:xfrm>
            <a:off x="13545504" y="6042689"/>
            <a:ext cx="3713796"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Problemlösung</a:t>
            </a:r>
            <a:endParaRPr sz="1400" b="0" i="0" u="none" strike="noStrike" cap="none">
              <a:solidFill>
                <a:srgbClr val="000000"/>
              </a:solidFill>
              <a:latin typeface="Arial"/>
              <a:ea typeface="Arial"/>
              <a:cs typeface="Arial"/>
              <a:sym typeface="Arial"/>
            </a:endParaRPr>
          </a:p>
        </p:txBody>
      </p:sp>
      <p:sp>
        <p:nvSpPr>
          <p:cNvPr id="377" name="Google Shape;377;p33"/>
          <p:cNvSpPr/>
          <p:nvPr/>
        </p:nvSpPr>
        <p:spPr>
          <a:xfrm>
            <a:off x="3059553" y="479018"/>
            <a:ext cx="1413849" cy="1232069"/>
          </a:xfrm>
          <a:custGeom>
            <a:avLst/>
            <a:gdLst/>
            <a:ahLst/>
            <a:cxnLst/>
            <a:rect l="l" t="t" r="r" b="b"/>
            <a:pathLst>
              <a:path w="1413849" h="1232069" extrusionOk="0">
                <a:moveTo>
                  <a:pt x="0" y="0"/>
                </a:moveTo>
                <a:lnTo>
                  <a:pt x="1413849" y="0"/>
                </a:lnTo>
                <a:lnTo>
                  <a:pt x="1413849" y="1232069"/>
                </a:lnTo>
                <a:lnTo>
                  <a:pt x="0" y="1232069"/>
                </a:lnTo>
                <a:lnTo>
                  <a:pt x="0" y="0"/>
                </a:lnTo>
                <a:close/>
              </a:path>
            </a:pathLst>
          </a:custGeom>
          <a:blipFill rotWithShape="1">
            <a:blip r:embed="rId12">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8" name="Google Shape;378;p33"/>
          <p:cNvSpPr/>
          <p:nvPr/>
        </p:nvSpPr>
        <p:spPr>
          <a:xfrm>
            <a:off x="523119" y="923994"/>
            <a:ext cx="2350712" cy="634692"/>
          </a:xfrm>
          <a:custGeom>
            <a:avLst/>
            <a:gdLst/>
            <a:ahLst/>
            <a:cxnLst/>
            <a:rect l="l" t="t" r="r" b="b"/>
            <a:pathLst>
              <a:path w="2350712" h="634692" extrusionOk="0">
                <a:moveTo>
                  <a:pt x="0" y="0"/>
                </a:moveTo>
                <a:lnTo>
                  <a:pt x="2350712" y="0"/>
                </a:lnTo>
                <a:lnTo>
                  <a:pt x="2350712" y="634693"/>
                </a:lnTo>
                <a:lnTo>
                  <a:pt x="0" y="634693"/>
                </a:lnTo>
                <a:lnTo>
                  <a:pt x="0" y="0"/>
                </a:lnTo>
                <a:close/>
              </a:path>
            </a:pathLst>
          </a:custGeom>
          <a:blipFill rotWithShape="1">
            <a:blip r:embed="rId1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82"/>
        <p:cNvGrpSpPr/>
        <p:nvPr/>
      </p:nvGrpSpPr>
      <p:grpSpPr>
        <a:xfrm>
          <a:off x="0" y="0"/>
          <a:ext cx="0" cy="0"/>
          <a:chOff x="0" y="0"/>
          <a:chExt cx="0" cy="0"/>
        </a:xfrm>
      </p:grpSpPr>
      <p:pic>
        <p:nvPicPr>
          <p:cNvPr id="383" name="Google Shape;383;p34"/>
          <p:cNvPicPr preferRelativeResize="0"/>
          <p:nvPr/>
        </p:nvPicPr>
        <p:blipFill rotWithShape="1">
          <a:blip r:embed="rId3">
            <a:alphaModFix/>
          </a:blip>
          <a:srcRect/>
          <a:stretch/>
        </p:blipFill>
        <p:spPr>
          <a:xfrm>
            <a:off x="-133210" y="0"/>
            <a:ext cx="4911214" cy="10287000"/>
          </a:xfrm>
          <a:prstGeom prst="rect">
            <a:avLst/>
          </a:prstGeom>
          <a:noFill/>
          <a:ln>
            <a:noFill/>
          </a:ln>
        </p:spPr>
      </p:pic>
      <p:sp>
        <p:nvSpPr>
          <p:cNvPr id="384" name="Google Shape;384;p34"/>
          <p:cNvSpPr/>
          <p:nvPr/>
        </p:nvSpPr>
        <p:spPr>
          <a:xfrm rot="4721273" flipH="1">
            <a:off x="-1013093" y="1896866"/>
            <a:ext cx="14314219" cy="4992084"/>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385" name="Google Shape;385;p34"/>
          <p:cNvGrpSpPr/>
          <p:nvPr/>
        </p:nvGrpSpPr>
        <p:grpSpPr>
          <a:xfrm>
            <a:off x="5940775" y="946396"/>
            <a:ext cx="857867" cy="857867"/>
            <a:chOff x="0" y="0"/>
            <a:chExt cx="812800" cy="812800"/>
          </a:xfrm>
        </p:grpSpPr>
        <p:sp>
          <p:nvSpPr>
            <p:cNvPr id="386" name="Google Shape;386;p3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7" name="Google Shape;387;p3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88" name="Google Shape;388;p34"/>
          <p:cNvGrpSpPr/>
          <p:nvPr/>
        </p:nvGrpSpPr>
        <p:grpSpPr>
          <a:xfrm>
            <a:off x="6592862" y="2226096"/>
            <a:ext cx="604566" cy="604566"/>
            <a:chOff x="0" y="0"/>
            <a:chExt cx="812800" cy="812800"/>
          </a:xfrm>
        </p:grpSpPr>
        <p:sp>
          <p:nvSpPr>
            <p:cNvPr id="389" name="Google Shape;389;p3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0" name="Google Shape;390;p3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91" name="Google Shape;391;p34"/>
          <p:cNvGrpSpPr/>
          <p:nvPr/>
        </p:nvGrpSpPr>
        <p:grpSpPr>
          <a:xfrm>
            <a:off x="5825201" y="681913"/>
            <a:ext cx="637633" cy="637633"/>
            <a:chOff x="0" y="0"/>
            <a:chExt cx="812800" cy="812800"/>
          </a:xfrm>
        </p:grpSpPr>
        <p:sp>
          <p:nvSpPr>
            <p:cNvPr id="392" name="Google Shape;392;p3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3" name="Google Shape;393;p3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94" name="Google Shape;394;p34"/>
          <p:cNvSpPr/>
          <p:nvPr/>
        </p:nvSpPr>
        <p:spPr>
          <a:xfrm>
            <a:off x="16899006" y="9040542"/>
            <a:ext cx="1176497" cy="1025152"/>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5" name="Google Shape;395;p34"/>
          <p:cNvSpPr/>
          <p:nvPr/>
        </p:nvSpPr>
        <p:spPr>
          <a:xfrm>
            <a:off x="14367440" y="9437795"/>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6" name="Google Shape;396;p34"/>
          <p:cNvSpPr txBox="1"/>
          <p:nvPr/>
        </p:nvSpPr>
        <p:spPr>
          <a:xfrm>
            <a:off x="8894947" y="1590743"/>
            <a:ext cx="9243776" cy="7741606"/>
          </a:xfrm>
          <a:prstGeom prst="rect">
            <a:avLst/>
          </a:prstGeom>
          <a:noFill/>
          <a:ln>
            <a:noFill/>
          </a:ln>
        </p:spPr>
        <p:txBody>
          <a:bodyPr spcFirstLastPara="1" wrap="square" lIns="0" tIns="0" rIns="0" bIns="0" anchor="t" anchorCtr="0">
            <a:spAutoFit/>
          </a:bodyPr>
          <a:lstStyle/>
          <a:p>
            <a:pPr marL="0" marR="0" lvl="0" indent="0" algn="l" rtl="0">
              <a:lnSpc>
                <a:spcPct val="130009"/>
              </a:lnSpc>
              <a:spcBef>
                <a:spcPts val="150"/>
              </a:spcBef>
              <a:spcAft>
                <a:spcPts val="0"/>
              </a:spcAft>
              <a:buClr>
                <a:srgbClr val="000000"/>
              </a:buClr>
              <a:buSzPts val="2100"/>
              <a:buFont typeface="Arial"/>
              <a:buNone/>
            </a:pPr>
            <a:r>
              <a:rPr lang="en-US" sz="2100" b="1" i="0" u="none" strike="noStrike" cap="none">
                <a:solidFill>
                  <a:srgbClr val="17B8BB"/>
                </a:solidFill>
                <a:latin typeface="Poppins"/>
                <a:ea typeface="Poppins"/>
                <a:cs typeface="Poppins"/>
                <a:sym typeface="Poppins"/>
              </a:rPr>
              <a:t>Ausbilder in der beruflichen Bildung können diese Kompetenz auf folgende Weise entwickeln:</a:t>
            </a:r>
            <a:endParaRPr sz="2100" b="0" i="0" u="none" strike="noStrike" cap="none">
              <a:solidFill>
                <a:srgbClr val="000000"/>
              </a:solidFill>
              <a:latin typeface="Arial"/>
              <a:ea typeface="Arial"/>
              <a:cs typeface="Arial"/>
              <a:sym typeface="Arial"/>
            </a:endParaRPr>
          </a:p>
          <a:p>
            <a:pPr marL="342900" marR="0" lvl="0" indent="-342900" algn="l" rtl="0">
              <a:lnSpc>
                <a:spcPct val="130009"/>
              </a:lnSpc>
              <a:spcBef>
                <a:spcPts val="150"/>
              </a:spcBef>
              <a:spcAft>
                <a:spcPts val="0"/>
              </a:spcAft>
              <a:buClr>
                <a:srgbClr val="000000"/>
              </a:buClr>
              <a:buSzPts val="2400"/>
              <a:buFont typeface="Arial"/>
              <a:buChar char="•"/>
            </a:pPr>
            <a:r>
              <a:rPr lang="en-US" sz="2100" b="0" i="0" u="none" strike="noStrike" cap="none">
                <a:solidFill>
                  <a:srgbClr val="000000"/>
                </a:solidFill>
                <a:latin typeface="Poppins"/>
                <a:ea typeface="Poppins"/>
                <a:cs typeface="Poppins"/>
                <a:sym typeface="Poppins"/>
              </a:rPr>
              <a:t>das DigCompEdu-Selbstbewertungstool nutzen, um ihren aktuellen Stand und einen Entwicklungsbereich zu ermitteln</a:t>
            </a:r>
            <a:endParaRPr sz="2100" b="0" i="0" u="none" strike="noStrike" cap="none">
              <a:solidFill>
                <a:srgbClr val="000000"/>
              </a:solidFill>
              <a:latin typeface="Arial"/>
              <a:ea typeface="Arial"/>
              <a:cs typeface="Arial"/>
              <a:sym typeface="Arial"/>
            </a:endParaRPr>
          </a:p>
          <a:p>
            <a:pPr marL="342900" marR="0" lvl="0" indent="-342900" algn="l" rtl="0">
              <a:lnSpc>
                <a:spcPct val="130009"/>
              </a:lnSpc>
              <a:spcBef>
                <a:spcPts val="150"/>
              </a:spcBef>
              <a:spcAft>
                <a:spcPts val="0"/>
              </a:spcAft>
              <a:buClr>
                <a:srgbClr val="000000"/>
              </a:buClr>
              <a:buSzPts val="2400"/>
              <a:buFont typeface="Arial"/>
              <a:buChar char="•"/>
            </a:pPr>
            <a:r>
              <a:rPr lang="en-US" sz="2100" b="0" i="0" u="none" strike="noStrike" cap="none">
                <a:solidFill>
                  <a:srgbClr val="000000"/>
                </a:solidFill>
                <a:latin typeface="Poppins"/>
                <a:ea typeface="Poppins"/>
                <a:cs typeface="Poppins"/>
                <a:sym typeface="Poppins"/>
              </a:rPr>
              <a:t>ein digitales Tool zu identifizieren, das in ihrem Berufsbildungsbereich verwendet wird, und einen Weg zu finden, es in eine Unterrichtseinheit einzubinden</a:t>
            </a:r>
            <a:endParaRPr sz="2100" b="0" i="0" u="none" strike="noStrike" cap="none">
              <a:solidFill>
                <a:srgbClr val="000000"/>
              </a:solidFill>
              <a:latin typeface="Arial"/>
              <a:ea typeface="Arial"/>
              <a:cs typeface="Arial"/>
              <a:sym typeface="Arial"/>
            </a:endParaRPr>
          </a:p>
          <a:p>
            <a:pPr marL="342900" marR="0" lvl="0" indent="-342900" algn="l" rtl="0">
              <a:lnSpc>
                <a:spcPct val="130009"/>
              </a:lnSpc>
              <a:spcBef>
                <a:spcPts val="150"/>
              </a:spcBef>
              <a:spcAft>
                <a:spcPts val="0"/>
              </a:spcAft>
              <a:buClr>
                <a:srgbClr val="000000"/>
              </a:buClr>
              <a:buSzPts val="2400"/>
              <a:buFont typeface="Arial"/>
              <a:buChar char="•"/>
            </a:pPr>
            <a:r>
              <a:rPr lang="en-US" sz="2100" b="0" i="0" u="none" strike="noStrike" cap="none">
                <a:solidFill>
                  <a:srgbClr val="000000"/>
                </a:solidFill>
                <a:latin typeface="Poppins"/>
                <a:ea typeface="Poppins"/>
                <a:cs typeface="Poppins"/>
                <a:sym typeface="Poppins"/>
              </a:rPr>
              <a:t>eine anstehende Aufgabe zu überprüfen und festzustellen, wo Rechenkompetenz integriert werden könnte, anstatt sie separat zu behandeln</a:t>
            </a:r>
            <a:endParaRPr sz="2100" b="0" i="0" u="none" strike="noStrike" cap="none">
              <a:solidFill>
                <a:srgbClr val="000000"/>
              </a:solidFill>
              <a:latin typeface="Arial"/>
              <a:ea typeface="Arial"/>
              <a:cs typeface="Arial"/>
              <a:sym typeface="Arial"/>
            </a:endParaRPr>
          </a:p>
          <a:p>
            <a:pPr marL="342900" marR="0" lvl="0" indent="-342900" algn="l" rtl="0">
              <a:lnSpc>
                <a:spcPct val="130009"/>
              </a:lnSpc>
              <a:spcBef>
                <a:spcPts val="150"/>
              </a:spcBef>
              <a:spcAft>
                <a:spcPts val="0"/>
              </a:spcAft>
              <a:buClr>
                <a:srgbClr val="000000"/>
              </a:buClr>
              <a:buSzPts val="2400"/>
              <a:buFont typeface="Arial"/>
              <a:buChar char="•"/>
            </a:pPr>
            <a:r>
              <a:rPr lang="en-US" sz="2100" b="0" i="0" u="none" strike="noStrike" cap="none">
                <a:solidFill>
                  <a:srgbClr val="000000"/>
                </a:solidFill>
                <a:latin typeface="Poppins"/>
                <a:ea typeface="Poppins"/>
                <a:cs typeface="Poppins"/>
                <a:sym typeface="Poppins"/>
              </a:rPr>
              <a:t>mit den Lernenden regelmäßig im Rahmen der Unterrichtseinheiten über digitale Sicherheit und den verantwortungsvollen Umgang mit KI zu sprechen, anstatt dies als einmaliges Thema zu behandeln</a:t>
            </a:r>
            <a:endParaRPr sz="2100" b="0" i="0" u="none" strike="noStrike" cap="none">
              <a:solidFill>
                <a:srgbClr val="000000"/>
              </a:solidFill>
              <a:latin typeface="Arial"/>
              <a:ea typeface="Arial"/>
              <a:cs typeface="Arial"/>
              <a:sym typeface="Arial"/>
            </a:endParaRPr>
          </a:p>
          <a:p>
            <a:pPr marL="0" marR="0" lvl="0" indent="0" algn="l" rtl="0">
              <a:lnSpc>
                <a:spcPct val="130009"/>
              </a:lnSpc>
              <a:spcBef>
                <a:spcPts val="150"/>
              </a:spcBef>
              <a:spcAft>
                <a:spcPts val="0"/>
              </a:spcAft>
              <a:buClr>
                <a:srgbClr val="000000"/>
              </a:buClr>
              <a:buSzPts val="2100"/>
              <a:buFont typeface="Arial"/>
              <a:buNone/>
            </a:pPr>
            <a:endParaRPr sz="2100" b="0" i="0" u="none" strike="noStrike" cap="none">
              <a:solidFill>
                <a:srgbClr val="17B8BB"/>
              </a:solidFill>
              <a:latin typeface="Poppins"/>
              <a:ea typeface="Poppins"/>
              <a:cs typeface="Poppins"/>
              <a:sym typeface="Poppins"/>
            </a:endParaRPr>
          </a:p>
          <a:p>
            <a:pPr marL="0" marR="0" lvl="0" indent="0" algn="l" rtl="0">
              <a:lnSpc>
                <a:spcPct val="130009"/>
              </a:lnSpc>
              <a:spcBef>
                <a:spcPts val="150"/>
              </a:spcBef>
              <a:spcAft>
                <a:spcPts val="0"/>
              </a:spcAft>
              <a:buClr>
                <a:srgbClr val="000000"/>
              </a:buClr>
              <a:buSzPts val="2100"/>
              <a:buFont typeface="Arial"/>
              <a:buNone/>
            </a:pPr>
            <a:r>
              <a:rPr lang="en-US" sz="2100" b="0" i="0" u="none" strike="noStrike" cap="none">
                <a:solidFill>
                  <a:srgbClr val="17B8BB"/>
                </a:solidFill>
                <a:latin typeface="Poppins"/>
                <a:ea typeface="Poppins"/>
                <a:cs typeface="Poppins"/>
                <a:sym typeface="Poppins"/>
              </a:rPr>
              <a:t>Digitale Kompetenz wächst durch bewussten Einsatz und Reflexion. Wie jede berufliche Kompetenz verbessert sie sich am meisten, wenn die Entwicklung strukturiert und kontinuierlich erfolgt.</a:t>
            </a:r>
            <a:endParaRPr sz="2100" b="0" i="0" u="none" strike="noStrike" cap="none">
              <a:solidFill>
                <a:srgbClr val="000000"/>
              </a:solidFill>
              <a:latin typeface="Arial"/>
              <a:ea typeface="Arial"/>
              <a:cs typeface="Arial"/>
              <a:sym typeface="Arial"/>
            </a:endParaRPr>
          </a:p>
        </p:txBody>
      </p:sp>
      <p:sp>
        <p:nvSpPr>
          <p:cNvPr id="397" name="Google Shape;397;p34"/>
          <p:cNvSpPr txBox="1"/>
          <p:nvPr/>
        </p:nvSpPr>
        <p:spPr>
          <a:xfrm>
            <a:off x="8746091" y="438449"/>
            <a:ext cx="9880982" cy="486928"/>
          </a:xfrm>
          <a:prstGeom prst="rect">
            <a:avLst/>
          </a:prstGeom>
          <a:noFill/>
          <a:ln>
            <a:noFill/>
          </a:ln>
        </p:spPr>
        <p:txBody>
          <a:bodyPr spcFirstLastPara="1" wrap="square" lIns="0" tIns="0" rIns="0" bIns="0" anchor="t" anchorCtr="0">
            <a:spAutoFit/>
          </a:bodyPr>
          <a:lstStyle/>
          <a:p>
            <a:pPr marL="0" marR="0" lvl="0" indent="0" algn="l" rtl="0">
              <a:lnSpc>
                <a:spcPct val="113002"/>
              </a:lnSpc>
              <a:spcBef>
                <a:spcPts val="0"/>
              </a:spcBef>
              <a:spcAft>
                <a:spcPts val="0"/>
              </a:spcAft>
              <a:buClr>
                <a:srgbClr val="000000"/>
              </a:buClr>
              <a:buSzPts val="2800"/>
              <a:buFont typeface="Arial"/>
              <a:buNone/>
            </a:pPr>
            <a:r>
              <a:rPr lang="en-US" sz="2800" b="1" i="0" u="none" strike="noStrike" cap="none">
                <a:solidFill>
                  <a:srgbClr val="000000"/>
                </a:solidFill>
                <a:latin typeface="Poppins"/>
                <a:ea typeface="Poppins"/>
                <a:cs typeface="Poppins"/>
                <a:sym typeface="Poppins"/>
              </a:rPr>
              <a:t>Strategien für Lehrkräfte zur Stärkung der digitalen Kompetenz und der Rechenkompetenz</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01"/>
        <p:cNvGrpSpPr/>
        <p:nvPr/>
      </p:nvGrpSpPr>
      <p:grpSpPr>
        <a:xfrm>
          <a:off x="0" y="0"/>
          <a:ext cx="0" cy="0"/>
          <a:chOff x="0" y="0"/>
          <a:chExt cx="0" cy="0"/>
        </a:xfrm>
      </p:grpSpPr>
      <p:sp>
        <p:nvSpPr>
          <p:cNvPr id="402" name="Google Shape;402;p35"/>
          <p:cNvSpPr/>
          <p:nvPr/>
        </p:nvSpPr>
        <p:spPr>
          <a:xfrm rot="-4721612">
            <a:off x="3638115" y="1896865"/>
            <a:ext cx="14314219" cy="4992084"/>
          </a:xfrm>
          <a:custGeom>
            <a:avLst/>
            <a:gdLst/>
            <a:ahLst/>
            <a:cxnLst/>
            <a:rect l="l" t="t" r="r" b="b"/>
            <a:pathLst>
              <a:path w="14314219" h="4992084" extrusionOk="0">
                <a:moveTo>
                  <a:pt x="0" y="0"/>
                </a:moveTo>
                <a:lnTo>
                  <a:pt x="14314219" y="0"/>
                </a:lnTo>
                <a:lnTo>
                  <a:pt x="14314219" y="4992084"/>
                </a:lnTo>
                <a:lnTo>
                  <a:pt x="0" y="4992084"/>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3" name="Google Shape;403;p35"/>
          <p:cNvSpPr/>
          <p:nvPr/>
        </p:nvSpPr>
        <p:spPr>
          <a:xfrm>
            <a:off x="9680911" y="5"/>
            <a:ext cx="8986399" cy="10289262"/>
          </a:xfrm>
          <a:custGeom>
            <a:avLst/>
            <a:gdLst/>
            <a:ahLst/>
            <a:cxnLst/>
            <a:rect l="l" t="t" r="r" b="b"/>
            <a:pathLst>
              <a:path w="21700490" h="24846662" extrusionOk="0">
                <a:moveTo>
                  <a:pt x="9113774" y="0"/>
                </a:moveTo>
                <a:cubicBezTo>
                  <a:pt x="9113774" y="0"/>
                  <a:pt x="10028936" y="4543806"/>
                  <a:pt x="4926584" y="12121388"/>
                </a:cubicBezTo>
                <a:cubicBezTo>
                  <a:pt x="0" y="19437986"/>
                  <a:pt x="691769" y="24846662"/>
                  <a:pt x="691769" y="24846662"/>
                </a:cubicBezTo>
                <a:lnTo>
                  <a:pt x="21700490" y="24846662"/>
                </a:lnTo>
                <a:lnTo>
                  <a:pt x="21700490" y="0"/>
                </a:lnTo>
                <a:close/>
              </a:path>
            </a:pathLst>
          </a:custGeom>
          <a:blipFill rotWithShape="1">
            <a:blip r:embed="rId4">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4" name="Google Shape;404;p35"/>
          <p:cNvSpPr/>
          <p:nvPr/>
        </p:nvSpPr>
        <p:spPr>
          <a:xfrm rot="-2967198" flipH="1">
            <a:off x="12833343" y="6024265"/>
            <a:ext cx="10909314" cy="3709167"/>
          </a:xfrm>
          <a:custGeom>
            <a:avLst/>
            <a:gdLst/>
            <a:ahLst/>
            <a:cxnLst/>
            <a:rect l="l" t="t" r="r" b="b"/>
            <a:pathLst>
              <a:path w="10909314" h="3709167" extrusionOk="0">
                <a:moveTo>
                  <a:pt x="10909314" y="0"/>
                </a:moveTo>
                <a:lnTo>
                  <a:pt x="0" y="0"/>
                </a:lnTo>
                <a:lnTo>
                  <a:pt x="0" y="3709167"/>
                </a:lnTo>
                <a:lnTo>
                  <a:pt x="10909314" y="3709167"/>
                </a:lnTo>
                <a:lnTo>
                  <a:pt x="10909314"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405" name="Google Shape;405;p35"/>
          <p:cNvGrpSpPr/>
          <p:nvPr/>
        </p:nvGrpSpPr>
        <p:grpSpPr>
          <a:xfrm>
            <a:off x="10165433" y="946396"/>
            <a:ext cx="857867" cy="857867"/>
            <a:chOff x="0" y="0"/>
            <a:chExt cx="812800" cy="812800"/>
          </a:xfrm>
        </p:grpSpPr>
        <p:sp>
          <p:nvSpPr>
            <p:cNvPr id="406" name="Google Shape;406;p35"/>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7" name="Google Shape;407;p35"/>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08" name="Google Shape;408;p35"/>
          <p:cNvGrpSpPr/>
          <p:nvPr/>
        </p:nvGrpSpPr>
        <p:grpSpPr>
          <a:xfrm>
            <a:off x="9651318" y="2226096"/>
            <a:ext cx="604566" cy="604566"/>
            <a:chOff x="0" y="0"/>
            <a:chExt cx="812800" cy="812800"/>
          </a:xfrm>
        </p:grpSpPr>
        <p:sp>
          <p:nvSpPr>
            <p:cNvPr id="409" name="Google Shape;409;p35"/>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0" name="Google Shape;410;p35"/>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11" name="Google Shape;411;p35"/>
          <p:cNvGrpSpPr/>
          <p:nvPr/>
        </p:nvGrpSpPr>
        <p:grpSpPr>
          <a:xfrm>
            <a:off x="10476408" y="681913"/>
            <a:ext cx="637633" cy="637633"/>
            <a:chOff x="0" y="0"/>
            <a:chExt cx="812800" cy="812800"/>
          </a:xfrm>
        </p:grpSpPr>
        <p:sp>
          <p:nvSpPr>
            <p:cNvPr id="412" name="Google Shape;412;p35"/>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3" name="Google Shape;413;p35"/>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414" name="Google Shape;414;p35"/>
          <p:cNvSpPr txBox="1"/>
          <p:nvPr/>
        </p:nvSpPr>
        <p:spPr>
          <a:xfrm>
            <a:off x="555937" y="5692616"/>
            <a:ext cx="7614174" cy="245580"/>
          </a:xfrm>
          <a:prstGeom prst="rect">
            <a:avLst/>
          </a:prstGeom>
          <a:noFill/>
          <a:ln>
            <a:noFill/>
          </a:ln>
        </p:spPr>
        <p:txBody>
          <a:bodyPr spcFirstLastPara="1" wrap="square" lIns="0" tIns="0" rIns="0" bIns="0" anchor="t" anchorCtr="0">
            <a:spAutoFit/>
          </a:bodyPr>
          <a:lstStyle/>
          <a:p>
            <a:pPr marL="0" marR="0" lvl="0" indent="0" algn="l" rtl="0">
              <a:lnSpc>
                <a:spcPct val="114004"/>
              </a:lnSpc>
              <a:spcBef>
                <a:spcPts val="0"/>
              </a:spcBef>
              <a:spcAft>
                <a:spcPts val="0"/>
              </a:spcAft>
              <a:buClr>
                <a:srgbClr val="000000"/>
              </a:buClr>
              <a:buSzPts val="3606"/>
              <a:buFont typeface="Arial"/>
              <a:buNone/>
            </a:pPr>
            <a:endParaRPr sz="1400" b="0" i="0" u="none" strike="noStrike" cap="none" dirty="0">
              <a:solidFill>
                <a:srgbClr val="000000"/>
              </a:solidFill>
              <a:latin typeface="Arial"/>
              <a:ea typeface="Arial"/>
              <a:cs typeface="Arial"/>
              <a:sym typeface="Arial"/>
            </a:endParaRPr>
          </a:p>
        </p:txBody>
      </p:sp>
      <p:sp>
        <p:nvSpPr>
          <p:cNvPr id="415" name="Google Shape;415;p35"/>
          <p:cNvSpPr txBox="1"/>
          <p:nvPr/>
        </p:nvSpPr>
        <p:spPr>
          <a:xfrm>
            <a:off x="487001" y="3952680"/>
            <a:ext cx="7538244" cy="1845185"/>
          </a:xfrm>
          <a:prstGeom prst="rect">
            <a:avLst/>
          </a:prstGeom>
          <a:noFill/>
          <a:ln>
            <a:noFill/>
          </a:ln>
        </p:spPr>
        <p:txBody>
          <a:bodyPr spcFirstLastPara="1" wrap="square" lIns="0" tIns="0" rIns="0" bIns="0" anchor="t" anchorCtr="0">
            <a:spAutoFit/>
          </a:bodyPr>
          <a:lstStyle/>
          <a:p>
            <a:pPr marL="0" marR="0" lvl="0" indent="0" algn="l" rtl="0">
              <a:lnSpc>
                <a:spcPct val="114004"/>
              </a:lnSpc>
              <a:spcBef>
                <a:spcPts val="0"/>
              </a:spcBef>
              <a:spcAft>
                <a:spcPts val="0"/>
              </a:spcAft>
              <a:buClr>
                <a:srgbClr val="000000"/>
              </a:buClr>
              <a:buSzPts val="10518"/>
              <a:buFont typeface="Arial"/>
              <a:buNone/>
            </a:pPr>
            <a:r>
              <a:rPr lang="en-US" sz="10518" b="1" i="0" u="none" strike="noStrike" cap="none" dirty="0">
                <a:solidFill>
                  <a:srgbClr val="17B8BB"/>
                </a:solidFill>
                <a:latin typeface="Poppins"/>
                <a:ea typeface="Poppins"/>
                <a:cs typeface="Poppins"/>
                <a:sym typeface="Poppins"/>
              </a:rPr>
              <a:t>Danke</a:t>
            </a:r>
            <a:endParaRPr sz="1400" b="0" i="0" u="none" strike="noStrike" cap="none" dirty="0">
              <a:solidFill>
                <a:srgbClr val="000000"/>
              </a:solidFill>
              <a:latin typeface="Arial"/>
              <a:ea typeface="Arial"/>
              <a:cs typeface="Arial"/>
              <a:sym typeface="Arial"/>
            </a:endParaRPr>
          </a:p>
        </p:txBody>
      </p:sp>
      <p:sp>
        <p:nvSpPr>
          <p:cNvPr id="416" name="Google Shape;416;p35"/>
          <p:cNvSpPr/>
          <p:nvPr/>
        </p:nvSpPr>
        <p:spPr>
          <a:xfrm>
            <a:off x="3577505" y="681913"/>
            <a:ext cx="1413849" cy="1232069"/>
          </a:xfrm>
          <a:custGeom>
            <a:avLst/>
            <a:gdLst/>
            <a:ahLst/>
            <a:cxnLst/>
            <a:rect l="l" t="t" r="r" b="b"/>
            <a:pathLst>
              <a:path w="1413849" h="1232069" extrusionOk="0">
                <a:moveTo>
                  <a:pt x="0" y="0"/>
                </a:moveTo>
                <a:lnTo>
                  <a:pt x="1413850" y="0"/>
                </a:lnTo>
                <a:lnTo>
                  <a:pt x="1413850" y="1232069"/>
                </a:lnTo>
                <a:lnTo>
                  <a:pt x="0" y="1232069"/>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7" name="Google Shape;417;p35"/>
          <p:cNvSpPr/>
          <p:nvPr/>
        </p:nvSpPr>
        <p:spPr>
          <a:xfrm>
            <a:off x="1041071" y="1126889"/>
            <a:ext cx="2350712" cy="634692"/>
          </a:xfrm>
          <a:custGeom>
            <a:avLst/>
            <a:gdLst/>
            <a:ahLst/>
            <a:cxnLst/>
            <a:rect l="l" t="t" r="r" b="b"/>
            <a:pathLst>
              <a:path w="2350712" h="634692" extrusionOk="0">
                <a:moveTo>
                  <a:pt x="0" y="0"/>
                </a:moveTo>
                <a:lnTo>
                  <a:pt x="2350713" y="0"/>
                </a:lnTo>
                <a:lnTo>
                  <a:pt x="2350713" y="634693"/>
                </a:lnTo>
                <a:lnTo>
                  <a:pt x="0" y="634693"/>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8" name="Google Shape;418;p35"/>
          <p:cNvSpPr txBox="1"/>
          <p:nvPr/>
        </p:nvSpPr>
        <p:spPr>
          <a:xfrm>
            <a:off x="547519" y="6870507"/>
            <a:ext cx="3352441" cy="800100"/>
          </a:xfrm>
          <a:prstGeom prst="rect">
            <a:avLst/>
          </a:prstGeom>
          <a:noFill/>
          <a:ln>
            <a:noFill/>
          </a:ln>
        </p:spPr>
        <p:txBody>
          <a:bodyPr spcFirstLastPara="1" wrap="square" lIns="0" tIns="0" rIns="0" bIns="0" anchor="t" anchorCtr="0">
            <a:spAutoFit/>
          </a:bodyPr>
          <a:lstStyle/>
          <a:p>
            <a:pPr marL="0" marR="0" lvl="0" indent="0" algn="l" rtl="0">
              <a:lnSpc>
                <a:spcPct val="140008"/>
              </a:lnSpc>
              <a:spcBef>
                <a:spcPts val="0"/>
              </a:spcBef>
              <a:spcAft>
                <a:spcPts val="0"/>
              </a:spcAft>
              <a:buClr>
                <a:srgbClr val="000000"/>
              </a:buClr>
              <a:buSzPts val="4499"/>
              <a:buFont typeface="Arial"/>
              <a:buNone/>
            </a:pPr>
            <a:r>
              <a:rPr lang="en-US" sz="4499" b="1" i="0" u="none" strike="noStrike" cap="none">
                <a:solidFill>
                  <a:srgbClr val="000000"/>
                </a:solidFill>
                <a:latin typeface="Poppins"/>
                <a:ea typeface="Poppins"/>
                <a:cs typeface="Poppins"/>
                <a:sym typeface="Poppins"/>
              </a:rPr>
              <a:t>Kontakt</a:t>
            </a:r>
            <a:endParaRPr sz="1400" b="0" i="0" u="none" strike="noStrike" cap="none">
              <a:solidFill>
                <a:srgbClr val="000000"/>
              </a:solidFill>
              <a:latin typeface="Arial"/>
              <a:ea typeface="Arial"/>
              <a:cs typeface="Arial"/>
              <a:sym typeface="Arial"/>
            </a:endParaRPr>
          </a:p>
        </p:txBody>
      </p:sp>
      <p:grpSp>
        <p:nvGrpSpPr>
          <p:cNvPr id="419" name="Google Shape;419;p35"/>
          <p:cNvGrpSpPr/>
          <p:nvPr/>
        </p:nvGrpSpPr>
        <p:grpSpPr>
          <a:xfrm>
            <a:off x="555937" y="7970706"/>
            <a:ext cx="6239170" cy="761091"/>
            <a:chOff x="0" y="-57150"/>
            <a:chExt cx="3800029" cy="463550"/>
          </a:xfrm>
        </p:grpSpPr>
        <p:sp>
          <p:nvSpPr>
            <p:cNvPr id="420" name="Google Shape;420;p35"/>
            <p:cNvSpPr/>
            <p:nvPr/>
          </p:nvSpPr>
          <p:spPr>
            <a:xfrm>
              <a:off x="0" y="0"/>
              <a:ext cx="3800029" cy="406400"/>
            </a:xfrm>
            <a:custGeom>
              <a:avLst/>
              <a:gdLst/>
              <a:ahLst/>
              <a:cxnLst/>
              <a:rect l="l" t="t" r="r" b="b"/>
              <a:pathLst>
                <a:path w="3800029" h="406400" extrusionOk="0">
                  <a:moveTo>
                    <a:pt x="3596829" y="0"/>
                  </a:moveTo>
                  <a:cubicBezTo>
                    <a:pt x="3709053" y="0"/>
                    <a:pt x="3800029" y="90976"/>
                    <a:pt x="3800029" y="203200"/>
                  </a:cubicBezTo>
                  <a:cubicBezTo>
                    <a:pt x="3800029" y="315424"/>
                    <a:pt x="3709053" y="406400"/>
                    <a:pt x="3596829" y="406400"/>
                  </a:cubicBezTo>
                  <a:lnTo>
                    <a:pt x="203200" y="406400"/>
                  </a:lnTo>
                  <a:cubicBezTo>
                    <a:pt x="90976" y="406400"/>
                    <a:pt x="0" y="315424"/>
                    <a:pt x="0" y="203200"/>
                  </a:cubicBezTo>
                  <a:cubicBezTo>
                    <a:pt x="0" y="90976"/>
                    <a:pt x="90976" y="0"/>
                    <a:pt x="2032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1" name="Google Shape;421;p35"/>
            <p:cNvSpPr txBox="1"/>
            <p:nvPr/>
          </p:nvSpPr>
          <p:spPr>
            <a:xfrm>
              <a:off x="0" y="-57150"/>
              <a:ext cx="3800029"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422" name="Google Shape;422;p35"/>
          <p:cNvSpPr/>
          <p:nvPr/>
        </p:nvSpPr>
        <p:spPr>
          <a:xfrm>
            <a:off x="79280" y="7898495"/>
            <a:ext cx="953315" cy="953315"/>
          </a:xfrm>
          <a:custGeom>
            <a:avLst/>
            <a:gdLst/>
            <a:ahLst/>
            <a:cxnLst/>
            <a:rect l="l" t="t" r="r" b="b"/>
            <a:pathLst>
              <a:path w="953315" h="953315" extrusionOk="0">
                <a:moveTo>
                  <a:pt x="0" y="0"/>
                </a:moveTo>
                <a:lnTo>
                  <a:pt x="953315" y="0"/>
                </a:lnTo>
                <a:lnTo>
                  <a:pt x="953315" y="953315"/>
                </a:lnTo>
                <a:lnTo>
                  <a:pt x="0" y="953315"/>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3" name="Google Shape;423;p35"/>
          <p:cNvSpPr/>
          <p:nvPr/>
        </p:nvSpPr>
        <p:spPr>
          <a:xfrm>
            <a:off x="260238" y="8092651"/>
            <a:ext cx="591399" cy="591399"/>
          </a:xfrm>
          <a:custGeom>
            <a:avLst/>
            <a:gdLst/>
            <a:ahLst/>
            <a:cxnLst/>
            <a:rect l="l" t="t" r="r" b="b"/>
            <a:pathLst>
              <a:path w="591399" h="591399" extrusionOk="0">
                <a:moveTo>
                  <a:pt x="0" y="0"/>
                </a:moveTo>
                <a:lnTo>
                  <a:pt x="591399" y="0"/>
                </a:lnTo>
                <a:lnTo>
                  <a:pt x="591399" y="591399"/>
                </a:lnTo>
                <a:lnTo>
                  <a:pt x="0" y="591399"/>
                </a:lnTo>
                <a:lnTo>
                  <a:pt x="0" y="0"/>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4" name="Google Shape;424;p35"/>
          <p:cNvSpPr txBox="1"/>
          <p:nvPr/>
        </p:nvSpPr>
        <p:spPr>
          <a:xfrm>
            <a:off x="1297363" y="8084713"/>
            <a:ext cx="4689224" cy="493036"/>
          </a:xfrm>
          <a:prstGeom prst="rect">
            <a:avLst/>
          </a:prstGeom>
          <a:noFill/>
          <a:ln>
            <a:noFill/>
          </a:ln>
        </p:spPr>
        <p:txBody>
          <a:bodyPr spcFirstLastPara="1" wrap="square" lIns="0" tIns="0" rIns="0" bIns="0" anchor="t" anchorCtr="0">
            <a:spAutoFit/>
          </a:bodyPr>
          <a:lstStyle/>
          <a:p>
            <a:pPr marL="0" marR="0" lvl="0" indent="0" algn="l" rtl="0">
              <a:lnSpc>
                <a:spcPct val="139992"/>
              </a:lnSpc>
              <a:spcBef>
                <a:spcPts val="0"/>
              </a:spcBef>
              <a:spcAft>
                <a:spcPts val="0"/>
              </a:spcAft>
              <a:buClr>
                <a:srgbClr val="000000"/>
              </a:buClr>
              <a:buSzPts val="2733"/>
              <a:buFont typeface="Arial"/>
              <a:buNone/>
            </a:pPr>
            <a:r>
              <a:rPr lang="en-US" sz="2733" b="0" i="0" u="none" strike="noStrike" cap="none">
                <a:solidFill>
                  <a:srgbClr val="FFFFFF"/>
                </a:solidFill>
                <a:latin typeface="Poppins Medium"/>
                <a:ea typeface="Poppins Medium"/>
                <a:cs typeface="Poppins Medium"/>
                <a:sym typeface="Poppins Medium"/>
              </a:rPr>
              <a:t>www.vetcompass.eu</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23"/>
          <p:cNvSpPr/>
          <p:nvPr/>
        </p:nvSpPr>
        <p:spPr>
          <a:xfrm rot="4721273" flipH="1">
            <a:off x="-1236225" y="1896865"/>
            <a:ext cx="14314219" cy="4992084"/>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16" name="Google Shape;116;p23"/>
          <p:cNvGrpSpPr/>
          <p:nvPr/>
        </p:nvGrpSpPr>
        <p:grpSpPr>
          <a:xfrm>
            <a:off x="5940775" y="946396"/>
            <a:ext cx="857867" cy="857867"/>
            <a:chOff x="0" y="0"/>
            <a:chExt cx="812800" cy="812800"/>
          </a:xfrm>
        </p:grpSpPr>
        <p:sp>
          <p:nvSpPr>
            <p:cNvPr id="117" name="Google Shape;117;p2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 name="Google Shape;118;p2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19" name="Google Shape;119;p23"/>
          <p:cNvGrpSpPr/>
          <p:nvPr/>
        </p:nvGrpSpPr>
        <p:grpSpPr>
          <a:xfrm>
            <a:off x="6592862" y="2226096"/>
            <a:ext cx="604566" cy="604566"/>
            <a:chOff x="0" y="0"/>
            <a:chExt cx="812800" cy="812800"/>
          </a:xfrm>
        </p:grpSpPr>
        <p:sp>
          <p:nvSpPr>
            <p:cNvPr id="120" name="Google Shape;120;p2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1" name="Google Shape;121;p2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22" name="Google Shape;122;p23"/>
          <p:cNvGrpSpPr/>
          <p:nvPr/>
        </p:nvGrpSpPr>
        <p:grpSpPr>
          <a:xfrm>
            <a:off x="5825201" y="681913"/>
            <a:ext cx="637633" cy="637633"/>
            <a:chOff x="0" y="0"/>
            <a:chExt cx="812800" cy="812800"/>
          </a:xfrm>
        </p:grpSpPr>
        <p:sp>
          <p:nvSpPr>
            <p:cNvPr id="123" name="Google Shape;123;p2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4" name="Google Shape;124;p2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25" name="Google Shape;125;p23"/>
          <p:cNvSpPr/>
          <p:nvPr/>
        </p:nvSpPr>
        <p:spPr>
          <a:xfrm>
            <a:off x="-1972873" y="5"/>
            <a:ext cx="8713709" cy="10289262"/>
          </a:xfrm>
          <a:custGeom>
            <a:avLst/>
            <a:gdLst/>
            <a:ahLst/>
            <a:cxnLst/>
            <a:rect l="l" t="t" r="r" b="b"/>
            <a:pathLst>
              <a:path w="21041995" h="24846662" extrusionOk="0">
                <a:moveTo>
                  <a:pt x="0" y="0"/>
                </a:moveTo>
                <a:lnTo>
                  <a:pt x="0" y="24846662"/>
                </a:lnTo>
                <a:lnTo>
                  <a:pt x="21008848" y="24846662"/>
                </a:lnTo>
                <a:cubicBezTo>
                  <a:pt x="21008848" y="24846662"/>
                  <a:pt x="21040344" y="24600281"/>
                  <a:pt x="21041995" y="24141557"/>
                </a:cubicBezTo>
                <a:lnTo>
                  <a:pt x="21041995" y="24141557"/>
                </a:lnTo>
                <a:lnTo>
                  <a:pt x="21041995" y="24065103"/>
                </a:lnTo>
                <a:lnTo>
                  <a:pt x="21041995" y="24065103"/>
                </a:lnTo>
                <a:cubicBezTo>
                  <a:pt x="21035772" y="22316314"/>
                  <a:pt x="20592160" y="17791937"/>
                  <a:pt x="16774033" y="12121388"/>
                </a:cubicBezTo>
                <a:cubicBezTo>
                  <a:pt x="11671681" y="4543806"/>
                  <a:pt x="12586843" y="0"/>
                  <a:pt x="12586843" y="0"/>
                </a:cubicBezTo>
                <a:close/>
              </a:path>
            </a:pathLst>
          </a:custGeom>
          <a:blipFill rotWithShape="1">
            <a:blip r:embed="rId4">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6" name="Google Shape;126;p23"/>
          <p:cNvSpPr/>
          <p:nvPr/>
        </p:nvSpPr>
        <p:spPr>
          <a:xfrm rot="2903702">
            <a:off x="-6099048" y="6299337"/>
            <a:ext cx="10909314" cy="3709167"/>
          </a:xfrm>
          <a:custGeom>
            <a:avLst/>
            <a:gdLst/>
            <a:ahLst/>
            <a:cxnLst/>
            <a:rect l="l" t="t" r="r" b="b"/>
            <a:pathLst>
              <a:path w="10909314" h="3709167" extrusionOk="0">
                <a:moveTo>
                  <a:pt x="0" y="0"/>
                </a:moveTo>
                <a:lnTo>
                  <a:pt x="10909314" y="0"/>
                </a:lnTo>
                <a:lnTo>
                  <a:pt x="10909314" y="3709167"/>
                </a:lnTo>
                <a:lnTo>
                  <a:pt x="0" y="3709167"/>
                </a:lnTo>
                <a:lnTo>
                  <a:pt x="0"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7" name="Google Shape;127;p23"/>
          <p:cNvSpPr/>
          <p:nvPr/>
        </p:nvSpPr>
        <p:spPr>
          <a:xfrm>
            <a:off x="16053269" y="8642266"/>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8" name="Google Shape;128;p23"/>
          <p:cNvSpPr/>
          <p:nvPr/>
        </p:nvSpPr>
        <p:spPr>
          <a:xfrm>
            <a:off x="13516835" y="9087242"/>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 name="Google Shape;129;p23"/>
          <p:cNvSpPr txBox="1"/>
          <p:nvPr/>
        </p:nvSpPr>
        <p:spPr>
          <a:xfrm>
            <a:off x="8887622" y="1029086"/>
            <a:ext cx="9220121" cy="8002191"/>
          </a:xfrm>
          <a:prstGeom prst="rect">
            <a:avLst/>
          </a:prstGeom>
          <a:noFill/>
          <a:ln>
            <a:noFill/>
          </a:ln>
        </p:spPr>
        <p:txBody>
          <a:bodyPr spcFirstLastPara="1" wrap="square" lIns="0" tIns="0" rIns="0" bIns="0" anchor="t" anchorCtr="0">
            <a:spAutoFit/>
          </a:bodyPr>
          <a:lstStyle/>
          <a:p>
            <a:pPr marL="0" marR="0" lvl="0" indent="0" algn="l" rtl="0">
              <a:lnSpc>
                <a:spcPct val="130009"/>
              </a:lnSpc>
              <a:spcBef>
                <a:spcPts val="0"/>
              </a:spcBef>
              <a:spcAft>
                <a:spcPts val="0"/>
              </a:spcAft>
              <a:buClr>
                <a:srgbClr val="000000"/>
              </a:buClr>
              <a:buSzPts val="2200"/>
              <a:buFont typeface="Arial"/>
              <a:buNone/>
            </a:pPr>
            <a:r>
              <a:rPr lang="en-US" sz="2000" b="0" i="0" u="none" strike="noStrike" cap="none">
                <a:solidFill>
                  <a:srgbClr val="000000"/>
                </a:solidFill>
                <a:latin typeface="Poppins"/>
                <a:ea typeface="Poppins"/>
                <a:cs typeface="Poppins"/>
                <a:sym typeface="Poppins"/>
              </a:rPr>
              <a:t>Digitale Kompetenz und Rechenkompetenz sind die Fähigkeit, digitale Werkzeuge und anwendungsbezogene Rechenkompetenzen, die für die berufliche Praxis relevant sind, einzusetzen, zu vermitteln und anzupassen, einschließlich digitaler Sicherheit und grundlegender Datenauswertung. Dazu gehört auch, mit dem digitalen Wandel am Arbeitsplatz Schritt zu halten, einschließlich des verantwortungsvollen Umgangs mit KI-gestützten Werkzeugen.</a:t>
            </a:r>
            <a:endParaRPr sz="2000" b="0" i="0" u="none" strike="noStrike" cap="none">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200"/>
              <a:buFont typeface="Arial"/>
              <a:buNone/>
            </a:pPr>
            <a:endParaRPr sz="2000" b="0" i="0" u="none" strike="noStrike" cap="none">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200"/>
              <a:buFont typeface="Arial"/>
              <a:buNone/>
            </a:pPr>
            <a:r>
              <a:rPr lang="en-US" sz="2000" b="0" i="0" u="none" strike="noStrike" cap="none">
                <a:solidFill>
                  <a:srgbClr val="000000"/>
                </a:solidFill>
                <a:latin typeface="Poppins"/>
                <a:ea typeface="Poppins"/>
                <a:cs typeface="Poppins"/>
                <a:sym typeface="Poppins"/>
              </a:rPr>
              <a:t>Bei der digitalen Kompetenz in der beruflichen Bildung geht es nicht darum, Technologie um ihrer selbst willen einzusetzen. Es geht darum, digitale Werkzeuge sinnvoll in den Unterricht, die Leistungsbewertung und die Lernendenbetreuung zu integrieren – und den Lernenden das digitale Selbstvertrauen zu vermitteln, das sie an modernen Arbeitsplätzen benötigen.</a:t>
            </a:r>
            <a:endParaRPr sz="2000" b="0" i="0" u="none" strike="noStrike" cap="none">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200"/>
              <a:buFont typeface="Arial"/>
              <a:buNone/>
            </a:pPr>
            <a:endParaRPr sz="2000" b="0" i="0" u="none" strike="noStrike" cap="none">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200"/>
              <a:buFont typeface="Arial"/>
              <a:buNone/>
            </a:pPr>
            <a:r>
              <a:rPr lang="en-US" sz="2000" b="0" i="0" u="none" strike="noStrike" cap="none">
                <a:solidFill>
                  <a:srgbClr val="000000"/>
                </a:solidFill>
                <a:latin typeface="Poppins"/>
                <a:ea typeface="Poppins"/>
                <a:cs typeface="Poppins"/>
                <a:sym typeface="Poppins"/>
              </a:rPr>
              <a:t>Am Ende dieses Moduls werden Sie gelernt haben, digitale Werkzeuge zielgerichtet in Ihren Unterricht zu integrieren, Lernende bei der sicheren Nutzung digitaler Werkzeuge zu unterstützen, angewandte Rechenkompetenz in berufliche Aufgaben einzubinden und mit dem digitalen Wandel in Ihrer Branche Schritt zu halten.</a:t>
            </a:r>
            <a:endParaRPr sz="2000" b="0" i="0" u="none" strike="noStrike" cap="none">
              <a:solidFill>
                <a:srgbClr val="000000"/>
              </a:solidFill>
              <a:latin typeface="Arial"/>
              <a:ea typeface="Arial"/>
              <a:cs typeface="Arial"/>
              <a:sym typeface="Arial"/>
            </a:endParaRPr>
          </a:p>
        </p:txBody>
      </p:sp>
      <p:sp>
        <p:nvSpPr>
          <p:cNvPr id="130" name="Google Shape;130;p23"/>
          <p:cNvSpPr txBox="1"/>
          <p:nvPr/>
        </p:nvSpPr>
        <p:spPr>
          <a:xfrm>
            <a:off x="6369708" y="438449"/>
            <a:ext cx="8729897" cy="486928"/>
          </a:xfrm>
          <a:prstGeom prst="rect">
            <a:avLst/>
          </a:prstGeom>
          <a:noFill/>
          <a:ln>
            <a:noFill/>
          </a:ln>
        </p:spPr>
        <p:txBody>
          <a:bodyPr spcFirstLastPara="1" wrap="square" lIns="0" tIns="0" rIns="0" bIns="0" anchor="t" anchorCtr="0">
            <a:spAutoFit/>
          </a:bodyPr>
          <a:lstStyle/>
          <a:p>
            <a:pPr marL="0" marR="0" lvl="0" indent="0" algn="r" rtl="0">
              <a:lnSpc>
                <a:spcPct val="113002"/>
              </a:lnSpc>
              <a:spcBef>
                <a:spcPts val="0"/>
              </a:spcBef>
              <a:spcAft>
                <a:spcPts val="0"/>
              </a:spcAft>
              <a:buClr>
                <a:srgbClr val="000000"/>
              </a:buClr>
              <a:buSzPts val="2800"/>
              <a:buFont typeface="Arial"/>
              <a:buNone/>
            </a:pPr>
            <a:r>
              <a:rPr lang="en-US" sz="2800" b="1" i="0" u="none" strike="noStrike" cap="none">
                <a:solidFill>
                  <a:srgbClr val="000000"/>
                </a:solidFill>
                <a:latin typeface="Poppins"/>
                <a:ea typeface="Poppins"/>
                <a:cs typeface="Poppins"/>
                <a:sym typeface="Poppins"/>
              </a:rPr>
              <a:t>Einführung &amp; Lernziele</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pic>
        <p:nvPicPr>
          <p:cNvPr id="135" name="Google Shape;135;p24"/>
          <p:cNvPicPr preferRelativeResize="0"/>
          <p:nvPr/>
        </p:nvPicPr>
        <p:blipFill rotWithShape="1">
          <a:blip r:embed="rId3">
            <a:alphaModFix/>
          </a:blip>
          <a:srcRect b="-439"/>
          <a:stretch/>
        </p:blipFill>
        <p:spPr>
          <a:xfrm>
            <a:off x="0" y="0"/>
            <a:ext cx="7315200" cy="10287000"/>
          </a:xfrm>
          <a:prstGeom prst="rect">
            <a:avLst/>
          </a:prstGeom>
          <a:noFill/>
          <a:ln>
            <a:noFill/>
          </a:ln>
        </p:spPr>
      </p:pic>
      <p:sp>
        <p:nvSpPr>
          <p:cNvPr id="136" name="Google Shape;136;p24"/>
          <p:cNvSpPr/>
          <p:nvPr/>
        </p:nvSpPr>
        <p:spPr>
          <a:xfrm rot="4721273" flipH="1">
            <a:off x="-1236225" y="1896865"/>
            <a:ext cx="14314219" cy="4992084"/>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37" name="Google Shape;137;p24"/>
          <p:cNvGrpSpPr/>
          <p:nvPr/>
        </p:nvGrpSpPr>
        <p:grpSpPr>
          <a:xfrm>
            <a:off x="5940775" y="946396"/>
            <a:ext cx="857867" cy="857867"/>
            <a:chOff x="0" y="0"/>
            <a:chExt cx="812800" cy="812800"/>
          </a:xfrm>
        </p:grpSpPr>
        <p:sp>
          <p:nvSpPr>
            <p:cNvPr id="138" name="Google Shape;138;p2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 name="Google Shape;139;p2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40" name="Google Shape;140;p24"/>
          <p:cNvGrpSpPr/>
          <p:nvPr/>
        </p:nvGrpSpPr>
        <p:grpSpPr>
          <a:xfrm>
            <a:off x="6592862" y="2226096"/>
            <a:ext cx="604566" cy="604566"/>
            <a:chOff x="0" y="0"/>
            <a:chExt cx="812800" cy="812800"/>
          </a:xfrm>
        </p:grpSpPr>
        <p:sp>
          <p:nvSpPr>
            <p:cNvPr id="141" name="Google Shape;141;p2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 name="Google Shape;142;p2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43" name="Google Shape;143;p24"/>
          <p:cNvGrpSpPr/>
          <p:nvPr/>
        </p:nvGrpSpPr>
        <p:grpSpPr>
          <a:xfrm>
            <a:off x="5825201" y="681913"/>
            <a:ext cx="637633" cy="637633"/>
            <a:chOff x="0" y="0"/>
            <a:chExt cx="812800" cy="812800"/>
          </a:xfrm>
        </p:grpSpPr>
        <p:sp>
          <p:nvSpPr>
            <p:cNvPr id="144" name="Google Shape;144;p2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5" name="Google Shape;145;p2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46" name="Google Shape;146;p24"/>
          <p:cNvSpPr/>
          <p:nvPr/>
        </p:nvSpPr>
        <p:spPr>
          <a:xfrm rot="2903702">
            <a:off x="-6099048" y="6299337"/>
            <a:ext cx="10909314" cy="3709167"/>
          </a:xfrm>
          <a:custGeom>
            <a:avLst/>
            <a:gdLst/>
            <a:ahLst/>
            <a:cxnLst/>
            <a:rect l="l" t="t" r="r" b="b"/>
            <a:pathLst>
              <a:path w="10909314" h="3709167" extrusionOk="0">
                <a:moveTo>
                  <a:pt x="0" y="0"/>
                </a:moveTo>
                <a:lnTo>
                  <a:pt x="10909314" y="0"/>
                </a:lnTo>
                <a:lnTo>
                  <a:pt x="10909314" y="3709167"/>
                </a:lnTo>
                <a:lnTo>
                  <a:pt x="0" y="3709167"/>
                </a:lnTo>
                <a:lnTo>
                  <a:pt x="0"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 name="Google Shape;147;p24"/>
          <p:cNvSpPr/>
          <p:nvPr/>
        </p:nvSpPr>
        <p:spPr>
          <a:xfrm>
            <a:off x="16053269" y="8642266"/>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8" name="Google Shape;148;p24"/>
          <p:cNvSpPr/>
          <p:nvPr/>
        </p:nvSpPr>
        <p:spPr>
          <a:xfrm>
            <a:off x="13516835" y="9087242"/>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9" name="Google Shape;149;p24"/>
          <p:cNvSpPr txBox="1"/>
          <p:nvPr/>
        </p:nvSpPr>
        <p:spPr>
          <a:xfrm>
            <a:off x="8768076" y="1723838"/>
            <a:ext cx="8491224" cy="7362015"/>
          </a:xfrm>
          <a:prstGeom prst="rect">
            <a:avLst/>
          </a:prstGeom>
          <a:noFill/>
          <a:ln>
            <a:noFill/>
          </a:ln>
        </p:spPr>
        <p:txBody>
          <a:bodyPr spcFirstLastPara="1" wrap="square" lIns="0" tIns="0" rIns="0" bIns="0" anchor="t" anchorCtr="0">
            <a:spAutoFit/>
          </a:bodyPr>
          <a:lstStyle/>
          <a:p>
            <a:pPr marL="0" marR="0" lvl="0" indent="0" algn="l" rtl="0">
              <a:lnSpc>
                <a:spcPct val="130009"/>
              </a:lnSpc>
              <a:spcBef>
                <a:spcPts val="0"/>
              </a:spcBef>
              <a:spcAft>
                <a:spcPts val="0"/>
              </a:spcAft>
              <a:buClr>
                <a:srgbClr val="000000"/>
              </a:buClr>
              <a:buSzPts val="2400"/>
              <a:buFont typeface="Arial"/>
              <a:buNone/>
            </a:pPr>
            <a:r>
              <a:rPr lang="en-US" sz="2300" b="0" i="0" u="none" strike="noStrike" cap="none">
                <a:solidFill>
                  <a:srgbClr val="000000"/>
                </a:solidFill>
                <a:latin typeface="Poppins"/>
                <a:ea typeface="Poppins"/>
                <a:cs typeface="Poppins"/>
                <a:sym typeface="Poppins"/>
              </a:rPr>
              <a:t>Der von der Europäischen Kommission entwickelte Europäische Rahmen für die digitale Kompetenz von Lehrkräften (DigCompEdu) bietet ein strukturiertes Modell zum Verständnis dessen, was digitale Kompetenz in der beruflichen Unterrichtspraxis bedeutet.</a:t>
            </a:r>
            <a:endParaRPr sz="2300" b="0" i="0" u="none" strike="noStrike" cap="none">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400"/>
              <a:buFont typeface="Arial"/>
              <a:buNone/>
            </a:pPr>
            <a:endParaRPr sz="2300" b="0" i="0" u="none" strike="noStrike" cap="none">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400"/>
              <a:buFont typeface="Arial"/>
              <a:buNone/>
            </a:pPr>
            <a:r>
              <a:rPr lang="en-US" sz="2300" b="0" i="0" u="none" strike="noStrike" cap="none">
                <a:solidFill>
                  <a:srgbClr val="000000"/>
                </a:solidFill>
                <a:latin typeface="Poppins"/>
                <a:ea typeface="Poppins"/>
                <a:cs typeface="Poppins"/>
                <a:sym typeface="Poppins"/>
              </a:rPr>
              <a:t>Der Schwerpunkt verlagert sich dabei von der bloßen Nutzung digitaler Werkzeuge hin zu deren zielgerichteter Integration in Pädagogik, Leistungsbewertung und Lernendenunterstützung.</a:t>
            </a:r>
            <a:endParaRPr sz="2300" b="0" i="0" u="none" strike="noStrike" cap="none">
              <a:solidFill>
                <a:srgbClr val="000000"/>
              </a:solidFill>
              <a:latin typeface="Poppins"/>
              <a:ea typeface="Poppins"/>
              <a:cs typeface="Poppins"/>
              <a:sym typeface="Poppins"/>
            </a:endParaRPr>
          </a:p>
          <a:p>
            <a:pPr marL="0" marR="0" lvl="0" indent="0" algn="l" rtl="0">
              <a:lnSpc>
                <a:spcPct val="130009"/>
              </a:lnSpc>
              <a:spcBef>
                <a:spcPts val="0"/>
              </a:spcBef>
              <a:spcAft>
                <a:spcPts val="0"/>
              </a:spcAft>
              <a:buClr>
                <a:srgbClr val="000000"/>
              </a:buClr>
              <a:buSzPts val="2400"/>
              <a:buFont typeface="Arial"/>
              <a:buNone/>
            </a:pPr>
            <a:endParaRPr sz="2300" b="0" i="0" u="none" strike="noStrike" cap="none">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400"/>
              <a:buFont typeface="Arial"/>
              <a:buNone/>
            </a:pPr>
            <a:r>
              <a:rPr lang="en-US" sz="2300" b="0" i="0" u="none" strike="noStrike" cap="none">
                <a:solidFill>
                  <a:srgbClr val="000000"/>
                </a:solidFill>
                <a:latin typeface="Poppins"/>
                <a:ea typeface="Poppins"/>
                <a:cs typeface="Poppins"/>
                <a:sym typeface="Poppins"/>
              </a:rPr>
              <a:t>Für Lehrkräfte in der beruflichen Bildung ist dieser Rahmen besonders relevant, da er der Notwendigkeit Rechnung trägt, praxisorientierte berufliche Ausbildung mit digitalen Umgebungen zu verbinden, wie sie in realen Arbeitssituationen zum Einsatz kommen.</a:t>
            </a:r>
            <a:endParaRPr sz="2300" b="0" i="0" u="none" strike="noStrike" cap="none">
              <a:solidFill>
                <a:srgbClr val="000000"/>
              </a:solidFill>
              <a:latin typeface="Arial"/>
              <a:ea typeface="Arial"/>
              <a:cs typeface="Arial"/>
              <a:sym typeface="Arial"/>
            </a:endParaRPr>
          </a:p>
        </p:txBody>
      </p:sp>
      <p:sp>
        <p:nvSpPr>
          <p:cNvPr id="150" name="Google Shape;150;p24"/>
          <p:cNvSpPr txBox="1"/>
          <p:nvPr/>
        </p:nvSpPr>
        <p:spPr>
          <a:xfrm>
            <a:off x="8768076" y="624213"/>
            <a:ext cx="8954749" cy="486928"/>
          </a:xfrm>
          <a:prstGeom prst="rect">
            <a:avLst/>
          </a:prstGeom>
          <a:noFill/>
          <a:ln>
            <a:noFill/>
          </a:ln>
        </p:spPr>
        <p:txBody>
          <a:bodyPr spcFirstLastPara="1" wrap="square" lIns="0" tIns="0" rIns="0" bIns="0" anchor="t" anchorCtr="0">
            <a:spAutoFit/>
          </a:bodyPr>
          <a:lstStyle/>
          <a:p>
            <a:pPr marL="0" marR="0" lvl="0" indent="0" algn="l" rtl="0">
              <a:lnSpc>
                <a:spcPct val="113002"/>
              </a:lnSpc>
              <a:spcBef>
                <a:spcPts val="0"/>
              </a:spcBef>
              <a:spcAft>
                <a:spcPts val="0"/>
              </a:spcAft>
              <a:buClr>
                <a:srgbClr val="000000"/>
              </a:buClr>
              <a:buSzPts val="2800"/>
              <a:buFont typeface="Arial"/>
              <a:buNone/>
            </a:pPr>
            <a:r>
              <a:rPr lang="en-US" sz="2800" b="1" i="0" u="none" strike="noStrike" cap="none">
                <a:solidFill>
                  <a:srgbClr val="000000"/>
                </a:solidFill>
                <a:latin typeface="Poppins"/>
                <a:ea typeface="Poppins"/>
                <a:cs typeface="Poppins"/>
                <a:sym typeface="Poppins"/>
              </a:rPr>
              <a:t>Abschnitt 1: Verständnis der digitalen Kompetenz in der beruflichen Bildung</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25"/>
          <p:cNvSpPr/>
          <p:nvPr/>
        </p:nvSpPr>
        <p:spPr>
          <a:xfrm rot="-10602057">
            <a:off x="12387093" y="-1133853"/>
            <a:ext cx="6240735" cy="2176456"/>
          </a:xfrm>
          <a:custGeom>
            <a:avLst/>
            <a:gdLst/>
            <a:ahLst/>
            <a:cxnLst/>
            <a:rect l="l" t="t" r="r" b="b"/>
            <a:pathLst>
              <a:path w="6240735" h="2176456" extrusionOk="0">
                <a:moveTo>
                  <a:pt x="0" y="0"/>
                </a:moveTo>
                <a:lnTo>
                  <a:pt x="6240735" y="0"/>
                </a:lnTo>
                <a:lnTo>
                  <a:pt x="6240735" y="2176457"/>
                </a:lnTo>
                <a:lnTo>
                  <a:pt x="0" y="2176457"/>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6" name="Google Shape;156;p25"/>
          <p:cNvSpPr/>
          <p:nvPr/>
        </p:nvSpPr>
        <p:spPr>
          <a:xfrm rot="10598374" flipH="1">
            <a:off x="-440482" y="-1192452"/>
            <a:ext cx="6576787" cy="2293655"/>
          </a:xfrm>
          <a:custGeom>
            <a:avLst/>
            <a:gdLst/>
            <a:ahLst/>
            <a:cxnLst/>
            <a:rect l="l" t="t" r="r" b="b"/>
            <a:pathLst>
              <a:path w="6576787" h="2293655" extrusionOk="0">
                <a:moveTo>
                  <a:pt x="0" y="2293655"/>
                </a:moveTo>
                <a:lnTo>
                  <a:pt x="6576787" y="2293655"/>
                </a:lnTo>
                <a:lnTo>
                  <a:pt x="6576787" y="0"/>
                </a:lnTo>
                <a:lnTo>
                  <a:pt x="0" y="0"/>
                </a:lnTo>
                <a:lnTo>
                  <a:pt x="0" y="2293655"/>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7" name="Google Shape;157;p25"/>
          <p:cNvSpPr/>
          <p:nvPr/>
        </p:nvSpPr>
        <p:spPr>
          <a:xfrm>
            <a:off x="9918829" y="2345055"/>
            <a:ext cx="7340471" cy="6282219"/>
          </a:xfrm>
          <a:custGeom>
            <a:avLst/>
            <a:gdLst/>
            <a:ahLst/>
            <a:cxnLst/>
            <a:rect l="l" t="t" r="r" b="b"/>
            <a:pathLst>
              <a:path w="7340471" h="6282219" extrusionOk="0">
                <a:moveTo>
                  <a:pt x="0" y="0"/>
                </a:moveTo>
                <a:lnTo>
                  <a:pt x="7340471" y="0"/>
                </a:lnTo>
                <a:lnTo>
                  <a:pt x="7340471" y="6282219"/>
                </a:lnTo>
                <a:lnTo>
                  <a:pt x="0" y="6282219"/>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58" name="Google Shape;158;p25"/>
          <p:cNvGrpSpPr/>
          <p:nvPr/>
        </p:nvGrpSpPr>
        <p:grpSpPr>
          <a:xfrm>
            <a:off x="-1342907" y="9913239"/>
            <a:ext cx="20973813" cy="837562"/>
            <a:chOff x="0" y="-57150"/>
            <a:chExt cx="11607985" cy="463550"/>
          </a:xfrm>
        </p:grpSpPr>
        <p:sp>
          <p:nvSpPr>
            <p:cNvPr id="159" name="Google Shape;159;p25"/>
            <p:cNvSpPr/>
            <p:nvPr/>
          </p:nvSpPr>
          <p:spPr>
            <a:xfrm>
              <a:off x="0" y="0"/>
              <a:ext cx="11607985" cy="406400"/>
            </a:xfrm>
            <a:custGeom>
              <a:avLst/>
              <a:gdLst/>
              <a:ahLst/>
              <a:cxnLst/>
              <a:rect l="l" t="t" r="r" b="b"/>
              <a:pathLst>
                <a:path w="11607985" h="406400" extrusionOk="0">
                  <a:moveTo>
                    <a:pt x="11404785" y="0"/>
                  </a:moveTo>
                  <a:cubicBezTo>
                    <a:pt x="11517009" y="0"/>
                    <a:pt x="11607985" y="90976"/>
                    <a:pt x="11607985" y="203200"/>
                  </a:cubicBezTo>
                  <a:cubicBezTo>
                    <a:pt x="11607985" y="315424"/>
                    <a:pt x="11517009" y="406400"/>
                    <a:pt x="11404785" y="406400"/>
                  </a:cubicBezTo>
                  <a:lnTo>
                    <a:pt x="203200" y="406400"/>
                  </a:lnTo>
                  <a:cubicBezTo>
                    <a:pt x="90976" y="406400"/>
                    <a:pt x="0" y="315424"/>
                    <a:pt x="0" y="203200"/>
                  </a:cubicBezTo>
                  <a:cubicBezTo>
                    <a:pt x="0" y="90976"/>
                    <a:pt x="90976" y="0"/>
                    <a:pt x="2032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0" name="Google Shape;160;p25"/>
            <p:cNvSpPr txBox="1"/>
            <p:nvPr/>
          </p:nvSpPr>
          <p:spPr>
            <a:xfrm>
              <a:off x="0" y="-57150"/>
              <a:ext cx="11607985"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p:txBody>
        </p:sp>
      </p:grpSp>
      <p:grpSp>
        <p:nvGrpSpPr>
          <p:cNvPr id="161" name="Google Shape;161;p25"/>
          <p:cNvGrpSpPr/>
          <p:nvPr/>
        </p:nvGrpSpPr>
        <p:grpSpPr>
          <a:xfrm>
            <a:off x="2488624" y="9913239"/>
            <a:ext cx="13310752" cy="837562"/>
            <a:chOff x="0" y="-57150"/>
            <a:chExt cx="7366854" cy="463550"/>
          </a:xfrm>
        </p:grpSpPr>
        <p:sp>
          <p:nvSpPr>
            <p:cNvPr id="162" name="Google Shape;162;p25"/>
            <p:cNvSpPr/>
            <p:nvPr/>
          </p:nvSpPr>
          <p:spPr>
            <a:xfrm>
              <a:off x="0" y="0"/>
              <a:ext cx="7366853" cy="406400"/>
            </a:xfrm>
            <a:custGeom>
              <a:avLst/>
              <a:gdLst/>
              <a:ahLst/>
              <a:cxnLst/>
              <a:rect l="l" t="t" r="r" b="b"/>
              <a:pathLst>
                <a:path w="7366853" h="406400" extrusionOk="0">
                  <a:moveTo>
                    <a:pt x="7163653" y="0"/>
                  </a:moveTo>
                  <a:cubicBezTo>
                    <a:pt x="7275878" y="0"/>
                    <a:pt x="7366853" y="90976"/>
                    <a:pt x="7366853" y="203200"/>
                  </a:cubicBezTo>
                  <a:cubicBezTo>
                    <a:pt x="7366853" y="315424"/>
                    <a:pt x="7275878" y="406400"/>
                    <a:pt x="7163653" y="406400"/>
                  </a:cubicBezTo>
                  <a:lnTo>
                    <a:pt x="203200" y="406400"/>
                  </a:lnTo>
                  <a:cubicBezTo>
                    <a:pt x="90976" y="406400"/>
                    <a:pt x="0" y="315424"/>
                    <a:pt x="0" y="203200"/>
                  </a:cubicBezTo>
                  <a:cubicBezTo>
                    <a:pt x="0" y="90976"/>
                    <a:pt x="90976" y="0"/>
                    <a:pt x="2032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3" name="Google Shape;163;p25"/>
            <p:cNvSpPr txBox="1"/>
            <p:nvPr/>
          </p:nvSpPr>
          <p:spPr>
            <a:xfrm>
              <a:off x="0" y="-57150"/>
              <a:ext cx="7366854"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p:txBody>
        </p:sp>
      </p:grpSp>
      <p:grpSp>
        <p:nvGrpSpPr>
          <p:cNvPr id="164" name="Google Shape;164;p25"/>
          <p:cNvGrpSpPr/>
          <p:nvPr/>
        </p:nvGrpSpPr>
        <p:grpSpPr>
          <a:xfrm>
            <a:off x="4131384" y="9913239"/>
            <a:ext cx="10025232" cy="837562"/>
            <a:chOff x="0" y="-57150"/>
            <a:chExt cx="5548478" cy="463550"/>
          </a:xfrm>
        </p:grpSpPr>
        <p:sp>
          <p:nvSpPr>
            <p:cNvPr id="165" name="Google Shape;165;p25"/>
            <p:cNvSpPr/>
            <p:nvPr/>
          </p:nvSpPr>
          <p:spPr>
            <a:xfrm>
              <a:off x="0" y="0"/>
              <a:ext cx="5548478" cy="406400"/>
            </a:xfrm>
            <a:custGeom>
              <a:avLst/>
              <a:gdLst/>
              <a:ahLst/>
              <a:cxnLst/>
              <a:rect l="l" t="t" r="r" b="b"/>
              <a:pathLst>
                <a:path w="5548478" h="406400" extrusionOk="0">
                  <a:moveTo>
                    <a:pt x="5345278" y="0"/>
                  </a:moveTo>
                  <a:cubicBezTo>
                    <a:pt x="5457503" y="0"/>
                    <a:pt x="5548478" y="90976"/>
                    <a:pt x="5548478" y="203200"/>
                  </a:cubicBezTo>
                  <a:cubicBezTo>
                    <a:pt x="5548478" y="315424"/>
                    <a:pt x="5457503" y="406400"/>
                    <a:pt x="5345278" y="406400"/>
                  </a:cubicBezTo>
                  <a:lnTo>
                    <a:pt x="203200" y="406400"/>
                  </a:lnTo>
                  <a:cubicBezTo>
                    <a:pt x="90976" y="406400"/>
                    <a:pt x="0" y="315424"/>
                    <a:pt x="0" y="203200"/>
                  </a:cubicBezTo>
                  <a:cubicBezTo>
                    <a:pt x="0" y="90976"/>
                    <a:pt x="90976" y="0"/>
                    <a:pt x="203200" y="0"/>
                  </a:cubicBezTo>
                  <a:close/>
                </a:path>
              </a:pathLst>
            </a:custGeom>
            <a:solidFill>
              <a:srgbClr val="17B8B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6" name="Google Shape;166;p25"/>
            <p:cNvSpPr txBox="1"/>
            <p:nvPr/>
          </p:nvSpPr>
          <p:spPr>
            <a:xfrm>
              <a:off x="0" y="-57150"/>
              <a:ext cx="5548478"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p:txBody>
        </p:sp>
      </p:grpSp>
      <p:sp>
        <p:nvSpPr>
          <p:cNvPr id="167" name="Google Shape;167;p25"/>
          <p:cNvSpPr/>
          <p:nvPr/>
        </p:nvSpPr>
        <p:spPr>
          <a:xfrm>
            <a:off x="11801545" y="4811896"/>
            <a:ext cx="1221784" cy="1201930"/>
          </a:xfrm>
          <a:custGeom>
            <a:avLst/>
            <a:gdLst/>
            <a:ahLst/>
            <a:cxnLst/>
            <a:rect l="l" t="t" r="r" b="b"/>
            <a:pathLst>
              <a:path w="1221784" h="1201930" extrusionOk="0">
                <a:moveTo>
                  <a:pt x="0" y="0"/>
                </a:moveTo>
                <a:lnTo>
                  <a:pt x="1221784" y="0"/>
                </a:lnTo>
                <a:lnTo>
                  <a:pt x="1221784" y="1201930"/>
                </a:lnTo>
                <a:lnTo>
                  <a:pt x="0" y="1201930"/>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8" name="Google Shape;168;p25"/>
          <p:cNvSpPr txBox="1"/>
          <p:nvPr/>
        </p:nvSpPr>
        <p:spPr>
          <a:xfrm>
            <a:off x="5374682" y="1019175"/>
            <a:ext cx="7538637" cy="687705"/>
          </a:xfrm>
          <a:prstGeom prst="rect">
            <a:avLst/>
          </a:prstGeom>
          <a:noFill/>
          <a:ln>
            <a:noFill/>
          </a:ln>
        </p:spPr>
        <p:txBody>
          <a:bodyPr spcFirstLastPara="1" wrap="square" lIns="0" tIns="0" rIns="0" bIns="0" anchor="t" anchorCtr="0">
            <a:spAutoFit/>
          </a:bodyPr>
          <a:lstStyle/>
          <a:p>
            <a:pPr marL="0" marR="0" lvl="0" indent="0" algn="ctr" rtl="0">
              <a:lnSpc>
                <a:spcPct val="113002"/>
              </a:lnSpc>
              <a:spcBef>
                <a:spcPts val="0"/>
              </a:spcBef>
              <a:spcAft>
                <a:spcPts val="0"/>
              </a:spcAft>
              <a:buClr>
                <a:srgbClr val="000000"/>
              </a:buClr>
              <a:buSzPts val="2800"/>
              <a:buFont typeface="Arial"/>
              <a:buNone/>
            </a:pPr>
            <a:r>
              <a:rPr lang="en-US" sz="2800" b="1" i="0" u="none" strike="noStrike" cap="none">
                <a:solidFill>
                  <a:srgbClr val="000000"/>
                </a:solidFill>
                <a:latin typeface="Poppins"/>
                <a:ea typeface="Poppins"/>
                <a:cs typeface="Poppins"/>
                <a:sym typeface="Poppins"/>
              </a:rPr>
              <a:t>Digitale Werkzeuge für die Berufsbildungspraxis</a:t>
            </a:r>
            <a:endParaRPr sz="1400" b="0" i="0" u="none" strike="noStrike" cap="none">
              <a:solidFill>
                <a:srgbClr val="000000"/>
              </a:solidFill>
              <a:latin typeface="Arial"/>
              <a:ea typeface="Arial"/>
              <a:cs typeface="Arial"/>
              <a:sym typeface="Arial"/>
            </a:endParaRPr>
          </a:p>
        </p:txBody>
      </p:sp>
      <p:sp>
        <p:nvSpPr>
          <p:cNvPr id="169" name="Google Shape;169;p25"/>
          <p:cNvSpPr txBox="1"/>
          <p:nvPr/>
        </p:nvSpPr>
        <p:spPr>
          <a:xfrm>
            <a:off x="12227182" y="2466287"/>
            <a:ext cx="2023184" cy="252620"/>
          </a:xfrm>
          <a:prstGeom prst="rect">
            <a:avLst/>
          </a:prstGeom>
          <a:noFill/>
          <a:ln>
            <a:noFill/>
          </a:ln>
        </p:spPr>
        <p:txBody>
          <a:bodyPr spcFirstLastPara="1" wrap="square" lIns="0" tIns="0" rIns="0" bIns="0" anchor="t" anchorCtr="0">
            <a:spAutoFit/>
          </a:bodyPr>
          <a:lstStyle/>
          <a:p>
            <a:pPr marL="0" marR="0" lvl="0" indent="0" algn="l" rtl="0">
              <a:lnSpc>
                <a:spcPct val="112980"/>
              </a:lnSpc>
              <a:spcBef>
                <a:spcPts val="0"/>
              </a:spcBef>
              <a:spcAft>
                <a:spcPts val="0"/>
              </a:spcAft>
              <a:buClr>
                <a:srgbClr val="000000"/>
              </a:buClr>
              <a:buSzPts val="1664"/>
              <a:buFont typeface="Arial"/>
              <a:buNone/>
            </a:pPr>
            <a:r>
              <a:rPr lang="en-US" sz="1664" b="1" i="0" u="none" strike="noStrike" cap="none">
                <a:solidFill>
                  <a:srgbClr val="000000"/>
                </a:solidFill>
                <a:latin typeface="Poppins"/>
                <a:ea typeface="Poppins"/>
                <a:cs typeface="Poppins"/>
                <a:sym typeface="Poppins"/>
              </a:rPr>
              <a:t>Tools</a:t>
            </a:r>
            <a:endParaRPr sz="1400" b="0" i="0" u="none" strike="noStrike" cap="none">
              <a:solidFill>
                <a:srgbClr val="000000"/>
              </a:solidFill>
              <a:latin typeface="Arial"/>
              <a:ea typeface="Arial"/>
              <a:cs typeface="Arial"/>
              <a:sym typeface="Arial"/>
            </a:endParaRPr>
          </a:p>
        </p:txBody>
      </p:sp>
      <p:sp>
        <p:nvSpPr>
          <p:cNvPr id="170" name="Google Shape;170;p25"/>
          <p:cNvSpPr txBox="1"/>
          <p:nvPr/>
        </p:nvSpPr>
        <p:spPr>
          <a:xfrm>
            <a:off x="12227182" y="8009399"/>
            <a:ext cx="2023184" cy="252620"/>
          </a:xfrm>
          <a:prstGeom prst="rect">
            <a:avLst/>
          </a:prstGeom>
          <a:noFill/>
          <a:ln>
            <a:noFill/>
          </a:ln>
        </p:spPr>
        <p:txBody>
          <a:bodyPr spcFirstLastPara="1" wrap="square" lIns="0" tIns="0" rIns="0" bIns="0" anchor="t" anchorCtr="0">
            <a:spAutoFit/>
          </a:bodyPr>
          <a:lstStyle/>
          <a:p>
            <a:pPr marL="0" marR="0" lvl="0" indent="0" algn="l" rtl="0">
              <a:lnSpc>
                <a:spcPct val="112980"/>
              </a:lnSpc>
              <a:spcBef>
                <a:spcPts val="0"/>
              </a:spcBef>
              <a:spcAft>
                <a:spcPts val="0"/>
              </a:spcAft>
              <a:buClr>
                <a:srgbClr val="000000"/>
              </a:buClr>
              <a:buSzPts val="1664"/>
              <a:buFont typeface="Arial"/>
              <a:buNone/>
            </a:pPr>
            <a:r>
              <a:rPr lang="en-US" sz="1664" b="1" i="0" u="none" strike="noStrike" cap="none">
                <a:solidFill>
                  <a:srgbClr val="000000"/>
                </a:solidFill>
                <a:latin typeface="Poppins"/>
                <a:ea typeface="Poppins"/>
                <a:cs typeface="Poppins"/>
                <a:sym typeface="Poppins"/>
              </a:rPr>
              <a:t>Demonstration</a:t>
            </a:r>
            <a:endParaRPr sz="1400" b="0" i="0" u="none" strike="noStrike" cap="none">
              <a:solidFill>
                <a:srgbClr val="000000"/>
              </a:solidFill>
              <a:latin typeface="Arial"/>
              <a:ea typeface="Arial"/>
              <a:cs typeface="Arial"/>
              <a:sym typeface="Arial"/>
            </a:endParaRPr>
          </a:p>
        </p:txBody>
      </p:sp>
      <p:sp>
        <p:nvSpPr>
          <p:cNvPr id="171" name="Google Shape;171;p25"/>
          <p:cNvSpPr txBox="1"/>
          <p:nvPr/>
        </p:nvSpPr>
        <p:spPr>
          <a:xfrm>
            <a:off x="14959514" y="5312467"/>
            <a:ext cx="2023184" cy="252620"/>
          </a:xfrm>
          <a:prstGeom prst="rect">
            <a:avLst/>
          </a:prstGeom>
          <a:noFill/>
          <a:ln>
            <a:noFill/>
          </a:ln>
        </p:spPr>
        <p:txBody>
          <a:bodyPr spcFirstLastPara="1" wrap="square" lIns="0" tIns="0" rIns="0" bIns="0" anchor="t" anchorCtr="0">
            <a:spAutoFit/>
          </a:bodyPr>
          <a:lstStyle/>
          <a:p>
            <a:pPr marL="0" marR="0" lvl="0" indent="0" algn="l" rtl="0">
              <a:lnSpc>
                <a:spcPct val="112980"/>
              </a:lnSpc>
              <a:spcBef>
                <a:spcPts val="0"/>
              </a:spcBef>
              <a:spcAft>
                <a:spcPts val="0"/>
              </a:spcAft>
              <a:buClr>
                <a:srgbClr val="000000"/>
              </a:buClr>
              <a:buSzPts val="1664"/>
              <a:buFont typeface="Arial"/>
              <a:buNone/>
            </a:pPr>
            <a:r>
              <a:rPr lang="en-US" sz="1664" b="1" i="0" u="none" strike="noStrike" cap="none">
                <a:solidFill>
                  <a:srgbClr val="000000"/>
                </a:solidFill>
                <a:latin typeface="Poppins"/>
                <a:ea typeface="Poppins"/>
                <a:cs typeface="Poppins"/>
                <a:sym typeface="Poppins"/>
              </a:rPr>
              <a:t>Praxis</a:t>
            </a:r>
            <a:endParaRPr sz="1400" b="0" i="0" u="none" strike="noStrike" cap="none">
              <a:solidFill>
                <a:srgbClr val="000000"/>
              </a:solidFill>
              <a:latin typeface="Arial"/>
              <a:ea typeface="Arial"/>
              <a:cs typeface="Arial"/>
              <a:sym typeface="Arial"/>
            </a:endParaRPr>
          </a:p>
        </p:txBody>
      </p:sp>
      <p:sp>
        <p:nvSpPr>
          <p:cNvPr id="172" name="Google Shape;172;p25"/>
          <p:cNvSpPr txBox="1"/>
          <p:nvPr/>
        </p:nvSpPr>
        <p:spPr>
          <a:xfrm>
            <a:off x="14620299" y="3676333"/>
            <a:ext cx="2116041" cy="203272"/>
          </a:xfrm>
          <a:prstGeom prst="rect">
            <a:avLst/>
          </a:prstGeom>
          <a:noFill/>
          <a:ln>
            <a:noFill/>
          </a:ln>
        </p:spPr>
        <p:txBody>
          <a:bodyPr spcFirstLastPara="1" wrap="square" lIns="0" tIns="0" rIns="0" bIns="0" anchor="t" anchorCtr="0">
            <a:spAutoFit/>
          </a:bodyPr>
          <a:lstStyle/>
          <a:p>
            <a:pPr marL="0" marR="0" lvl="0" indent="0" algn="l" rtl="0">
              <a:lnSpc>
                <a:spcPct val="124048"/>
              </a:lnSpc>
              <a:spcBef>
                <a:spcPts val="0"/>
              </a:spcBef>
              <a:spcAft>
                <a:spcPts val="0"/>
              </a:spcAft>
              <a:buClr>
                <a:srgbClr val="000000"/>
              </a:buClr>
              <a:buSzPts val="1235"/>
              <a:buFont typeface="Arial"/>
              <a:buNone/>
            </a:pPr>
            <a:r>
              <a:rPr lang="en-US" sz="1235" b="1" i="0" u="none" strike="noStrike" cap="none">
                <a:solidFill>
                  <a:srgbClr val="FFFFFF"/>
                </a:solidFill>
                <a:latin typeface="Poppins"/>
                <a:ea typeface="Poppins"/>
                <a:cs typeface="Poppins"/>
                <a:sym typeface="Poppins"/>
              </a:rPr>
              <a:t>Evidenz</a:t>
            </a:r>
            <a:endParaRPr sz="1400" b="0" i="0" u="none" strike="noStrike" cap="none">
              <a:solidFill>
                <a:srgbClr val="000000"/>
              </a:solidFill>
              <a:latin typeface="Arial"/>
              <a:ea typeface="Arial"/>
              <a:cs typeface="Arial"/>
              <a:sym typeface="Arial"/>
            </a:endParaRPr>
          </a:p>
        </p:txBody>
      </p:sp>
      <p:sp>
        <p:nvSpPr>
          <p:cNvPr id="173" name="Google Shape;173;p25"/>
          <p:cNvSpPr txBox="1"/>
          <p:nvPr/>
        </p:nvSpPr>
        <p:spPr>
          <a:xfrm>
            <a:off x="14620299" y="6878064"/>
            <a:ext cx="2116041" cy="235278"/>
          </a:xfrm>
          <a:prstGeom prst="rect">
            <a:avLst/>
          </a:prstGeom>
          <a:noFill/>
          <a:ln>
            <a:noFill/>
          </a:ln>
        </p:spPr>
        <p:txBody>
          <a:bodyPr spcFirstLastPara="1" wrap="square" lIns="0" tIns="0" rIns="0" bIns="0" anchor="t" anchorCtr="0">
            <a:spAutoFit/>
          </a:bodyPr>
          <a:lstStyle/>
          <a:p>
            <a:pPr marL="0" marR="0" lvl="0" indent="0" algn="l" rtl="0">
              <a:lnSpc>
                <a:spcPct val="112967"/>
              </a:lnSpc>
              <a:spcBef>
                <a:spcPts val="0"/>
              </a:spcBef>
              <a:spcAft>
                <a:spcPts val="0"/>
              </a:spcAft>
              <a:buClr>
                <a:srgbClr val="000000"/>
              </a:buClr>
              <a:buSzPts val="1550"/>
              <a:buFont typeface="Arial"/>
              <a:buNone/>
            </a:pPr>
            <a:r>
              <a:rPr lang="en-US" sz="1550" b="1" i="0" u="none" strike="noStrike" cap="none">
                <a:solidFill>
                  <a:srgbClr val="FFFFFF"/>
                </a:solidFill>
                <a:latin typeface="Poppins"/>
                <a:ea typeface="Poppins"/>
                <a:cs typeface="Poppins"/>
                <a:sym typeface="Poppins"/>
              </a:rPr>
              <a:t>Kommunikation</a:t>
            </a:r>
            <a:endParaRPr sz="1400" b="0" i="0" u="none" strike="noStrike" cap="none">
              <a:solidFill>
                <a:srgbClr val="000000"/>
              </a:solidFill>
              <a:latin typeface="Arial"/>
              <a:ea typeface="Arial"/>
              <a:cs typeface="Arial"/>
              <a:sym typeface="Arial"/>
            </a:endParaRPr>
          </a:p>
        </p:txBody>
      </p:sp>
      <p:sp>
        <p:nvSpPr>
          <p:cNvPr id="174" name="Google Shape;174;p25"/>
          <p:cNvSpPr txBox="1"/>
          <p:nvPr/>
        </p:nvSpPr>
        <p:spPr>
          <a:xfrm>
            <a:off x="1028700" y="2906679"/>
            <a:ext cx="8555259" cy="425450"/>
          </a:xfrm>
          <a:prstGeom prst="rect">
            <a:avLst/>
          </a:prstGeom>
          <a:noFill/>
          <a:ln>
            <a:noFill/>
          </a:ln>
        </p:spPr>
        <p:txBody>
          <a:bodyPr spcFirstLastPara="1" wrap="square" lIns="0" tIns="0" rIns="0" bIns="0" anchor="t" anchorCtr="0">
            <a:spAutoFit/>
          </a:bodyPr>
          <a:lstStyle/>
          <a:p>
            <a:pPr marL="0" marR="0" lvl="0" indent="0" algn="just" rtl="0">
              <a:lnSpc>
                <a:spcPct val="130011"/>
              </a:lnSpc>
              <a:spcBef>
                <a:spcPts val="0"/>
              </a:spcBef>
              <a:spcAft>
                <a:spcPts val="0"/>
              </a:spcAft>
              <a:buClr>
                <a:srgbClr val="000000"/>
              </a:buClr>
              <a:buSzPts val="2499"/>
              <a:buFont typeface="Arial"/>
              <a:buNone/>
            </a:pPr>
            <a:r>
              <a:rPr lang="en-US" sz="2499" b="0" i="0" u="none" strike="noStrike" cap="none">
                <a:solidFill>
                  <a:srgbClr val="000000"/>
                </a:solidFill>
                <a:latin typeface="Poppins"/>
                <a:ea typeface="Poppins"/>
                <a:cs typeface="Poppins"/>
                <a:sym typeface="Poppins"/>
              </a:rPr>
              <a:t> </a:t>
            </a:r>
            <a:endParaRPr sz="1400" b="0" i="0" u="none" strike="noStrike" cap="none">
              <a:solidFill>
                <a:srgbClr val="000000"/>
              </a:solidFill>
              <a:latin typeface="Arial"/>
              <a:ea typeface="Arial"/>
              <a:cs typeface="Arial"/>
              <a:sym typeface="Arial"/>
            </a:endParaRPr>
          </a:p>
        </p:txBody>
      </p:sp>
      <p:sp>
        <p:nvSpPr>
          <p:cNvPr id="175" name="Google Shape;175;p25"/>
          <p:cNvSpPr/>
          <p:nvPr/>
        </p:nvSpPr>
        <p:spPr>
          <a:xfrm>
            <a:off x="16053269" y="8642266"/>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6" name="Google Shape;176;p25"/>
          <p:cNvSpPr/>
          <p:nvPr/>
        </p:nvSpPr>
        <p:spPr>
          <a:xfrm>
            <a:off x="13516835" y="9087242"/>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7" name="Google Shape;177;p25"/>
          <p:cNvSpPr txBox="1"/>
          <p:nvPr/>
        </p:nvSpPr>
        <p:spPr>
          <a:xfrm>
            <a:off x="457200" y="2100000"/>
            <a:ext cx="7340470" cy="7008072"/>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Clr>
                <a:srgbClr val="000000"/>
              </a:buClr>
              <a:buSzPts val="2400"/>
              <a:buFont typeface="Arial"/>
              <a:buNone/>
            </a:pPr>
            <a:r>
              <a:rPr lang="en-US" sz="2400" b="1" i="0" u="none" strike="noStrike" cap="none">
                <a:solidFill>
                  <a:srgbClr val="10146E"/>
                </a:solidFill>
                <a:latin typeface="Poppins"/>
                <a:ea typeface="Poppins"/>
                <a:cs typeface="Poppins"/>
                <a:sym typeface="Poppins"/>
              </a:rPr>
              <a:t>Demonstration und Erläuterung – </a:t>
            </a:r>
            <a:r>
              <a:rPr lang="en-US" sz="2400" b="0" i="0" u="none" strike="noStrike" cap="none">
                <a:solidFill>
                  <a:srgbClr val="333333"/>
                </a:solidFill>
                <a:latin typeface="Poppins"/>
                <a:ea typeface="Poppins"/>
                <a:cs typeface="Poppins"/>
                <a:sym typeface="Poppins"/>
              </a:rPr>
              <a:t>Video, Simulationssoftware, interaktive Diagramme</a:t>
            </a:r>
            <a:endParaRPr sz="1400" b="0" i="0" u="none" strike="noStrike" cap="none">
              <a:solidFill>
                <a:srgbClr val="000000"/>
              </a:solidFill>
              <a:latin typeface="Arial"/>
              <a:ea typeface="Arial"/>
              <a:cs typeface="Arial"/>
              <a:sym typeface="Arial"/>
            </a:endParaRPr>
          </a:p>
          <a:p>
            <a:pPr marL="0" marR="0" lvl="0" indent="0" algn="l" rtl="0">
              <a:lnSpc>
                <a:spcPct val="120000"/>
              </a:lnSpc>
              <a:spcBef>
                <a:spcPts val="200"/>
              </a:spcBef>
              <a:spcAft>
                <a:spcPts val="0"/>
              </a:spcAft>
              <a:buClr>
                <a:srgbClr val="000000"/>
              </a:buClr>
              <a:buSzPts val="2400"/>
              <a:buFont typeface="Arial"/>
              <a:buNone/>
            </a:pPr>
            <a:endParaRPr sz="2400" b="0" i="0" u="none" strike="noStrike" cap="none">
              <a:solidFill>
                <a:srgbClr val="333333"/>
              </a:solidFill>
              <a:latin typeface="Poppins"/>
              <a:ea typeface="Poppins"/>
              <a:cs typeface="Poppins"/>
              <a:sym typeface="Poppins"/>
            </a:endParaRPr>
          </a:p>
          <a:p>
            <a:pPr marL="0" marR="0" lvl="0" indent="0" algn="l" rtl="0">
              <a:lnSpc>
                <a:spcPct val="120000"/>
              </a:lnSpc>
              <a:spcBef>
                <a:spcPts val="400"/>
              </a:spcBef>
              <a:spcAft>
                <a:spcPts val="0"/>
              </a:spcAft>
              <a:buClr>
                <a:srgbClr val="000000"/>
              </a:buClr>
              <a:buSzPts val="2400"/>
              <a:buFont typeface="Arial"/>
              <a:buNone/>
            </a:pPr>
            <a:r>
              <a:rPr lang="en-US" sz="2400" b="1" i="0" u="none" strike="noStrike" cap="none">
                <a:solidFill>
                  <a:srgbClr val="10146E"/>
                </a:solidFill>
                <a:latin typeface="Poppins"/>
                <a:ea typeface="Poppins"/>
                <a:cs typeface="Poppins"/>
                <a:sym typeface="Poppins"/>
              </a:rPr>
              <a:t>Übung und Anwendung – </a:t>
            </a:r>
            <a:r>
              <a:rPr lang="en-US" sz="2400" b="0" i="0" u="none" strike="noStrike" cap="none">
                <a:solidFill>
                  <a:srgbClr val="333333"/>
                </a:solidFill>
                <a:latin typeface="Poppins"/>
                <a:ea typeface="Poppins"/>
                <a:cs typeface="Poppins"/>
                <a:sym typeface="Poppins"/>
              </a:rPr>
              <a:t>virtuelle Umgebungen, Online-Übungen, digitale Szenarioaufgaben</a:t>
            </a:r>
            <a:endParaRPr sz="1400" b="0" i="0" u="none" strike="noStrike" cap="none">
              <a:solidFill>
                <a:srgbClr val="000000"/>
              </a:solidFill>
              <a:latin typeface="Arial"/>
              <a:ea typeface="Arial"/>
              <a:cs typeface="Arial"/>
              <a:sym typeface="Arial"/>
            </a:endParaRPr>
          </a:p>
          <a:p>
            <a:pPr marL="0" marR="0" lvl="0" indent="0" algn="l" rtl="0">
              <a:lnSpc>
                <a:spcPct val="120000"/>
              </a:lnSpc>
              <a:spcBef>
                <a:spcPts val="400"/>
              </a:spcBef>
              <a:spcAft>
                <a:spcPts val="0"/>
              </a:spcAft>
              <a:buClr>
                <a:srgbClr val="000000"/>
              </a:buClr>
              <a:buSzPts val="2400"/>
              <a:buFont typeface="Arial"/>
              <a:buNone/>
            </a:pPr>
            <a:endParaRPr sz="2400" b="0" i="0" u="none" strike="noStrike" cap="none">
              <a:solidFill>
                <a:srgbClr val="333333"/>
              </a:solidFill>
              <a:latin typeface="Poppins"/>
              <a:ea typeface="Poppins"/>
              <a:cs typeface="Poppins"/>
              <a:sym typeface="Poppins"/>
            </a:endParaRPr>
          </a:p>
          <a:p>
            <a:pPr marL="0" marR="0" lvl="0" indent="0" algn="l" rtl="0">
              <a:lnSpc>
                <a:spcPct val="120000"/>
              </a:lnSpc>
              <a:spcBef>
                <a:spcPts val="400"/>
              </a:spcBef>
              <a:spcAft>
                <a:spcPts val="0"/>
              </a:spcAft>
              <a:buClr>
                <a:srgbClr val="000000"/>
              </a:buClr>
              <a:buSzPts val="2400"/>
              <a:buFont typeface="Arial"/>
              <a:buNone/>
            </a:pPr>
            <a:r>
              <a:rPr lang="en-US" sz="2400" b="1" i="0" u="none" strike="noStrike" cap="none">
                <a:solidFill>
                  <a:srgbClr val="10146E"/>
                </a:solidFill>
                <a:latin typeface="Poppins"/>
                <a:ea typeface="Poppins"/>
                <a:cs typeface="Poppins"/>
                <a:sym typeface="Poppins"/>
              </a:rPr>
              <a:t>Nachweis und Bewertung – </a:t>
            </a:r>
            <a:r>
              <a:rPr lang="en-US" sz="2400" b="0" i="0" u="none" strike="noStrike" cap="none">
                <a:solidFill>
                  <a:srgbClr val="333333"/>
                </a:solidFill>
                <a:latin typeface="Poppins"/>
                <a:ea typeface="Poppins"/>
                <a:cs typeface="Poppins"/>
                <a:sym typeface="Poppins"/>
              </a:rPr>
              <a:t>E-Portfolios, digitale Beobachtungsprotokolle, Foto- und Videodokumente</a:t>
            </a:r>
            <a:endParaRPr sz="1400" b="0" i="0" u="none" strike="noStrike" cap="none">
              <a:solidFill>
                <a:srgbClr val="000000"/>
              </a:solidFill>
              <a:latin typeface="Arial"/>
              <a:ea typeface="Arial"/>
              <a:cs typeface="Arial"/>
              <a:sym typeface="Arial"/>
            </a:endParaRPr>
          </a:p>
          <a:p>
            <a:pPr marL="0" marR="0" lvl="0" indent="0" algn="l" rtl="0">
              <a:lnSpc>
                <a:spcPct val="120000"/>
              </a:lnSpc>
              <a:spcBef>
                <a:spcPts val="400"/>
              </a:spcBef>
              <a:spcAft>
                <a:spcPts val="0"/>
              </a:spcAft>
              <a:buClr>
                <a:srgbClr val="000000"/>
              </a:buClr>
              <a:buSzPts val="2400"/>
              <a:buFont typeface="Arial"/>
              <a:buNone/>
            </a:pPr>
            <a:endParaRPr sz="2400" b="0" i="0" u="none" strike="noStrike" cap="none">
              <a:solidFill>
                <a:srgbClr val="333333"/>
              </a:solidFill>
              <a:latin typeface="Poppins"/>
              <a:ea typeface="Poppins"/>
              <a:cs typeface="Poppins"/>
              <a:sym typeface="Poppins"/>
            </a:endParaRPr>
          </a:p>
          <a:p>
            <a:pPr marL="0" marR="0" lvl="0" indent="0" algn="l" rtl="0">
              <a:lnSpc>
                <a:spcPct val="120000"/>
              </a:lnSpc>
              <a:spcBef>
                <a:spcPts val="400"/>
              </a:spcBef>
              <a:spcAft>
                <a:spcPts val="0"/>
              </a:spcAft>
              <a:buClr>
                <a:srgbClr val="000000"/>
              </a:buClr>
              <a:buSzPts val="2400"/>
              <a:buFont typeface="Arial"/>
              <a:buNone/>
            </a:pPr>
            <a:r>
              <a:rPr lang="en-US" sz="2400" b="1" i="0" u="none" strike="noStrike" cap="none">
                <a:solidFill>
                  <a:srgbClr val="10146E"/>
                </a:solidFill>
                <a:latin typeface="Poppins"/>
                <a:ea typeface="Poppins"/>
                <a:cs typeface="Poppins"/>
                <a:sym typeface="Poppins"/>
              </a:rPr>
              <a:t>Kommunikation und Unterstützung – </a:t>
            </a:r>
            <a:r>
              <a:rPr lang="en-US" sz="2400" b="0" i="0" u="none" strike="noStrike" cap="none">
                <a:solidFill>
                  <a:srgbClr val="333333"/>
                </a:solidFill>
                <a:latin typeface="Poppins"/>
                <a:ea typeface="Poppins"/>
                <a:cs typeface="Poppins"/>
                <a:sym typeface="Poppins"/>
              </a:rPr>
              <a:t>Messaging-Plattformen, gemeinsam genutzte Dokumente, digitale Feedback-Tools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grpSp>
        <p:nvGrpSpPr>
          <p:cNvPr id="182" name="Google Shape;182;p26"/>
          <p:cNvGrpSpPr/>
          <p:nvPr/>
        </p:nvGrpSpPr>
        <p:grpSpPr>
          <a:xfrm rot="-5400000">
            <a:off x="-2018150" y="5932743"/>
            <a:ext cx="13655680" cy="7561980"/>
            <a:chOff x="0" y="0"/>
            <a:chExt cx="733891" cy="406400"/>
          </a:xfrm>
        </p:grpSpPr>
        <p:sp>
          <p:nvSpPr>
            <p:cNvPr id="183" name="Google Shape;183;p26"/>
            <p:cNvSpPr/>
            <p:nvPr/>
          </p:nvSpPr>
          <p:spPr>
            <a:xfrm>
              <a:off x="0" y="0"/>
              <a:ext cx="733891" cy="406400"/>
            </a:xfrm>
            <a:custGeom>
              <a:avLst/>
              <a:gdLst/>
              <a:ahLst/>
              <a:cxnLst/>
              <a:rect l="l" t="t" r="r" b="b"/>
              <a:pathLst>
                <a:path w="733891" h="406400" extrusionOk="0">
                  <a:moveTo>
                    <a:pt x="530691" y="0"/>
                  </a:moveTo>
                  <a:cubicBezTo>
                    <a:pt x="642915" y="0"/>
                    <a:pt x="733891" y="90976"/>
                    <a:pt x="733891" y="203200"/>
                  </a:cubicBezTo>
                  <a:cubicBezTo>
                    <a:pt x="733891" y="315424"/>
                    <a:pt x="642915" y="406400"/>
                    <a:pt x="530691" y="406400"/>
                  </a:cubicBezTo>
                  <a:lnTo>
                    <a:pt x="203200" y="406400"/>
                  </a:lnTo>
                  <a:cubicBezTo>
                    <a:pt x="90976" y="406400"/>
                    <a:pt x="0" y="315424"/>
                    <a:pt x="0" y="203200"/>
                  </a:cubicBezTo>
                  <a:cubicBezTo>
                    <a:pt x="0" y="90976"/>
                    <a:pt x="90976" y="0"/>
                    <a:pt x="203200" y="0"/>
                  </a:cubicBezTo>
                  <a:close/>
                </a:path>
              </a:pathLst>
            </a:custGeom>
            <a:solidFill>
              <a:srgbClr val="10146E"/>
            </a:solidFill>
            <a:ln w="123825"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4" name="Google Shape;184;p26"/>
            <p:cNvSpPr txBox="1"/>
            <p:nvPr/>
          </p:nvSpPr>
          <p:spPr>
            <a:xfrm>
              <a:off x="0" y="0"/>
              <a:ext cx="733891" cy="406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85" name="Google Shape;185;p26"/>
          <p:cNvGrpSpPr/>
          <p:nvPr/>
        </p:nvGrpSpPr>
        <p:grpSpPr>
          <a:xfrm rot="-5400000">
            <a:off x="6650470" y="5932743"/>
            <a:ext cx="13655680" cy="7561980"/>
            <a:chOff x="0" y="0"/>
            <a:chExt cx="733891" cy="406400"/>
          </a:xfrm>
        </p:grpSpPr>
        <p:sp>
          <p:nvSpPr>
            <p:cNvPr id="186" name="Google Shape;186;p26"/>
            <p:cNvSpPr/>
            <p:nvPr/>
          </p:nvSpPr>
          <p:spPr>
            <a:xfrm>
              <a:off x="0" y="0"/>
              <a:ext cx="733891" cy="406400"/>
            </a:xfrm>
            <a:custGeom>
              <a:avLst/>
              <a:gdLst/>
              <a:ahLst/>
              <a:cxnLst/>
              <a:rect l="l" t="t" r="r" b="b"/>
              <a:pathLst>
                <a:path w="733891" h="406400" extrusionOk="0">
                  <a:moveTo>
                    <a:pt x="530691" y="0"/>
                  </a:moveTo>
                  <a:cubicBezTo>
                    <a:pt x="642915" y="0"/>
                    <a:pt x="733891" y="90976"/>
                    <a:pt x="733891" y="203200"/>
                  </a:cubicBezTo>
                  <a:cubicBezTo>
                    <a:pt x="733891" y="315424"/>
                    <a:pt x="642915" y="406400"/>
                    <a:pt x="530691" y="406400"/>
                  </a:cubicBezTo>
                  <a:lnTo>
                    <a:pt x="203200" y="406400"/>
                  </a:lnTo>
                  <a:cubicBezTo>
                    <a:pt x="90976" y="406400"/>
                    <a:pt x="0" y="315424"/>
                    <a:pt x="0" y="203200"/>
                  </a:cubicBezTo>
                  <a:cubicBezTo>
                    <a:pt x="0" y="90976"/>
                    <a:pt x="90976" y="0"/>
                    <a:pt x="203200" y="0"/>
                  </a:cubicBezTo>
                  <a:close/>
                </a:path>
              </a:pathLst>
            </a:custGeom>
            <a:solidFill>
              <a:srgbClr val="10146E"/>
            </a:solidFill>
            <a:ln w="123825"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7" name="Google Shape;187;p26"/>
            <p:cNvSpPr txBox="1"/>
            <p:nvPr/>
          </p:nvSpPr>
          <p:spPr>
            <a:xfrm>
              <a:off x="0" y="0"/>
              <a:ext cx="733891" cy="406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88" name="Google Shape;188;p26"/>
          <p:cNvSpPr/>
          <p:nvPr/>
        </p:nvSpPr>
        <p:spPr>
          <a:xfrm>
            <a:off x="3510165" y="1779018"/>
            <a:ext cx="2599050" cy="2599050"/>
          </a:xfrm>
          <a:custGeom>
            <a:avLst/>
            <a:gdLst/>
            <a:ahLst/>
            <a:cxnLst/>
            <a:rect l="l" t="t" r="r" b="b"/>
            <a:pathLst>
              <a:path w="2599050" h="2599050" extrusionOk="0">
                <a:moveTo>
                  <a:pt x="0" y="0"/>
                </a:moveTo>
                <a:lnTo>
                  <a:pt x="2599050" y="0"/>
                </a:lnTo>
                <a:lnTo>
                  <a:pt x="2599050" y="2599050"/>
                </a:lnTo>
                <a:lnTo>
                  <a:pt x="0" y="259905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9" name="Google Shape;189;p26"/>
          <p:cNvSpPr/>
          <p:nvPr/>
        </p:nvSpPr>
        <p:spPr>
          <a:xfrm>
            <a:off x="3706174" y="1975026"/>
            <a:ext cx="2207033" cy="2207033"/>
          </a:xfrm>
          <a:custGeom>
            <a:avLst/>
            <a:gdLst/>
            <a:ahLst/>
            <a:cxnLst/>
            <a:rect l="l" t="t" r="r" b="b"/>
            <a:pathLst>
              <a:path w="2207033" h="2207033" extrusionOk="0">
                <a:moveTo>
                  <a:pt x="0" y="0"/>
                </a:moveTo>
                <a:lnTo>
                  <a:pt x="2207032" y="0"/>
                </a:lnTo>
                <a:lnTo>
                  <a:pt x="2207032" y="2207033"/>
                </a:lnTo>
                <a:lnTo>
                  <a:pt x="0" y="2207033"/>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0" name="Google Shape;190;p26"/>
          <p:cNvSpPr/>
          <p:nvPr/>
        </p:nvSpPr>
        <p:spPr>
          <a:xfrm>
            <a:off x="12178785" y="1779018"/>
            <a:ext cx="2599050" cy="2599050"/>
          </a:xfrm>
          <a:custGeom>
            <a:avLst/>
            <a:gdLst/>
            <a:ahLst/>
            <a:cxnLst/>
            <a:rect l="l" t="t" r="r" b="b"/>
            <a:pathLst>
              <a:path w="2599050" h="2599050" extrusionOk="0">
                <a:moveTo>
                  <a:pt x="0" y="0"/>
                </a:moveTo>
                <a:lnTo>
                  <a:pt x="2599050" y="0"/>
                </a:lnTo>
                <a:lnTo>
                  <a:pt x="2599050" y="2599050"/>
                </a:lnTo>
                <a:lnTo>
                  <a:pt x="0" y="259905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1" name="Google Shape;191;p26"/>
          <p:cNvSpPr/>
          <p:nvPr/>
        </p:nvSpPr>
        <p:spPr>
          <a:xfrm>
            <a:off x="12377073" y="1975026"/>
            <a:ext cx="2207033" cy="2207033"/>
          </a:xfrm>
          <a:custGeom>
            <a:avLst/>
            <a:gdLst/>
            <a:ahLst/>
            <a:cxnLst/>
            <a:rect l="l" t="t" r="r" b="b"/>
            <a:pathLst>
              <a:path w="2207033" h="2207033" extrusionOk="0">
                <a:moveTo>
                  <a:pt x="0" y="0"/>
                </a:moveTo>
                <a:lnTo>
                  <a:pt x="2207033" y="0"/>
                </a:lnTo>
                <a:lnTo>
                  <a:pt x="2207033" y="2207033"/>
                </a:lnTo>
                <a:lnTo>
                  <a:pt x="0" y="2207033"/>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2" name="Google Shape;192;p26"/>
          <p:cNvSpPr/>
          <p:nvPr/>
        </p:nvSpPr>
        <p:spPr>
          <a:xfrm>
            <a:off x="3820610" y="2089463"/>
            <a:ext cx="1978160" cy="1978160"/>
          </a:xfrm>
          <a:custGeom>
            <a:avLst/>
            <a:gdLst/>
            <a:ahLst/>
            <a:cxnLst/>
            <a:rect l="l" t="t" r="r" b="b"/>
            <a:pathLst>
              <a:path w="1978160" h="1978160" extrusionOk="0">
                <a:moveTo>
                  <a:pt x="0" y="0"/>
                </a:moveTo>
                <a:lnTo>
                  <a:pt x="1978160" y="0"/>
                </a:lnTo>
                <a:lnTo>
                  <a:pt x="1978160" y="1978160"/>
                </a:lnTo>
                <a:lnTo>
                  <a:pt x="0" y="1978160"/>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3" name="Google Shape;193;p26"/>
          <p:cNvSpPr/>
          <p:nvPr/>
        </p:nvSpPr>
        <p:spPr>
          <a:xfrm>
            <a:off x="12491510" y="2089463"/>
            <a:ext cx="1978160" cy="1978160"/>
          </a:xfrm>
          <a:custGeom>
            <a:avLst/>
            <a:gdLst/>
            <a:ahLst/>
            <a:cxnLst/>
            <a:rect l="l" t="t" r="r" b="b"/>
            <a:pathLst>
              <a:path w="1978160" h="1978160" extrusionOk="0">
                <a:moveTo>
                  <a:pt x="0" y="0"/>
                </a:moveTo>
                <a:lnTo>
                  <a:pt x="1978160" y="0"/>
                </a:lnTo>
                <a:lnTo>
                  <a:pt x="1978160" y="1978160"/>
                </a:lnTo>
                <a:lnTo>
                  <a:pt x="0" y="1978160"/>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4" name="Google Shape;194;p26"/>
          <p:cNvSpPr/>
          <p:nvPr/>
        </p:nvSpPr>
        <p:spPr>
          <a:xfrm>
            <a:off x="4182900" y="2586513"/>
            <a:ext cx="1253580" cy="984060"/>
          </a:xfrm>
          <a:custGeom>
            <a:avLst/>
            <a:gdLst/>
            <a:ahLst/>
            <a:cxnLst/>
            <a:rect l="l" t="t" r="r" b="b"/>
            <a:pathLst>
              <a:path w="1253580" h="984060" extrusionOk="0">
                <a:moveTo>
                  <a:pt x="0" y="0"/>
                </a:moveTo>
                <a:lnTo>
                  <a:pt x="1253580" y="0"/>
                </a:lnTo>
                <a:lnTo>
                  <a:pt x="1253580" y="984060"/>
                </a:lnTo>
                <a:lnTo>
                  <a:pt x="0" y="984060"/>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5" name="Google Shape;195;p26"/>
          <p:cNvSpPr/>
          <p:nvPr/>
        </p:nvSpPr>
        <p:spPr>
          <a:xfrm rot="10800000" flipH="1">
            <a:off x="12853800" y="2586513"/>
            <a:ext cx="1253580" cy="984060"/>
          </a:xfrm>
          <a:custGeom>
            <a:avLst/>
            <a:gdLst/>
            <a:ahLst/>
            <a:cxnLst/>
            <a:rect l="l" t="t" r="r" b="b"/>
            <a:pathLst>
              <a:path w="1253580" h="984060" extrusionOk="0">
                <a:moveTo>
                  <a:pt x="0" y="984060"/>
                </a:moveTo>
                <a:lnTo>
                  <a:pt x="1253580" y="984060"/>
                </a:lnTo>
                <a:lnTo>
                  <a:pt x="1253580" y="0"/>
                </a:lnTo>
                <a:lnTo>
                  <a:pt x="0" y="0"/>
                </a:lnTo>
                <a:lnTo>
                  <a:pt x="0" y="98406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6" name="Google Shape;196;p26"/>
          <p:cNvSpPr/>
          <p:nvPr/>
        </p:nvSpPr>
        <p:spPr>
          <a:xfrm rot="-10520999">
            <a:off x="12455024" y="-1230096"/>
            <a:ext cx="6240735" cy="2176456"/>
          </a:xfrm>
          <a:custGeom>
            <a:avLst/>
            <a:gdLst/>
            <a:ahLst/>
            <a:cxnLst/>
            <a:rect l="l" t="t" r="r" b="b"/>
            <a:pathLst>
              <a:path w="6240735" h="2176456" extrusionOk="0">
                <a:moveTo>
                  <a:pt x="0" y="0"/>
                </a:moveTo>
                <a:lnTo>
                  <a:pt x="6240735" y="0"/>
                </a:lnTo>
                <a:lnTo>
                  <a:pt x="6240735" y="2176456"/>
                </a:lnTo>
                <a:lnTo>
                  <a:pt x="0" y="2176456"/>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7" name="Google Shape;197;p26"/>
          <p:cNvSpPr/>
          <p:nvPr/>
        </p:nvSpPr>
        <p:spPr>
          <a:xfrm rot="10598374" flipH="1">
            <a:off x="-1201877" y="-1735978"/>
            <a:ext cx="6576787" cy="2293655"/>
          </a:xfrm>
          <a:custGeom>
            <a:avLst/>
            <a:gdLst/>
            <a:ahLst/>
            <a:cxnLst/>
            <a:rect l="l" t="t" r="r" b="b"/>
            <a:pathLst>
              <a:path w="6576787" h="2293655" extrusionOk="0">
                <a:moveTo>
                  <a:pt x="0" y="2293654"/>
                </a:moveTo>
                <a:lnTo>
                  <a:pt x="6576787" y="2293654"/>
                </a:lnTo>
                <a:lnTo>
                  <a:pt x="6576787" y="0"/>
                </a:lnTo>
                <a:lnTo>
                  <a:pt x="0" y="0"/>
                </a:lnTo>
                <a:lnTo>
                  <a:pt x="0" y="2293654"/>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8" name="Google Shape;198;p26"/>
          <p:cNvSpPr txBox="1"/>
          <p:nvPr/>
        </p:nvSpPr>
        <p:spPr>
          <a:xfrm>
            <a:off x="6501477" y="1019175"/>
            <a:ext cx="5285047" cy="2643288"/>
          </a:xfrm>
          <a:prstGeom prst="rect">
            <a:avLst/>
          </a:prstGeom>
          <a:noFill/>
          <a:ln>
            <a:noFill/>
          </a:ln>
        </p:spPr>
        <p:txBody>
          <a:bodyPr spcFirstLastPara="1" wrap="square" lIns="0" tIns="0" rIns="0" bIns="0" anchor="t" anchorCtr="0">
            <a:spAutoFit/>
          </a:bodyPr>
          <a:lstStyle/>
          <a:p>
            <a:pPr marL="0" marR="0" lvl="0" indent="0" algn="ctr" rtl="0">
              <a:lnSpc>
                <a:spcPct val="113002"/>
              </a:lnSpc>
              <a:spcBef>
                <a:spcPts val="0"/>
              </a:spcBef>
              <a:spcAft>
                <a:spcPts val="0"/>
              </a:spcAft>
              <a:buClr>
                <a:srgbClr val="000000"/>
              </a:buClr>
              <a:buSzPts val="4499"/>
              <a:buFont typeface="Arial"/>
              <a:buNone/>
            </a:pPr>
            <a:r>
              <a:rPr lang="en-US" sz="3800" b="1" i="0" u="none" strike="noStrike" cap="none">
                <a:solidFill>
                  <a:srgbClr val="000000"/>
                </a:solidFill>
                <a:latin typeface="Poppins"/>
                <a:ea typeface="Poppins"/>
                <a:cs typeface="Poppins"/>
                <a:sym typeface="Poppins"/>
              </a:rPr>
              <a:t>Selbstbewertung der digitalen Kompetenz (Bewertung auf einer Skala von 1 bis 5)</a:t>
            </a:r>
            <a:endParaRPr sz="3800" b="0" i="0" u="none" strike="noStrike" cap="none">
              <a:solidFill>
                <a:srgbClr val="000000"/>
              </a:solidFill>
              <a:latin typeface="Arial"/>
              <a:ea typeface="Arial"/>
              <a:cs typeface="Arial"/>
              <a:sym typeface="Arial"/>
            </a:endParaRPr>
          </a:p>
        </p:txBody>
      </p:sp>
      <p:sp>
        <p:nvSpPr>
          <p:cNvPr id="199" name="Google Shape;199;p26"/>
          <p:cNvSpPr txBox="1"/>
          <p:nvPr/>
        </p:nvSpPr>
        <p:spPr>
          <a:xfrm>
            <a:off x="1776608" y="5484943"/>
            <a:ext cx="6066165" cy="4578433"/>
          </a:xfrm>
          <a:prstGeom prst="rect">
            <a:avLst/>
          </a:prstGeom>
          <a:noFill/>
          <a:ln>
            <a:noFill/>
          </a:ln>
        </p:spPr>
        <p:txBody>
          <a:bodyPr spcFirstLastPara="1" wrap="square" lIns="0" tIns="0" rIns="0" bIns="0" anchor="t" anchorCtr="0">
            <a:spAutoFit/>
          </a:bodyPr>
          <a:lstStyle/>
          <a:p>
            <a:pPr marL="0" marR="0" lvl="0" indent="0" algn="just" rtl="0">
              <a:lnSpc>
                <a:spcPct val="118974"/>
              </a:lnSpc>
              <a:spcBef>
                <a:spcPts val="0"/>
              </a:spcBef>
              <a:spcAft>
                <a:spcPts val="0"/>
              </a:spcAft>
              <a:buClr>
                <a:srgbClr val="000000"/>
              </a:buClr>
              <a:buSzPts val="2203"/>
              <a:buFont typeface="Arial"/>
              <a:buNone/>
            </a:pPr>
            <a:r>
              <a:rPr lang="en-US" sz="2203" b="0" i="0" u="none" strike="noStrike" cap="none">
                <a:solidFill>
                  <a:srgbClr val="FFFFFF"/>
                </a:solidFill>
                <a:latin typeface="Poppins"/>
                <a:ea typeface="Poppins"/>
                <a:cs typeface="Poppins"/>
                <a:sym typeface="Poppins"/>
              </a:rPr>
              <a:t>Bewertung 1–5:</a:t>
            </a:r>
            <a:endParaRPr sz="1400" b="0" i="0" u="none" strike="noStrike" cap="none">
              <a:solidFill>
                <a:srgbClr val="000000"/>
              </a:solidFill>
              <a:latin typeface="Arial"/>
              <a:ea typeface="Arial"/>
              <a:cs typeface="Arial"/>
              <a:sym typeface="Arial"/>
            </a:endParaRPr>
          </a:p>
          <a:p>
            <a:pPr marL="0" marR="0" lvl="0" indent="0" algn="just" rtl="0">
              <a:lnSpc>
                <a:spcPct val="118974"/>
              </a:lnSpc>
              <a:spcBef>
                <a:spcPts val="0"/>
              </a:spcBef>
              <a:spcAft>
                <a:spcPts val="0"/>
              </a:spcAft>
              <a:buClr>
                <a:srgbClr val="000000"/>
              </a:buClr>
              <a:buSzPts val="2203"/>
              <a:buFont typeface="Arial"/>
              <a:buNone/>
            </a:pPr>
            <a:endParaRPr sz="1900" b="0" i="0" u="none" strike="noStrike" cap="none">
              <a:solidFill>
                <a:srgbClr val="FFFFFF"/>
              </a:solidFill>
              <a:latin typeface="Poppins"/>
              <a:ea typeface="Poppins"/>
              <a:cs typeface="Poppins"/>
              <a:sym typeface="Poppins"/>
            </a:endParaRPr>
          </a:p>
          <a:p>
            <a:pPr marL="0" marR="0" lvl="0" indent="0" algn="just" rtl="0">
              <a:lnSpc>
                <a:spcPct val="118974"/>
              </a:lnSpc>
              <a:spcBef>
                <a:spcPts val="0"/>
              </a:spcBef>
              <a:spcAft>
                <a:spcPts val="0"/>
              </a:spcAft>
              <a:buClr>
                <a:srgbClr val="000000"/>
              </a:buClr>
              <a:buSzPts val="2203"/>
              <a:buFont typeface="Arial"/>
              <a:buNone/>
            </a:pPr>
            <a:r>
              <a:rPr lang="en-US" sz="1900" b="0" i="0" u="none" strike="noStrike" cap="none">
                <a:solidFill>
                  <a:srgbClr val="FFFFFF"/>
                </a:solidFill>
                <a:latin typeface="Poppins"/>
                <a:ea typeface="Poppins"/>
                <a:cs typeface="Poppins"/>
                <a:sym typeface="Poppins"/>
              </a:rPr>
              <a:t>Ich setze digitale Werkzeuge in meinem Unterricht so ein, dass sie einen echten Mehrwert bieten und nicht nur für Abwechslung sorgen.</a:t>
            </a:r>
            <a:endParaRPr sz="1900" b="0" i="0" u="none" strike="noStrike" cap="none">
              <a:solidFill>
                <a:srgbClr val="000000"/>
              </a:solidFill>
              <a:latin typeface="Arial"/>
              <a:ea typeface="Arial"/>
              <a:cs typeface="Arial"/>
              <a:sym typeface="Arial"/>
            </a:endParaRPr>
          </a:p>
          <a:p>
            <a:pPr marL="0" marR="0" lvl="0" indent="0" algn="just" rtl="0">
              <a:lnSpc>
                <a:spcPct val="118974"/>
              </a:lnSpc>
              <a:spcBef>
                <a:spcPts val="0"/>
              </a:spcBef>
              <a:spcAft>
                <a:spcPts val="0"/>
              </a:spcAft>
              <a:buClr>
                <a:srgbClr val="000000"/>
              </a:buClr>
              <a:buSzPts val="2203"/>
              <a:buFont typeface="Arial"/>
              <a:buNone/>
            </a:pPr>
            <a:endParaRPr sz="1900" b="0" i="0" u="none" strike="noStrike" cap="none">
              <a:solidFill>
                <a:srgbClr val="FFFFFF"/>
              </a:solidFill>
              <a:latin typeface="Poppins"/>
              <a:ea typeface="Poppins"/>
              <a:cs typeface="Poppins"/>
              <a:sym typeface="Poppins"/>
            </a:endParaRPr>
          </a:p>
          <a:p>
            <a:pPr marL="0" marR="0" lvl="0" indent="0" algn="just" rtl="0">
              <a:lnSpc>
                <a:spcPct val="118974"/>
              </a:lnSpc>
              <a:spcBef>
                <a:spcPts val="0"/>
              </a:spcBef>
              <a:spcAft>
                <a:spcPts val="0"/>
              </a:spcAft>
              <a:buClr>
                <a:srgbClr val="000000"/>
              </a:buClr>
              <a:buSzPts val="2203"/>
              <a:buFont typeface="Arial"/>
              <a:buNone/>
            </a:pPr>
            <a:r>
              <a:rPr lang="en-US" sz="1900" b="0" i="0" u="none" strike="noStrike" cap="none">
                <a:solidFill>
                  <a:srgbClr val="FFFFFF"/>
                </a:solidFill>
                <a:latin typeface="Poppins"/>
                <a:ea typeface="Poppins"/>
                <a:cs typeface="Poppins"/>
                <a:sym typeface="Poppins"/>
              </a:rPr>
              <a:t>Ich unterstütze die Lernenden dabei, digitale Tools sicher und verantwortungsbewusst zu nutzen. </a:t>
            </a:r>
            <a:endParaRPr sz="1900" b="0" i="0" u="none" strike="noStrike" cap="none">
              <a:solidFill>
                <a:srgbClr val="FFFFFF"/>
              </a:solidFill>
              <a:latin typeface="Poppins"/>
              <a:ea typeface="Poppins"/>
              <a:cs typeface="Poppins"/>
              <a:sym typeface="Poppins"/>
            </a:endParaRPr>
          </a:p>
          <a:p>
            <a:pPr marL="0" marR="0" lvl="0" indent="0" algn="just" rtl="0">
              <a:lnSpc>
                <a:spcPct val="118974"/>
              </a:lnSpc>
              <a:spcBef>
                <a:spcPts val="0"/>
              </a:spcBef>
              <a:spcAft>
                <a:spcPts val="0"/>
              </a:spcAft>
              <a:buClr>
                <a:srgbClr val="000000"/>
              </a:buClr>
              <a:buSzPts val="2203"/>
              <a:buFont typeface="Arial"/>
              <a:buNone/>
            </a:pPr>
            <a:endParaRPr sz="1900" b="0" i="0" u="none" strike="noStrike" cap="none">
              <a:solidFill>
                <a:srgbClr val="FFFFFF"/>
              </a:solidFill>
              <a:latin typeface="Poppins"/>
              <a:ea typeface="Poppins"/>
              <a:cs typeface="Poppins"/>
              <a:sym typeface="Poppins"/>
            </a:endParaRPr>
          </a:p>
          <a:p>
            <a:pPr marL="0" marR="0" lvl="0" indent="0" algn="just" rtl="0">
              <a:lnSpc>
                <a:spcPct val="118974"/>
              </a:lnSpc>
              <a:spcBef>
                <a:spcPts val="0"/>
              </a:spcBef>
              <a:spcAft>
                <a:spcPts val="0"/>
              </a:spcAft>
              <a:buClr>
                <a:srgbClr val="000000"/>
              </a:buClr>
              <a:buSzPts val="2203"/>
              <a:buFont typeface="Arial"/>
              <a:buNone/>
            </a:pPr>
            <a:r>
              <a:rPr lang="en-US" sz="1900" b="0" i="0" u="none" strike="noStrike" cap="none">
                <a:solidFill>
                  <a:srgbClr val="FFFFFF"/>
                </a:solidFill>
                <a:latin typeface="Poppins"/>
                <a:ea typeface="Poppins"/>
                <a:cs typeface="Poppins"/>
                <a:sym typeface="Poppins"/>
              </a:rPr>
              <a:t>Ich halte mich über die digitalen Werkzeuge und Plattformen auf dem Laufenden, die in dem von mir unterrichteten Berufsfeld zum Einsatz kommen.</a:t>
            </a:r>
            <a:endParaRPr sz="1900" b="0" i="0" u="none" strike="noStrike" cap="none">
              <a:solidFill>
                <a:srgbClr val="000000"/>
              </a:solidFill>
              <a:latin typeface="Arial"/>
              <a:ea typeface="Arial"/>
              <a:cs typeface="Arial"/>
              <a:sym typeface="Arial"/>
            </a:endParaRPr>
          </a:p>
        </p:txBody>
      </p:sp>
      <p:sp>
        <p:nvSpPr>
          <p:cNvPr id="200" name="Google Shape;200;p26"/>
          <p:cNvSpPr txBox="1"/>
          <p:nvPr/>
        </p:nvSpPr>
        <p:spPr>
          <a:xfrm>
            <a:off x="10411304" y="5484942"/>
            <a:ext cx="6066165" cy="3227550"/>
          </a:xfrm>
          <a:prstGeom prst="rect">
            <a:avLst/>
          </a:prstGeom>
          <a:noFill/>
          <a:ln>
            <a:noFill/>
          </a:ln>
        </p:spPr>
        <p:txBody>
          <a:bodyPr spcFirstLastPara="1" wrap="square" lIns="0" tIns="0" rIns="0" bIns="0" anchor="t" anchorCtr="0">
            <a:spAutoFit/>
          </a:bodyPr>
          <a:lstStyle/>
          <a:p>
            <a:pPr marL="0" marR="0" lvl="0" indent="0" algn="just" rtl="0">
              <a:lnSpc>
                <a:spcPct val="118974"/>
              </a:lnSpc>
              <a:spcBef>
                <a:spcPts val="0"/>
              </a:spcBef>
              <a:spcAft>
                <a:spcPts val="0"/>
              </a:spcAft>
              <a:buClr>
                <a:srgbClr val="000000"/>
              </a:buClr>
              <a:buSzPts val="2203"/>
              <a:buFont typeface="Arial"/>
              <a:buNone/>
            </a:pPr>
            <a:r>
              <a:rPr lang="en-US" sz="2203" b="0" i="0" u="none" strike="noStrike" cap="none">
                <a:solidFill>
                  <a:srgbClr val="FFFFFF"/>
                </a:solidFill>
                <a:latin typeface="Poppins"/>
                <a:ea typeface="Poppins"/>
                <a:cs typeface="Poppins"/>
                <a:sym typeface="Poppins"/>
              </a:rPr>
              <a:t>Bewertung 1–5:</a:t>
            </a:r>
            <a:endParaRPr sz="1400" b="0" i="0" u="none" strike="noStrike" cap="none">
              <a:solidFill>
                <a:srgbClr val="000000"/>
              </a:solidFill>
              <a:latin typeface="Arial"/>
              <a:ea typeface="Arial"/>
              <a:cs typeface="Arial"/>
              <a:sym typeface="Arial"/>
            </a:endParaRPr>
          </a:p>
          <a:p>
            <a:pPr marL="0" marR="0" lvl="0" indent="0" algn="just" rtl="0">
              <a:lnSpc>
                <a:spcPct val="118974"/>
              </a:lnSpc>
              <a:spcBef>
                <a:spcPts val="0"/>
              </a:spcBef>
              <a:spcAft>
                <a:spcPts val="0"/>
              </a:spcAft>
              <a:buClr>
                <a:srgbClr val="000000"/>
              </a:buClr>
              <a:buSzPts val="2203"/>
              <a:buFont typeface="Arial"/>
              <a:buNone/>
            </a:pPr>
            <a:endParaRPr sz="2203" b="0" i="0" u="none" strike="noStrike" cap="none">
              <a:solidFill>
                <a:srgbClr val="FFFFFF"/>
              </a:solidFill>
              <a:latin typeface="Poppins"/>
              <a:ea typeface="Poppins"/>
              <a:cs typeface="Poppins"/>
              <a:sym typeface="Poppins"/>
            </a:endParaRPr>
          </a:p>
          <a:p>
            <a:pPr marL="0" marR="0" lvl="0" indent="0" algn="just" rtl="0">
              <a:lnSpc>
                <a:spcPct val="118974"/>
              </a:lnSpc>
              <a:spcBef>
                <a:spcPts val="0"/>
              </a:spcBef>
              <a:spcAft>
                <a:spcPts val="0"/>
              </a:spcAft>
              <a:buClr>
                <a:srgbClr val="000000"/>
              </a:buClr>
              <a:buSzPts val="2203"/>
              <a:buFont typeface="Arial"/>
              <a:buNone/>
            </a:pPr>
            <a:r>
              <a:rPr lang="en-US" sz="2203" b="0" i="0" u="none" strike="noStrike" cap="none">
                <a:solidFill>
                  <a:srgbClr val="FFFFFF"/>
                </a:solidFill>
                <a:latin typeface="Poppins"/>
                <a:ea typeface="Poppins"/>
                <a:cs typeface="Poppins"/>
                <a:sym typeface="Poppins"/>
              </a:rPr>
              <a:t>Ich baue anwendungsbezogene Rechenaufgaben ein, die einen direkten Bezug zur beruflichen Praxis haben.</a:t>
            </a:r>
            <a:endParaRPr sz="1400" b="0" i="0" u="none" strike="noStrike" cap="none">
              <a:solidFill>
                <a:srgbClr val="000000"/>
              </a:solidFill>
              <a:latin typeface="Arial"/>
              <a:ea typeface="Arial"/>
              <a:cs typeface="Arial"/>
              <a:sym typeface="Arial"/>
            </a:endParaRPr>
          </a:p>
          <a:p>
            <a:pPr marL="0" marR="0" lvl="0" indent="0" algn="just" rtl="0">
              <a:lnSpc>
                <a:spcPct val="118974"/>
              </a:lnSpc>
              <a:spcBef>
                <a:spcPts val="0"/>
              </a:spcBef>
              <a:spcAft>
                <a:spcPts val="0"/>
              </a:spcAft>
              <a:buClr>
                <a:srgbClr val="000000"/>
              </a:buClr>
              <a:buSzPts val="2203"/>
              <a:buFont typeface="Arial"/>
              <a:buNone/>
            </a:pPr>
            <a:endParaRPr sz="2203" b="0" i="0" u="none" strike="noStrike" cap="none">
              <a:solidFill>
                <a:srgbClr val="FFFFFF"/>
              </a:solidFill>
              <a:latin typeface="Poppins"/>
              <a:ea typeface="Poppins"/>
              <a:cs typeface="Poppins"/>
              <a:sym typeface="Poppins"/>
            </a:endParaRPr>
          </a:p>
          <a:p>
            <a:pPr marL="0" marR="0" lvl="0" indent="0" algn="just" rtl="0">
              <a:lnSpc>
                <a:spcPct val="118974"/>
              </a:lnSpc>
              <a:spcBef>
                <a:spcPts val="0"/>
              </a:spcBef>
              <a:spcAft>
                <a:spcPts val="0"/>
              </a:spcAft>
              <a:buClr>
                <a:srgbClr val="000000"/>
              </a:buClr>
              <a:buSzPts val="2203"/>
              <a:buFont typeface="Arial"/>
              <a:buNone/>
            </a:pPr>
            <a:r>
              <a:rPr lang="en-US" sz="2203" b="0" i="0" u="none" strike="noStrike" cap="none">
                <a:solidFill>
                  <a:srgbClr val="FFFFFF"/>
                </a:solidFill>
                <a:latin typeface="Poppins"/>
                <a:ea typeface="Poppins"/>
                <a:cs typeface="Poppins"/>
                <a:sym typeface="Poppins"/>
              </a:rPr>
              <a:t>Ich reflektiere regelmäßig darüber, wie meine digitale Praxis die Lernergebnisse besser unterstützen könnte.</a:t>
            </a:r>
            <a:endParaRPr sz="1400" b="0" i="0" u="none" strike="noStrike" cap="none">
              <a:solidFill>
                <a:srgbClr val="000000"/>
              </a:solidFill>
              <a:latin typeface="Arial"/>
              <a:ea typeface="Arial"/>
              <a:cs typeface="Arial"/>
              <a:sym typeface="Arial"/>
            </a:endParaRPr>
          </a:p>
        </p:txBody>
      </p:sp>
      <p:sp>
        <p:nvSpPr>
          <p:cNvPr id="201" name="Google Shape;201;p26"/>
          <p:cNvSpPr txBox="1"/>
          <p:nvPr/>
        </p:nvSpPr>
        <p:spPr>
          <a:xfrm>
            <a:off x="2309073" y="4337196"/>
            <a:ext cx="5001235" cy="641293"/>
          </a:xfrm>
          <a:prstGeom prst="rect">
            <a:avLst/>
          </a:prstGeom>
          <a:noFill/>
          <a:ln>
            <a:noFill/>
          </a:ln>
        </p:spPr>
        <p:txBody>
          <a:bodyPr spcFirstLastPara="1" wrap="square" lIns="0" tIns="0" rIns="0" bIns="0" anchor="t" anchorCtr="0">
            <a:spAutoFit/>
          </a:bodyPr>
          <a:lstStyle/>
          <a:p>
            <a:pPr marL="0" marR="0" lvl="0" indent="0" algn="ctr" rtl="0">
              <a:lnSpc>
                <a:spcPct val="112994"/>
              </a:lnSpc>
              <a:spcBef>
                <a:spcPts val="0"/>
              </a:spcBef>
              <a:spcAft>
                <a:spcPts val="0"/>
              </a:spcAft>
              <a:buClr>
                <a:srgbClr val="000000"/>
              </a:buClr>
              <a:buSzPts val="2800"/>
              <a:buFont typeface="Arial"/>
              <a:buNone/>
            </a:pPr>
            <a:r>
              <a:rPr lang="en-US" sz="2800" b="1" i="0" u="none" strike="noStrike" cap="none">
                <a:solidFill>
                  <a:srgbClr val="FFFFFF"/>
                </a:solidFill>
                <a:latin typeface="Poppins"/>
                <a:ea typeface="Poppins"/>
                <a:cs typeface="Poppins"/>
                <a:sym typeface="Poppins"/>
              </a:rPr>
              <a:t>Tools &amp; Unterstützung (1–3)</a:t>
            </a:r>
            <a:endParaRPr sz="1400" b="0" i="0" u="none" strike="noStrike" cap="none">
              <a:solidFill>
                <a:srgbClr val="000000"/>
              </a:solidFill>
              <a:latin typeface="Arial"/>
              <a:ea typeface="Arial"/>
              <a:cs typeface="Arial"/>
              <a:sym typeface="Arial"/>
            </a:endParaRPr>
          </a:p>
        </p:txBody>
      </p:sp>
      <p:sp>
        <p:nvSpPr>
          <p:cNvPr id="202" name="Google Shape;202;p26"/>
          <p:cNvSpPr txBox="1"/>
          <p:nvPr/>
        </p:nvSpPr>
        <p:spPr>
          <a:xfrm>
            <a:off x="10943770" y="4289049"/>
            <a:ext cx="5001235" cy="641293"/>
          </a:xfrm>
          <a:prstGeom prst="rect">
            <a:avLst/>
          </a:prstGeom>
          <a:noFill/>
          <a:ln>
            <a:noFill/>
          </a:ln>
        </p:spPr>
        <p:txBody>
          <a:bodyPr spcFirstLastPara="1" wrap="square" lIns="0" tIns="0" rIns="0" bIns="0" anchor="t" anchorCtr="0">
            <a:spAutoFit/>
          </a:bodyPr>
          <a:lstStyle/>
          <a:p>
            <a:pPr marL="0" marR="0" lvl="0" indent="0" algn="ctr" rtl="0">
              <a:lnSpc>
                <a:spcPct val="112994"/>
              </a:lnSpc>
              <a:spcBef>
                <a:spcPts val="0"/>
              </a:spcBef>
              <a:spcAft>
                <a:spcPts val="0"/>
              </a:spcAft>
              <a:buClr>
                <a:srgbClr val="000000"/>
              </a:buClr>
              <a:buSzPts val="2800"/>
              <a:buFont typeface="Arial"/>
              <a:buNone/>
            </a:pPr>
            <a:r>
              <a:rPr lang="en-US" sz="2800" b="1" i="0" u="none" strike="noStrike" cap="none">
                <a:solidFill>
                  <a:srgbClr val="FFFFFF"/>
                </a:solidFill>
                <a:latin typeface="Poppins"/>
                <a:ea typeface="Poppins"/>
                <a:cs typeface="Poppins"/>
                <a:sym typeface="Poppins"/>
              </a:rPr>
              <a:t>Rechenkompetenz &amp; Reflexion (4–5)</a:t>
            </a:r>
            <a:endParaRPr sz="1400" b="0" i="0" u="none" strike="noStrike" cap="none">
              <a:solidFill>
                <a:srgbClr val="000000"/>
              </a:solidFill>
              <a:latin typeface="Arial"/>
              <a:ea typeface="Arial"/>
              <a:cs typeface="Arial"/>
              <a:sym typeface="Arial"/>
            </a:endParaRPr>
          </a:p>
        </p:txBody>
      </p:sp>
      <p:sp>
        <p:nvSpPr>
          <p:cNvPr id="203" name="Google Shape;203;p26"/>
          <p:cNvSpPr/>
          <p:nvPr/>
        </p:nvSpPr>
        <p:spPr>
          <a:xfrm>
            <a:off x="3064632" y="412666"/>
            <a:ext cx="1413849" cy="1232069"/>
          </a:xfrm>
          <a:custGeom>
            <a:avLst/>
            <a:gdLst/>
            <a:ahLst/>
            <a:cxnLst/>
            <a:rect l="l" t="t" r="r" b="b"/>
            <a:pathLst>
              <a:path w="1413849" h="1232069" extrusionOk="0">
                <a:moveTo>
                  <a:pt x="0" y="0"/>
                </a:moveTo>
                <a:lnTo>
                  <a:pt x="1413850" y="0"/>
                </a:lnTo>
                <a:lnTo>
                  <a:pt x="1413850" y="1232068"/>
                </a:lnTo>
                <a:lnTo>
                  <a:pt x="0" y="1232068"/>
                </a:lnTo>
                <a:lnTo>
                  <a:pt x="0" y="0"/>
                </a:lnTo>
                <a:close/>
              </a:path>
            </a:pathLst>
          </a:custGeom>
          <a:blipFill rotWithShape="1">
            <a:blip r:embed="rId10">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4" name="Google Shape;204;p26"/>
          <p:cNvSpPr/>
          <p:nvPr/>
        </p:nvSpPr>
        <p:spPr>
          <a:xfrm>
            <a:off x="528198" y="857642"/>
            <a:ext cx="2350712" cy="634692"/>
          </a:xfrm>
          <a:custGeom>
            <a:avLst/>
            <a:gdLst/>
            <a:ahLst/>
            <a:cxnLst/>
            <a:rect l="l" t="t" r="r" b="b"/>
            <a:pathLst>
              <a:path w="2350712" h="634692" extrusionOk="0">
                <a:moveTo>
                  <a:pt x="0" y="0"/>
                </a:moveTo>
                <a:lnTo>
                  <a:pt x="2350713" y="0"/>
                </a:lnTo>
                <a:lnTo>
                  <a:pt x="2350713" y="634692"/>
                </a:lnTo>
                <a:lnTo>
                  <a:pt x="0" y="634692"/>
                </a:lnTo>
                <a:lnTo>
                  <a:pt x="0" y="0"/>
                </a:lnTo>
                <a:close/>
              </a:path>
            </a:pathLst>
          </a:custGeom>
          <a:blipFill rotWithShape="1">
            <a:blip r:embed="rId11">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27"/>
          <p:cNvSpPr/>
          <p:nvPr/>
        </p:nvSpPr>
        <p:spPr>
          <a:xfrm>
            <a:off x="2997456" y="9271591"/>
            <a:ext cx="1213037" cy="1015409"/>
          </a:xfrm>
          <a:custGeom>
            <a:avLst/>
            <a:gdLst/>
            <a:ahLst/>
            <a:cxnLst/>
            <a:rect l="l" t="t" r="r" b="b"/>
            <a:pathLst>
              <a:path w="1413849" h="1232069" extrusionOk="0">
                <a:moveTo>
                  <a:pt x="0" y="0"/>
                </a:moveTo>
                <a:lnTo>
                  <a:pt x="1413849" y="0"/>
                </a:lnTo>
                <a:lnTo>
                  <a:pt x="1413849" y="1232069"/>
                </a:lnTo>
                <a:lnTo>
                  <a:pt x="0" y="1232069"/>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0" name="Google Shape;210;p27"/>
          <p:cNvSpPr/>
          <p:nvPr/>
        </p:nvSpPr>
        <p:spPr>
          <a:xfrm rot="-4773720">
            <a:off x="5570985" y="2932996"/>
            <a:ext cx="12676724" cy="4421008"/>
          </a:xfrm>
          <a:custGeom>
            <a:avLst/>
            <a:gdLst/>
            <a:ahLst/>
            <a:cxnLst/>
            <a:rect l="l" t="t" r="r" b="b"/>
            <a:pathLst>
              <a:path w="12676724" h="4421008" extrusionOk="0">
                <a:moveTo>
                  <a:pt x="0" y="0"/>
                </a:moveTo>
                <a:lnTo>
                  <a:pt x="12676724" y="0"/>
                </a:lnTo>
                <a:lnTo>
                  <a:pt x="12676724" y="4421008"/>
                </a:lnTo>
                <a:lnTo>
                  <a:pt x="0" y="4421008"/>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1" name="Google Shape;211;p27"/>
          <p:cNvSpPr/>
          <p:nvPr/>
        </p:nvSpPr>
        <p:spPr>
          <a:xfrm>
            <a:off x="11115371" y="0"/>
            <a:ext cx="7172607" cy="10284336"/>
          </a:xfrm>
          <a:custGeom>
            <a:avLst/>
            <a:gdLst/>
            <a:ahLst/>
            <a:cxnLst/>
            <a:rect l="l" t="t" r="r" b="b"/>
            <a:pathLst>
              <a:path w="20508340" h="29405582" extrusionOk="0">
                <a:moveTo>
                  <a:pt x="9683242" y="0"/>
                </a:moveTo>
                <a:cubicBezTo>
                  <a:pt x="9719437" y="5416550"/>
                  <a:pt x="8407908" y="9588373"/>
                  <a:pt x="4155313" y="16175737"/>
                </a:cubicBezTo>
                <a:cubicBezTo>
                  <a:pt x="343281" y="22080474"/>
                  <a:pt x="1397" y="27222577"/>
                  <a:pt x="0" y="28861513"/>
                </a:cubicBezTo>
                <a:lnTo>
                  <a:pt x="0" y="28881071"/>
                </a:lnTo>
                <a:cubicBezTo>
                  <a:pt x="254" y="29222067"/>
                  <a:pt x="15240" y="29405582"/>
                  <a:pt x="15240" y="29405582"/>
                </a:cubicBezTo>
                <a:lnTo>
                  <a:pt x="20508340" y="29405582"/>
                </a:lnTo>
                <a:lnTo>
                  <a:pt x="20508340" y="0"/>
                </a:lnTo>
                <a:close/>
              </a:path>
            </a:pathLst>
          </a:custGeom>
          <a:blipFill rotWithShape="1">
            <a:blip r:embed="rId5">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2" name="Google Shape;212;p27"/>
          <p:cNvSpPr/>
          <p:nvPr/>
        </p:nvSpPr>
        <p:spPr>
          <a:xfrm rot="-2967198" flipH="1">
            <a:off x="13287997" y="6433664"/>
            <a:ext cx="10665551" cy="3626287"/>
          </a:xfrm>
          <a:custGeom>
            <a:avLst/>
            <a:gdLst/>
            <a:ahLst/>
            <a:cxnLst/>
            <a:rect l="l" t="t" r="r" b="b"/>
            <a:pathLst>
              <a:path w="10665551" h="3626287" extrusionOk="0">
                <a:moveTo>
                  <a:pt x="10665551" y="0"/>
                </a:moveTo>
                <a:lnTo>
                  <a:pt x="0" y="0"/>
                </a:lnTo>
                <a:lnTo>
                  <a:pt x="0" y="3626288"/>
                </a:lnTo>
                <a:lnTo>
                  <a:pt x="10665551" y="3626288"/>
                </a:lnTo>
                <a:lnTo>
                  <a:pt x="10665551" y="0"/>
                </a:lnTo>
                <a:close/>
              </a:path>
            </a:pathLst>
          </a:custGeom>
          <a:blipFill rotWithShape="1">
            <a:blip r:embed="rId6">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3" name="Google Shape;213;p27"/>
          <p:cNvSpPr txBox="1"/>
          <p:nvPr/>
        </p:nvSpPr>
        <p:spPr>
          <a:xfrm>
            <a:off x="312388" y="1291377"/>
            <a:ext cx="9023341" cy="8402300"/>
          </a:xfrm>
          <a:prstGeom prst="rect">
            <a:avLst/>
          </a:prstGeom>
          <a:noFill/>
          <a:ln>
            <a:noFill/>
          </a:ln>
        </p:spPr>
        <p:txBody>
          <a:bodyPr spcFirstLastPara="1" wrap="square" lIns="0" tIns="0" rIns="0" bIns="0" anchor="t" anchorCtr="0">
            <a:spAutoFit/>
          </a:bodyPr>
          <a:lstStyle/>
          <a:p>
            <a:pPr marL="0" marR="0" lvl="0" indent="0" algn="just" rtl="0">
              <a:lnSpc>
                <a:spcPct val="130009"/>
              </a:lnSpc>
              <a:spcBef>
                <a:spcPts val="0"/>
              </a:spcBef>
              <a:spcAft>
                <a:spcPts val="0"/>
              </a:spcAft>
              <a:buClr>
                <a:srgbClr val="000000"/>
              </a:buClr>
              <a:buSzPts val="2200"/>
              <a:buFont typeface="Arial"/>
              <a:buNone/>
            </a:pPr>
            <a:r>
              <a:rPr lang="en-US" sz="2100" b="0" i="0" u="none" strike="noStrike" cap="none">
                <a:solidFill>
                  <a:srgbClr val="000000"/>
                </a:solidFill>
                <a:latin typeface="Poppins"/>
                <a:ea typeface="Poppins"/>
                <a:cs typeface="Poppins"/>
                <a:sym typeface="Poppins"/>
              </a:rPr>
              <a:t>DigCompEdu gliedert die digitale Kompetenz von Pädagogen in sechs Bereiche.</a:t>
            </a:r>
            <a:endParaRPr sz="2100" b="0" i="0" u="none" strike="noStrike" cap="none">
              <a:solidFill>
                <a:srgbClr val="000000"/>
              </a:solidFill>
              <a:latin typeface="Arial"/>
              <a:ea typeface="Arial"/>
              <a:cs typeface="Arial"/>
              <a:sym typeface="Arial"/>
            </a:endParaRPr>
          </a:p>
          <a:p>
            <a:pPr marL="0" marR="0" lvl="0" indent="0" algn="just" rtl="0">
              <a:lnSpc>
                <a:spcPct val="130009"/>
              </a:lnSpc>
              <a:spcBef>
                <a:spcPts val="0"/>
              </a:spcBef>
              <a:spcAft>
                <a:spcPts val="0"/>
              </a:spcAft>
              <a:buClr>
                <a:srgbClr val="000000"/>
              </a:buClr>
              <a:buSzPts val="2200"/>
              <a:buFont typeface="Arial"/>
              <a:buNone/>
            </a:pPr>
            <a:endParaRPr sz="2100" b="0" i="0" u="none" strike="noStrike" cap="none">
              <a:solidFill>
                <a:srgbClr val="000000"/>
              </a:solidFill>
              <a:latin typeface="Arial"/>
              <a:ea typeface="Arial"/>
              <a:cs typeface="Arial"/>
              <a:sym typeface="Arial"/>
            </a:endParaRPr>
          </a:p>
          <a:p>
            <a:pPr marL="0" marR="0" lvl="0" indent="0" algn="just" rtl="0">
              <a:lnSpc>
                <a:spcPct val="130009"/>
              </a:lnSpc>
              <a:spcBef>
                <a:spcPts val="0"/>
              </a:spcBef>
              <a:spcAft>
                <a:spcPts val="0"/>
              </a:spcAft>
              <a:buClr>
                <a:srgbClr val="000000"/>
              </a:buClr>
              <a:buSzPts val="2200"/>
              <a:buFont typeface="Arial"/>
              <a:buNone/>
            </a:pPr>
            <a:r>
              <a:rPr lang="en-US" sz="2100" b="1" i="0" u="none" strike="noStrike" cap="none">
                <a:solidFill>
                  <a:srgbClr val="000000"/>
                </a:solidFill>
                <a:latin typeface="Poppins"/>
                <a:ea typeface="Poppins"/>
                <a:cs typeface="Poppins"/>
                <a:sym typeface="Poppins"/>
              </a:rPr>
              <a:t>Die sechs Bereiche sind:</a:t>
            </a:r>
            <a:endParaRPr sz="2100" b="0" i="0" u="none" strike="noStrike" cap="none">
              <a:solidFill>
                <a:srgbClr val="000000"/>
              </a:solidFill>
              <a:latin typeface="Arial"/>
              <a:ea typeface="Arial"/>
              <a:cs typeface="Arial"/>
              <a:sym typeface="Arial"/>
            </a:endParaRPr>
          </a:p>
          <a:p>
            <a:pPr marL="342900" marR="0" lvl="0" indent="-342900" algn="just" rtl="0">
              <a:lnSpc>
                <a:spcPct val="130009"/>
              </a:lnSpc>
              <a:spcBef>
                <a:spcPts val="0"/>
              </a:spcBef>
              <a:spcAft>
                <a:spcPts val="0"/>
              </a:spcAft>
              <a:buClr>
                <a:srgbClr val="000000"/>
              </a:buClr>
              <a:buSzPts val="2200"/>
              <a:buFont typeface="Arial"/>
              <a:buChar char="•"/>
            </a:pPr>
            <a:r>
              <a:rPr lang="en-US" sz="2100" b="0" i="0" u="none" strike="noStrike" cap="none">
                <a:solidFill>
                  <a:srgbClr val="000000"/>
                </a:solidFill>
                <a:latin typeface="Poppins"/>
                <a:ea typeface="Poppins"/>
                <a:cs typeface="Poppins"/>
                <a:sym typeface="Poppins"/>
              </a:rPr>
              <a:t>Berufliches Engagement – Kommunikation, Zusammenarbeit und berufliche Weiterbildung</a:t>
            </a:r>
            <a:endParaRPr sz="2100" b="0" i="0" u="none" strike="noStrike" cap="none">
              <a:solidFill>
                <a:srgbClr val="000000"/>
              </a:solidFill>
              <a:latin typeface="Arial"/>
              <a:ea typeface="Arial"/>
              <a:cs typeface="Arial"/>
              <a:sym typeface="Arial"/>
            </a:endParaRPr>
          </a:p>
          <a:p>
            <a:pPr marL="342900" marR="0" lvl="0" indent="-342900" algn="just" rtl="0">
              <a:lnSpc>
                <a:spcPct val="130009"/>
              </a:lnSpc>
              <a:spcBef>
                <a:spcPts val="0"/>
              </a:spcBef>
              <a:spcAft>
                <a:spcPts val="0"/>
              </a:spcAft>
              <a:buClr>
                <a:srgbClr val="000000"/>
              </a:buClr>
              <a:buSzPts val="2200"/>
              <a:buFont typeface="Arial"/>
              <a:buChar char="•"/>
            </a:pPr>
            <a:r>
              <a:rPr lang="en-US" sz="2100" b="0" i="0" u="none" strike="noStrike" cap="none">
                <a:solidFill>
                  <a:srgbClr val="000000"/>
                </a:solidFill>
                <a:latin typeface="Poppins"/>
                <a:ea typeface="Poppins"/>
                <a:cs typeface="Poppins"/>
                <a:sym typeface="Poppins"/>
              </a:rPr>
              <a:t>Digitale Ressourcen – Auswahl und Austausch geeigneter Inhalte</a:t>
            </a:r>
            <a:endParaRPr sz="2100" b="0" i="0" u="none" strike="noStrike" cap="none">
              <a:solidFill>
                <a:srgbClr val="000000"/>
              </a:solidFill>
              <a:latin typeface="Arial"/>
              <a:ea typeface="Arial"/>
              <a:cs typeface="Arial"/>
              <a:sym typeface="Arial"/>
            </a:endParaRPr>
          </a:p>
          <a:p>
            <a:pPr marL="342900" marR="0" lvl="0" indent="-342900" algn="just" rtl="0">
              <a:lnSpc>
                <a:spcPct val="130009"/>
              </a:lnSpc>
              <a:spcBef>
                <a:spcPts val="0"/>
              </a:spcBef>
              <a:spcAft>
                <a:spcPts val="0"/>
              </a:spcAft>
              <a:buClr>
                <a:srgbClr val="000000"/>
              </a:buClr>
              <a:buSzPts val="2200"/>
              <a:buFont typeface="Arial"/>
              <a:buChar char="•"/>
            </a:pPr>
            <a:r>
              <a:rPr lang="en-US" sz="2100" b="0" i="0" u="none" strike="noStrike" cap="none">
                <a:solidFill>
                  <a:srgbClr val="000000"/>
                </a:solidFill>
                <a:latin typeface="Poppins"/>
                <a:ea typeface="Poppins"/>
                <a:cs typeface="Poppins"/>
                <a:sym typeface="Poppins"/>
              </a:rPr>
              <a:t>Lehren und Lernen – Gestaltung effektiver digitaler Lernerfahrungen</a:t>
            </a:r>
            <a:endParaRPr sz="2100" b="0" i="0" u="none" strike="noStrike" cap="none">
              <a:solidFill>
                <a:srgbClr val="000000"/>
              </a:solidFill>
              <a:latin typeface="Arial"/>
              <a:ea typeface="Arial"/>
              <a:cs typeface="Arial"/>
              <a:sym typeface="Arial"/>
            </a:endParaRPr>
          </a:p>
          <a:p>
            <a:pPr marL="342900" marR="0" lvl="0" indent="-342900" algn="just" rtl="0">
              <a:lnSpc>
                <a:spcPct val="130009"/>
              </a:lnSpc>
              <a:spcBef>
                <a:spcPts val="0"/>
              </a:spcBef>
              <a:spcAft>
                <a:spcPts val="0"/>
              </a:spcAft>
              <a:buClr>
                <a:srgbClr val="000000"/>
              </a:buClr>
              <a:buSzPts val="2200"/>
              <a:buFont typeface="Arial"/>
              <a:buChar char="•"/>
            </a:pPr>
            <a:r>
              <a:rPr lang="en-US" sz="2100" b="0" i="0" u="none" strike="noStrike" cap="none">
                <a:solidFill>
                  <a:srgbClr val="000000"/>
                </a:solidFill>
                <a:latin typeface="Poppins"/>
                <a:ea typeface="Poppins"/>
                <a:cs typeface="Poppins"/>
                <a:sym typeface="Poppins"/>
              </a:rPr>
              <a:t>Leistungsbewertung – Einsatz digitaler Tools zur Dokumentation des Lernfortschritts</a:t>
            </a:r>
            <a:endParaRPr sz="2100" b="0" i="0" u="none" strike="noStrike" cap="none">
              <a:solidFill>
                <a:srgbClr val="000000"/>
              </a:solidFill>
              <a:latin typeface="Arial"/>
              <a:ea typeface="Arial"/>
              <a:cs typeface="Arial"/>
              <a:sym typeface="Arial"/>
            </a:endParaRPr>
          </a:p>
          <a:p>
            <a:pPr marL="342900" marR="0" lvl="0" indent="-342900" algn="just" rtl="0">
              <a:lnSpc>
                <a:spcPct val="130009"/>
              </a:lnSpc>
              <a:spcBef>
                <a:spcPts val="0"/>
              </a:spcBef>
              <a:spcAft>
                <a:spcPts val="0"/>
              </a:spcAft>
              <a:buClr>
                <a:srgbClr val="000000"/>
              </a:buClr>
              <a:buSzPts val="2200"/>
              <a:buFont typeface="Arial"/>
              <a:buChar char="•"/>
            </a:pPr>
            <a:r>
              <a:rPr lang="en-US" sz="2100" b="0" i="0" u="none" strike="noStrike" cap="none">
                <a:solidFill>
                  <a:srgbClr val="000000"/>
                </a:solidFill>
                <a:latin typeface="Poppins"/>
                <a:ea typeface="Poppins"/>
                <a:cs typeface="Poppins"/>
                <a:sym typeface="Poppins"/>
              </a:rPr>
              <a:t>Befähigung der Lernenden – Förderung von Inklusion und aktiver Beteiligung</a:t>
            </a:r>
            <a:endParaRPr sz="2100" b="0" i="0" u="none" strike="noStrike" cap="none">
              <a:solidFill>
                <a:srgbClr val="000000"/>
              </a:solidFill>
              <a:latin typeface="Arial"/>
              <a:ea typeface="Arial"/>
              <a:cs typeface="Arial"/>
              <a:sym typeface="Arial"/>
            </a:endParaRPr>
          </a:p>
          <a:p>
            <a:pPr marL="342900" marR="0" lvl="0" indent="-342900" algn="just" rtl="0">
              <a:lnSpc>
                <a:spcPct val="130009"/>
              </a:lnSpc>
              <a:spcBef>
                <a:spcPts val="0"/>
              </a:spcBef>
              <a:spcAft>
                <a:spcPts val="0"/>
              </a:spcAft>
              <a:buClr>
                <a:srgbClr val="000000"/>
              </a:buClr>
              <a:buSzPts val="2200"/>
              <a:buFont typeface="Arial"/>
              <a:buChar char="•"/>
            </a:pPr>
            <a:r>
              <a:rPr lang="en-US" sz="2100" b="0" i="0" u="none" strike="noStrike" cap="none">
                <a:solidFill>
                  <a:srgbClr val="000000"/>
                </a:solidFill>
                <a:latin typeface="Poppins"/>
                <a:ea typeface="Poppins"/>
                <a:cs typeface="Poppins"/>
                <a:sym typeface="Poppins"/>
              </a:rPr>
              <a:t>Förderung der digitalen Kompetenz der Lernenden – Aufbau von Fähigkeiten und Sicherheitsbewusstsein</a:t>
            </a:r>
            <a:endParaRPr sz="2100" b="0" i="0" u="none" strike="noStrike" cap="none">
              <a:solidFill>
                <a:srgbClr val="000000"/>
              </a:solidFill>
              <a:latin typeface="Arial"/>
              <a:ea typeface="Arial"/>
              <a:cs typeface="Arial"/>
              <a:sym typeface="Arial"/>
            </a:endParaRPr>
          </a:p>
          <a:p>
            <a:pPr marL="0" marR="0" lvl="0" indent="0" algn="just" rtl="0">
              <a:lnSpc>
                <a:spcPct val="130009"/>
              </a:lnSpc>
              <a:spcBef>
                <a:spcPts val="0"/>
              </a:spcBef>
              <a:spcAft>
                <a:spcPts val="0"/>
              </a:spcAft>
              <a:buClr>
                <a:srgbClr val="000000"/>
              </a:buClr>
              <a:buSzPts val="2200"/>
              <a:buFont typeface="Arial"/>
              <a:buNone/>
            </a:pPr>
            <a:endParaRPr sz="2100" b="0" i="0" u="none" strike="noStrike" cap="none">
              <a:solidFill>
                <a:srgbClr val="000000"/>
              </a:solidFill>
              <a:latin typeface="Arial"/>
              <a:ea typeface="Arial"/>
              <a:cs typeface="Arial"/>
              <a:sym typeface="Arial"/>
            </a:endParaRPr>
          </a:p>
          <a:p>
            <a:pPr marL="0" marR="0" lvl="0" indent="0" algn="just" rtl="0">
              <a:lnSpc>
                <a:spcPct val="130009"/>
              </a:lnSpc>
              <a:spcBef>
                <a:spcPts val="0"/>
              </a:spcBef>
              <a:spcAft>
                <a:spcPts val="0"/>
              </a:spcAft>
              <a:buClr>
                <a:srgbClr val="000000"/>
              </a:buClr>
              <a:buSzPts val="2200"/>
              <a:buFont typeface="Arial"/>
              <a:buNone/>
            </a:pPr>
            <a:r>
              <a:rPr lang="en-US" sz="2100" b="0" i="0" u="none" strike="noStrike" cap="none">
                <a:solidFill>
                  <a:srgbClr val="000000"/>
                </a:solidFill>
                <a:latin typeface="Poppins"/>
                <a:ea typeface="Poppins"/>
                <a:cs typeface="Poppins"/>
                <a:sym typeface="Poppins"/>
              </a:rPr>
              <a:t>Bei der digitalen Kompetenz in der beruflichen Bildung geht es darum, digitale Werkzeuge sinnvoll in den Unterricht, die Leistungsbewertung und die Unterstützung der Lernenden zu integrieren.</a:t>
            </a:r>
            <a:endParaRPr sz="2100" b="0" i="0" u="none" strike="noStrike" cap="none">
              <a:solidFill>
                <a:srgbClr val="000000"/>
              </a:solidFill>
              <a:latin typeface="Arial"/>
              <a:ea typeface="Arial"/>
              <a:cs typeface="Arial"/>
              <a:sym typeface="Arial"/>
            </a:endParaRPr>
          </a:p>
        </p:txBody>
      </p:sp>
      <p:sp>
        <p:nvSpPr>
          <p:cNvPr id="214" name="Google Shape;214;p27"/>
          <p:cNvSpPr txBox="1"/>
          <p:nvPr/>
        </p:nvSpPr>
        <p:spPr>
          <a:xfrm>
            <a:off x="353491" y="357006"/>
            <a:ext cx="8982238" cy="452111"/>
          </a:xfrm>
          <a:prstGeom prst="rect">
            <a:avLst/>
          </a:prstGeom>
          <a:noFill/>
          <a:ln>
            <a:noFill/>
          </a:ln>
        </p:spPr>
        <p:txBody>
          <a:bodyPr spcFirstLastPara="1" wrap="square" lIns="0" tIns="0" rIns="0" bIns="0" anchor="t" anchorCtr="0">
            <a:spAutoFit/>
          </a:bodyPr>
          <a:lstStyle/>
          <a:p>
            <a:pPr marL="0" marR="0" lvl="0" indent="0" algn="l" rtl="0">
              <a:lnSpc>
                <a:spcPct val="113002"/>
              </a:lnSpc>
              <a:spcBef>
                <a:spcPts val="0"/>
              </a:spcBef>
              <a:spcAft>
                <a:spcPts val="0"/>
              </a:spcAft>
              <a:buClr>
                <a:srgbClr val="000000"/>
              </a:buClr>
              <a:buSzPts val="2600"/>
              <a:buFont typeface="Arial"/>
              <a:buNone/>
            </a:pPr>
            <a:r>
              <a:rPr lang="en-US" sz="2600" b="1" i="0" u="none" strike="noStrike" cap="none">
                <a:solidFill>
                  <a:srgbClr val="000000"/>
                </a:solidFill>
                <a:latin typeface="Poppins"/>
                <a:ea typeface="Poppins"/>
                <a:cs typeface="Poppins"/>
                <a:sym typeface="Poppins"/>
              </a:rPr>
              <a:t>Die sechs Bereiche der digitalen Kompetenz (DigCompEdu)</a:t>
            </a:r>
            <a:endParaRPr sz="1400" b="0" i="0" u="none" strike="noStrike" cap="none">
              <a:solidFill>
                <a:srgbClr val="000000"/>
              </a:solidFill>
              <a:latin typeface="Arial"/>
              <a:ea typeface="Arial"/>
              <a:cs typeface="Arial"/>
              <a:sym typeface="Arial"/>
            </a:endParaRPr>
          </a:p>
        </p:txBody>
      </p:sp>
      <p:grpSp>
        <p:nvGrpSpPr>
          <p:cNvPr id="215" name="Google Shape;215;p27"/>
          <p:cNvGrpSpPr/>
          <p:nvPr/>
        </p:nvGrpSpPr>
        <p:grpSpPr>
          <a:xfrm>
            <a:off x="11279555" y="946396"/>
            <a:ext cx="857867" cy="857867"/>
            <a:chOff x="0" y="0"/>
            <a:chExt cx="812800" cy="812800"/>
          </a:xfrm>
        </p:grpSpPr>
        <p:sp>
          <p:nvSpPr>
            <p:cNvPr id="216" name="Google Shape;216;p27"/>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7" name="Google Shape;217;p27"/>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grpSp>
      <p:grpSp>
        <p:nvGrpSpPr>
          <p:cNvPr id="218" name="Google Shape;218;p27"/>
          <p:cNvGrpSpPr/>
          <p:nvPr/>
        </p:nvGrpSpPr>
        <p:grpSpPr>
          <a:xfrm>
            <a:off x="10765440" y="2226096"/>
            <a:ext cx="604566" cy="604566"/>
            <a:chOff x="0" y="0"/>
            <a:chExt cx="812800" cy="812800"/>
          </a:xfrm>
        </p:grpSpPr>
        <p:sp>
          <p:nvSpPr>
            <p:cNvPr id="219" name="Google Shape;219;p27"/>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0" name="Google Shape;220;p27"/>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grpSp>
      <p:grpSp>
        <p:nvGrpSpPr>
          <p:cNvPr id="221" name="Google Shape;221;p27"/>
          <p:cNvGrpSpPr/>
          <p:nvPr/>
        </p:nvGrpSpPr>
        <p:grpSpPr>
          <a:xfrm>
            <a:off x="11590531" y="681913"/>
            <a:ext cx="637633" cy="637633"/>
            <a:chOff x="0" y="0"/>
            <a:chExt cx="812800" cy="812800"/>
          </a:xfrm>
        </p:grpSpPr>
        <p:sp>
          <p:nvSpPr>
            <p:cNvPr id="222" name="Google Shape;222;p27"/>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3" name="Google Shape;223;p27"/>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grpSp>
      <p:sp>
        <p:nvSpPr>
          <p:cNvPr id="224" name="Google Shape;224;p27"/>
          <p:cNvSpPr/>
          <p:nvPr/>
        </p:nvSpPr>
        <p:spPr>
          <a:xfrm>
            <a:off x="353491" y="9649644"/>
            <a:ext cx="2350712" cy="634692"/>
          </a:xfrm>
          <a:custGeom>
            <a:avLst/>
            <a:gdLst/>
            <a:ahLst/>
            <a:cxnLst/>
            <a:rect l="l" t="t" r="r" b="b"/>
            <a:pathLst>
              <a:path w="2350712" h="634692" extrusionOk="0">
                <a:moveTo>
                  <a:pt x="0" y="0"/>
                </a:moveTo>
                <a:lnTo>
                  <a:pt x="2350712" y="0"/>
                </a:lnTo>
                <a:lnTo>
                  <a:pt x="2350712" y="634693"/>
                </a:lnTo>
                <a:lnTo>
                  <a:pt x="0" y="634693"/>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grpSp>
        <p:nvGrpSpPr>
          <p:cNvPr id="229" name="Google Shape;229;p28"/>
          <p:cNvGrpSpPr/>
          <p:nvPr/>
        </p:nvGrpSpPr>
        <p:grpSpPr>
          <a:xfrm>
            <a:off x="0" y="4589155"/>
            <a:ext cx="18288000" cy="6357176"/>
            <a:chOff x="0" y="0"/>
            <a:chExt cx="5661114" cy="1674318"/>
          </a:xfrm>
        </p:grpSpPr>
        <p:sp>
          <p:nvSpPr>
            <p:cNvPr id="230" name="Google Shape;230;p28"/>
            <p:cNvSpPr/>
            <p:nvPr/>
          </p:nvSpPr>
          <p:spPr>
            <a:xfrm>
              <a:off x="0" y="0"/>
              <a:ext cx="5661114" cy="1674318"/>
            </a:xfrm>
            <a:custGeom>
              <a:avLst/>
              <a:gdLst/>
              <a:ahLst/>
              <a:cxnLst/>
              <a:rect l="l" t="t" r="r" b="b"/>
              <a:pathLst>
                <a:path w="5661114" h="1674318" extrusionOk="0">
                  <a:moveTo>
                    <a:pt x="0" y="0"/>
                  </a:moveTo>
                  <a:lnTo>
                    <a:pt x="5661114" y="0"/>
                  </a:lnTo>
                  <a:lnTo>
                    <a:pt x="5661114" y="1674318"/>
                  </a:lnTo>
                  <a:lnTo>
                    <a:pt x="0" y="1674318"/>
                  </a:lnTo>
                  <a:close/>
                </a:path>
              </a:pathLst>
            </a:custGeom>
            <a:solidFill>
              <a:srgbClr val="10146E"/>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1" name="Google Shape;231;p28"/>
            <p:cNvSpPr txBox="1"/>
            <p:nvPr/>
          </p:nvSpPr>
          <p:spPr>
            <a:xfrm>
              <a:off x="0" y="0"/>
              <a:ext cx="5661114" cy="1674318"/>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32" name="Google Shape;232;p28"/>
          <p:cNvSpPr/>
          <p:nvPr/>
        </p:nvSpPr>
        <p:spPr>
          <a:xfrm>
            <a:off x="1591207"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3" name="Google Shape;233;p28"/>
          <p:cNvSpPr/>
          <p:nvPr/>
        </p:nvSpPr>
        <p:spPr>
          <a:xfrm>
            <a:off x="1786442"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4" name="Google Shape;234;p28"/>
          <p:cNvSpPr/>
          <p:nvPr/>
        </p:nvSpPr>
        <p:spPr>
          <a:xfrm>
            <a:off x="1900426"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5" name="Google Shape;235;p28"/>
          <p:cNvSpPr/>
          <p:nvPr/>
        </p:nvSpPr>
        <p:spPr>
          <a:xfrm>
            <a:off x="5764174" y="3225562"/>
            <a:ext cx="2588781" cy="2588781"/>
          </a:xfrm>
          <a:custGeom>
            <a:avLst/>
            <a:gdLst/>
            <a:ahLst/>
            <a:cxnLst/>
            <a:rect l="l" t="t" r="r" b="b"/>
            <a:pathLst>
              <a:path w="2588781" h="2588781" extrusionOk="0">
                <a:moveTo>
                  <a:pt x="0" y="0"/>
                </a:moveTo>
                <a:lnTo>
                  <a:pt x="2588780" y="0"/>
                </a:lnTo>
                <a:lnTo>
                  <a:pt x="2588780"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6" name="Google Shape;236;p28"/>
          <p:cNvSpPr/>
          <p:nvPr/>
        </p:nvSpPr>
        <p:spPr>
          <a:xfrm>
            <a:off x="5959408"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7" name="Google Shape;237;p28"/>
          <p:cNvSpPr/>
          <p:nvPr/>
        </p:nvSpPr>
        <p:spPr>
          <a:xfrm>
            <a:off x="6073392"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8" name="Google Shape;238;p28"/>
          <p:cNvSpPr/>
          <p:nvPr/>
        </p:nvSpPr>
        <p:spPr>
          <a:xfrm>
            <a:off x="9936093"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9" name="Google Shape;239;p28"/>
          <p:cNvSpPr/>
          <p:nvPr/>
        </p:nvSpPr>
        <p:spPr>
          <a:xfrm>
            <a:off x="10131327"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0" name="Google Shape;240;p28"/>
          <p:cNvSpPr/>
          <p:nvPr/>
        </p:nvSpPr>
        <p:spPr>
          <a:xfrm>
            <a:off x="10245311"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1" name="Google Shape;241;p28"/>
          <p:cNvSpPr/>
          <p:nvPr/>
        </p:nvSpPr>
        <p:spPr>
          <a:xfrm>
            <a:off x="14108012"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2" name="Google Shape;242;p28"/>
          <p:cNvSpPr/>
          <p:nvPr/>
        </p:nvSpPr>
        <p:spPr>
          <a:xfrm>
            <a:off x="14303246"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3" name="Google Shape;243;p28"/>
          <p:cNvSpPr/>
          <p:nvPr/>
        </p:nvSpPr>
        <p:spPr>
          <a:xfrm>
            <a:off x="14417230"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4" name="Google Shape;244;p28"/>
          <p:cNvSpPr/>
          <p:nvPr/>
        </p:nvSpPr>
        <p:spPr>
          <a:xfrm>
            <a:off x="2311879"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5" name="Google Shape;245;p28"/>
          <p:cNvSpPr/>
          <p:nvPr/>
        </p:nvSpPr>
        <p:spPr>
          <a:xfrm>
            <a:off x="6484845"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6" name="Google Shape;246;p28"/>
          <p:cNvSpPr/>
          <p:nvPr/>
        </p:nvSpPr>
        <p:spPr>
          <a:xfrm>
            <a:off x="10668925" y="3875415"/>
            <a:ext cx="1123117" cy="1123117"/>
          </a:xfrm>
          <a:custGeom>
            <a:avLst/>
            <a:gdLst/>
            <a:ahLst/>
            <a:cxnLst/>
            <a:rect l="l" t="t" r="r" b="b"/>
            <a:pathLst>
              <a:path w="1123117" h="1123117" extrusionOk="0">
                <a:moveTo>
                  <a:pt x="0" y="0"/>
                </a:moveTo>
                <a:lnTo>
                  <a:pt x="1123116" y="0"/>
                </a:lnTo>
                <a:lnTo>
                  <a:pt x="1123116" y="1123117"/>
                </a:lnTo>
                <a:lnTo>
                  <a:pt x="0" y="1123117"/>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7" name="Google Shape;247;p28"/>
          <p:cNvSpPr/>
          <p:nvPr/>
        </p:nvSpPr>
        <p:spPr>
          <a:xfrm>
            <a:off x="14828683"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8" name="Google Shape;248;p28"/>
          <p:cNvSpPr/>
          <p:nvPr/>
        </p:nvSpPr>
        <p:spPr>
          <a:xfrm rot="-10602057">
            <a:off x="12387093" y="-1133853"/>
            <a:ext cx="6240735" cy="2176456"/>
          </a:xfrm>
          <a:custGeom>
            <a:avLst/>
            <a:gdLst/>
            <a:ahLst/>
            <a:cxnLst/>
            <a:rect l="l" t="t" r="r" b="b"/>
            <a:pathLst>
              <a:path w="6240735" h="2176456" extrusionOk="0">
                <a:moveTo>
                  <a:pt x="0" y="0"/>
                </a:moveTo>
                <a:lnTo>
                  <a:pt x="6240735" y="0"/>
                </a:lnTo>
                <a:lnTo>
                  <a:pt x="6240735" y="2176457"/>
                </a:lnTo>
                <a:lnTo>
                  <a:pt x="0" y="2176457"/>
                </a:lnTo>
                <a:lnTo>
                  <a:pt x="0" y="0"/>
                </a:lnTo>
                <a:close/>
              </a:path>
            </a:pathLst>
          </a:custGeom>
          <a:blipFill rotWithShape="1">
            <a:blip r:embed="rId10">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9" name="Google Shape;249;p28"/>
          <p:cNvSpPr/>
          <p:nvPr/>
        </p:nvSpPr>
        <p:spPr>
          <a:xfrm rot="10598374" flipH="1">
            <a:off x="-440482" y="-1192452"/>
            <a:ext cx="6576787" cy="2293655"/>
          </a:xfrm>
          <a:custGeom>
            <a:avLst/>
            <a:gdLst/>
            <a:ahLst/>
            <a:cxnLst/>
            <a:rect l="l" t="t" r="r" b="b"/>
            <a:pathLst>
              <a:path w="6576787" h="2293655" extrusionOk="0">
                <a:moveTo>
                  <a:pt x="0" y="2293655"/>
                </a:moveTo>
                <a:lnTo>
                  <a:pt x="6576787" y="2293655"/>
                </a:lnTo>
                <a:lnTo>
                  <a:pt x="6576787" y="0"/>
                </a:lnTo>
                <a:lnTo>
                  <a:pt x="0" y="0"/>
                </a:lnTo>
                <a:lnTo>
                  <a:pt x="0" y="2293655"/>
                </a:lnTo>
                <a:close/>
              </a:path>
            </a:pathLst>
          </a:custGeom>
          <a:blipFill rotWithShape="1">
            <a:blip r:embed="rId11">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250" name="Google Shape;250;p28"/>
          <p:cNvGrpSpPr/>
          <p:nvPr/>
        </p:nvGrpSpPr>
        <p:grpSpPr>
          <a:xfrm>
            <a:off x="-1342907" y="9913239"/>
            <a:ext cx="20973813" cy="837562"/>
            <a:chOff x="0" y="-57150"/>
            <a:chExt cx="11607985" cy="463550"/>
          </a:xfrm>
        </p:grpSpPr>
        <p:sp>
          <p:nvSpPr>
            <p:cNvPr id="251" name="Google Shape;251;p28"/>
            <p:cNvSpPr/>
            <p:nvPr/>
          </p:nvSpPr>
          <p:spPr>
            <a:xfrm>
              <a:off x="0" y="0"/>
              <a:ext cx="11607985" cy="406400"/>
            </a:xfrm>
            <a:custGeom>
              <a:avLst/>
              <a:gdLst/>
              <a:ahLst/>
              <a:cxnLst/>
              <a:rect l="l" t="t" r="r" b="b"/>
              <a:pathLst>
                <a:path w="11607985" h="406400" extrusionOk="0">
                  <a:moveTo>
                    <a:pt x="11404785" y="0"/>
                  </a:moveTo>
                  <a:cubicBezTo>
                    <a:pt x="11517009" y="0"/>
                    <a:pt x="11607985" y="90976"/>
                    <a:pt x="11607985" y="203200"/>
                  </a:cubicBezTo>
                  <a:cubicBezTo>
                    <a:pt x="11607985" y="315424"/>
                    <a:pt x="11517009" y="406400"/>
                    <a:pt x="11404785" y="406400"/>
                  </a:cubicBezTo>
                  <a:lnTo>
                    <a:pt x="203200" y="406400"/>
                  </a:lnTo>
                  <a:cubicBezTo>
                    <a:pt x="90976" y="406400"/>
                    <a:pt x="0" y="315424"/>
                    <a:pt x="0" y="203200"/>
                  </a:cubicBezTo>
                  <a:cubicBezTo>
                    <a:pt x="0" y="90976"/>
                    <a:pt x="90976" y="0"/>
                    <a:pt x="2032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2" name="Google Shape;252;p28"/>
            <p:cNvSpPr txBox="1"/>
            <p:nvPr/>
          </p:nvSpPr>
          <p:spPr>
            <a:xfrm>
              <a:off x="0" y="-57150"/>
              <a:ext cx="11607985"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53" name="Google Shape;253;p28"/>
          <p:cNvGrpSpPr/>
          <p:nvPr/>
        </p:nvGrpSpPr>
        <p:grpSpPr>
          <a:xfrm>
            <a:off x="4131384" y="9913239"/>
            <a:ext cx="10025232" cy="837562"/>
            <a:chOff x="0" y="-57150"/>
            <a:chExt cx="5548478" cy="463550"/>
          </a:xfrm>
        </p:grpSpPr>
        <p:sp>
          <p:nvSpPr>
            <p:cNvPr id="254" name="Google Shape;254;p28"/>
            <p:cNvSpPr/>
            <p:nvPr/>
          </p:nvSpPr>
          <p:spPr>
            <a:xfrm>
              <a:off x="0" y="0"/>
              <a:ext cx="5548478" cy="406400"/>
            </a:xfrm>
            <a:custGeom>
              <a:avLst/>
              <a:gdLst/>
              <a:ahLst/>
              <a:cxnLst/>
              <a:rect l="l" t="t" r="r" b="b"/>
              <a:pathLst>
                <a:path w="5548478" h="406400" extrusionOk="0">
                  <a:moveTo>
                    <a:pt x="5345278" y="0"/>
                  </a:moveTo>
                  <a:cubicBezTo>
                    <a:pt x="5457503" y="0"/>
                    <a:pt x="5548478" y="90976"/>
                    <a:pt x="5548478" y="203200"/>
                  </a:cubicBezTo>
                  <a:cubicBezTo>
                    <a:pt x="5548478" y="315424"/>
                    <a:pt x="5457503" y="406400"/>
                    <a:pt x="5345278" y="406400"/>
                  </a:cubicBezTo>
                  <a:lnTo>
                    <a:pt x="203200" y="406400"/>
                  </a:lnTo>
                  <a:cubicBezTo>
                    <a:pt x="90976" y="406400"/>
                    <a:pt x="0" y="315424"/>
                    <a:pt x="0" y="203200"/>
                  </a:cubicBezTo>
                  <a:cubicBezTo>
                    <a:pt x="0" y="90976"/>
                    <a:pt x="90976" y="0"/>
                    <a:pt x="203200" y="0"/>
                  </a:cubicBezTo>
                  <a:close/>
                </a:path>
              </a:pathLst>
            </a:custGeom>
            <a:solidFill>
              <a:srgbClr val="17B8B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5" name="Google Shape;255;p28"/>
            <p:cNvSpPr txBox="1"/>
            <p:nvPr/>
          </p:nvSpPr>
          <p:spPr>
            <a:xfrm>
              <a:off x="0" y="-57150"/>
              <a:ext cx="5548478"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56" name="Google Shape;256;p28"/>
          <p:cNvSpPr txBox="1"/>
          <p:nvPr/>
        </p:nvSpPr>
        <p:spPr>
          <a:xfrm>
            <a:off x="5281124" y="660412"/>
            <a:ext cx="8533047" cy="1564787"/>
          </a:xfrm>
          <a:prstGeom prst="rect">
            <a:avLst/>
          </a:prstGeom>
          <a:noFill/>
          <a:ln>
            <a:noFill/>
          </a:ln>
        </p:spPr>
        <p:txBody>
          <a:bodyPr spcFirstLastPara="1" wrap="square" lIns="0" tIns="0" rIns="0" bIns="0" anchor="t" anchorCtr="0">
            <a:spAutoFit/>
          </a:bodyPr>
          <a:lstStyle/>
          <a:p>
            <a:pPr marL="0" marR="0" lvl="0" indent="0" algn="ctr" rtl="0">
              <a:lnSpc>
                <a:spcPct val="113002"/>
              </a:lnSpc>
              <a:spcBef>
                <a:spcPts val="0"/>
              </a:spcBef>
              <a:spcAft>
                <a:spcPts val="0"/>
              </a:spcAft>
              <a:buClr>
                <a:srgbClr val="000000"/>
              </a:buClr>
              <a:buSzPts val="4499"/>
              <a:buFont typeface="Arial"/>
              <a:buNone/>
            </a:pPr>
            <a:r>
              <a:rPr lang="en-US" sz="4499" b="1" i="0" u="none" strike="noStrike" cap="none">
                <a:solidFill>
                  <a:srgbClr val="000000"/>
                </a:solidFill>
                <a:latin typeface="Poppins"/>
                <a:ea typeface="Poppins"/>
                <a:cs typeface="Poppins"/>
                <a:sym typeface="Poppins"/>
              </a:rPr>
              <a:t>Digitale Sicherheit und verantwortungsbewusste Nutzung</a:t>
            </a:r>
            <a:endParaRPr sz="1400" b="0" i="0" u="none" strike="noStrike" cap="none">
              <a:solidFill>
                <a:srgbClr val="000000"/>
              </a:solidFill>
              <a:latin typeface="Arial"/>
              <a:ea typeface="Arial"/>
              <a:cs typeface="Arial"/>
              <a:sym typeface="Arial"/>
            </a:endParaRPr>
          </a:p>
        </p:txBody>
      </p:sp>
      <p:sp>
        <p:nvSpPr>
          <p:cNvPr id="257" name="Google Shape;257;p28"/>
          <p:cNvSpPr txBox="1"/>
          <p:nvPr/>
        </p:nvSpPr>
        <p:spPr>
          <a:xfrm>
            <a:off x="1028700" y="6994725"/>
            <a:ext cx="3713796" cy="305770"/>
          </a:xfrm>
          <a:prstGeom prst="rect">
            <a:avLst/>
          </a:prstGeom>
          <a:noFill/>
          <a:ln>
            <a:noFill/>
          </a:ln>
        </p:spPr>
        <p:txBody>
          <a:bodyPr spcFirstLastPara="1" wrap="square" lIns="0" tIns="0" rIns="0" bIns="0" anchor="t" anchorCtr="0">
            <a:spAutoFit/>
          </a:bodyPr>
          <a:lstStyle/>
          <a:p>
            <a:pPr marL="0" marR="0" lvl="0" indent="0" algn="just"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Verstehen, welche Daten von wem erfasst werden.</a:t>
            </a:r>
            <a:endParaRPr sz="1400" b="0" i="0" u="none" strike="noStrike" cap="none">
              <a:solidFill>
                <a:srgbClr val="000000"/>
              </a:solidFill>
              <a:latin typeface="Arial"/>
              <a:ea typeface="Arial"/>
              <a:cs typeface="Arial"/>
              <a:sym typeface="Arial"/>
            </a:endParaRPr>
          </a:p>
        </p:txBody>
      </p:sp>
      <p:sp>
        <p:nvSpPr>
          <p:cNvPr id="258" name="Google Shape;258;p28"/>
          <p:cNvSpPr txBox="1"/>
          <p:nvPr/>
        </p:nvSpPr>
        <p:spPr>
          <a:xfrm>
            <a:off x="1297793" y="6042689"/>
            <a:ext cx="3175609"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Datenerhebung</a:t>
            </a:r>
            <a:endParaRPr sz="1400" b="0" i="0" u="none" strike="noStrike" cap="none">
              <a:solidFill>
                <a:srgbClr val="000000"/>
              </a:solidFill>
              <a:latin typeface="Arial"/>
              <a:ea typeface="Arial"/>
              <a:cs typeface="Arial"/>
              <a:sym typeface="Arial"/>
            </a:endParaRPr>
          </a:p>
        </p:txBody>
      </p:sp>
      <p:sp>
        <p:nvSpPr>
          <p:cNvPr id="259" name="Google Shape;259;p28"/>
          <p:cNvSpPr txBox="1"/>
          <p:nvPr/>
        </p:nvSpPr>
        <p:spPr>
          <a:xfrm>
            <a:off x="5201666" y="6994725"/>
            <a:ext cx="3713796" cy="305770"/>
          </a:xfrm>
          <a:prstGeom prst="rect">
            <a:avLst/>
          </a:prstGeom>
          <a:noFill/>
          <a:ln>
            <a:noFill/>
          </a:ln>
        </p:spPr>
        <p:txBody>
          <a:bodyPr spcFirstLastPara="1" wrap="square" lIns="0" tIns="0" rIns="0" bIns="0" anchor="t" anchorCtr="0">
            <a:spAutoFit/>
          </a:bodyPr>
          <a:lstStyle/>
          <a:p>
            <a:pPr marL="0" marR="0" lvl="0" indent="0" algn="just"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Unzuverlässige oder irreführende digitale Informationen erkennen.</a:t>
            </a:r>
            <a:endParaRPr sz="1400" b="0" i="0" u="none" strike="noStrike" cap="none">
              <a:solidFill>
                <a:srgbClr val="000000"/>
              </a:solidFill>
              <a:latin typeface="Arial"/>
              <a:ea typeface="Arial"/>
              <a:cs typeface="Arial"/>
              <a:sym typeface="Arial"/>
            </a:endParaRPr>
          </a:p>
        </p:txBody>
      </p:sp>
      <p:sp>
        <p:nvSpPr>
          <p:cNvPr id="260" name="Google Shape;260;p28"/>
          <p:cNvSpPr txBox="1"/>
          <p:nvPr/>
        </p:nvSpPr>
        <p:spPr>
          <a:xfrm>
            <a:off x="5200743" y="6042689"/>
            <a:ext cx="3715643"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Unzuverlässige Informationen</a:t>
            </a:r>
            <a:endParaRPr sz="1400" b="0" i="0" u="none" strike="noStrike" cap="none">
              <a:solidFill>
                <a:srgbClr val="000000"/>
              </a:solidFill>
              <a:latin typeface="Arial"/>
              <a:ea typeface="Arial"/>
              <a:cs typeface="Arial"/>
              <a:sym typeface="Arial"/>
            </a:endParaRPr>
          </a:p>
        </p:txBody>
      </p:sp>
      <p:sp>
        <p:nvSpPr>
          <p:cNvPr id="261" name="Google Shape;261;p28"/>
          <p:cNvSpPr txBox="1"/>
          <p:nvPr/>
        </p:nvSpPr>
        <p:spPr>
          <a:xfrm>
            <a:off x="9373585" y="6994725"/>
            <a:ext cx="3713796" cy="305770"/>
          </a:xfrm>
          <a:prstGeom prst="rect">
            <a:avLst/>
          </a:prstGeom>
          <a:noFill/>
          <a:ln>
            <a:noFill/>
          </a:ln>
        </p:spPr>
        <p:txBody>
          <a:bodyPr spcFirstLastPara="1" wrap="square" lIns="0" tIns="0" rIns="0" bIns="0" anchor="t" anchorCtr="0">
            <a:spAutoFit/>
          </a:bodyPr>
          <a:lstStyle/>
          <a:p>
            <a:pPr marL="0" marR="0" lvl="0" indent="0" algn="just"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Kritischer Umgang mit KI-gestützten Tools – Ergebnisse überprüfen, anstatt sie ungeprüft zu akzeptieren.</a:t>
            </a:r>
            <a:endParaRPr sz="1400" b="0" i="0" u="none" strike="noStrike" cap="none">
              <a:solidFill>
                <a:srgbClr val="000000"/>
              </a:solidFill>
              <a:latin typeface="Arial"/>
              <a:ea typeface="Arial"/>
              <a:cs typeface="Arial"/>
              <a:sym typeface="Arial"/>
            </a:endParaRPr>
          </a:p>
        </p:txBody>
      </p:sp>
      <p:sp>
        <p:nvSpPr>
          <p:cNvPr id="262" name="Google Shape;262;p28"/>
          <p:cNvSpPr txBox="1"/>
          <p:nvPr/>
        </p:nvSpPr>
        <p:spPr>
          <a:xfrm>
            <a:off x="9547648" y="6042689"/>
            <a:ext cx="3365670"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Kritischer Einsatz von KI</a:t>
            </a:r>
            <a:endParaRPr sz="1400" b="0" i="0" u="none" strike="noStrike" cap="none">
              <a:solidFill>
                <a:srgbClr val="000000"/>
              </a:solidFill>
              <a:latin typeface="Arial"/>
              <a:ea typeface="Arial"/>
              <a:cs typeface="Arial"/>
              <a:sym typeface="Arial"/>
            </a:endParaRPr>
          </a:p>
        </p:txBody>
      </p:sp>
      <p:sp>
        <p:nvSpPr>
          <p:cNvPr id="263" name="Google Shape;263;p28"/>
          <p:cNvSpPr txBox="1"/>
          <p:nvPr/>
        </p:nvSpPr>
        <p:spPr>
          <a:xfrm>
            <a:off x="13545504" y="6994725"/>
            <a:ext cx="3713796" cy="305770"/>
          </a:xfrm>
          <a:prstGeom prst="rect">
            <a:avLst/>
          </a:prstGeom>
          <a:noFill/>
          <a:ln>
            <a:noFill/>
          </a:ln>
        </p:spPr>
        <p:txBody>
          <a:bodyPr spcFirstLastPara="1" wrap="square" lIns="0" tIns="0" rIns="0" bIns="0" anchor="t" anchorCtr="0">
            <a:spAutoFit/>
          </a:bodyPr>
          <a:lstStyle/>
          <a:p>
            <a:pPr marL="0" marR="0" lvl="0" indent="0" algn="just"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Schutz persönlicher und beruflicher Daten in digitalen Umgebungen.</a:t>
            </a:r>
            <a:endParaRPr sz="1400" b="0" i="0" u="none" strike="noStrike" cap="none">
              <a:solidFill>
                <a:srgbClr val="000000"/>
              </a:solidFill>
              <a:latin typeface="Arial"/>
              <a:ea typeface="Arial"/>
              <a:cs typeface="Arial"/>
              <a:sym typeface="Arial"/>
            </a:endParaRPr>
          </a:p>
        </p:txBody>
      </p:sp>
      <p:sp>
        <p:nvSpPr>
          <p:cNvPr id="264" name="Google Shape;264;p28"/>
          <p:cNvSpPr txBox="1"/>
          <p:nvPr/>
        </p:nvSpPr>
        <p:spPr>
          <a:xfrm>
            <a:off x="13545504" y="6042689"/>
            <a:ext cx="3713796"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Datenschutz</a:t>
            </a:r>
            <a:endParaRPr sz="1400" b="0" i="0" u="none" strike="noStrike" cap="none">
              <a:solidFill>
                <a:srgbClr val="000000"/>
              </a:solidFill>
              <a:latin typeface="Arial"/>
              <a:ea typeface="Arial"/>
              <a:cs typeface="Arial"/>
              <a:sym typeface="Arial"/>
            </a:endParaRPr>
          </a:p>
        </p:txBody>
      </p:sp>
      <p:sp>
        <p:nvSpPr>
          <p:cNvPr id="265" name="Google Shape;265;p28"/>
          <p:cNvSpPr/>
          <p:nvPr/>
        </p:nvSpPr>
        <p:spPr>
          <a:xfrm>
            <a:off x="3059553" y="479018"/>
            <a:ext cx="1413849" cy="1232069"/>
          </a:xfrm>
          <a:custGeom>
            <a:avLst/>
            <a:gdLst/>
            <a:ahLst/>
            <a:cxnLst/>
            <a:rect l="l" t="t" r="r" b="b"/>
            <a:pathLst>
              <a:path w="1413849" h="1232069" extrusionOk="0">
                <a:moveTo>
                  <a:pt x="0" y="0"/>
                </a:moveTo>
                <a:lnTo>
                  <a:pt x="1413849" y="0"/>
                </a:lnTo>
                <a:lnTo>
                  <a:pt x="1413849" y="1232069"/>
                </a:lnTo>
                <a:lnTo>
                  <a:pt x="0" y="1232069"/>
                </a:lnTo>
                <a:lnTo>
                  <a:pt x="0" y="0"/>
                </a:lnTo>
                <a:close/>
              </a:path>
            </a:pathLst>
          </a:custGeom>
          <a:blipFill rotWithShape="1">
            <a:blip r:embed="rId12">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6" name="Google Shape;266;p28"/>
          <p:cNvSpPr/>
          <p:nvPr/>
        </p:nvSpPr>
        <p:spPr>
          <a:xfrm>
            <a:off x="523119" y="923994"/>
            <a:ext cx="2350712" cy="634692"/>
          </a:xfrm>
          <a:custGeom>
            <a:avLst/>
            <a:gdLst/>
            <a:ahLst/>
            <a:cxnLst/>
            <a:rect l="l" t="t" r="r" b="b"/>
            <a:pathLst>
              <a:path w="2350712" h="634692" extrusionOk="0">
                <a:moveTo>
                  <a:pt x="0" y="0"/>
                </a:moveTo>
                <a:lnTo>
                  <a:pt x="2350712" y="0"/>
                </a:lnTo>
                <a:lnTo>
                  <a:pt x="2350712" y="634693"/>
                </a:lnTo>
                <a:lnTo>
                  <a:pt x="0" y="634693"/>
                </a:lnTo>
                <a:lnTo>
                  <a:pt x="0" y="0"/>
                </a:lnTo>
                <a:close/>
              </a:path>
            </a:pathLst>
          </a:custGeom>
          <a:blipFill rotWithShape="1">
            <a:blip r:embed="rId1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sp>
        <p:nvSpPr>
          <p:cNvPr id="271" name="Google Shape;271;p29"/>
          <p:cNvSpPr/>
          <p:nvPr/>
        </p:nvSpPr>
        <p:spPr>
          <a:xfrm>
            <a:off x="-38494" y="-2262"/>
            <a:ext cx="8713709" cy="10289262"/>
          </a:xfrm>
          <a:custGeom>
            <a:avLst/>
            <a:gdLst/>
            <a:ahLst/>
            <a:cxnLst/>
            <a:rect l="l" t="t" r="r" b="b"/>
            <a:pathLst>
              <a:path w="21041995" h="24846662" extrusionOk="0">
                <a:moveTo>
                  <a:pt x="0" y="0"/>
                </a:moveTo>
                <a:lnTo>
                  <a:pt x="0" y="24846662"/>
                </a:lnTo>
                <a:lnTo>
                  <a:pt x="21008848" y="24846662"/>
                </a:lnTo>
                <a:cubicBezTo>
                  <a:pt x="21008848" y="24846662"/>
                  <a:pt x="21040344" y="24600281"/>
                  <a:pt x="21041995" y="24141557"/>
                </a:cubicBezTo>
                <a:lnTo>
                  <a:pt x="21041995" y="24141557"/>
                </a:lnTo>
                <a:lnTo>
                  <a:pt x="21041995" y="24065103"/>
                </a:lnTo>
                <a:lnTo>
                  <a:pt x="21041995" y="24065103"/>
                </a:lnTo>
                <a:cubicBezTo>
                  <a:pt x="21035772" y="22316314"/>
                  <a:pt x="20592160" y="17791937"/>
                  <a:pt x="16774033" y="12121388"/>
                </a:cubicBezTo>
                <a:cubicBezTo>
                  <a:pt x="11671681" y="4543806"/>
                  <a:pt x="12586843" y="0"/>
                  <a:pt x="12586843" y="0"/>
                </a:cubicBezTo>
                <a:close/>
              </a:path>
            </a:pathLst>
          </a:custGeom>
          <a:blipFill rotWithShape="1">
            <a:blip r:embed="rId3">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2" name="Google Shape;272;p29"/>
          <p:cNvSpPr/>
          <p:nvPr/>
        </p:nvSpPr>
        <p:spPr>
          <a:xfrm rot="4721273" flipH="1">
            <a:off x="-1013092" y="2000104"/>
            <a:ext cx="14314219" cy="4992084"/>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273" name="Google Shape;273;p29"/>
          <p:cNvGrpSpPr/>
          <p:nvPr/>
        </p:nvGrpSpPr>
        <p:grpSpPr>
          <a:xfrm>
            <a:off x="5940775" y="946396"/>
            <a:ext cx="857867" cy="857867"/>
            <a:chOff x="0" y="0"/>
            <a:chExt cx="812800" cy="812800"/>
          </a:xfrm>
        </p:grpSpPr>
        <p:sp>
          <p:nvSpPr>
            <p:cNvPr id="274" name="Google Shape;274;p29"/>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5" name="Google Shape;275;p29"/>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76" name="Google Shape;276;p29"/>
          <p:cNvGrpSpPr/>
          <p:nvPr/>
        </p:nvGrpSpPr>
        <p:grpSpPr>
          <a:xfrm>
            <a:off x="6592862" y="2226096"/>
            <a:ext cx="604566" cy="604566"/>
            <a:chOff x="0" y="0"/>
            <a:chExt cx="812800" cy="812800"/>
          </a:xfrm>
        </p:grpSpPr>
        <p:sp>
          <p:nvSpPr>
            <p:cNvPr id="277" name="Google Shape;277;p29"/>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8" name="Google Shape;278;p29"/>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79" name="Google Shape;279;p29"/>
          <p:cNvGrpSpPr/>
          <p:nvPr/>
        </p:nvGrpSpPr>
        <p:grpSpPr>
          <a:xfrm>
            <a:off x="5825201" y="681913"/>
            <a:ext cx="637633" cy="637633"/>
            <a:chOff x="0" y="0"/>
            <a:chExt cx="812800" cy="812800"/>
          </a:xfrm>
        </p:grpSpPr>
        <p:sp>
          <p:nvSpPr>
            <p:cNvPr id="280" name="Google Shape;280;p29"/>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1" name="Google Shape;281;p29"/>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82" name="Google Shape;282;p29"/>
          <p:cNvSpPr/>
          <p:nvPr/>
        </p:nvSpPr>
        <p:spPr>
          <a:xfrm>
            <a:off x="16645235" y="8772506"/>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3" name="Google Shape;283;p29"/>
          <p:cNvSpPr txBox="1"/>
          <p:nvPr/>
        </p:nvSpPr>
        <p:spPr>
          <a:xfrm>
            <a:off x="8860936" y="1742977"/>
            <a:ext cx="8491224" cy="7304564"/>
          </a:xfrm>
          <a:prstGeom prst="rect">
            <a:avLst/>
          </a:prstGeom>
          <a:noFill/>
          <a:ln>
            <a:noFill/>
          </a:ln>
        </p:spPr>
        <p:txBody>
          <a:bodyPr spcFirstLastPara="1" wrap="square" lIns="0" tIns="0" rIns="0" bIns="0" anchor="t" anchorCtr="0">
            <a:spAutoFit/>
          </a:bodyPr>
          <a:lstStyle/>
          <a:p>
            <a:pPr marL="0" marR="0" lvl="0" indent="0" algn="l" rtl="0">
              <a:lnSpc>
                <a:spcPct val="130009"/>
              </a:lnSpc>
              <a:spcBef>
                <a:spcPts val="15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Die Integration digitaler Tools in den Berufsbildungsunterricht ist nicht dasselbe wie der Einsatz von Technologie im Unterricht. Integration bedeutet, dass digitale Tools einem klaren Lernzweck dienen – sie erleichtern das Verstehen, Üben, Nachweisen oder Anwenden von Lerninhalten.</a:t>
            </a:r>
            <a:endParaRPr sz="1400" b="0" i="0" u="none" strike="noStrike" cap="none">
              <a:solidFill>
                <a:srgbClr val="000000"/>
              </a:solidFill>
              <a:latin typeface="Arial"/>
              <a:ea typeface="Arial"/>
              <a:cs typeface="Arial"/>
              <a:sym typeface="Arial"/>
            </a:endParaRPr>
          </a:p>
          <a:p>
            <a:pPr marL="0" marR="0" lvl="0" indent="0" algn="l" rtl="0">
              <a:lnSpc>
                <a:spcPct val="130009"/>
              </a:lnSpc>
              <a:spcBef>
                <a:spcPts val="150"/>
              </a:spcBef>
              <a:spcAft>
                <a:spcPts val="0"/>
              </a:spcAft>
              <a:buClr>
                <a:srgbClr val="000000"/>
              </a:buClr>
              <a:buSzPts val="2400"/>
              <a:buFont typeface="Arial"/>
              <a:buNone/>
            </a:pPr>
            <a:endParaRPr sz="2400" b="1" i="0" u="none" strike="noStrike" cap="none">
              <a:solidFill>
                <a:srgbClr val="17B8BB"/>
              </a:solidFill>
              <a:latin typeface="Poppins"/>
              <a:ea typeface="Poppins"/>
              <a:cs typeface="Poppins"/>
              <a:sym typeface="Poppins"/>
            </a:endParaRPr>
          </a:p>
          <a:p>
            <a:pPr marL="0" marR="0" lvl="0" indent="0" algn="l" rtl="0">
              <a:lnSpc>
                <a:spcPct val="130009"/>
              </a:lnSpc>
              <a:spcBef>
                <a:spcPts val="150"/>
              </a:spcBef>
              <a:spcAft>
                <a:spcPts val="0"/>
              </a:spcAft>
              <a:buClr>
                <a:srgbClr val="000000"/>
              </a:buClr>
              <a:buSzPts val="2400"/>
              <a:buFont typeface="Arial"/>
              <a:buNone/>
            </a:pPr>
            <a:r>
              <a:rPr lang="en-US" sz="2400" b="1" i="0" u="none" strike="noStrike" cap="none">
                <a:solidFill>
                  <a:srgbClr val="17B8BB"/>
                </a:solidFill>
                <a:latin typeface="Poppins"/>
                <a:ea typeface="Poppins"/>
                <a:cs typeface="Poppins"/>
                <a:sym typeface="Poppins"/>
              </a:rPr>
              <a:t>Die Ausgangsfrage</a:t>
            </a:r>
            <a:endParaRPr sz="1400" b="0" i="0" u="none" strike="noStrike" cap="none">
              <a:solidFill>
                <a:srgbClr val="000000"/>
              </a:solidFill>
              <a:latin typeface="Arial"/>
              <a:ea typeface="Arial"/>
              <a:cs typeface="Arial"/>
              <a:sym typeface="Arial"/>
            </a:endParaRPr>
          </a:p>
          <a:p>
            <a:pPr marL="0" marR="0" lvl="0" indent="0" algn="l" rtl="0">
              <a:lnSpc>
                <a:spcPct val="130009"/>
              </a:lnSpc>
              <a:spcBef>
                <a:spcPts val="15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Die Ausgangsfrage lautet nicht: „Welche Technologie kann ich einsetzen?“, sondern: „Was müssen meine Lernenden können, und könnte ein digitales Werkzeug ihnen helfen, dieses Ziel effektiver zu erreichen?“ Nicht jede Unterrichtsstunde benötigt alle vier Funktionen – die Kunst besteht darin, zu erkennen, welche benötigt wird, und das richtige Werkzeug dafür auszuwählen.</a:t>
            </a:r>
            <a:endParaRPr sz="1400" b="0" i="0" u="none" strike="noStrike" cap="none">
              <a:solidFill>
                <a:srgbClr val="000000"/>
              </a:solidFill>
              <a:latin typeface="Arial"/>
              <a:ea typeface="Arial"/>
              <a:cs typeface="Arial"/>
              <a:sym typeface="Arial"/>
            </a:endParaRPr>
          </a:p>
        </p:txBody>
      </p:sp>
      <p:sp>
        <p:nvSpPr>
          <p:cNvPr id="284" name="Google Shape;284;p29"/>
          <p:cNvSpPr txBox="1"/>
          <p:nvPr/>
        </p:nvSpPr>
        <p:spPr>
          <a:xfrm>
            <a:off x="8731011" y="508235"/>
            <a:ext cx="9880982" cy="486928"/>
          </a:xfrm>
          <a:prstGeom prst="rect">
            <a:avLst/>
          </a:prstGeom>
          <a:noFill/>
          <a:ln>
            <a:noFill/>
          </a:ln>
        </p:spPr>
        <p:txBody>
          <a:bodyPr spcFirstLastPara="1" wrap="square" lIns="0" tIns="0" rIns="0" bIns="0" anchor="t" anchorCtr="0">
            <a:spAutoFit/>
          </a:bodyPr>
          <a:lstStyle/>
          <a:p>
            <a:pPr marL="0" marR="0" lvl="0" indent="0" algn="l" rtl="0">
              <a:lnSpc>
                <a:spcPct val="113002"/>
              </a:lnSpc>
              <a:spcBef>
                <a:spcPts val="0"/>
              </a:spcBef>
              <a:spcAft>
                <a:spcPts val="0"/>
              </a:spcAft>
              <a:buClr>
                <a:srgbClr val="000000"/>
              </a:buClr>
              <a:buSzPts val="2800"/>
              <a:buFont typeface="Arial"/>
              <a:buNone/>
            </a:pPr>
            <a:r>
              <a:rPr lang="en-US" sz="2800" b="1" i="0" u="none" strike="noStrike" cap="none">
                <a:solidFill>
                  <a:srgbClr val="000000"/>
                </a:solidFill>
                <a:latin typeface="Poppins"/>
                <a:ea typeface="Poppins"/>
                <a:cs typeface="Poppins"/>
                <a:sym typeface="Poppins"/>
              </a:rPr>
              <a:t>Abschnitt 2: Integration digitaler Werkzeuge in den berufsbildenden Unterricht</a:t>
            </a:r>
            <a:endParaRPr sz="1400" b="0" i="0" u="none" strike="noStrike" cap="none">
              <a:solidFill>
                <a:srgbClr val="000000"/>
              </a:solidFill>
              <a:latin typeface="Arial"/>
              <a:ea typeface="Arial"/>
              <a:cs typeface="Arial"/>
              <a:sym typeface="Arial"/>
            </a:endParaRPr>
          </a:p>
        </p:txBody>
      </p:sp>
      <p:pic>
        <p:nvPicPr>
          <p:cNvPr id="3" name="Picture 2">
            <a:extLst>
              <a:ext uri="{FF2B5EF4-FFF2-40B4-BE49-F238E27FC236}">
                <a16:creationId xmlns:a16="http://schemas.microsoft.com/office/drawing/2014/main" id="{A9A858DA-1346-E45A-15D9-6D193C2E0935}"/>
              </a:ext>
            </a:extLst>
          </p:cNvPr>
          <p:cNvPicPr>
            <a:picLocks noChangeAspect="1"/>
          </p:cNvPicPr>
          <p:nvPr/>
        </p:nvPicPr>
        <p:blipFill>
          <a:blip r:embed="rId6"/>
          <a:stretch>
            <a:fillRect/>
          </a:stretch>
        </p:blipFill>
        <p:spPr>
          <a:xfrm>
            <a:off x="13642752" y="9206970"/>
            <a:ext cx="2352675" cy="638175"/>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pic>
        <p:nvPicPr>
          <p:cNvPr id="289" name="Google Shape;289;p30"/>
          <p:cNvPicPr preferRelativeResize="0"/>
          <p:nvPr/>
        </p:nvPicPr>
        <p:blipFill rotWithShape="1">
          <a:blip r:embed="rId3">
            <a:alphaModFix/>
          </a:blip>
          <a:srcRect l="25077" r="27818"/>
          <a:stretch/>
        </p:blipFill>
        <p:spPr>
          <a:xfrm>
            <a:off x="0" y="0"/>
            <a:ext cx="4549922" cy="10287000"/>
          </a:xfrm>
          <a:prstGeom prst="rect">
            <a:avLst/>
          </a:prstGeom>
          <a:noFill/>
          <a:ln>
            <a:noFill/>
          </a:ln>
        </p:spPr>
      </p:pic>
      <p:sp>
        <p:nvSpPr>
          <p:cNvPr id="290" name="Google Shape;290;p30"/>
          <p:cNvSpPr/>
          <p:nvPr/>
        </p:nvSpPr>
        <p:spPr>
          <a:xfrm rot="4721273" flipH="1">
            <a:off x="-1564784" y="2297657"/>
            <a:ext cx="14314219" cy="4321948"/>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291" name="Google Shape;291;p30"/>
          <p:cNvGrpSpPr/>
          <p:nvPr/>
        </p:nvGrpSpPr>
        <p:grpSpPr>
          <a:xfrm>
            <a:off x="5940775" y="946396"/>
            <a:ext cx="857867" cy="857867"/>
            <a:chOff x="0" y="0"/>
            <a:chExt cx="812800" cy="812800"/>
          </a:xfrm>
        </p:grpSpPr>
        <p:sp>
          <p:nvSpPr>
            <p:cNvPr id="292" name="Google Shape;292;p30"/>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3" name="Google Shape;293;p30"/>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94" name="Google Shape;294;p30"/>
          <p:cNvGrpSpPr/>
          <p:nvPr/>
        </p:nvGrpSpPr>
        <p:grpSpPr>
          <a:xfrm>
            <a:off x="6592862" y="2226096"/>
            <a:ext cx="604566" cy="604566"/>
            <a:chOff x="0" y="0"/>
            <a:chExt cx="812800" cy="812800"/>
          </a:xfrm>
        </p:grpSpPr>
        <p:sp>
          <p:nvSpPr>
            <p:cNvPr id="295" name="Google Shape;295;p30"/>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6" name="Google Shape;296;p30"/>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97" name="Google Shape;297;p30"/>
          <p:cNvGrpSpPr/>
          <p:nvPr/>
        </p:nvGrpSpPr>
        <p:grpSpPr>
          <a:xfrm>
            <a:off x="5825201" y="681913"/>
            <a:ext cx="637633" cy="637633"/>
            <a:chOff x="0" y="0"/>
            <a:chExt cx="812800" cy="812800"/>
          </a:xfrm>
        </p:grpSpPr>
        <p:sp>
          <p:nvSpPr>
            <p:cNvPr id="298" name="Google Shape;298;p30"/>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9" name="Google Shape;299;p30"/>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00" name="Google Shape;300;p30"/>
          <p:cNvSpPr/>
          <p:nvPr/>
        </p:nvSpPr>
        <p:spPr>
          <a:xfrm rot="2903702">
            <a:off x="-6099048" y="6299337"/>
            <a:ext cx="10909314" cy="3709167"/>
          </a:xfrm>
          <a:custGeom>
            <a:avLst/>
            <a:gdLst/>
            <a:ahLst/>
            <a:cxnLst/>
            <a:rect l="l" t="t" r="r" b="b"/>
            <a:pathLst>
              <a:path w="10909314" h="3709167" extrusionOk="0">
                <a:moveTo>
                  <a:pt x="0" y="0"/>
                </a:moveTo>
                <a:lnTo>
                  <a:pt x="10909314" y="0"/>
                </a:lnTo>
                <a:lnTo>
                  <a:pt x="10909314" y="3709167"/>
                </a:lnTo>
                <a:lnTo>
                  <a:pt x="0" y="3709167"/>
                </a:lnTo>
                <a:lnTo>
                  <a:pt x="0"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1" name="Google Shape;301;p30"/>
          <p:cNvSpPr/>
          <p:nvPr/>
        </p:nvSpPr>
        <p:spPr>
          <a:xfrm>
            <a:off x="16130708" y="8686281"/>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2" name="Google Shape;302;p30"/>
          <p:cNvSpPr/>
          <p:nvPr/>
        </p:nvSpPr>
        <p:spPr>
          <a:xfrm>
            <a:off x="13516835" y="9263707"/>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3" name="Google Shape;303;p30"/>
          <p:cNvSpPr txBox="1"/>
          <p:nvPr/>
        </p:nvSpPr>
        <p:spPr>
          <a:xfrm>
            <a:off x="8235536" y="1600719"/>
            <a:ext cx="9608542" cy="7482048"/>
          </a:xfrm>
          <a:prstGeom prst="rect">
            <a:avLst/>
          </a:prstGeom>
          <a:noFill/>
          <a:ln>
            <a:noFill/>
          </a:ln>
        </p:spPr>
        <p:txBody>
          <a:bodyPr spcFirstLastPara="1" wrap="square" lIns="0" tIns="0" rIns="0" bIns="0" anchor="t" anchorCtr="0">
            <a:spAutoFit/>
          </a:bodyPr>
          <a:lstStyle/>
          <a:p>
            <a:pPr marL="0" marR="0" lvl="0" indent="0" algn="l" rtl="0">
              <a:lnSpc>
                <a:spcPct val="130009"/>
              </a:lnSpc>
              <a:spcBef>
                <a:spcPts val="0"/>
              </a:spcBef>
              <a:spcAft>
                <a:spcPts val="0"/>
              </a:spcAft>
              <a:buClr>
                <a:srgbClr val="000000"/>
              </a:buClr>
              <a:buSzPts val="2400"/>
              <a:buFont typeface="Arial"/>
              <a:buNone/>
            </a:pPr>
            <a:r>
              <a:rPr lang="en-US" sz="2200" b="0" i="0" u="none" strike="noStrike" cap="none">
                <a:solidFill>
                  <a:srgbClr val="000000"/>
                </a:solidFill>
                <a:latin typeface="Poppins"/>
                <a:ea typeface="Poppins"/>
                <a:cs typeface="Poppins"/>
                <a:sym typeface="Poppins"/>
              </a:rPr>
              <a:t>Angewandte Rechenkompetenz in der beruflichen Bildung ist die Fähigkeit, mathematisches Denken im Kontext realer beruflicher Aufgaben anzuwenden. Dabei geht es nicht um abstrakte Berechnungen, sondern um Messen, Schätzen, das Auswerten von Daten und quantitative Entscheidungsfindung in der Praxis.</a:t>
            </a:r>
            <a:endParaRPr sz="2200" b="0" i="0" u="none" strike="noStrike" cap="none">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400"/>
              <a:buFont typeface="Arial"/>
              <a:buNone/>
            </a:pPr>
            <a:endParaRPr sz="2200" b="0" i="0" u="none" strike="noStrike" cap="none">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400"/>
              <a:buFont typeface="Arial"/>
              <a:buNone/>
            </a:pPr>
            <a:r>
              <a:rPr lang="en-US" sz="2200" b="0" i="0" u="none" strike="noStrike" cap="none">
                <a:solidFill>
                  <a:srgbClr val="000000"/>
                </a:solidFill>
                <a:latin typeface="Poppins"/>
                <a:ea typeface="Poppins"/>
                <a:cs typeface="Poppins"/>
                <a:sym typeface="Poppins"/>
              </a:rPr>
              <a:t>Viele Lernende in der beruflichen Bildung bringen ein geringes Selbstvertrauen im Umgang mit Zahlen mit. Dies stellt selten ein Hindernis für die berufliche Kompetenz dar, wenn mathematische Kompetenzen in berufliche Aufgaben eingebettet sind, anstatt als eigenständiges Fach vermittelt zu werden.</a:t>
            </a:r>
            <a:endParaRPr sz="2200" b="0" i="0" u="none" strike="noStrike" cap="none">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400"/>
              <a:buFont typeface="Arial"/>
              <a:buNone/>
            </a:pPr>
            <a:endParaRPr sz="2200" b="0" i="0" u="none" strike="noStrike" cap="none">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400"/>
              <a:buFont typeface="Arial"/>
              <a:buNone/>
            </a:pPr>
            <a:r>
              <a:rPr lang="en-US" sz="2200" b="0" i="0" u="none" strike="noStrike" cap="none">
                <a:solidFill>
                  <a:srgbClr val="000000"/>
                </a:solidFill>
                <a:latin typeface="Poppins"/>
                <a:ea typeface="Poppins"/>
                <a:cs typeface="Poppins"/>
                <a:sym typeface="Poppins"/>
              </a:rPr>
              <a:t>Anstatt zu sagen: „Jetzt machen wir ein paar Berechnungen“, sagen Sie lieber: „Um das hier richtig zuzuschneiden, müssen wir die Maße aus dem Datenblatt ermitteln – das machen wir jetzt gemeinsam.“ Wenn mathematische Kompetenz einen unmittelbaren beruflichen Zweck erfüllt, gehen die Lernenden anders damit um.</a:t>
            </a:r>
            <a:endParaRPr sz="2200" b="0" i="0" u="none" strike="noStrike" cap="none">
              <a:solidFill>
                <a:srgbClr val="000000"/>
              </a:solidFill>
              <a:latin typeface="Arial"/>
              <a:ea typeface="Arial"/>
              <a:cs typeface="Arial"/>
              <a:sym typeface="Arial"/>
            </a:endParaRPr>
          </a:p>
        </p:txBody>
      </p:sp>
      <p:sp>
        <p:nvSpPr>
          <p:cNvPr id="304" name="Google Shape;304;p30"/>
          <p:cNvSpPr txBox="1"/>
          <p:nvPr/>
        </p:nvSpPr>
        <p:spPr>
          <a:xfrm>
            <a:off x="7197428" y="447418"/>
            <a:ext cx="10014541" cy="486928"/>
          </a:xfrm>
          <a:prstGeom prst="rect">
            <a:avLst/>
          </a:prstGeom>
          <a:noFill/>
          <a:ln>
            <a:noFill/>
          </a:ln>
        </p:spPr>
        <p:txBody>
          <a:bodyPr spcFirstLastPara="1" wrap="square" lIns="0" tIns="0" rIns="0" bIns="0" anchor="t" anchorCtr="0">
            <a:spAutoFit/>
          </a:bodyPr>
          <a:lstStyle/>
          <a:p>
            <a:pPr marL="0" marR="0" lvl="0" indent="0" algn="r" rtl="0">
              <a:lnSpc>
                <a:spcPct val="113002"/>
              </a:lnSpc>
              <a:spcBef>
                <a:spcPts val="0"/>
              </a:spcBef>
              <a:spcAft>
                <a:spcPts val="0"/>
              </a:spcAft>
              <a:buClr>
                <a:srgbClr val="000000"/>
              </a:buClr>
              <a:buSzPts val="2800"/>
              <a:buFont typeface="Arial"/>
              <a:buNone/>
            </a:pPr>
            <a:r>
              <a:rPr lang="en-US" sz="2800" b="1" i="0" u="none" strike="noStrike" cap="none">
                <a:solidFill>
                  <a:srgbClr val="000000"/>
                </a:solidFill>
                <a:latin typeface="Poppins"/>
                <a:ea typeface="Poppins"/>
                <a:cs typeface="Poppins"/>
                <a:sym typeface="Poppins"/>
              </a:rPr>
              <a:t>Abschnitt 3: Angewandte Rechenkompetenz in beruflichen Kontexten</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1460</Words>
  <Application>Microsoft Office PowerPoint</Application>
  <PresentationFormat>Custom</PresentationFormat>
  <Paragraphs>114</Paragraphs>
  <Slides>14</Slides>
  <Notes>14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Poppins Medium</vt:lpstr>
      <vt:lpstr>Arial</vt:lpstr>
      <vt:lpstr>Calibri</vt:lpstr>
      <vt:lpstr>Poppins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Laurence Cole</dc:creator>
  <cp:lastModifiedBy>Beatrice Fredducci</cp:lastModifiedBy>
  <cp:revision>1</cp:revision>
  <dcterms:created xsi:type="dcterms:W3CDTF">2006-08-16T00:00:00Z</dcterms:created>
  <dcterms:modified xsi:type="dcterms:W3CDTF">2026-09-01T08:23:10Z</dcterms:modified>
</cp:coreProperties>
</file>