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Poppins" panose="00000500000000000000" pitchFamily="2" charset="0"/>
      <p:regular r:id="rId17"/>
      <p:bold r:id="rId18"/>
      <p:italic r:id="rId19"/>
      <p:boldItalic r:id="rId20"/>
    </p:embeddedFont>
    <p:embeddedFont>
      <p:font typeface="Poppins Medium" panose="00000600000000000000" pitchFamily="2" charset="0"/>
      <p:regular r:id="rId21"/>
      <p:bold r:id="rId22"/>
      <p:italic r:id="rId23"/>
      <p:boldItalic r:id="rId24"/>
    </p:embeddedFont>
    <p:embeddedFont>
      <p:font typeface="Poppins SemiBold" panose="000007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PcNZrSY4/+bn0W04kp+Fk34c8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9" name="Google Shape;33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1" name="Google Shape;38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0" name="Google Shape;40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0.jp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2900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538246"/>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Ενότητα 5: Ψηφιακές και Αριθμητικές Δεξιότητες</a:t>
            </a: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479" y="8152298"/>
            <a:ext cx="4420500" cy="15699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i="1">
                <a:solidFill>
                  <a:schemeClr val="dk1"/>
                </a:solidFill>
                <a:latin typeface="Calibri"/>
                <a:ea typeface="Calibri"/>
                <a:cs typeface="Calibri"/>
                <a:sym typeface="Calibri"/>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10153D"/>
                </a:solidFill>
                <a:latin typeface="Arial"/>
                <a:ea typeface="Arial"/>
                <a:cs typeface="Arial"/>
                <a:sym typeface="Arial"/>
              </a:rPr>
              <a:t>Υλικό διαθέσιμο με την άδεια Creative Commons CC BY 4.0 (https://creativecommons.org/licenses/by/4.0/).</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253666"/>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250134"/>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014809"/>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138667"/>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274759"/>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323495"/>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323495"/>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5">
            <a:alphaModFix/>
          </a:blip>
          <a:srcRect/>
          <a:stretch/>
        </p:blipFill>
        <p:spPr>
          <a:xfrm>
            <a:off x="2718363" y="6174388"/>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l="21255" r="33084"/>
          <a:stretch/>
        </p:blipFill>
        <p:spPr>
          <a:xfrm>
            <a:off x="-403382" y="0"/>
            <a:ext cx="7046485" cy="10287000"/>
          </a:xfrm>
          <a:prstGeom prst="rect">
            <a:avLst/>
          </a:prstGeom>
          <a:noFill/>
          <a:ln>
            <a:noFill/>
          </a:ln>
        </p:spPr>
      </p:pic>
      <p:sp>
        <p:nvSpPr>
          <p:cNvPr id="310" name="Google Shape;310;p31"/>
          <p:cNvSpPr/>
          <p:nvPr/>
        </p:nvSpPr>
        <p:spPr>
          <a:xfrm rot="4721273" flipH="1">
            <a:off x="-739588" y="2833239"/>
            <a:ext cx="14314219" cy="284883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1" name="Google Shape;311;p31"/>
          <p:cNvGrpSpPr/>
          <p:nvPr/>
        </p:nvGrpSpPr>
        <p:grpSpPr>
          <a:xfrm>
            <a:off x="5940775" y="946396"/>
            <a:ext cx="857867" cy="857867"/>
            <a:chOff x="0" y="0"/>
            <a:chExt cx="812800" cy="812800"/>
          </a:xfrm>
        </p:grpSpPr>
        <p:sp>
          <p:nvSpPr>
            <p:cNvPr id="312" name="Google Shape;312;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4" name="Google Shape;314;p31"/>
          <p:cNvGrpSpPr/>
          <p:nvPr/>
        </p:nvGrpSpPr>
        <p:grpSpPr>
          <a:xfrm>
            <a:off x="6592862" y="2226096"/>
            <a:ext cx="604566" cy="604566"/>
            <a:chOff x="0" y="0"/>
            <a:chExt cx="812800" cy="812800"/>
          </a:xfrm>
        </p:grpSpPr>
        <p:sp>
          <p:nvSpPr>
            <p:cNvPr id="315" name="Google Shape;315;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31"/>
          <p:cNvGrpSpPr/>
          <p:nvPr/>
        </p:nvGrpSpPr>
        <p:grpSpPr>
          <a:xfrm>
            <a:off x="5825201" y="681913"/>
            <a:ext cx="637633" cy="637633"/>
            <a:chOff x="0" y="0"/>
            <a:chExt cx="812800" cy="812800"/>
          </a:xfrm>
        </p:grpSpPr>
        <p:sp>
          <p:nvSpPr>
            <p:cNvPr id="318" name="Google Shape;318;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0" name="Google Shape;320;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31"/>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1"/>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1"/>
          <p:cNvSpPr txBox="1"/>
          <p:nvPr/>
        </p:nvSpPr>
        <p:spPr>
          <a:xfrm>
            <a:off x="8384467" y="1618318"/>
            <a:ext cx="9603729"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Οι χώροι εργασίας σε όλους τους επαγγελματικούς κλάδους υφίστανται ψηφιακές αλλαγές. Νέα εργαλεία λογισμικού, αυτοματοποιημένες διαδικασίες, συστήματα ψηφιακής επικοινωνίας και εφαρμογές που υποστηρίζονται από την τεχνητή νοημοσύνη (AI) γίνονται πλέον ολοένα και πιο συνηθισμένα σε επαγγέλματα του τεχνικού κλάδου, της υγείας και της φροντίδας, της φιλοξενίας, των κατασκευών, καθώς και των επιχειρηματικών υπηρεσιών.</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Οι εκπαιδευτές ΕΕΚ δεν χρειάζεται να είναι ειδικοί στην τεχνολογία. Χρειάζεται να διαθέτουν επαρκή ψηφιακή επίγνωση, ώστε να προετοιμάζουν τους εκπαιδευόμενους για τα επαγγελματικά περιβάλλοντα στα οποία πρόκειται να ενταχθούν.</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ψηφιακή επάρκεια δεν αποτελεί έναν σταθερό και τελικό προορισμό. Είναι μια διαρκής επαγγελματική πρακτική, όπως ακριβώς και η γνώση του αντικειμένου διδασκαλίας.</a:t>
            </a:r>
            <a:endParaRPr sz="2400" b="0" i="0" u="none" strike="noStrike" cap="none">
              <a:solidFill>
                <a:srgbClr val="000000"/>
              </a:solidFill>
              <a:latin typeface="Arial"/>
              <a:ea typeface="Arial"/>
              <a:cs typeface="Arial"/>
              <a:sym typeface="Arial"/>
            </a:endParaRPr>
          </a:p>
        </p:txBody>
      </p:sp>
      <p:sp>
        <p:nvSpPr>
          <p:cNvPr id="324" name="Google Shape;324;p31"/>
          <p:cNvSpPr txBox="1"/>
          <p:nvPr/>
        </p:nvSpPr>
        <p:spPr>
          <a:xfrm>
            <a:off x="8490357" y="285912"/>
            <a:ext cx="9497839"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Υποενότητα 4: Παρακολούθηση των Ψηφιακών Εξελίξεων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32"/>
          <p:cNvPicPr preferRelativeResize="0"/>
          <p:nvPr/>
        </p:nvPicPr>
        <p:blipFill rotWithShape="1">
          <a:blip r:embed="rId3">
            <a:alphaModFix/>
          </a:blip>
          <a:srcRect/>
          <a:stretch/>
        </p:blipFill>
        <p:spPr>
          <a:xfrm>
            <a:off x="-257677" y="8691811"/>
            <a:ext cx="19131964" cy="1670813"/>
          </a:xfrm>
          <a:prstGeom prst="rect">
            <a:avLst/>
          </a:prstGeom>
          <a:noFill/>
          <a:ln>
            <a:noFill/>
          </a:ln>
        </p:spPr>
      </p:pic>
      <p:pic>
        <p:nvPicPr>
          <p:cNvPr id="330" name="Google Shape;330;p32"/>
          <p:cNvPicPr preferRelativeResize="0"/>
          <p:nvPr/>
        </p:nvPicPr>
        <p:blipFill rotWithShape="1">
          <a:blip r:embed="rId4">
            <a:alphaModFix/>
          </a:blip>
          <a:srcRect/>
          <a:stretch/>
        </p:blipFill>
        <p:spPr>
          <a:xfrm>
            <a:off x="1500188" y="114299"/>
            <a:ext cx="1814512" cy="1480889"/>
          </a:xfrm>
          <a:prstGeom prst="rect">
            <a:avLst/>
          </a:prstGeom>
          <a:noFill/>
          <a:ln>
            <a:noFill/>
          </a:ln>
        </p:spPr>
      </p:pic>
      <p:sp>
        <p:nvSpPr>
          <p:cNvPr id="331" name="Google Shape;331;p32"/>
          <p:cNvSpPr txBox="1"/>
          <p:nvPr/>
        </p:nvSpPr>
        <p:spPr>
          <a:xfrm>
            <a:off x="1028699" y="1595189"/>
            <a:ext cx="16559213" cy="973923"/>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US" sz="1600" b="1" i="0" u="none" strike="noStrike" cap="none">
                <a:solidFill>
                  <a:srgbClr val="17B8BB"/>
                </a:solidFill>
                <a:latin typeface="Poppins"/>
                <a:ea typeface="Poppins"/>
                <a:cs typeface="Poppins"/>
                <a:sym typeface="Poppins"/>
              </a:rPr>
              <a:t>ΣΕΝΑΡΙΟ </a:t>
            </a:r>
            <a:r>
              <a:rPr lang="en-US" sz="1600" b="0" i="0" u="none" strike="noStrike" cap="none">
                <a:solidFill>
                  <a:srgbClr val="FFFFFF"/>
                </a:solidFill>
                <a:latin typeface="Poppins"/>
                <a:ea typeface="Poppins"/>
                <a:cs typeface="Poppins"/>
                <a:sym typeface="Poppins"/>
              </a:rPr>
              <a:t>Ένας εκπαιδευόμενος αποφεύγει συστηματικά εργασίες που περιλαμβάνουν την ανάγνωση μετρήσεων ή την επεξεργασία δεδομένων. Παράγει καλή πρακτική εργασία όταν του δείχνεται ακριβώς τι πρέπει να κάνει, αλλά δυσκολεύεται να προχωρήσει όταν η εργασία απαιτεί να ερμηνεύσει αριθμητικά στοιχεία από μια προδιαγραφή ή να υπολογίσει μια ποσότητα.</a:t>
            </a:r>
            <a:endParaRPr sz="1400" b="0" i="0" u="none" strike="noStrike" cap="none">
              <a:solidFill>
                <a:srgbClr val="000000"/>
              </a:solidFill>
              <a:latin typeface="Arial"/>
              <a:ea typeface="Arial"/>
              <a:cs typeface="Arial"/>
              <a:sym typeface="Arial"/>
            </a:endParaRPr>
          </a:p>
        </p:txBody>
      </p:sp>
      <p:sp>
        <p:nvSpPr>
          <p:cNvPr id="332" name="Google Shape;332;p32"/>
          <p:cNvSpPr txBox="1"/>
          <p:nvPr/>
        </p:nvSpPr>
        <p:spPr>
          <a:xfrm>
            <a:off x="4200525" y="543749"/>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r>
              <a:rPr lang="en-US" sz="2800" b="1" i="0" u="none" strike="noStrike" cap="none" dirty="0" err="1">
                <a:solidFill>
                  <a:srgbClr val="10146E"/>
                </a:solidFill>
                <a:latin typeface="Poppins"/>
                <a:ea typeface="Poppins"/>
                <a:cs typeface="Poppins"/>
                <a:sym typeface="Poppins"/>
              </a:rPr>
              <a:t>Άσκηση</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σεν</a:t>
            </a:r>
            <a:r>
              <a:rPr lang="en-US" sz="2800" b="1" i="0" u="none" strike="noStrike" cap="none" dirty="0">
                <a:solidFill>
                  <a:srgbClr val="10146E"/>
                </a:solidFill>
                <a:latin typeface="Poppins"/>
                <a:ea typeface="Poppins"/>
                <a:cs typeface="Poppins"/>
                <a:sym typeface="Poppins"/>
              </a:rPr>
              <a:t>αρίου: Διαβάζοντας τους αριθμούς</a:t>
            </a:r>
            <a:endParaRPr sz="1400" b="0" i="0" u="none" strike="noStrike" cap="none" dirty="0">
              <a:solidFill>
                <a:srgbClr val="000000"/>
              </a:solidFill>
              <a:latin typeface="Arial"/>
              <a:ea typeface="Arial"/>
              <a:cs typeface="Arial"/>
              <a:sym typeface="Arial"/>
            </a:endParaRPr>
          </a:p>
        </p:txBody>
      </p:sp>
      <p:sp>
        <p:nvSpPr>
          <p:cNvPr id="333" name="Google Shape;333;p32"/>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US" sz="2400" b="1" i="0" u="none" strike="noStrike" cap="none">
                <a:solidFill>
                  <a:srgbClr val="10146E"/>
                </a:solidFill>
                <a:latin typeface="Poppins"/>
                <a:ea typeface="Poppins"/>
                <a:cs typeface="Poppins"/>
                <a:sym typeface="Poppins"/>
              </a:rPr>
              <a:t>Σκεφτείτε την απάντησή σας ως εκπαιδευτής:</a:t>
            </a: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456199" y="3681011"/>
            <a:ext cx="14145626" cy="1107996"/>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Πώς θα διαπιστώσετε αν πρόκειται για ζήτημα αυτοπεποίθησης, έλλειψης δεξιοτήτων ή και για τα δύο;</a:t>
            </a:r>
            <a:endParaRPr/>
          </a:p>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Πώς θα ανασχεδιάσετε μία από τις επόμενες εργασίες, ώστε η αριθμητική να ενσωματώνεται στην εργασία και να μην αποτελεί ξεχωριστό μέρος της;</a:t>
            </a:r>
            <a:endParaRPr sz="1400" b="0" i="0" u="none" strike="noStrike" cap="none">
              <a:solidFill>
                <a:srgbClr val="000000"/>
              </a:solidFill>
              <a:latin typeface="Arial"/>
              <a:ea typeface="Arial"/>
              <a:cs typeface="Arial"/>
              <a:sym typeface="Arial"/>
            </a:endParaRPr>
          </a:p>
        </p:txBody>
      </p:sp>
      <p:sp>
        <p:nvSpPr>
          <p:cNvPr id="335" name="Google Shape;335;p32"/>
          <p:cNvSpPr txBox="1"/>
          <p:nvPr/>
        </p:nvSpPr>
        <p:spPr>
          <a:xfrm>
            <a:off x="208462" y="5584096"/>
            <a:ext cx="14393363" cy="1107996"/>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Ποιο</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ψηφι</a:t>
            </a:r>
            <a:r>
              <a:rPr lang="en-US" sz="2000" b="0" i="0" u="none" strike="noStrike" cap="none" dirty="0">
                <a:solidFill>
                  <a:srgbClr val="333333"/>
                </a:solidFill>
                <a:latin typeface="Poppins"/>
                <a:ea typeface="Poppins"/>
                <a:cs typeface="Poppins"/>
                <a:sym typeface="Poppins"/>
              </a:rPr>
              <a:t>ακό εργαλείο, εάν υπάρχει, θα μπορούσε να υποστηρίξει τον συγκεκριμένο εκπαιδευόμενο, χωρίς να εξαλείφει την ανάγκη ανάπτυξης της συγκεκριμένης δεξιότητας;</a:t>
            </a:r>
            <a:endParaRPr dirty="0"/>
          </a:p>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Πώς</a:t>
            </a:r>
            <a:r>
              <a:rPr lang="en-US" sz="2000" b="0" i="0" u="none" strike="noStrike" cap="none" dirty="0">
                <a:solidFill>
                  <a:srgbClr val="333333"/>
                </a:solidFill>
                <a:latin typeface="Poppins"/>
                <a:ea typeface="Poppins"/>
                <a:cs typeface="Poppins"/>
                <a:sym typeface="Poppins"/>
              </a:rPr>
              <a:t> θα παρα</a:t>
            </a:r>
            <a:r>
              <a:rPr lang="en-US" sz="2000" b="0" i="0" u="none" strike="noStrike" cap="none" dirty="0" err="1">
                <a:solidFill>
                  <a:srgbClr val="333333"/>
                </a:solidFill>
                <a:latin typeface="Poppins"/>
                <a:ea typeface="Poppins"/>
                <a:cs typeface="Poppins"/>
                <a:sym typeface="Poppins"/>
              </a:rPr>
              <a:t>κολουθείτε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με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την</a:t>
            </a:r>
            <a:r>
              <a:rPr lang="en-US" sz="2000" b="0" i="0" u="none" strike="noStrike" cap="none" dirty="0">
                <a:solidFill>
                  <a:srgbClr val="333333"/>
                </a:solidFill>
                <a:latin typeface="Poppins"/>
                <a:ea typeface="Poppins"/>
                <a:cs typeface="Poppins"/>
                <a:sym typeface="Poppins"/>
              </a:rPr>
              <a:t> π</a:t>
            </a:r>
            <a:r>
              <a:rPr lang="en-US" sz="2000" b="0" i="0" u="none" strike="noStrike" cap="none" dirty="0" err="1">
                <a:solidFill>
                  <a:srgbClr val="333333"/>
                </a:solidFill>
                <a:latin typeface="Poppins"/>
                <a:ea typeface="Poppins"/>
                <a:cs typeface="Poppins"/>
                <a:sym typeface="Poppins"/>
              </a:rPr>
              <a:t>άροδο</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του</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χρόνου</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εάν</a:t>
            </a:r>
            <a:r>
              <a:rPr lang="en-US" sz="2000" b="0" i="0" u="none" strike="noStrike" cap="none" dirty="0">
                <a:solidFill>
                  <a:srgbClr val="333333"/>
                </a:solidFill>
                <a:latin typeface="Poppins"/>
                <a:ea typeface="Poppins"/>
                <a:cs typeface="Poppins"/>
                <a:sym typeface="Poppins"/>
              </a:rPr>
              <a:t> η π</a:t>
            </a:r>
            <a:r>
              <a:rPr lang="en-US" sz="2000" b="0" i="0" u="none" strike="noStrike" cap="none" dirty="0" err="1">
                <a:solidFill>
                  <a:srgbClr val="333333"/>
                </a:solidFill>
                <a:latin typeface="Poppins"/>
                <a:ea typeface="Poppins"/>
                <a:cs typeface="Poppins"/>
                <a:sym typeface="Poppins"/>
              </a:rPr>
              <a:t>ροσέγγισή</a:t>
            </a:r>
            <a:r>
              <a:rPr lang="en-US" sz="2000" b="0" i="0" u="none" strike="noStrike" cap="none" dirty="0">
                <a:solidFill>
                  <a:srgbClr val="333333"/>
                </a:solidFill>
                <a:latin typeface="Poppins"/>
                <a:ea typeface="Poppins"/>
                <a:cs typeface="Poppins"/>
                <a:sym typeface="Poppins"/>
              </a:rPr>
              <a:t> σας </a:t>
            </a:r>
            <a:r>
              <a:rPr lang="en-US" sz="2000" b="0" i="0" u="none" strike="noStrike" cap="none" dirty="0" err="1">
                <a:solidFill>
                  <a:srgbClr val="333333"/>
                </a:solidFill>
                <a:latin typeface="Poppins"/>
                <a:ea typeface="Poppins"/>
                <a:cs typeface="Poppins"/>
                <a:sym typeface="Poppins"/>
              </a:rPr>
              <a:t>φέρνει</a:t>
            </a:r>
            <a:r>
              <a:rPr lang="en-US" sz="2000" b="0" i="0" u="none" strike="noStrike" cap="none" dirty="0">
                <a:solidFill>
                  <a:srgbClr val="333333"/>
                </a:solidFill>
                <a:latin typeface="Poppins"/>
                <a:ea typeface="Poppins"/>
                <a:cs typeface="Poppins"/>
                <a:sym typeface="Poppins"/>
              </a:rPr>
              <a:t> απ</a:t>
            </a:r>
            <a:r>
              <a:rPr lang="en-US" sz="2000" b="0" i="0" u="none" strike="noStrike" cap="none" dirty="0" err="1">
                <a:solidFill>
                  <a:srgbClr val="333333"/>
                </a:solidFill>
                <a:latin typeface="Poppins"/>
                <a:ea typeface="Poppins"/>
                <a:cs typeface="Poppins"/>
                <a:sym typeface="Poppins"/>
              </a:rPr>
              <a:t>οτελέσμ</a:t>
            </a:r>
            <a:r>
              <a:rPr lang="en-US" sz="2000" b="0" i="0" u="none" strike="noStrike" cap="none" dirty="0">
                <a:solidFill>
                  <a:srgbClr val="333333"/>
                </a:solidFill>
                <a:latin typeface="Poppins"/>
                <a:ea typeface="Poppins"/>
                <a:cs typeface="Poppins"/>
                <a:sym typeface="Poppins"/>
              </a:rPr>
              <a:t>ατα;</a:t>
            </a:r>
            <a:endParaRPr sz="1400" b="0" i="0" u="none" strike="noStrike" cap="none" dirty="0">
              <a:solidFill>
                <a:srgbClr val="000000"/>
              </a:solidFill>
              <a:latin typeface="Arial"/>
              <a:ea typeface="Arial"/>
              <a:cs typeface="Arial"/>
              <a:sym typeface="Arial"/>
            </a:endParaRPr>
          </a:p>
        </p:txBody>
      </p:sp>
      <p:sp>
        <p:nvSpPr>
          <p:cNvPr id="336" name="Google Shape;336;p32"/>
          <p:cNvSpPr txBox="1"/>
          <p:nvPr/>
        </p:nvSpPr>
        <p:spPr>
          <a:xfrm>
            <a:off x="452273" y="8219489"/>
            <a:ext cx="17135639" cy="944644"/>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Βα</a:t>
            </a:r>
            <a:r>
              <a:rPr lang="en-US" sz="2400" b="1" i="0" u="none" strike="noStrike" cap="none" dirty="0" err="1">
                <a:solidFill>
                  <a:srgbClr val="10146E"/>
                </a:solidFill>
                <a:latin typeface="Poppins"/>
                <a:ea typeface="Poppins"/>
                <a:cs typeface="Poppins"/>
                <a:sym typeface="Poppins"/>
              </a:rPr>
              <a:t>σική</a:t>
            </a:r>
            <a:r>
              <a:rPr lang="en-US" sz="2400" b="1" i="0" u="none" strike="noStrike" cap="none" dirty="0">
                <a:solidFill>
                  <a:srgbClr val="10146E"/>
                </a:solidFill>
                <a:latin typeface="Poppins"/>
                <a:ea typeface="Poppins"/>
                <a:cs typeface="Poppins"/>
                <a:sym typeface="Poppins"/>
              </a:rPr>
              <a:t> α</a:t>
            </a:r>
            <a:r>
              <a:rPr lang="en-US" sz="2400" b="1" i="0" u="none" strike="noStrike" cap="none" dirty="0" err="1">
                <a:solidFill>
                  <a:srgbClr val="10146E"/>
                </a:solidFill>
                <a:latin typeface="Poppins"/>
                <a:ea typeface="Poppins"/>
                <a:cs typeface="Poppins"/>
                <a:sym typeface="Poppins"/>
              </a:rPr>
              <a:t>ρχή</a:t>
            </a:r>
            <a:r>
              <a:rPr lang="en-US" sz="2400" b="1" i="0" u="none" strike="noStrike" cap="none" dirty="0">
                <a:solidFill>
                  <a:srgbClr val="10146E"/>
                </a:solidFill>
                <a:latin typeface="Poppins"/>
                <a:ea typeface="Poppins"/>
                <a:cs typeface="Poppins"/>
                <a:sym typeface="Poppins"/>
              </a:rPr>
              <a:t>:  </a:t>
            </a:r>
            <a:r>
              <a:rPr lang="en-US" sz="2400" b="0" i="1" u="none" strike="noStrike" cap="none" dirty="0">
                <a:solidFill>
                  <a:srgbClr val="FFFFFF"/>
                </a:solidFill>
                <a:latin typeface="Poppins"/>
                <a:ea typeface="Poppins"/>
                <a:cs typeface="Poppins"/>
                <a:sym typeface="Poppins"/>
              </a:rPr>
              <a:t>Η </a:t>
            </a:r>
            <a:r>
              <a:rPr lang="en-US" sz="2400" b="0" i="1" u="none" strike="noStrike" cap="none" dirty="0" err="1">
                <a:solidFill>
                  <a:srgbClr val="FFFFFF"/>
                </a:solidFill>
                <a:latin typeface="Poppins"/>
                <a:ea typeface="Poppins"/>
                <a:cs typeface="Poppins"/>
                <a:sym typeface="Poppins"/>
              </a:rPr>
              <a:t>εφ</a:t>
            </a:r>
            <a:r>
              <a:rPr lang="en-US" sz="2400" b="0" i="1" u="none" strike="noStrike" cap="none" dirty="0">
                <a:solidFill>
                  <a:srgbClr val="FFFFFF"/>
                </a:solidFill>
                <a:latin typeface="Poppins"/>
                <a:ea typeface="Poppins"/>
                <a:cs typeface="Poppins"/>
                <a:sym typeface="Poppins"/>
              </a:rPr>
              <a:t>αρμοσμένη αριθμητική αναπτύσσεται όταν εξασκείται με συνέπεια, μέσα σε πραγματικά επαγγελματικά πλαίσια και καθ’ όλη τη διάρκεια ενός προγράμματος.</a:t>
            </a:r>
            <a:endParaRPr sz="14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74CACDC8-F579-D5E3-51F0-B3C30BB09483}"/>
              </a:ext>
            </a:extLst>
          </p:cNvPr>
          <p:cNvPicPr>
            <a:picLocks noChangeAspect="1"/>
          </p:cNvPicPr>
          <p:nvPr/>
        </p:nvPicPr>
        <p:blipFill>
          <a:blip r:embed="rId5"/>
          <a:stretch>
            <a:fillRect/>
          </a:stretch>
        </p:blipFill>
        <p:spPr>
          <a:xfrm>
            <a:off x="14087475" y="483682"/>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grpSp>
        <p:nvGrpSpPr>
          <p:cNvPr id="341" name="Google Shape;341;p33"/>
          <p:cNvGrpSpPr/>
          <p:nvPr/>
        </p:nvGrpSpPr>
        <p:grpSpPr>
          <a:xfrm>
            <a:off x="-1" y="4584074"/>
            <a:ext cx="18288001" cy="6357176"/>
            <a:chOff x="0" y="0"/>
            <a:chExt cx="5661114" cy="1674318"/>
          </a:xfrm>
        </p:grpSpPr>
        <p:sp>
          <p:nvSpPr>
            <p:cNvPr id="342" name="Google Shape;342;p33"/>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33"/>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4" name="Google Shape;344;p33"/>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3"/>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33"/>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3"/>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33"/>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3"/>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33"/>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33"/>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3"/>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33"/>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33"/>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33"/>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3"/>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3"/>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33"/>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3"/>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2" name="Google Shape;362;p33"/>
          <p:cNvGrpSpPr/>
          <p:nvPr/>
        </p:nvGrpSpPr>
        <p:grpSpPr>
          <a:xfrm>
            <a:off x="-1342907" y="9913239"/>
            <a:ext cx="20973813" cy="837562"/>
            <a:chOff x="0" y="-57150"/>
            <a:chExt cx="11607985" cy="463550"/>
          </a:xfrm>
        </p:grpSpPr>
        <p:sp>
          <p:nvSpPr>
            <p:cNvPr id="363" name="Google Shape;363;p33"/>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3"/>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5" name="Google Shape;365;p33"/>
          <p:cNvGrpSpPr/>
          <p:nvPr/>
        </p:nvGrpSpPr>
        <p:grpSpPr>
          <a:xfrm>
            <a:off x="4131384" y="9913239"/>
            <a:ext cx="10025232" cy="837562"/>
            <a:chOff x="0" y="-57150"/>
            <a:chExt cx="5548478" cy="463550"/>
          </a:xfrm>
        </p:grpSpPr>
        <p:sp>
          <p:nvSpPr>
            <p:cNvPr id="366" name="Google Shape;366;p33"/>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8" name="Google Shape;368;p33"/>
          <p:cNvSpPr txBox="1"/>
          <p:nvPr/>
        </p:nvSpPr>
        <p:spPr>
          <a:xfrm>
            <a:off x="5374682" y="1019175"/>
            <a:ext cx="753863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Γιατί αυτό έχει σημασία: Εγκάρσιες δεξιότητες</a:t>
            </a:r>
            <a:endParaRPr sz="1400" b="0" i="0" u="none" strike="noStrike" cap="none">
              <a:solidFill>
                <a:srgbClr val="000000"/>
              </a:solidFill>
              <a:latin typeface="Arial"/>
              <a:ea typeface="Arial"/>
              <a:cs typeface="Arial"/>
              <a:sym typeface="Arial"/>
            </a:endParaRPr>
          </a:p>
        </p:txBody>
      </p:sp>
      <p:sp>
        <p:nvSpPr>
          <p:cNvPr id="369" name="Google Shape;369;p33"/>
          <p:cNvSpPr txBox="1"/>
          <p:nvPr/>
        </p:nvSpPr>
        <p:spPr>
          <a:xfrm>
            <a:off x="1028700"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Απαιτεί αυτοπεποίθηση για μάθηση και χρήση νέων ψηφιακών εργαλείων καθώς εξελίσσονται οι χώροι εργασίας.</a:t>
            </a: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Προσαρμοστικότητα</a:t>
            </a:r>
            <a:endParaRPr sz="1400" b="0" i="0" u="none" strike="noStrike" cap="none">
              <a:solidFill>
                <a:srgbClr val="000000"/>
              </a:solidFill>
              <a:latin typeface="Arial"/>
              <a:ea typeface="Arial"/>
              <a:cs typeface="Arial"/>
              <a:sym typeface="Arial"/>
            </a:endParaRPr>
          </a:p>
        </p:txBody>
      </p:sp>
      <p:sp>
        <p:nvSpPr>
          <p:cNvPr id="371" name="Google Shape;371;p33"/>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Εξαρτάται από την ικανότητα αξιολόγησης ψηφιακών πληροφοριών αντί να τις αποδέχεται άκριτα.</a:t>
            </a:r>
            <a:endParaRPr sz="1400" b="0" i="0" u="none" strike="noStrike" cap="none">
              <a:solidFill>
                <a:srgbClr val="000000"/>
              </a:solidFill>
              <a:latin typeface="Arial"/>
              <a:ea typeface="Arial"/>
              <a:cs typeface="Arial"/>
              <a:sym typeface="Arial"/>
            </a:endParaRPr>
          </a:p>
        </p:txBody>
      </p:sp>
      <p:sp>
        <p:nvSpPr>
          <p:cNvPr id="372" name="Google Shape;372;p33"/>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Κριτική σκέψη</a:t>
            </a: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Συμβαίνει όλο και περισσότερο μέσω ψηφιακών πλατφορμών, που απαιτούν τόσο τεχνική ευχέρεια όσο και επαγγελματική κρίση.</a:t>
            </a:r>
            <a:endParaRPr sz="1400" b="0" i="0" u="none" strike="noStrike" cap="none">
              <a:solidFill>
                <a:srgbClr val="000000"/>
              </a:solidFill>
              <a:latin typeface="Arial"/>
              <a:ea typeface="Arial"/>
              <a:cs typeface="Arial"/>
              <a:sym typeface="Arial"/>
            </a:endParaRPr>
          </a:p>
        </p:txBody>
      </p:sp>
      <p:sp>
        <p:nvSpPr>
          <p:cNvPr id="374" name="Google Shape;374;p33"/>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Επικοινωνία</a:t>
            </a:r>
            <a:endParaRPr sz="1400" b="0" i="0" u="none" strike="noStrike" cap="none">
              <a:solidFill>
                <a:srgbClr val="000000"/>
              </a:solidFill>
              <a:latin typeface="Arial"/>
              <a:ea typeface="Arial"/>
              <a:cs typeface="Arial"/>
              <a:sym typeface="Arial"/>
            </a:endParaRPr>
          </a:p>
        </p:txBody>
      </p:sp>
      <p:sp>
        <p:nvSpPr>
          <p:cNvPr id="375" name="Google Shape;375;p33"/>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Συχνά περιλαμβάνει την ερμηνεία δεδομένων, τη χρήση ψηφιακών διαγνωστικών και τη δράση βάσει ποσοτικών πληροφοριών.</a:t>
            </a:r>
            <a:endParaRPr sz="1400" b="0" i="0" u="none" strike="noStrike" cap="none">
              <a:solidFill>
                <a:srgbClr val="000000"/>
              </a:solidFill>
              <a:latin typeface="Arial"/>
              <a:ea typeface="Arial"/>
              <a:cs typeface="Arial"/>
              <a:sym typeface="Arial"/>
            </a:endParaRPr>
          </a:p>
        </p:txBody>
      </p:sp>
      <p:sp>
        <p:nvSpPr>
          <p:cNvPr id="376" name="Google Shape;376;p33"/>
          <p:cNvSpPr txBox="1"/>
          <p:nvPr/>
        </p:nvSpPr>
        <p:spPr>
          <a:xfrm>
            <a:off x="13545504" y="6042689"/>
            <a:ext cx="3713796"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Επίλυση προβλημάτων</a:t>
            </a:r>
            <a:endParaRPr sz="1400" b="0" i="0" u="none" strike="noStrike" cap="none">
              <a:solidFill>
                <a:srgbClr val="000000"/>
              </a:solidFill>
              <a:latin typeface="Arial"/>
              <a:ea typeface="Arial"/>
              <a:cs typeface="Arial"/>
              <a:sym typeface="Arial"/>
            </a:endParaRPr>
          </a:p>
        </p:txBody>
      </p:sp>
      <p:sp>
        <p:nvSpPr>
          <p:cNvPr id="377" name="Google Shape;377;p33"/>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33"/>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34"/>
          <p:cNvPicPr preferRelativeResize="0"/>
          <p:nvPr/>
        </p:nvPicPr>
        <p:blipFill rotWithShape="1">
          <a:blip r:embed="rId3">
            <a:alphaModFix/>
          </a:blip>
          <a:srcRect r="13071"/>
          <a:stretch/>
        </p:blipFill>
        <p:spPr>
          <a:xfrm>
            <a:off x="-481027" y="0"/>
            <a:ext cx="4269256" cy="10287000"/>
          </a:xfrm>
          <a:prstGeom prst="rect">
            <a:avLst/>
          </a:prstGeom>
          <a:noFill/>
          <a:ln>
            <a:noFill/>
          </a:ln>
        </p:spPr>
      </p:pic>
      <p:sp>
        <p:nvSpPr>
          <p:cNvPr id="384" name="Google Shape;384;p34"/>
          <p:cNvSpPr/>
          <p:nvPr/>
        </p:nvSpPr>
        <p:spPr>
          <a:xfrm rot="5111048" flipH="1">
            <a:off x="-2449217" y="1809779"/>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5" name="Google Shape;385;p34"/>
          <p:cNvGrpSpPr/>
          <p:nvPr/>
        </p:nvGrpSpPr>
        <p:grpSpPr>
          <a:xfrm>
            <a:off x="5940775" y="946396"/>
            <a:ext cx="857867" cy="857867"/>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4154128" y="-2143161"/>
            <a:ext cx="1786647" cy="2723433"/>
            <a:chOff x="-1589232" y="-2848680"/>
            <a:chExt cx="2402032" cy="366148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1589232" y="-284868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1" name="Google Shape;391;p34"/>
          <p:cNvGrpSpPr/>
          <p:nvPr/>
        </p:nvGrpSpPr>
        <p:grpSpPr>
          <a:xfrm>
            <a:off x="5825201" y="681913"/>
            <a:ext cx="637633" cy="637633"/>
            <a:chOff x="0" y="0"/>
            <a:chExt cx="812800" cy="812800"/>
          </a:xfrm>
        </p:grpSpPr>
        <p:sp>
          <p:nvSpPr>
            <p:cNvPr id="392" name="Google Shape;392;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4" name="Google Shape;394;p3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3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4"/>
          <p:cNvSpPr txBox="1"/>
          <p:nvPr/>
        </p:nvSpPr>
        <p:spPr>
          <a:xfrm>
            <a:off x="6914216" y="1548602"/>
            <a:ext cx="11108313" cy="735586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Οι εκπαιδευτές ΕΕΚ μπορούν να αναπτύξουν αυτή τη δεξιότητα:</a:t>
            </a:r>
            <a:endParaRPr/>
          </a:p>
          <a:p>
            <a:pPr marL="342900" marR="0" lvl="0" indent="-342900" algn="just"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Χρησιμοποιώντας το εργαλείο αυτοαξιολόγησης DigCompEdu, ώστε να προσδιορίσουν το τρέχον επίπεδό τους και να εντοπίσουν έναν τομέα προς ανάπτυξη.</a:t>
            </a:r>
            <a:endParaRPr/>
          </a:p>
          <a:p>
            <a:pPr marL="342900" marR="0" lvl="0" indent="-342900" algn="just"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Εντοπίζοντας ένα ψηφιακό εργαλείο που χρησιμοποιείται στον επαγγελματικό τους κλάδο και βρίσκοντας έναν τρόπο να το εντάξουν σε μία διδακτική συνεδρία.</a:t>
            </a:r>
            <a:endParaRPr/>
          </a:p>
          <a:p>
            <a:pPr marL="342900" marR="0" lvl="0" indent="-342900" algn="just"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Εξετάζοντας μία επερχόμενη εργασία και εντοπίζοντας πού θα μπορούσε να ενσωματωθεί η αριθμητική, αντί να αντιμετωπίζεται ως ξεχωριστό αντικείμενο.</a:t>
            </a:r>
            <a:endParaRPr/>
          </a:p>
          <a:p>
            <a:pPr marL="342900" marR="0" lvl="0" indent="-342900" algn="just"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Συζητώντας την ψηφιακή ασφάλεια και την υπεύθυνη χρήση της τεχνητής νοημοσύνης (AI) με τους εκπαιδευόμενους ως τακτικό μέρος των μαθημάτων και όχι ως ένα μεμονωμένο θέμα.</a:t>
            </a:r>
            <a:endParaRPr sz="2400" b="0" i="0" u="none" strike="noStrike" cap="none">
              <a:solidFill>
                <a:srgbClr val="17B8BB"/>
              </a:solidFill>
              <a:latin typeface="Poppins"/>
              <a:ea typeface="Poppins"/>
              <a:cs typeface="Poppins"/>
              <a:sym typeface="Poppins"/>
            </a:endParaRPr>
          </a:p>
          <a:p>
            <a:pPr marL="0" marR="0" lvl="0" indent="0" algn="just" rtl="0">
              <a:lnSpc>
                <a:spcPct val="130009"/>
              </a:lnSpc>
              <a:spcBef>
                <a:spcPts val="150"/>
              </a:spcBef>
              <a:spcAft>
                <a:spcPts val="0"/>
              </a:spcAft>
              <a:buClr>
                <a:srgbClr val="000000"/>
              </a:buClr>
              <a:buSzPts val="2400"/>
              <a:buFont typeface="Arial"/>
              <a:buNone/>
            </a:pPr>
            <a:r>
              <a:rPr lang="en-US" sz="2400" b="0" i="0" u="none" strike="noStrike" cap="none">
                <a:solidFill>
                  <a:srgbClr val="17B8BB"/>
                </a:solidFill>
                <a:latin typeface="Poppins"/>
                <a:ea typeface="Poppins"/>
                <a:cs typeface="Poppins"/>
                <a:sym typeface="Poppins"/>
              </a:rPr>
              <a:t>Η ψηφιακή επάρκεια αναπτύσσεται μέσα από σκόπιμη χρήση και αναστοχασμό. Όπως κάθε επαγγελματική δεξιότητα, βελτιώνεται περισσότερο όταν η ανάπτυξή της είναι συστηματική και συνεχής.</a:t>
            </a:r>
            <a:endParaRPr sz="1400" b="0" i="0" u="none" strike="noStrike" cap="none">
              <a:solidFill>
                <a:srgbClr val="000000"/>
              </a:solidFill>
              <a:latin typeface="Arial"/>
              <a:ea typeface="Arial"/>
              <a:cs typeface="Arial"/>
              <a:sym typeface="Arial"/>
            </a:endParaRPr>
          </a:p>
        </p:txBody>
      </p:sp>
      <p:sp>
        <p:nvSpPr>
          <p:cNvPr id="397" name="Google Shape;397;p34"/>
          <p:cNvSpPr txBox="1"/>
          <p:nvPr/>
        </p:nvSpPr>
        <p:spPr>
          <a:xfrm>
            <a:off x="6914216" y="194985"/>
            <a:ext cx="9880982"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Στρατηγικές εκπαιδευτικών για την ενίσχυση της ψηφιακής πρακτικής και της αριθμητικής</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35"/>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5"/>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5"/>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5" name="Google Shape;405;p35"/>
          <p:cNvGrpSpPr/>
          <p:nvPr/>
        </p:nvGrpSpPr>
        <p:grpSpPr>
          <a:xfrm>
            <a:off x="10165433" y="946396"/>
            <a:ext cx="857867" cy="857867"/>
            <a:chOff x="0" y="0"/>
            <a:chExt cx="812800" cy="812800"/>
          </a:xfrm>
        </p:grpSpPr>
        <p:sp>
          <p:nvSpPr>
            <p:cNvPr id="406" name="Google Shape;406;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35"/>
          <p:cNvGrpSpPr/>
          <p:nvPr/>
        </p:nvGrpSpPr>
        <p:grpSpPr>
          <a:xfrm>
            <a:off x="9651318" y="2226096"/>
            <a:ext cx="604566" cy="604566"/>
            <a:chOff x="0" y="0"/>
            <a:chExt cx="812800" cy="812800"/>
          </a:xfrm>
        </p:grpSpPr>
        <p:sp>
          <p:nvSpPr>
            <p:cNvPr id="409" name="Google Shape;409;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1" name="Google Shape;411;p35"/>
          <p:cNvGrpSpPr/>
          <p:nvPr/>
        </p:nvGrpSpPr>
        <p:grpSpPr>
          <a:xfrm>
            <a:off x="10476408" y="681913"/>
            <a:ext cx="637633" cy="637633"/>
            <a:chOff x="0" y="0"/>
            <a:chExt cx="812800" cy="812800"/>
          </a:xfrm>
        </p:grpSpPr>
        <p:sp>
          <p:nvSpPr>
            <p:cNvPr id="412" name="Google Shape;412;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4" name="Google Shape;414;p35"/>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3606" b="0" i="0" u="none" strike="noStrike" cap="none">
                <a:solidFill>
                  <a:srgbClr val="000000"/>
                </a:solidFill>
                <a:latin typeface="Poppins SemiBold"/>
                <a:ea typeface="Poppins SemiBold"/>
                <a:cs typeface="Poppins SemiBold"/>
                <a:sym typeface="Poppins SemiBold"/>
              </a:rPr>
              <a:t>Για την προσοχή σας</a:t>
            </a:r>
            <a:endParaRPr sz="1400" b="0" i="0" u="none" strike="noStrike" cap="none">
              <a:solidFill>
                <a:srgbClr val="000000"/>
              </a:solidFill>
              <a:latin typeface="Arial"/>
              <a:ea typeface="Arial"/>
              <a:cs typeface="Arial"/>
              <a:sym typeface="Arial"/>
            </a:endParaRPr>
          </a:p>
        </p:txBody>
      </p:sp>
      <p:sp>
        <p:nvSpPr>
          <p:cNvPr id="415" name="Google Shape;415;p35"/>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10518" b="1" i="0" u="none" strike="noStrike" cap="none">
                <a:solidFill>
                  <a:srgbClr val="17B8BB"/>
                </a:solidFill>
                <a:latin typeface="Poppins"/>
                <a:ea typeface="Poppins"/>
                <a:cs typeface="Poppins"/>
                <a:sym typeface="Poppins"/>
              </a:rPr>
              <a:t>Ευχαριστώ</a:t>
            </a: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35"/>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35"/>
          <p:cNvSpPr txBox="1"/>
          <p:nvPr/>
        </p:nvSpPr>
        <p:spPr>
          <a:xfrm>
            <a:off x="397770" y="6823285"/>
            <a:ext cx="7614174" cy="969304"/>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499" b="1" i="0" u="none" strike="noStrike" cap="none">
                <a:solidFill>
                  <a:srgbClr val="000000"/>
                </a:solidFill>
                <a:latin typeface="Poppins"/>
                <a:ea typeface="Poppins"/>
                <a:cs typeface="Poppins"/>
                <a:sym typeface="Poppins"/>
              </a:rPr>
              <a:t>Επικοινωνήστε μαζί μας</a:t>
            </a:r>
            <a:endParaRPr sz="1400" b="0" i="0" u="none" strike="noStrike" cap="none">
              <a:solidFill>
                <a:srgbClr val="000000"/>
              </a:solidFill>
              <a:latin typeface="Arial"/>
              <a:ea typeface="Arial"/>
              <a:cs typeface="Arial"/>
              <a:sym typeface="Arial"/>
            </a:endParaRPr>
          </a:p>
        </p:txBody>
      </p:sp>
      <p:grpSp>
        <p:nvGrpSpPr>
          <p:cNvPr id="419" name="Google Shape;419;p35"/>
          <p:cNvGrpSpPr/>
          <p:nvPr/>
        </p:nvGrpSpPr>
        <p:grpSpPr>
          <a:xfrm>
            <a:off x="555937" y="7970706"/>
            <a:ext cx="6239170" cy="761091"/>
            <a:chOff x="0" y="-57150"/>
            <a:chExt cx="3800029" cy="463550"/>
          </a:xfrm>
        </p:grpSpPr>
        <p:sp>
          <p:nvSpPr>
            <p:cNvPr id="420" name="Google Shape;420;p35"/>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35"/>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2" name="Google Shape;422;p35"/>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35"/>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35"/>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2530569" y="161383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77289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217868"/>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7265515" y="1148145"/>
            <a:ext cx="10734090" cy="7922169"/>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Η ψηφιακή και αριθμητική επάρκεια είναι η ικανότητα χρήσης, διδασκαλίας και προσαρμογής ψηφιακών εργαλείων και εφαρμοσμένης αριθμητικής που σχετίζονται με την επαγγελματική πρακτική, συμπεριλαμβανομένης της ψηφιακής ασφάλειας και της βασικής ερμηνείας δεδομένων. Περιλαμβάνει επίσης την παρακολούθηση των ψηφιακών αλλαγών στον χώρο εργασίας, συμπεριλαμβανομένης της υπεύθυνης χρήσης εργαλείων που υποστηρίζονται από την τεχνητή νοημοσύνη (AI).</a:t>
            </a: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Η ψηφιακή επάρκεια στην ΕΕΚ δεν αφορά τη χρήση της τεχνολογίας για χάρη της ίδιας της τεχνολογίας. Αφορά την ουσιαστική ενσωμάτωση ψηφιακών εργαλείων στη διδασκαλία, την αξιολόγηση και την υποστήριξη των εκπαιδευομένων, καθώς και την ανάπτυξη της ψηφιακής αυτοπεποίθησης που θα χρειάζονται οι εκπαιδευόμενοι στον σύγχρονο χώρο εργασίας.</a:t>
            </a: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Με την ολοκλήρωση αυτής της ενότητας, θα είστε σε θέση να: ενσωματώνετε ψηφιακά εργαλεία με σαφή σκοπό στη διδασκαλία σας, υποστηρίζετε τους εκπαιδευόμενους στην ασφαλή χρήση ψηφιακών εργαλείων, ενσωματώνετε την εφαρμοσμένη αριθμητική σε επαγγελματικές δραστηριότητες και εργασίες, και παρακολουθείτε και να ανταποκρίνεστε στις ψηφιακές εξελίξεις στον επαγγελματικό σας κλάδο.</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8030296" y="498227"/>
            <a:ext cx="8729897" cy="486928"/>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Εισαγωγή &amp; Μαθησιακοί Στόχοι</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90351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348494"/>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5" y="1933756"/>
            <a:ext cx="9258667"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Το Ευρωπαϊκό Πλαίσιο για την Ψηφιακή Ικανότητα των Εκπαιδευτικών (DigCompEdu), το οποίο αναπτύχθηκε από την Ευρωπαϊκή Επιτροπή, παρέχει ένα δομημένο μοντέλο για την κατανόηση του τι σημαίνει ψηφιακή επάρκεια στο πλαίσιο της επαγγελματικής εκπαιδευτικής πρακτικής.</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Μετατοπίζει την εστίαση από την απλή χρήση ψηφιακών εργαλείων στην ουσιαστική και στοχευμένη ενσωμάτωσή τους στη διδακτική μεθοδολογία, την αξιολόγηση και την υποστήριξη των εκπαιδευομένων.</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Για τους εκπαιδευτές ΕΕΚ, το πλαίσιο αυτό είναι ιδιαίτερα σημαντικό, καθώς αντανακλά την ανάγκη συνδυασμού της πρακτικής επαγγελματικής κατάρτισης με τα ψηφιακά περιβάλλοντα που χρησιμοποιούνται στους σύγχρονους χώρους εργασίας.</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5" y="812199"/>
            <a:ext cx="8954749"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Υποενότητα 1: Κατανόηση της Ψηφιακής Επάρκειας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Ψηφιακά εργαλεία σχετικά με την πρακτική της ΕΕΚ</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Εργαλεία</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Επίδειξη</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Πρακτική</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3564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None/>
            </a:pPr>
            <a:r>
              <a:rPr lang="en-US" sz="1235" b="1" i="0" u="none" strike="noStrike" cap="none">
                <a:solidFill>
                  <a:srgbClr val="FFFFFF"/>
                </a:solidFill>
                <a:latin typeface="Poppins"/>
                <a:ea typeface="Poppins"/>
                <a:cs typeface="Poppins"/>
                <a:sym typeface="Poppins"/>
              </a:rPr>
              <a:t>Αποδεικτικά στοιχεία</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69561"/>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None/>
            </a:pPr>
            <a:r>
              <a:rPr lang="en-US" sz="1550" b="1" i="0" u="none" strike="noStrike" cap="none">
                <a:solidFill>
                  <a:srgbClr val="FFFFFF"/>
                </a:solidFill>
                <a:latin typeface="Poppins"/>
                <a:ea typeface="Poppins"/>
                <a:cs typeface="Poppins"/>
                <a:sym typeface="Poppins"/>
              </a:rPr>
              <a:t>Επικοινωνία</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505740" y="2610974"/>
            <a:ext cx="8335412" cy="6204776"/>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Επίδειξη και επεξήγηση — </a:t>
            </a:r>
            <a:r>
              <a:rPr lang="en-US" sz="2400" b="0" i="0" u="none" strike="noStrike" cap="none">
                <a:solidFill>
                  <a:srgbClr val="10146E"/>
                </a:solidFill>
                <a:latin typeface="Poppins"/>
                <a:ea typeface="Poppins"/>
                <a:cs typeface="Poppins"/>
                <a:sym typeface="Poppins"/>
              </a:rPr>
              <a:t>βίντεο, λογισμικό προσομοίωσης, διαδραστικά διαγράμματα</a:t>
            </a:r>
            <a:endParaRPr sz="2400" b="0"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Πρακτική εξάσκηση και εφαρμογή — </a:t>
            </a:r>
            <a:r>
              <a:rPr lang="en-US" sz="2400" b="0" i="0" u="none" strike="noStrike" cap="none">
                <a:solidFill>
                  <a:srgbClr val="10146E"/>
                </a:solidFill>
                <a:latin typeface="Poppins"/>
                <a:ea typeface="Poppins"/>
                <a:cs typeface="Poppins"/>
                <a:sym typeface="Poppins"/>
              </a:rPr>
              <a:t>εικονικά περιβάλλοντα, διαδικτυακές ασκήσεις, ψηφιακές δραστηριότητες βασισμένες σε σενάρια</a:t>
            </a:r>
            <a:endParaRPr sz="2400" b="0"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Τεκμηρίωση και αξιολόγηση — </a:t>
            </a:r>
            <a:r>
              <a:rPr lang="en-US" sz="2400" b="0" i="0" u="none" strike="noStrike" cap="none">
                <a:solidFill>
                  <a:srgbClr val="10146E"/>
                </a:solidFill>
                <a:latin typeface="Poppins"/>
                <a:ea typeface="Poppins"/>
                <a:cs typeface="Poppins"/>
                <a:sym typeface="Poppins"/>
              </a:rPr>
              <a:t>ηλεκτρονικά portfolios, ψηφιακές καταγραφές παρατήρησης, φωτογραφικό και βιντεοσκοπημένο υλικό ως τεκμήρια</a:t>
            </a:r>
            <a:endParaRPr sz="2400" b="0"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Επικοινωνία και υποστήριξη — </a:t>
            </a:r>
            <a:r>
              <a:rPr lang="en-US" sz="2400" b="0" i="0" u="none" strike="noStrike" cap="none">
                <a:solidFill>
                  <a:srgbClr val="10146E"/>
                </a:solidFill>
                <a:latin typeface="Poppins"/>
                <a:ea typeface="Poppins"/>
                <a:cs typeface="Poppins"/>
                <a:sym typeface="Poppins"/>
              </a:rPr>
              <a:t>πλατφόρμες ανταλλαγής μηνυμάτων, κοινόχρηστα έγγραφα, ψηφιακά εργαλεία ανατροφοδότησης</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5727202" y="272187"/>
            <a:ext cx="6833595" cy="2347181"/>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Αυτοαξιολόγηση Ψηφιακών Ικανοτήτων (Βαθμολογία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8" y="5553355"/>
            <a:ext cx="6066165" cy="4437882"/>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Χρησιμοποιώ ψηφιακά εργαλεία στη διδασκαλία μου με τρόπους που προσθέτουν πραγματική αξία, όχι μόνο ποικιλία.</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Υποστηρίζω τους μαθητές στη χρήση ψηφιακών εργαλείων με ασφάλεια και υπευθυνότητα.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Παρακολουθώ τα ψηφιακά εργαλεία και τις πλατφόρμες που χρησιμοποιούνται στον επαγγελματικό τομέα που διδάσκω.</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Συμπεριλαμβάνω εφαρμοσμένες εργασίες αριθμητικής που συνδέονται άμεσα με την επαγγελματική πρακτική.</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Σκέφτομαι τακτικά πώς η ψηφιακή μου πρακτική θα μπορούσε να υποστηρίξει καλύτερα τα αποτελέσματα των μαθητών.</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1" y="4894732"/>
            <a:ext cx="5001235"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Εργαλεία &amp; Υποστήριξη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445227" y="4758771"/>
            <a:ext cx="6066165"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Αριθμητική &amp; Αναστοχασμός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12388" y="1375329"/>
            <a:ext cx="9023341" cy="7482048"/>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200" b="0" i="0" u="none" strike="noStrike" cap="none">
                <a:solidFill>
                  <a:srgbClr val="000000"/>
                </a:solidFill>
                <a:latin typeface="Poppins"/>
                <a:ea typeface="Poppins"/>
                <a:cs typeface="Poppins"/>
                <a:sym typeface="Poppins"/>
              </a:rPr>
              <a:t>Το DigCompEdu οργανώνει την ψηφιακή ικανότητα των εκπαιδευτικών σε έξι τομείς.</a:t>
            </a: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None/>
            </a:pPr>
            <a:r>
              <a:rPr lang="en-US" sz="2200" b="1" i="0" u="none" strike="noStrike" cap="none">
                <a:solidFill>
                  <a:srgbClr val="000000"/>
                </a:solidFill>
                <a:latin typeface="Poppins"/>
                <a:ea typeface="Poppins"/>
                <a:cs typeface="Poppins"/>
                <a:sym typeface="Poppins"/>
              </a:rPr>
              <a:t>Οι έξι τομείς είναι:</a:t>
            </a:r>
            <a:endParaRPr sz="2200" b="1"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Επαγγελματική δέσμευση — επικοινωνία, συνεργασία και CPD</a:t>
            </a:r>
            <a:endParaRPr sz="2200" b="0"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Ψηφιακοί πόροι — επιλογή και ανταλλαγή κατάλληλου περιεχομένου</a:t>
            </a:r>
            <a:endParaRPr sz="2200" b="0"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Διδασκαλία και μάθηση — σχεδιασμός αποτελεσματικών ψηφιακών μαθησιακών εμπειριών</a:t>
            </a:r>
            <a:endParaRPr sz="2200" b="0"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Αξιολόγηση — χρήση ψηφιακών εργαλείων για την τεκμηρίωση της προόδου των εκπαιδευομένων</a:t>
            </a:r>
            <a:endParaRPr sz="2200" b="0"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Ενδυνάμωση των εκπαιδευομένων — υποστήριξη της ένταξης και της ενεργού συμμετοχής</a:t>
            </a:r>
            <a:endParaRPr sz="2200" b="0"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Διευκόλυνση της ψηφιακής ικανότητας των εκπαιδευομένων — ανάπτυξη δεξιοτήτων και ευαισθητοποίησης σε θέματα ασφάλειας</a:t>
            </a: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None/>
            </a:pPr>
            <a:r>
              <a:rPr lang="en-US" sz="2200" b="0" i="0" u="none" strike="noStrike" cap="none">
                <a:solidFill>
                  <a:srgbClr val="000000"/>
                </a:solidFill>
                <a:latin typeface="Poppins"/>
                <a:ea typeface="Poppins"/>
                <a:cs typeface="Poppins"/>
                <a:sym typeface="Poppins"/>
              </a:rPr>
              <a:t>Η ψηφιακή ικανότητα στην ΕΕΚ αφορά την ουσιαστική ενσωμάτωση ψηφιακών εργαλείων στη διδασκαλία, την αξιολόγηση και την υποστήριξη των εκπαιδευομένων.</a:t>
            </a:r>
            <a:endParaRPr sz="22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767245"/>
            <a:ext cx="8982238"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Οι Έξι Τομείς Ψηφιακής Επάρκειας (DigCompEdu)</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0" y="4589155"/>
            <a:ext cx="18288000"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1342907" y="9913239"/>
            <a:ext cx="20973813"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Ψηφιακή ασφάλεια και υπεύθυνη χρήση</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Κατανόηση των δεδομένων που συλλέγονται και από ποιον.</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Συλλογή δεδομένων</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Αναγνώριση αναξιόπιστων ή παραπλανητικών ψηφιακών πληροφοριών.</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003916" y="6023068"/>
            <a:ext cx="4172842"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Αναξιόπιστες πληροφορίες</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18255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Χρήση εργαλείων που υποστηρίζονται από AI με κριτικό πνεύμα — επαλήθευση των αποτελεσμάτων αντί για αποδοχή τους.</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Κριτική χρήση της ΤΝ</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Προστασία προσωπικών και επαγγελματικών πληροφοριών σε ψηφιακά περιβάλλοντα.</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Προστασία Προσωπικών Δεδομένων</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488073" y="871453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860936" y="1723838"/>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ενσωμάτωση ψηφιακών εργαλείων στη διδασκαλία της ΕΕΚ δεν είναι το ίδιο με τη χρήση της τεχνολογίας στα μαθήματα. Ενσωμάτωση σημαίνει ότι τα ψηφιακά εργαλεία εξυπηρετούν έναν σαφή μαθησιακό σκοπό — κάνουν κάτι πιο εύκολο να κατανοηθεί, να εξασκηθεί, να τεκμηριωθεί ή να εφαρμοστεί.</a:t>
            </a:r>
            <a:endParaRPr/>
          </a:p>
          <a:p>
            <a:pPr marL="0" marR="0" lvl="0" indent="0" algn="l" rtl="0">
              <a:lnSpc>
                <a:spcPct val="130009"/>
              </a:lnSpc>
              <a:spcBef>
                <a:spcPts val="15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Το αρχικό ερώτημα</a:t>
            </a: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Το αρχικό ερώτημα δεν είναι «ποια τεχνολογία μπορώ να χρησιμοποιήσω;», αλλά «τι χρειάζονται οι εκπαιδευόμενοί μου να μπορούν να κάνουν και θα μπορούσε ένα ψηφιακό εργαλείο να τους βοηθήσει να το πετύχουν πιο αποτελεσματικά;»Δεν χρειάζεται κάθε μάθημα να περιλαμβάνει και τις τέσσερις λειτουργίες. Η δεξιότητα έγκειται στο να γνωρίζετε ποια λειτουργία χρειάζεται κάθε φορά και να επιλέγετε το κατάλληλο εργαλείο γι’ αυτήν.</a:t>
            </a:r>
            <a:endParaRPr sz="1400" b="0" i="0" u="none" strike="noStrike" cap="none">
              <a:solidFill>
                <a:srgbClr val="000000"/>
              </a:solidFill>
              <a:latin typeface="Arial"/>
              <a:ea typeface="Arial"/>
              <a:cs typeface="Arial"/>
              <a:sym typeface="Arial"/>
            </a:endParaRPr>
          </a:p>
        </p:txBody>
      </p:sp>
      <p:sp>
        <p:nvSpPr>
          <p:cNvPr id="284" name="Google Shape;284;p29"/>
          <p:cNvSpPr txBox="1"/>
          <p:nvPr/>
        </p:nvSpPr>
        <p:spPr>
          <a:xfrm>
            <a:off x="8731011" y="508235"/>
            <a:ext cx="9880982"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Υποενότητα 2: Ενσωμάτωση Ψηφιακών Εργαλείων στη Διδασκαλία Επαγγελματικών Δεξιοτήτων</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A48B317F-E151-25A5-36BA-FA8662149514}"/>
              </a:ext>
            </a:extLst>
          </p:cNvPr>
          <p:cNvPicPr>
            <a:picLocks noChangeAspect="1"/>
          </p:cNvPicPr>
          <p:nvPr/>
        </p:nvPicPr>
        <p:blipFill>
          <a:blip r:embed="rId6"/>
          <a:stretch>
            <a:fillRect/>
          </a:stretch>
        </p:blipFill>
        <p:spPr>
          <a:xfrm>
            <a:off x="13468350" y="9308427"/>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5077" r="27818"/>
          <a:stretch/>
        </p:blipFill>
        <p:spPr>
          <a:xfrm>
            <a:off x="-470740" y="-373"/>
            <a:ext cx="4549922" cy="10287000"/>
          </a:xfrm>
          <a:prstGeom prst="rect">
            <a:avLst/>
          </a:prstGeom>
          <a:noFill/>
          <a:ln>
            <a:noFill/>
          </a:ln>
        </p:spPr>
      </p:pic>
      <p:sp>
        <p:nvSpPr>
          <p:cNvPr id="290" name="Google Shape;290;p30"/>
          <p:cNvSpPr/>
          <p:nvPr/>
        </p:nvSpPr>
        <p:spPr>
          <a:xfrm rot="4721273" flipH="1">
            <a:off x="-2088185" y="2210571"/>
            <a:ext cx="14314219" cy="4321948"/>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90351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348494"/>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7493587" y="1600719"/>
            <a:ext cx="10589972"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Η εφαρμοσμένη αριθμητική στην ΕΕΚ είναι η ικανότητα χρήσης μαθηματικού συλλογισμού στο πλαίσιο πραγματικών επαγγελματικών εργασιών. Δεν αφορά τους αφηρημένους υπολογισμούς, αλλά τη μέτρηση, την εκτίμηση, την ανάγνωση δεδομένων και τη λήψη ποσοτικών αποφάσεων σε πρακτικά επαγγελματικά περιβάλλοντα.</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Πολλοί εκπαιδευόμενοι στην ΕΕΚ ξεκινούν με χαμηλή αυτοπεποίθηση όσον αφορά την αριθμητική. Αυτό σπάνια αποτελεί εμπόδιο για την ανάπτυξη επαγγελματικών δεξιοτήτων, όταν η αριθμητική ενσωματώνεται στις επαγγελματικές εργασίες αντί να παρουσιάζεται ως ξεχωριστό αντικείμενο.</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Αντί να πείτε «Τώρα θα κάνουμε κάποιους υπολογισμούς», μπορείτε να πείτε «Για να το κόψουμε σωστά, πρέπει να υπολογίσουμε τις διαστάσεις από το φύλλο προδιαγραφών — ας το κάνουμε μαζί τώρα».Όταν η αριθμητική έχει άμεση επαγγελματική χρησιμότητα, οι εκπαιδευόμενοι προσεγγίζουν και αξιοποιούν τη μαθησιακή διαδικασία με διαφορετικό τρόπο.</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8069018" y="513801"/>
            <a:ext cx="10014541"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Υποενότητα 3: Εφαρμοσμένη Αριθμητική σε Επαγγελματικά Πλαίσια</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1524</Words>
  <Application>Microsoft Office PowerPoint</Application>
  <PresentationFormat>Custom</PresentationFormat>
  <Paragraphs>105</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Poppins SemiBold</vt:lpstr>
      <vt:lpstr>Poppins Medium</vt: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2026-09-01T08:42:07Z</dcterms:modified>
</cp:coreProperties>
</file>