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8288000" cy="10287000"/>
  <p:notesSz cx="6858000" cy="9144000"/>
  <p:embeddedFontLst>
    <p:embeddedFont>
      <p:font typeface="Poppins" panose="00000500000000000000" pitchFamily="2" charset="0"/>
      <p:regular r:id="rId17"/>
      <p:bold r:id="rId18"/>
      <p:italic r:id="rId19"/>
      <p:boldItalic r:id="rId20"/>
    </p:embeddedFont>
    <p:embeddedFont>
      <p:font typeface="Poppins Medium" panose="00000600000000000000" pitchFamily="2" charset="0"/>
      <p:regular r:id="rId21"/>
      <p:bold r:id="rId22"/>
      <p:italic r:id="rId23"/>
      <p:boldItalic r:id="rId24"/>
    </p:embeddedFont>
    <p:embeddedFont>
      <p:font typeface="Poppins SemiBold" panose="00000700000000000000" pitchFamily="2"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2" roundtripDataSignature="AMtx7mjLLr3FHYULqMuT7UKjiEHFiqfLZ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3" d="100"/>
          <a:sy n="43" d="100"/>
        </p:scale>
        <p:origin x="20"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5.fntdata"/><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font" Target="fonts/font12.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2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7" name="Google Shape;307;p3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7" name="Google Shape;327;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9" name="Google Shape;339;p3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1" name="Google Shape;381;p3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0" name="Google Shape;400;p3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2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p2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3" name="Google Shape;153;p2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p2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7" name="Google Shape;207;p2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7" name="Google Shape;227;p2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9" name="Google Shape;269;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7" name="Google Shape;287;p3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0"/>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1"/>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1"/>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1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1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1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1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1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9"/>
          <p:cNvSpPr>
            <a:spLocks noGrp="1"/>
          </p:cNvSpPr>
          <p:nvPr>
            <p:ph type="pic" idx="2"/>
          </p:nvPr>
        </p:nvSpPr>
        <p:spPr>
          <a:xfrm>
            <a:off x="1792288" y="612775"/>
            <a:ext cx="5486400" cy="4114800"/>
          </a:xfrm>
          <a:prstGeom prst="rect">
            <a:avLst/>
          </a:prstGeom>
          <a:noFill/>
          <a:ln>
            <a:noFill/>
          </a:ln>
        </p:spPr>
      </p:sp>
      <p:sp>
        <p:nvSpPr>
          <p:cNvPr id="64" name="Google Shape;64;p1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9.png"/><Relationship Id="rId2" Type="http://schemas.openxmlformats.org/officeDocument/2006/relationships/notesSlide" Target="../notesSlides/notesSlide1.xml"/><Relationship Id="rId16"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5" Type="http://schemas.openxmlformats.org/officeDocument/2006/relationships/image" Target="../media/image12.png"/><Relationship Id="rId10" Type="http://schemas.openxmlformats.org/officeDocument/2006/relationships/image" Target="../media/image7.png"/><Relationship Id="rId4" Type="http://schemas.openxmlformats.org/officeDocument/2006/relationships/image" Target="../media/image2.jpg"/><Relationship Id="rId9" Type="http://schemas.openxmlformats.org/officeDocument/2006/relationships/image" Target="../media/image6.png"/><Relationship Id="rId1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36.jpg"/><Relationship Id="rId7"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31.png"/><Relationship Id="rId12"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0.png"/><Relationship Id="rId11" Type="http://schemas.openxmlformats.org/officeDocument/2006/relationships/image" Target="../media/image19.png"/><Relationship Id="rId5" Type="http://schemas.openxmlformats.org/officeDocument/2006/relationships/image" Target="../media/image29.png"/><Relationship Id="rId10" Type="http://schemas.openxmlformats.org/officeDocument/2006/relationships/image" Target="../media/image18.png"/><Relationship Id="rId4" Type="http://schemas.openxmlformats.org/officeDocument/2006/relationships/image" Target="../media/image28.png"/><Relationship Id="rId9"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40.jpg"/><Relationship Id="rId9" Type="http://schemas.openxmlformats.org/officeDocument/2006/relationships/image" Target="../media/image4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8.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16.png"/><Relationship Id="rId5" Type="http://schemas.openxmlformats.org/officeDocument/2006/relationships/image" Target="../media/image24.png"/><Relationship Id="rId10" Type="http://schemas.openxmlformats.org/officeDocument/2006/relationships/image" Target="../media/image15.png"/><Relationship Id="rId4" Type="http://schemas.openxmlformats.org/officeDocument/2006/relationships/image" Target="../media/image23.pn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7.jp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31.png"/><Relationship Id="rId12"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0.png"/><Relationship Id="rId11" Type="http://schemas.openxmlformats.org/officeDocument/2006/relationships/image" Target="../media/image19.png"/><Relationship Id="rId5" Type="http://schemas.openxmlformats.org/officeDocument/2006/relationships/image" Target="../media/image29.png"/><Relationship Id="rId10" Type="http://schemas.openxmlformats.org/officeDocument/2006/relationships/image" Target="../media/image18.png"/><Relationship Id="rId4" Type="http://schemas.openxmlformats.org/officeDocument/2006/relationships/image" Target="../media/image28.png"/><Relationship Id="rId9" Type="http://schemas.openxmlformats.org/officeDocument/2006/relationships/image" Target="../media/image33.png"/></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15.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35.jpg"/><Relationship Id="rId7"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2"/>
          <p:cNvSpPr/>
          <p:nvPr/>
        </p:nvSpPr>
        <p:spPr>
          <a:xfrm rot="-4721612">
            <a:off x="4127164" y="2493372"/>
            <a:ext cx="14314219" cy="3994628"/>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5" name="Google Shape;85;p22"/>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22"/>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87" name="Google Shape;87;p22"/>
          <p:cNvGrpSpPr/>
          <p:nvPr/>
        </p:nvGrpSpPr>
        <p:grpSpPr>
          <a:xfrm>
            <a:off x="10165433" y="946396"/>
            <a:ext cx="857867" cy="857867"/>
            <a:chOff x="0" y="0"/>
            <a:chExt cx="812800" cy="812800"/>
          </a:xfrm>
        </p:grpSpPr>
        <p:sp>
          <p:nvSpPr>
            <p:cNvPr id="88" name="Google Shape;88;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0" name="Google Shape;90;p22"/>
          <p:cNvGrpSpPr/>
          <p:nvPr/>
        </p:nvGrpSpPr>
        <p:grpSpPr>
          <a:xfrm>
            <a:off x="9651318" y="2226096"/>
            <a:ext cx="604566" cy="604566"/>
            <a:chOff x="0" y="0"/>
            <a:chExt cx="812800" cy="812800"/>
          </a:xfrm>
        </p:grpSpPr>
        <p:sp>
          <p:nvSpPr>
            <p:cNvPr id="91" name="Google Shape;91;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3" name="Google Shape;93;p22"/>
          <p:cNvGrpSpPr/>
          <p:nvPr/>
        </p:nvGrpSpPr>
        <p:grpSpPr>
          <a:xfrm>
            <a:off x="10476408" y="681913"/>
            <a:ext cx="637633" cy="637633"/>
            <a:chOff x="0" y="0"/>
            <a:chExt cx="812800" cy="812800"/>
          </a:xfrm>
        </p:grpSpPr>
        <p:sp>
          <p:nvSpPr>
            <p:cNvPr id="94" name="Google Shape;94;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6" name="Google Shape;96;p22"/>
          <p:cNvSpPr/>
          <p:nvPr/>
        </p:nvSpPr>
        <p:spPr>
          <a:xfrm>
            <a:off x="505150" y="343760"/>
            <a:ext cx="2213194" cy="1832016"/>
          </a:xfrm>
          <a:custGeom>
            <a:avLst/>
            <a:gdLst/>
            <a:ahLst/>
            <a:cxnLst/>
            <a:rect l="l" t="t" r="r" b="b"/>
            <a:pathLst>
              <a:path w="2240781" h="1952681" extrusionOk="0">
                <a:moveTo>
                  <a:pt x="0" y="0"/>
                </a:moveTo>
                <a:lnTo>
                  <a:pt x="2240781" y="0"/>
                </a:lnTo>
                <a:lnTo>
                  <a:pt x="2240781" y="1952681"/>
                </a:lnTo>
                <a:lnTo>
                  <a:pt x="0" y="1952681"/>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7" name="Google Shape;97;p22"/>
          <p:cNvSpPr txBox="1"/>
          <p:nvPr/>
        </p:nvSpPr>
        <p:spPr>
          <a:xfrm>
            <a:off x="505150" y="2438046"/>
            <a:ext cx="8319300" cy="9234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Clr>
                <a:srgbClr val="000000"/>
              </a:buClr>
              <a:buSzPts val="6000"/>
              <a:buFont typeface="Arial"/>
              <a:buNone/>
            </a:pPr>
            <a:r>
              <a:rPr lang="en-US" sz="6000" b="1" i="0" u="none" strike="noStrike" cap="none">
                <a:solidFill>
                  <a:srgbClr val="10146E"/>
                </a:solidFill>
                <a:latin typeface="Poppins"/>
                <a:ea typeface="Poppins"/>
                <a:cs typeface="Poppins"/>
                <a:sym typeface="Poppins"/>
              </a:rPr>
              <a:t>VETCOMPASS</a:t>
            </a:r>
            <a:endParaRPr sz="6000" b="0" i="0" u="none" strike="noStrike" cap="none">
              <a:solidFill>
                <a:srgbClr val="000000"/>
              </a:solidFill>
              <a:latin typeface="Arial"/>
              <a:ea typeface="Arial"/>
              <a:cs typeface="Arial"/>
              <a:sym typeface="Arial"/>
            </a:endParaRPr>
          </a:p>
        </p:txBody>
      </p:sp>
      <p:sp>
        <p:nvSpPr>
          <p:cNvPr id="98" name="Google Shape;98;p22"/>
          <p:cNvSpPr txBox="1"/>
          <p:nvPr/>
        </p:nvSpPr>
        <p:spPr>
          <a:xfrm>
            <a:off x="505150" y="3429002"/>
            <a:ext cx="7177200" cy="1054200"/>
          </a:xfrm>
          <a:prstGeom prst="rect">
            <a:avLst/>
          </a:prstGeom>
          <a:noFill/>
          <a:ln>
            <a:noFill/>
          </a:ln>
        </p:spPr>
        <p:txBody>
          <a:bodyPr spcFirstLastPara="1" wrap="square" lIns="0" tIns="0" rIns="0" bIns="0" anchor="t" anchorCtr="0">
            <a:spAutoFit/>
          </a:bodyPr>
          <a:lstStyle/>
          <a:p>
            <a:pPr marL="0" marR="0" lvl="0" indent="0" algn="l" rtl="0">
              <a:lnSpc>
                <a:spcPct val="114000"/>
              </a:lnSpc>
              <a:spcBef>
                <a:spcPts val="0"/>
              </a:spcBef>
              <a:spcAft>
                <a:spcPts val="0"/>
              </a:spcAft>
              <a:buClr>
                <a:srgbClr val="000000"/>
              </a:buClr>
              <a:buSzPts val="3200"/>
              <a:buFont typeface="Arial"/>
              <a:buNone/>
            </a:pPr>
            <a:r>
              <a:rPr lang="en-US" sz="3200" b="1" i="0" u="none" strike="noStrike" cap="none">
                <a:solidFill>
                  <a:srgbClr val="17B8BB"/>
                </a:solidFill>
                <a:latin typeface="Poppins"/>
                <a:ea typeface="Poppins"/>
                <a:cs typeface="Poppins"/>
                <a:sym typeface="Poppins"/>
              </a:rPr>
              <a:t>VET Teachers' Transversal Skills </a:t>
            </a:r>
            <a:endParaRPr sz="3200" b="1" i="0" u="none" strike="noStrike" cap="none">
              <a:solidFill>
                <a:srgbClr val="17B8BB"/>
              </a:solidFill>
              <a:latin typeface="Poppins"/>
              <a:ea typeface="Poppins"/>
              <a:cs typeface="Poppins"/>
              <a:sym typeface="Poppins"/>
            </a:endParaRPr>
          </a:p>
          <a:p>
            <a:pPr marL="0" marR="0" lvl="0" indent="0" algn="l" rtl="0">
              <a:lnSpc>
                <a:spcPct val="114000"/>
              </a:lnSpc>
              <a:spcBef>
                <a:spcPts val="0"/>
              </a:spcBef>
              <a:spcAft>
                <a:spcPts val="0"/>
              </a:spcAft>
              <a:buClr>
                <a:srgbClr val="000000"/>
              </a:buClr>
              <a:buSzPts val="3200"/>
              <a:buFont typeface="Arial"/>
              <a:buNone/>
            </a:pPr>
            <a:r>
              <a:rPr lang="en-US" sz="3200" b="1" i="0" u="none" strike="noStrike" cap="none">
                <a:solidFill>
                  <a:srgbClr val="17B8BB"/>
                </a:solidFill>
                <a:latin typeface="Poppins"/>
                <a:ea typeface="Poppins"/>
                <a:cs typeface="Poppins"/>
                <a:sym typeface="Poppins"/>
              </a:rPr>
              <a:t>Competence Assessment System</a:t>
            </a:r>
            <a:endParaRPr sz="3200" b="0" i="0" u="none" strike="noStrike" cap="none">
              <a:solidFill>
                <a:srgbClr val="000000"/>
              </a:solidFill>
              <a:latin typeface="Arial"/>
              <a:ea typeface="Arial"/>
              <a:cs typeface="Arial"/>
              <a:sym typeface="Arial"/>
            </a:endParaRPr>
          </a:p>
        </p:txBody>
      </p:sp>
      <p:sp>
        <p:nvSpPr>
          <p:cNvPr id="99" name="Google Shape;99;p22"/>
          <p:cNvSpPr txBox="1"/>
          <p:nvPr/>
        </p:nvSpPr>
        <p:spPr>
          <a:xfrm>
            <a:off x="505150" y="4639096"/>
            <a:ext cx="8319300" cy="12516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None/>
            </a:pPr>
            <a:r>
              <a:rPr lang="en-US" sz="3800" b="1" i="0" u="none" strike="noStrike" cap="none">
                <a:solidFill>
                  <a:srgbClr val="10146E"/>
                </a:solidFill>
                <a:latin typeface="Poppins"/>
                <a:ea typeface="Poppins"/>
                <a:cs typeface="Poppins"/>
                <a:sym typeface="Poppins"/>
              </a:rPr>
              <a:t>Module 5: Digital and Numeracy Competence</a:t>
            </a:r>
            <a:endParaRPr/>
          </a:p>
        </p:txBody>
      </p:sp>
      <p:sp>
        <p:nvSpPr>
          <p:cNvPr id="100" name="Google Shape;100;p22"/>
          <p:cNvSpPr/>
          <p:nvPr/>
        </p:nvSpPr>
        <p:spPr>
          <a:xfrm>
            <a:off x="166946" y="8383035"/>
            <a:ext cx="3671865" cy="991404"/>
          </a:xfrm>
          <a:custGeom>
            <a:avLst/>
            <a:gdLst/>
            <a:ahLst/>
            <a:cxnLst/>
            <a:rect l="l" t="t" r="r" b="b"/>
            <a:pathLst>
              <a:path w="3671865" h="991404" extrusionOk="0">
                <a:moveTo>
                  <a:pt x="0" y="0"/>
                </a:moveTo>
                <a:lnTo>
                  <a:pt x="3671865" y="0"/>
                </a:lnTo>
                <a:lnTo>
                  <a:pt x="3671865" y="991404"/>
                </a:lnTo>
                <a:lnTo>
                  <a:pt x="0" y="991404"/>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1" name="Google Shape;101;p22"/>
          <p:cNvSpPr txBox="1"/>
          <p:nvPr/>
        </p:nvSpPr>
        <p:spPr>
          <a:xfrm>
            <a:off x="3916516" y="8435720"/>
            <a:ext cx="4420500" cy="1185300"/>
          </a:xfrm>
          <a:prstGeom prst="rect">
            <a:avLst/>
          </a:prstGeom>
          <a:noFill/>
          <a:ln>
            <a:noFill/>
          </a:ln>
        </p:spPr>
        <p:txBody>
          <a:bodyPr spcFirstLastPara="1" wrap="square" lIns="91425" tIns="45700" rIns="91425" bIns="45700" anchor="t" anchorCtr="0">
            <a:spAutoFit/>
          </a:bodyPr>
          <a:lstStyle/>
          <a:p>
            <a:pPr marL="0" lvl="0" indent="0" algn="just" rtl="0">
              <a:spcBef>
                <a:spcPts val="0"/>
              </a:spcBef>
              <a:spcAft>
                <a:spcPts val="0"/>
              </a:spcAft>
              <a:buClr>
                <a:schemeClr val="dk1"/>
              </a:buClr>
              <a:buFont typeface="Arial"/>
              <a:buNone/>
            </a:pPr>
            <a:r>
              <a:rPr lang="en-US" sz="1200" i="1">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100">
              <a:solidFill>
                <a:srgbClr val="262626"/>
              </a:solidFill>
              <a:latin typeface="Calibri"/>
              <a:ea typeface="Calibri"/>
              <a:cs typeface="Calibri"/>
              <a:sym typeface="Calibri"/>
            </a:endParaRPr>
          </a:p>
          <a:p>
            <a:pPr marL="0" marR="0" lvl="0" indent="0" algn="just" rtl="0">
              <a:lnSpc>
                <a:spcPct val="100000"/>
              </a:lnSpc>
              <a:spcBef>
                <a:spcPts val="0"/>
              </a:spcBef>
              <a:spcAft>
                <a:spcPts val="0"/>
              </a:spcAft>
              <a:buNone/>
            </a:pPr>
            <a:endParaRPr sz="1100">
              <a:solidFill>
                <a:srgbClr val="262626"/>
              </a:solidFill>
              <a:latin typeface="Calibri"/>
              <a:ea typeface="Calibri"/>
              <a:cs typeface="Calibri"/>
              <a:sym typeface="Calibri"/>
            </a:endParaRPr>
          </a:p>
        </p:txBody>
      </p:sp>
      <p:sp>
        <p:nvSpPr>
          <p:cNvPr id="102" name="Google Shape;102;p22"/>
          <p:cNvSpPr txBox="1"/>
          <p:nvPr/>
        </p:nvSpPr>
        <p:spPr>
          <a:xfrm>
            <a:off x="315867" y="9722206"/>
            <a:ext cx="11621728"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10153D"/>
                </a:solidFill>
                <a:latin typeface="Arial"/>
                <a:ea typeface="Arial"/>
                <a:cs typeface="Arial"/>
                <a:sym typeface="Arial"/>
              </a:rPr>
              <a:t>Material available under the Creative Commons CC BY 4.0 licence (</a:t>
            </a:r>
            <a:r>
              <a:rPr lang="en-US" sz="1100" b="0" i="0" u="sng" strike="noStrike" cap="none">
                <a:solidFill>
                  <a:srgbClr val="10153D"/>
                </a:solidFill>
                <a:latin typeface="Arial"/>
                <a:ea typeface="Arial"/>
                <a:cs typeface="Arial"/>
                <a:sym typeface="Arial"/>
                <a:hlinkClick r:id="rId8">
                  <a:extLst>
                    <a:ext uri="{A12FA001-AC4F-418D-AE19-62706E023703}">
                      <ahyp:hlinkClr xmlns:ahyp="http://schemas.microsoft.com/office/drawing/2018/hyperlinkcolor" val="tx"/>
                    </a:ext>
                  </a:extLst>
                </a:hlinkClick>
              </a:rPr>
              <a:t>https://creativecommons.org/licenses/by/4.0/</a:t>
            </a:r>
            <a:r>
              <a:rPr lang="en-US" sz="1100" b="0" i="0" u="none" strike="noStrike" cap="none">
                <a:solidFill>
                  <a:srgbClr val="10153D"/>
                </a:solidFill>
                <a:latin typeface="Arial"/>
                <a:ea typeface="Arial"/>
                <a:cs typeface="Arial"/>
                <a:sym typeface="Arial"/>
              </a:rPr>
              <a:t>).</a:t>
            </a:r>
            <a:endParaRPr/>
          </a:p>
        </p:txBody>
      </p:sp>
      <p:sp>
        <p:nvSpPr>
          <p:cNvPr id="103" name="Google Shape;103;p22"/>
          <p:cNvSpPr/>
          <p:nvPr/>
        </p:nvSpPr>
        <p:spPr>
          <a:xfrm>
            <a:off x="3907596" y="7419454"/>
            <a:ext cx="1522251" cy="673677"/>
          </a:xfrm>
          <a:custGeom>
            <a:avLst/>
            <a:gdLst/>
            <a:ahLst/>
            <a:cxnLst/>
            <a:rect l="l" t="t" r="r" b="b"/>
            <a:pathLst>
              <a:path w="1522251" h="673677" extrusionOk="0">
                <a:moveTo>
                  <a:pt x="0" y="0"/>
                </a:moveTo>
                <a:lnTo>
                  <a:pt x="1522251" y="0"/>
                </a:lnTo>
                <a:lnTo>
                  <a:pt x="1522251" y="673677"/>
                </a:lnTo>
                <a:lnTo>
                  <a:pt x="0" y="673677"/>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22"/>
          <p:cNvSpPr/>
          <p:nvPr/>
        </p:nvSpPr>
        <p:spPr>
          <a:xfrm>
            <a:off x="505161" y="6415922"/>
            <a:ext cx="1855138" cy="593644"/>
          </a:xfrm>
          <a:custGeom>
            <a:avLst/>
            <a:gdLst/>
            <a:ahLst/>
            <a:cxnLst/>
            <a:rect l="l" t="t" r="r" b="b"/>
            <a:pathLst>
              <a:path w="1855138" h="593644" extrusionOk="0">
                <a:moveTo>
                  <a:pt x="0" y="0"/>
                </a:moveTo>
                <a:lnTo>
                  <a:pt x="1855138" y="0"/>
                </a:lnTo>
                <a:lnTo>
                  <a:pt x="1855138" y="593644"/>
                </a:lnTo>
                <a:lnTo>
                  <a:pt x="0" y="593644"/>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22"/>
          <p:cNvSpPr/>
          <p:nvPr/>
        </p:nvSpPr>
        <p:spPr>
          <a:xfrm>
            <a:off x="4931578" y="6180597"/>
            <a:ext cx="1064292" cy="1064292"/>
          </a:xfrm>
          <a:custGeom>
            <a:avLst/>
            <a:gdLst/>
            <a:ahLst/>
            <a:cxnLst/>
            <a:rect l="l" t="t" r="r" b="b"/>
            <a:pathLst>
              <a:path w="1064292" h="1064292" extrusionOk="0">
                <a:moveTo>
                  <a:pt x="0" y="0"/>
                </a:moveTo>
                <a:lnTo>
                  <a:pt x="1064292" y="0"/>
                </a:lnTo>
                <a:lnTo>
                  <a:pt x="1064292" y="1064293"/>
                </a:lnTo>
                <a:lnTo>
                  <a:pt x="0" y="1064293"/>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22"/>
          <p:cNvSpPr/>
          <p:nvPr/>
        </p:nvSpPr>
        <p:spPr>
          <a:xfrm>
            <a:off x="5995870" y="6304454"/>
            <a:ext cx="1001936" cy="816577"/>
          </a:xfrm>
          <a:custGeom>
            <a:avLst/>
            <a:gdLst/>
            <a:ahLst/>
            <a:cxnLst/>
            <a:rect l="l" t="t" r="r" b="b"/>
            <a:pathLst>
              <a:path w="1001936" h="816577" extrusionOk="0">
                <a:moveTo>
                  <a:pt x="0" y="0"/>
                </a:moveTo>
                <a:lnTo>
                  <a:pt x="1001936" y="0"/>
                </a:lnTo>
                <a:lnTo>
                  <a:pt x="1001936" y="816577"/>
                </a:lnTo>
                <a:lnTo>
                  <a:pt x="0" y="816577"/>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22"/>
          <p:cNvSpPr/>
          <p:nvPr/>
        </p:nvSpPr>
        <p:spPr>
          <a:xfrm>
            <a:off x="533736" y="7440547"/>
            <a:ext cx="1184797" cy="631491"/>
          </a:xfrm>
          <a:custGeom>
            <a:avLst/>
            <a:gdLst/>
            <a:ahLst/>
            <a:cxnLst/>
            <a:rect l="l" t="t" r="r" b="b"/>
            <a:pathLst>
              <a:path w="1184797" h="631491" extrusionOk="0">
                <a:moveTo>
                  <a:pt x="0" y="0"/>
                </a:moveTo>
                <a:lnTo>
                  <a:pt x="1184798" y="0"/>
                </a:lnTo>
                <a:lnTo>
                  <a:pt x="1184798" y="631491"/>
                </a:lnTo>
                <a:lnTo>
                  <a:pt x="0" y="631491"/>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22"/>
          <p:cNvSpPr/>
          <p:nvPr/>
        </p:nvSpPr>
        <p:spPr>
          <a:xfrm>
            <a:off x="2005633" y="7489283"/>
            <a:ext cx="1668812" cy="534020"/>
          </a:xfrm>
          <a:custGeom>
            <a:avLst/>
            <a:gdLst/>
            <a:ahLst/>
            <a:cxnLst/>
            <a:rect l="l" t="t" r="r" b="b"/>
            <a:pathLst>
              <a:path w="1668812" h="534020" extrusionOk="0">
                <a:moveTo>
                  <a:pt x="0" y="0"/>
                </a:moveTo>
                <a:lnTo>
                  <a:pt x="1668811" y="0"/>
                </a:lnTo>
                <a:lnTo>
                  <a:pt x="1668811" y="534019"/>
                </a:lnTo>
                <a:lnTo>
                  <a:pt x="0" y="534019"/>
                </a:lnTo>
                <a:lnTo>
                  <a:pt x="0" y="0"/>
                </a:lnTo>
                <a:close/>
              </a:path>
            </a:pathLst>
          </a:custGeom>
          <a:blipFill rotWithShape="1">
            <a:blip r:embed="rId1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22"/>
          <p:cNvSpPr/>
          <p:nvPr/>
        </p:nvSpPr>
        <p:spPr>
          <a:xfrm>
            <a:off x="5715597" y="7489282"/>
            <a:ext cx="1310784" cy="480349"/>
          </a:xfrm>
          <a:custGeom>
            <a:avLst/>
            <a:gdLst/>
            <a:ahLst/>
            <a:cxnLst/>
            <a:rect l="l" t="t" r="r" b="b"/>
            <a:pathLst>
              <a:path w="1310784" h="480349" extrusionOk="0">
                <a:moveTo>
                  <a:pt x="0" y="0"/>
                </a:moveTo>
                <a:lnTo>
                  <a:pt x="1310784" y="0"/>
                </a:lnTo>
                <a:lnTo>
                  <a:pt x="1310784" y="480349"/>
                </a:lnTo>
                <a:lnTo>
                  <a:pt x="0" y="480349"/>
                </a:lnTo>
                <a:lnTo>
                  <a:pt x="0" y="0"/>
                </a:lnTo>
                <a:close/>
              </a:path>
            </a:pathLst>
          </a:custGeom>
          <a:blipFill rotWithShape="1">
            <a:blip r:embed="rId1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0" name="Google Shape;110;p22"/>
          <p:cNvPicPr preferRelativeResize="0"/>
          <p:nvPr/>
        </p:nvPicPr>
        <p:blipFill rotWithShape="1">
          <a:blip r:embed="rId16">
            <a:alphaModFix/>
          </a:blip>
          <a:srcRect/>
          <a:stretch/>
        </p:blipFill>
        <p:spPr>
          <a:xfrm>
            <a:off x="2718363" y="6340175"/>
            <a:ext cx="1855150" cy="70746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pic>
        <p:nvPicPr>
          <p:cNvPr id="309" name="Google Shape;309;p31"/>
          <p:cNvPicPr preferRelativeResize="0"/>
          <p:nvPr/>
        </p:nvPicPr>
        <p:blipFill rotWithShape="1">
          <a:blip r:embed="rId3">
            <a:alphaModFix/>
          </a:blip>
          <a:srcRect l="21255" r="33084"/>
          <a:stretch/>
        </p:blipFill>
        <p:spPr>
          <a:xfrm>
            <a:off x="-11504" y="0"/>
            <a:ext cx="7046485" cy="10287000"/>
          </a:xfrm>
          <a:prstGeom prst="rect">
            <a:avLst/>
          </a:prstGeom>
          <a:noFill/>
          <a:ln>
            <a:noFill/>
          </a:ln>
        </p:spPr>
      </p:pic>
      <p:sp>
        <p:nvSpPr>
          <p:cNvPr id="310" name="Google Shape;310;p31"/>
          <p:cNvSpPr/>
          <p:nvPr/>
        </p:nvSpPr>
        <p:spPr>
          <a:xfrm rot="4721273" flipH="1">
            <a:off x="-347710" y="2833239"/>
            <a:ext cx="14314219" cy="2848832"/>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11" name="Google Shape;311;p31"/>
          <p:cNvGrpSpPr/>
          <p:nvPr/>
        </p:nvGrpSpPr>
        <p:grpSpPr>
          <a:xfrm>
            <a:off x="5940775" y="946396"/>
            <a:ext cx="857867" cy="857867"/>
            <a:chOff x="0" y="0"/>
            <a:chExt cx="812800" cy="812800"/>
          </a:xfrm>
        </p:grpSpPr>
        <p:sp>
          <p:nvSpPr>
            <p:cNvPr id="312" name="Google Shape;312;p3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3" name="Google Shape;313;p3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14" name="Google Shape;314;p31"/>
          <p:cNvGrpSpPr/>
          <p:nvPr/>
        </p:nvGrpSpPr>
        <p:grpSpPr>
          <a:xfrm>
            <a:off x="6592862" y="2226096"/>
            <a:ext cx="604566" cy="604566"/>
            <a:chOff x="0" y="0"/>
            <a:chExt cx="812800" cy="812800"/>
          </a:xfrm>
        </p:grpSpPr>
        <p:sp>
          <p:nvSpPr>
            <p:cNvPr id="315" name="Google Shape;315;p3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6" name="Google Shape;316;p3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17" name="Google Shape;317;p31"/>
          <p:cNvGrpSpPr/>
          <p:nvPr/>
        </p:nvGrpSpPr>
        <p:grpSpPr>
          <a:xfrm>
            <a:off x="5825201" y="681913"/>
            <a:ext cx="637633" cy="637633"/>
            <a:chOff x="0" y="0"/>
            <a:chExt cx="812800" cy="812800"/>
          </a:xfrm>
        </p:grpSpPr>
        <p:sp>
          <p:nvSpPr>
            <p:cNvPr id="318" name="Google Shape;318;p3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9" name="Google Shape;319;p3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0" name="Google Shape;320;p31"/>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1" name="Google Shape;321;p31"/>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2" name="Google Shape;322;p31"/>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3" name="Google Shape;323;p31"/>
          <p:cNvSpPr txBox="1"/>
          <p:nvPr/>
        </p:nvSpPr>
        <p:spPr>
          <a:xfrm>
            <a:off x="8768075" y="1933756"/>
            <a:ext cx="9220121" cy="7201972"/>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Workplaces across every vocational sector are changing digitally. New software tools, automated processes, digital communication systems, and AI-supported applications are becoming standard in trades, health and care, hospitality, construction, and business services alike.</a:t>
            </a:r>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VET educators do not need to be technology experts. They need to be digitally aware enough to prepare learners for the environments they are entering.</a:t>
            </a:r>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Digital competence is not a fixed destination. It is an ongoing professional practice in the same way that subject knowledge is.</a:t>
            </a:r>
            <a:endParaRPr sz="2400" b="0" i="0" u="none" strike="noStrike" cap="none">
              <a:solidFill>
                <a:srgbClr val="000000"/>
              </a:solidFill>
              <a:latin typeface="Arial"/>
              <a:ea typeface="Arial"/>
              <a:cs typeface="Arial"/>
              <a:sym typeface="Arial"/>
            </a:endParaRPr>
          </a:p>
        </p:txBody>
      </p:sp>
      <p:sp>
        <p:nvSpPr>
          <p:cNvPr id="324" name="Google Shape;324;p31"/>
          <p:cNvSpPr txBox="1"/>
          <p:nvPr/>
        </p:nvSpPr>
        <p:spPr>
          <a:xfrm>
            <a:off x="7404029" y="1158762"/>
            <a:ext cx="9497839" cy="486928"/>
          </a:xfrm>
          <a:prstGeom prst="rect">
            <a:avLst/>
          </a:prstGeom>
          <a:noFill/>
          <a:ln>
            <a:noFill/>
          </a:ln>
        </p:spPr>
        <p:txBody>
          <a:bodyPr spcFirstLastPara="1" wrap="square" lIns="0" tIns="0" rIns="0" bIns="0" anchor="t" anchorCtr="0">
            <a:spAutoFit/>
          </a:bodyPr>
          <a:lstStyle/>
          <a:p>
            <a:pPr marL="0" marR="0" lvl="0" indent="0" algn="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Section 4: Keeping Up with Digital Change in VET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pic>
        <p:nvPicPr>
          <p:cNvPr id="329" name="Google Shape;329;p32"/>
          <p:cNvPicPr preferRelativeResize="0"/>
          <p:nvPr/>
        </p:nvPicPr>
        <p:blipFill rotWithShape="1">
          <a:blip r:embed="rId3">
            <a:alphaModFix/>
          </a:blip>
          <a:srcRect/>
          <a:stretch/>
        </p:blipFill>
        <p:spPr>
          <a:xfrm>
            <a:off x="-115302" y="7929562"/>
            <a:ext cx="19103389" cy="2757487"/>
          </a:xfrm>
          <a:prstGeom prst="rect">
            <a:avLst/>
          </a:prstGeom>
          <a:noFill/>
          <a:ln>
            <a:noFill/>
          </a:ln>
        </p:spPr>
      </p:pic>
      <p:pic>
        <p:nvPicPr>
          <p:cNvPr id="330" name="Google Shape;330;p32"/>
          <p:cNvPicPr preferRelativeResize="0"/>
          <p:nvPr/>
        </p:nvPicPr>
        <p:blipFill rotWithShape="1">
          <a:blip r:embed="rId4">
            <a:alphaModFix/>
          </a:blip>
          <a:srcRect/>
          <a:stretch/>
        </p:blipFill>
        <p:spPr>
          <a:xfrm>
            <a:off x="1714500" y="114300"/>
            <a:ext cx="1600200" cy="1284542"/>
          </a:xfrm>
          <a:prstGeom prst="rect">
            <a:avLst/>
          </a:prstGeom>
          <a:noFill/>
          <a:ln>
            <a:noFill/>
          </a:ln>
        </p:spPr>
      </p:pic>
      <p:sp>
        <p:nvSpPr>
          <p:cNvPr id="331" name="Google Shape;331;p32"/>
          <p:cNvSpPr txBox="1"/>
          <p:nvPr/>
        </p:nvSpPr>
        <p:spPr>
          <a:xfrm>
            <a:off x="341199" y="1545365"/>
            <a:ext cx="17135639" cy="973923"/>
          </a:xfrm>
          <a:prstGeom prst="rect">
            <a:avLst/>
          </a:prstGeom>
          <a:solidFill>
            <a:srgbClr val="10146E"/>
          </a:solidFill>
          <a:ln>
            <a:noFill/>
          </a:ln>
        </p:spPr>
        <p:txBody>
          <a:bodyPr spcFirstLastPara="1" wrap="square" lIns="182875" tIns="91425" rIns="182875" bIns="91425"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dirty="0">
                <a:solidFill>
                  <a:srgbClr val="17B8BB"/>
                </a:solidFill>
                <a:latin typeface="Poppins"/>
                <a:ea typeface="Poppins"/>
                <a:cs typeface="Poppins"/>
                <a:sym typeface="Poppins"/>
              </a:rPr>
              <a:t>SCENARIO  </a:t>
            </a:r>
            <a:r>
              <a:rPr lang="en-US" sz="1600" b="0" i="0" u="none" strike="noStrike" cap="none" dirty="0">
                <a:solidFill>
                  <a:srgbClr val="FFFFFF"/>
                </a:solidFill>
                <a:latin typeface="Poppins"/>
                <a:ea typeface="Poppins"/>
                <a:cs typeface="Poppins"/>
                <a:sym typeface="Poppins"/>
              </a:rPr>
              <a:t>A learner consistently avoids tasks that involve reading measurements or working from data. They produce good practical work when shown exactly what to do, but stall when the task requires them to interpret figures from a specification or calculate a quantity.</a:t>
            </a:r>
            <a:endParaRPr dirty="0"/>
          </a:p>
        </p:txBody>
      </p:sp>
      <p:sp>
        <p:nvSpPr>
          <p:cNvPr id="332" name="Google Shape;332;p32"/>
          <p:cNvSpPr txBox="1"/>
          <p:nvPr/>
        </p:nvSpPr>
        <p:spPr>
          <a:xfrm>
            <a:off x="4278605" y="523875"/>
            <a:ext cx="8229600" cy="6858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2800"/>
              <a:buFont typeface="Arial"/>
              <a:buNone/>
            </a:pPr>
            <a:r>
              <a:rPr lang="en-US" sz="2800" b="1" i="0" u="none" strike="noStrike" cap="none" dirty="0">
                <a:solidFill>
                  <a:srgbClr val="10146E"/>
                </a:solidFill>
                <a:latin typeface="Poppins"/>
                <a:ea typeface="Poppins"/>
                <a:cs typeface="Poppins"/>
                <a:sym typeface="Poppins"/>
              </a:rPr>
              <a:t>Scenario Exercise: Reading the Numbers</a:t>
            </a:r>
            <a:endParaRPr dirty="0"/>
          </a:p>
        </p:txBody>
      </p:sp>
      <p:sp>
        <p:nvSpPr>
          <p:cNvPr id="333" name="Google Shape;333;p32"/>
          <p:cNvSpPr txBox="1"/>
          <p:nvPr/>
        </p:nvSpPr>
        <p:spPr>
          <a:xfrm>
            <a:off x="456200" y="2928700"/>
            <a:ext cx="11430000" cy="3429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Reflect on your response as the trainer:</a:t>
            </a:r>
            <a:endParaRPr/>
          </a:p>
        </p:txBody>
      </p:sp>
      <p:sp>
        <p:nvSpPr>
          <p:cNvPr id="334" name="Google Shape;334;p32"/>
          <p:cNvSpPr txBox="1"/>
          <p:nvPr/>
        </p:nvSpPr>
        <p:spPr>
          <a:xfrm>
            <a:off x="456199" y="3681011"/>
            <a:ext cx="15874413" cy="815608"/>
          </a:xfrm>
          <a:prstGeom prst="rect">
            <a:avLst/>
          </a:prstGeom>
          <a:noFill/>
          <a:ln>
            <a:noFill/>
          </a:ln>
        </p:spPr>
        <p:txBody>
          <a:bodyPr spcFirstLastPara="1" wrap="square" lIns="0" tIns="0" rIns="182875" bIns="0" anchor="t" anchorCtr="0">
            <a:spAutoFit/>
          </a:bodyPr>
          <a:lstStyle/>
          <a:p>
            <a:pPr marL="342900" marR="0" lvl="0" indent="-342900" algn="l" rtl="0">
              <a:lnSpc>
                <a:spcPct val="120000"/>
              </a:lnSpc>
              <a:spcBef>
                <a:spcPts val="0"/>
              </a:spcBef>
              <a:spcAft>
                <a:spcPts val="0"/>
              </a:spcAft>
              <a:buClr>
                <a:srgbClr val="000000"/>
              </a:buClr>
              <a:buSzPts val="2000"/>
              <a:buFont typeface="Arial"/>
              <a:buChar char="▶"/>
            </a:pPr>
            <a:r>
              <a:rPr lang="en-US" sz="2000" b="0" i="0" u="none" strike="noStrike" cap="none" dirty="0">
                <a:solidFill>
                  <a:srgbClr val="333333"/>
                </a:solidFill>
                <a:latin typeface="Poppins"/>
                <a:ea typeface="Poppins"/>
                <a:cs typeface="Poppins"/>
                <a:sym typeface="Poppins"/>
              </a:rPr>
              <a:t>How do you find out whether this is a confidence issue, a skills gap, or both?</a:t>
            </a:r>
            <a:endParaRPr dirty="0"/>
          </a:p>
          <a:p>
            <a:pPr marL="342900" marR="0" lvl="0" indent="-342900" algn="l" rtl="0">
              <a:lnSpc>
                <a:spcPct val="120000"/>
              </a:lnSpc>
              <a:spcBef>
                <a:spcPts val="600"/>
              </a:spcBef>
              <a:spcAft>
                <a:spcPts val="0"/>
              </a:spcAft>
              <a:buClr>
                <a:srgbClr val="000000"/>
              </a:buClr>
              <a:buSzPts val="2000"/>
              <a:buFont typeface="Arial"/>
              <a:buChar char="▶"/>
            </a:pPr>
            <a:r>
              <a:rPr lang="en-US" sz="2000" b="0" i="0" u="none" strike="noStrike" cap="none" dirty="0">
                <a:solidFill>
                  <a:srgbClr val="333333"/>
                </a:solidFill>
                <a:latin typeface="Poppins"/>
                <a:ea typeface="Poppins"/>
                <a:cs typeface="Poppins"/>
                <a:sym typeface="Poppins"/>
              </a:rPr>
              <a:t>How do you redesign one upcoming task so the numeracy is embedded rather than separate?</a:t>
            </a:r>
            <a:endParaRPr dirty="0"/>
          </a:p>
        </p:txBody>
      </p:sp>
      <p:sp>
        <p:nvSpPr>
          <p:cNvPr id="335" name="Google Shape;335;p32"/>
          <p:cNvSpPr txBox="1"/>
          <p:nvPr/>
        </p:nvSpPr>
        <p:spPr>
          <a:xfrm>
            <a:off x="208462" y="5584096"/>
            <a:ext cx="15336337" cy="815608"/>
          </a:xfrm>
          <a:prstGeom prst="rect">
            <a:avLst/>
          </a:prstGeom>
          <a:noFill/>
          <a:ln>
            <a:noFill/>
          </a:ln>
        </p:spPr>
        <p:txBody>
          <a:bodyPr spcFirstLastPara="1" wrap="square" lIns="182875" tIns="0" rIns="0" bIns="0" anchor="t" anchorCtr="0">
            <a:spAutoFit/>
          </a:bodyPr>
          <a:lstStyle/>
          <a:p>
            <a:pPr marL="342900" marR="0" lvl="0" indent="-342900" algn="l" rtl="0">
              <a:lnSpc>
                <a:spcPct val="120000"/>
              </a:lnSpc>
              <a:spcBef>
                <a:spcPts val="0"/>
              </a:spcBef>
              <a:spcAft>
                <a:spcPts val="0"/>
              </a:spcAft>
              <a:buClr>
                <a:srgbClr val="000000"/>
              </a:buClr>
              <a:buSzPts val="2000"/>
              <a:buFont typeface="Arial"/>
              <a:buChar char="▶"/>
            </a:pPr>
            <a:r>
              <a:rPr lang="en-US" sz="2000" b="0" i="0" u="none" strike="noStrike" cap="none" dirty="0">
                <a:solidFill>
                  <a:srgbClr val="333333"/>
                </a:solidFill>
                <a:latin typeface="Poppins"/>
                <a:ea typeface="Poppins"/>
                <a:cs typeface="Poppins"/>
                <a:sym typeface="Poppins"/>
              </a:rPr>
              <a:t>What digital tool, if any, could support this learner without removing the need to develop the skill?</a:t>
            </a:r>
            <a:endParaRPr dirty="0"/>
          </a:p>
          <a:p>
            <a:pPr marL="342900" marR="0" lvl="0" indent="-342900" algn="l" rtl="0">
              <a:lnSpc>
                <a:spcPct val="120000"/>
              </a:lnSpc>
              <a:spcBef>
                <a:spcPts val="600"/>
              </a:spcBef>
              <a:spcAft>
                <a:spcPts val="0"/>
              </a:spcAft>
              <a:buClr>
                <a:srgbClr val="000000"/>
              </a:buClr>
              <a:buSzPts val="2000"/>
              <a:buFont typeface="Arial"/>
              <a:buChar char="▶"/>
            </a:pPr>
            <a:r>
              <a:rPr lang="en-US" sz="2000" b="0" i="0" u="none" strike="noStrike" cap="none" dirty="0">
                <a:solidFill>
                  <a:srgbClr val="333333"/>
                </a:solidFill>
                <a:latin typeface="Poppins"/>
                <a:ea typeface="Poppins"/>
                <a:cs typeface="Poppins"/>
                <a:sym typeface="Poppins"/>
              </a:rPr>
              <a:t>How do you track whether your approach is making a difference over time?</a:t>
            </a:r>
            <a:endParaRPr dirty="0"/>
          </a:p>
        </p:txBody>
      </p:sp>
      <p:sp>
        <p:nvSpPr>
          <p:cNvPr id="336" name="Google Shape;336;p32"/>
          <p:cNvSpPr txBox="1"/>
          <p:nvPr/>
        </p:nvSpPr>
        <p:spPr>
          <a:xfrm>
            <a:off x="341200" y="8227285"/>
            <a:ext cx="17135639" cy="514350"/>
          </a:xfrm>
          <a:prstGeom prst="rect">
            <a:avLst/>
          </a:prstGeom>
          <a:solidFill>
            <a:srgbClr val="17B8BB"/>
          </a:solidFill>
          <a:ln>
            <a:noFill/>
          </a:ln>
        </p:spPr>
        <p:txBody>
          <a:bodyPr spcFirstLastPara="1" wrap="square" lIns="228600" tIns="91425" rIns="228600" bIns="9142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dirty="0">
                <a:solidFill>
                  <a:srgbClr val="10146E"/>
                </a:solidFill>
                <a:latin typeface="Poppins"/>
                <a:ea typeface="Poppins"/>
                <a:cs typeface="Poppins"/>
                <a:sym typeface="Poppins"/>
              </a:rPr>
              <a:t>Key principle:  </a:t>
            </a:r>
            <a:r>
              <a:rPr lang="en-US" sz="2400" b="0" i="1" u="none" strike="noStrike" cap="none" dirty="0">
                <a:solidFill>
                  <a:srgbClr val="FFFFFF"/>
                </a:solidFill>
                <a:latin typeface="Poppins"/>
                <a:ea typeface="Poppins"/>
                <a:cs typeface="Poppins"/>
                <a:sym typeface="Poppins"/>
              </a:rPr>
              <a:t>Applied numeracy develops when it is </a:t>
            </a:r>
            <a:r>
              <a:rPr lang="en-US" sz="2400" b="0" i="1" u="none" strike="noStrike" cap="none" dirty="0" err="1">
                <a:solidFill>
                  <a:srgbClr val="FFFFFF"/>
                </a:solidFill>
                <a:latin typeface="Poppins"/>
                <a:ea typeface="Poppins"/>
                <a:cs typeface="Poppins"/>
                <a:sym typeface="Poppins"/>
              </a:rPr>
              <a:t>practised</a:t>
            </a:r>
            <a:r>
              <a:rPr lang="en-US" sz="2400" b="0" i="1" u="none" strike="noStrike" cap="none" dirty="0">
                <a:solidFill>
                  <a:srgbClr val="FFFFFF"/>
                </a:solidFill>
                <a:latin typeface="Poppins"/>
                <a:ea typeface="Poppins"/>
                <a:cs typeface="Poppins"/>
                <a:sym typeface="Poppins"/>
              </a:rPr>
              <a:t> in context, consistently, across a </a:t>
            </a:r>
            <a:r>
              <a:rPr lang="en-US" sz="2400" b="0" i="1" u="none" strike="noStrike" cap="none" dirty="0" err="1">
                <a:solidFill>
                  <a:srgbClr val="FFFFFF"/>
                </a:solidFill>
                <a:latin typeface="Poppins"/>
                <a:ea typeface="Poppins"/>
                <a:cs typeface="Poppins"/>
                <a:sym typeface="Poppins"/>
              </a:rPr>
              <a:t>programme</a:t>
            </a:r>
            <a:r>
              <a:rPr lang="en-US" sz="2400" b="0" i="1" u="none" strike="noStrike" cap="none" dirty="0">
                <a:solidFill>
                  <a:srgbClr val="FFFFFF"/>
                </a:solidFill>
                <a:latin typeface="Poppins"/>
                <a:ea typeface="Poppins"/>
                <a:cs typeface="Poppins"/>
                <a:sym typeface="Poppins"/>
              </a:rPr>
              <a:t>.</a:t>
            </a:r>
            <a:endParaRPr dirty="0"/>
          </a:p>
        </p:txBody>
      </p:sp>
      <p:pic>
        <p:nvPicPr>
          <p:cNvPr id="3" name="Picture 2">
            <a:extLst>
              <a:ext uri="{FF2B5EF4-FFF2-40B4-BE49-F238E27FC236}">
                <a16:creationId xmlns:a16="http://schemas.microsoft.com/office/drawing/2014/main" id="{CAD60A61-6E38-7B74-6ECC-EDD3B3E06034}"/>
              </a:ext>
            </a:extLst>
          </p:cNvPr>
          <p:cNvPicPr>
            <a:picLocks noChangeAspect="1"/>
          </p:cNvPicPr>
          <p:nvPr/>
        </p:nvPicPr>
        <p:blipFill>
          <a:blip r:embed="rId5"/>
          <a:stretch>
            <a:fillRect/>
          </a:stretch>
        </p:blipFill>
        <p:spPr>
          <a:xfrm>
            <a:off x="13711237" y="571500"/>
            <a:ext cx="2352675" cy="63817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grpSp>
        <p:nvGrpSpPr>
          <p:cNvPr id="341" name="Google Shape;341;p33"/>
          <p:cNvGrpSpPr/>
          <p:nvPr/>
        </p:nvGrpSpPr>
        <p:grpSpPr>
          <a:xfrm>
            <a:off x="-1" y="4584074"/>
            <a:ext cx="18288001" cy="6357176"/>
            <a:chOff x="0" y="0"/>
            <a:chExt cx="5661114" cy="1674318"/>
          </a:xfrm>
        </p:grpSpPr>
        <p:sp>
          <p:nvSpPr>
            <p:cNvPr id="342" name="Google Shape;342;p33"/>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3" name="Google Shape;343;p33"/>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44" name="Google Shape;344;p33"/>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5" name="Google Shape;345;p33"/>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6" name="Google Shape;346;p33"/>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7" name="Google Shape;347;p33"/>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8" name="Google Shape;348;p33"/>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9" name="Google Shape;349;p33"/>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0" name="Google Shape;350;p33"/>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1" name="Google Shape;351;p33"/>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2" name="Google Shape;352;p33"/>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3" name="Google Shape;353;p33"/>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4" name="Google Shape;354;p33"/>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5" name="Google Shape;355;p33"/>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6" name="Google Shape;356;p33"/>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7" name="Google Shape;357;p33"/>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8" name="Google Shape;358;p33"/>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9" name="Google Shape;359;p33"/>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0" name="Google Shape;360;p33"/>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1" name="Google Shape;361;p33"/>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62" name="Google Shape;362;p33"/>
          <p:cNvGrpSpPr/>
          <p:nvPr/>
        </p:nvGrpSpPr>
        <p:grpSpPr>
          <a:xfrm>
            <a:off x="-1342907" y="9913239"/>
            <a:ext cx="20973813" cy="837562"/>
            <a:chOff x="0" y="-57150"/>
            <a:chExt cx="11607985" cy="463550"/>
          </a:xfrm>
        </p:grpSpPr>
        <p:sp>
          <p:nvSpPr>
            <p:cNvPr id="363" name="Google Shape;363;p33"/>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4" name="Google Shape;364;p33"/>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65" name="Google Shape;365;p33"/>
          <p:cNvGrpSpPr/>
          <p:nvPr/>
        </p:nvGrpSpPr>
        <p:grpSpPr>
          <a:xfrm>
            <a:off x="4131384" y="9913239"/>
            <a:ext cx="10025232" cy="837562"/>
            <a:chOff x="0" y="-57150"/>
            <a:chExt cx="5548478" cy="463550"/>
          </a:xfrm>
        </p:grpSpPr>
        <p:sp>
          <p:nvSpPr>
            <p:cNvPr id="366" name="Google Shape;366;p33"/>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7" name="Google Shape;367;p33"/>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68" name="Google Shape;368;p33"/>
          <p:cNvSpPr txBox="1"/>
          <p:nvPr/>
        </p:nvSpPr>
        <p:spPr>
          <a:xfrm>
            <a:off x="5374682" y="1019175"/>
            <a:ext cx="753863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Why This Matters: Transversal Skills</a:t>
            </a:r>
            <a:endParaRPr sz="1400" b="0" i="0" u="none" strike="noStrike" cap="none">
              <a:solidFill>
                <a:srgbClr val="000000"/>
              </a:solidFill>
              <a:latin typeface="Arial"/>
              <a:ea typeface="Arial"/>
              <a:cs typeface="Arial"/>
              <a:sym typeface="Arial"/>
            </a:endParaRPr>
          </a:p>
        </p:txBody>
      </p:sp>
      <p:sp>
        <p:nvSpPr>
          <p:cNvPr id="369" name="Google Shape;369;p33"/>
          <p:cNvSpPr txBox="1"/>
          <p:nvPr/>
        </p:nvSpPr>
        <p:spPr>
          <a:xfrm>
            <a:off x="1028700" y="699472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Requires the confidence to learn and use new digital tools as workplaces evolve.</a:t>
            </a:r>
            <a:endParaRPr sz="1400" b="0" i="0" u="none" strike="noStrike" cap="none">
              <a:solidFill>
                <a:srgbClr val="000000"/>
              </a:solidFill>
              <a:latin typeface="Arial"/>
              <a:ea typeface="Arial"/>
              <a:cs typeface="Arial"/>
              <a:sym typeface="Arial"/>
            </a:endParaRPr>
          </a:p>
        </p:txBody>
      </p:sp>
      <p:sp>
        <p:nvSpPr>
          <p:cNvPr id="370" name="Google Shape;370;p33"/>
          <p:cNvSpPr txBox="1"/>
          <p:nvPr/>
        </p:nvSpPr>
        <p:spPr>
          <a:xfrm>
            <a:off x="1297793" y="6042689"/>
            <a:ext cx="3175609"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Adaptability</a:t>
            </a:r>
            <a:endParaRPr sz="1400" b="0" i="0" u="none" strike="noStrike" cap="none">
              <a:solidFill>
                <a:srgbClr val="000000"/>
              </a:solidFill>
              <a:latin typeface="Arial"/>
              <a:ea typeface="Arial"/>
              <a:cs typeface="Arial"/>
              <a:sym typeface="Arial"/>
            </a:endParaRPr>
          </a:p>
        </p:txBody>
      </p:sp>
      <p:sp>
        <p:nvSpPr>
          <p:cNvPr id="371" name="Google Shape;371;p33"/>
          <p:cNvSpPr txBox="1"/>
          <p:nvPr/>
        </p:nvSpPr>
        <p:spPr>
          <a:xfrm>
            <a:off x="5201666" y="6994725"/>
            <a:ext cx="3713796" cy="14604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Depends on the ability to evaluate digital information rather than accept it uncritically.</a:t>
            </a:r>
            <a:endParaRPr sz="1400" b="0" i="0" u="none" strike="noStrike" cap="none">
              <a:solidFill>
                <a:srgbClr val="000000"/>
              </a:solidFill>
              <a:latin typeface="Arial"/>
              <a:ea typeface="Arial"/>
              <a:cs typeface="Arial"/>
              <a:sym typeface="Arial"/>
            </a:endParaRPr>
          </a:p>
        </p:txBody>
      </p:sp>
      <p:sp>
        <p:nvSpPr>
          <p:cNvPr id="372" name="Google Shape;372;p33"/>
          <p:cNvSpPr txBox="1"/>
          <p:nvPr/>
        </p:nvSpPr>
        <p:spPr>
          <a:xfrm>
            <a:off x="5200743" y="6042689"/>
            <a:ext cx="3715643"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Critical Thinking</a:t>
            </a:r>
            <a:endParaRPr sz="1400" b="0" i="0" u="none" strike="noStrike" cap="none">
              <a:solidFill>
                <a:srgbClr val="000000"/>
              </a:solidFill>
              <a:latin typeface="Arial"/>
              <a:ea typeface="Arial"/>
              <a:cs typeface="Arial"/>
              <a:sym typeface="Arial"/>
            </a:endParaRPr>
          </a:p>
        </p:txBody>
      </p:sp>
      <p:sp>
        <p:nvSpPr>
          <p:cNvPr id="373" name="Google Shape;373;p33"/>
          <p:cNvSpPr txBox="1"/>
          <p:nvPr/>
        </p:nvSpPr>
        <p:spPr>
          <a:xfrm>
            <a:off x="9373585" y="6994725"/>
            <a:ext cx="3713796" cy="14604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Increasingly happens through digital platforms, requiring both technical fluency and professional judgement.</a:t>
            </a:r>
            <a:endParaRPr sz="1400" b="0" i="0" u="none" strike="noStrike" cap="none">
              <a:solidFill>
                <a:srgbClr val="000000"/>
              </a:solidFill>
              <a:latin typeface="Arial"/>
              <a:ea typeface="Arial"/>
              <a:cs typeface="Arial"/>
              <a:sym typeface="Arial"/>
            </a:endParaRPr>
          </a:p>
        </p:txBody>
      </p:sp>
      <p:sp>
        <p:nvSpPr>
          <p:cNvPr id="374" name="Google Shape;374;p33"/>
          <p:cNvSpPr txBox="1"/>
          <p:nvPr/>
        </p:nvSpPr>
        <p:spPr>
          <a:xfrm>
            <a:off x="9547648" y="6042689"/>
            <a:ext cx="3365670"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Communication</a:t>
            </a:r>
            <a:endParaRPr sz="1400" b="0" i="0" u="none" strike="noStrike" cap="none">
              <a:solidFill>
                <a:srgbClr val="000000"/>
              </a:solidFill>
              <a:latin typeface="Arial"/>
              <a:ea typeface="Arial"/>
              <a:cs typeface="Arial"/>
              <a:sym typeface="Arial"/>
            </a:endParaRPr>
          </a:p>
        </p:txBody>
      </p:sp>
      <p:sp>
        <p:nvSpPr>
          <p:cNvPr id="375" name="Google Shape;375;p33"/>
          <p:cNvSpPr txBox="1"/>
          <p:nvPr/>
        </p:nvSpPr>
        <p:spPr>
          <a:xfrm>
            <a:off x="13545504" y="6994725"/>
            <a:ext cx="3713796" cy="14604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Often involves interpreting data, using digital diagnostics, and acting on quantitative information.</a:t>
            </a:r>
            <a:endParaRPr sz="1400" b="0" i="0" u="none" strike="noStrike" cap="none">
              <a:solidFill>
                <a:srgbClr val="000000"/>
              </a:solidFill>
              <a:latin typeface="Arial"/>
              <a:ea typeface="Arial"/>
              <a:cs typeface="Arial"/>
              <a:sym typeface="Arial"/>
            </a:endParaRPr>
          </a:p>
        </p:txBody>
      </p:sp>
      <p:sp>
        <p:nvSpPr>
          <p:cNvPr id="376" name="Google Shape;376;p33"/>
          <p:cNvSpPr txBox="1"/>
          <p:nvPr/>
        </p:nvSpPr>
        <p:spPr>
          <a:xfrm>
            <a:off x="13545504" y="6042689"/>
            <a:ext cx="3713796"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Problem-Solving</a:t>
            </a:r>
            <a:endParaRPr sz="1400" b="0" i="0" u="none" strike="noStrike" cap="none">
              <a:solidFill>
                <a:srgbClr val="000000"/>
              </a:solidFill>
              <a:latin typeface="Arial"/>
              <a:ea typeface="Arial"/>
              <a:cs typeface="Arial"/>
              <a:sym typeface="Arial"/>
            </a:endParaRPr>
          </a:p>
        </p:txBody>
      </p:sp>
      <p:sp>
        <p:nvSpPr>
          <p:cNvPr id="377" name="Google Shape;377;p33"/>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8" name="Google Shape;378;p33"/>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pic>
        <p:nvPicPr>
          <p:cNvPr id="383" name="Google Shape;383;p34"/>
          <p:cNvPicPr preferRelativeResize="0"/>
          <p:nvPr/>
        </p:nvPicPr>
        <p:blipFill rotWithShape="1">
          <a:blip r:embed="rId3">
            <a:alphaModFix/>
          </a:blip>
          <a:srcRect/>
          <a:stretch/>
        </p:blipFill>
        <p:spPr>
          <a:xfrm>
            <a:off x="-133210" y="0"/>
            <a:ext cx="4911214" cy="10287000"/>
          </a:xfrm>
          <a:prstGeom prst="rect">
            <a:avLst/>
          </a:prstGeom>
          <a:noFill/>
          <a:ln>
            <a:noFill/>
          </a:ln>
        </p:spPr>
      </p:pic>
      <p:sp>
        <p:nvSpPr>
          <p:cNvPr id="384" name="Google Shape;384;p34"/>
          <p:cNvSpPr/>
          <p:nvPr/>
        </p:nvSpPr>
        <p:spPr>
          <a:xfrm rot="4721273" flipH="1">
            <a:off x="-1013093" y="1896866"/>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85" name="Google Shape;385;p34"/>
          <p:cNvGrpSpPr/>
          <p:nvPr/>
        </p:nvGrpSpPr>
        <p:grpSpPr>
          <a:xfrm>
            <a:off x="5940775" y="946396"/>
            <a:ext cx="857867" cy="857867"/>
            <a:chOff x="0" y="0"/>
            <a:chExt cx="812800" cy="812800"/>
          </a:xfrm>
        </p:grpSpPr>
        <p:sp>
          <p:nvSpPr>
            <p:cNvPr id="386" name="Google Shape;386;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7" name="Google Shape;387;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88" name="Google Shape;388;p34"/>
          <p:cNvGrpSpPr/>
          <p:nvPr/>
        </p:nvGrpSpPr>
        <p:grpSpPr>
          <a:xfrm>
            <a:off x="6592862" y="2226096"/>
            <a:ext cx="604566" cy="604566"/>
            <a:chOff x="0" y="0"/>
            <a:chExt cx="812800" cy="812800"/>
          </a:xfrm>
        </p:grpSpPr>
        <p:sp>
          <p:nvSpPr>
            <p:cNvPr id="389" name="Google Shape;389;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0" name="Google Shape;390;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91" name="Google Shape;391;p34"/>
          <p:cNvGrpSpPr/>
          <p:nvPr/>
        </p:nvGrpSpPr>
        <p:grpSpPr>
          <a:xfrm>
            <a:off x="5825201" y="681913"/>
            <a:ext cx="637633" cy="637633"/>
            <a:chOff x="0" y="0"/>
            <a:chExt cx="812800" cy="812800"/>
          </a:xfrm>
        </p:grpSpPr>
        <p:sp>
          <p:nvSpPr>
            <p:cNvPr id="392" name="Google Shape;392;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3" name="Google Shape;393;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94" name="Google Shape;394;p34"/>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5" name="Google Shape;395;p34"/>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6" name="Google Shape;396;p34"/>
          <p:cNvSpPr txBox="1"/>
          <p:nvPr/>
        </p:nvSpPr>
        <p:spPr>
          <a:xfrm>
            <a:off x="8778753" y="2029065"/>
            <a:ext cx="9243776" cy="6901376"/>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None/>
            </a:pPr>
            <a:r>
              <a:rPr lang="en-US" sz="2400" b="1" i="0" u="none" strike="noStrike" cap="none">
                <a:solidFill>
                  <a:srgbClr val="17B8BB"/>
                </a:solidFill>
                <a:latin typeface="Poppins"/>
                <a:ea typeface="Poppins"/>
                <a:cs typeface="Poppins"/>
                <a:sym typeface="Poppins"/>
              </a:rPr>
              <a:t>VET trainers can develop this skill by:</a:t>
            </a:r>
            <a:endParaRPr/>
          </a:p>
          <a:p>
            <a:pPr marL="342900" marR="0" lvl="0" indent="-342900" algn="l" rtl="0">
              <a:lnSpc>
                <a:spcPct val="130009"/>
              </a:lnSpc>
              <a:spcBef>
                <a:spcPts val="15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Using the DigCompEdu self-assessment tool to identify their current level and one area for development</a:t>
            </a:r>
            <a:endParaRPr/>
          </a:p>
          <a:p>
            <a:pPr marL="342900" marR="0" lvl="0" indent="-342900" algn="l" rtl="0">
              <a:lnSpc>
                <a:spcPct val="130009"/>
              </a:lnSpc>
              <a:spcBef>
                <a:spcPts val="15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Identifying one digital tool used in their vocational sector and finding a way to introduce it into a session</a:t>
            </a:r>
            <a:endParaRPr/>
          </a:p>
          <a:p>
            <a:pPr marL="342900" marR="0" lvl="0" indent="-342900" algn="l" rtl="0">
              <a:lnSpc>
                <a:spcPct val="130009"/>
              </a:lnSpc>
              <a:spcBef>
                <a:spcPts val="15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Reviewing one upcoming task and identifying where numeracy could be embedded rather than treated separately</a:t>
            </a:r>
            <a:endParaRPr/>
          </a:p>
          <a:p>
            <a:pPr marL="342900" marR="0" lvl="0" indent="-342900" algn="l" rtl="0">
              <a:lnSpc>
                <a:spcPct val="130009"/>
              </a:lnSpc>
              <a:spcBef>
                <a:spcPts val="15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Discussing digital safety and responsible AI use with learners as a regular part of sessions, not a one-off topic</a:t>
            </a:r>
            <a:endParaRPr/>
          </a:p>
          <a:p>
            <a:pPr marL="0" marR="0" lvl="0" indent="0" algn="l" rtl="0">
              <a:lnSpc>
                <a:spcPct val="130009"/>
              </a:lnSpc>
              <a:spcBef>
                <a:spcPts val="150"/>
              </a:spcBef>
              <a:spcAft>
                <a:spcPts val="0"/>
              </a:spcAft>
              <a:buNone/>
            </a:pPr>
            <a:endParaRPr sz="2400" b="0" i="0" u="none" strike="noStrike" cap="none">
              <a:solidFill>
                <a:srgbClr val="17B8BB"/>
              </a:solidFill>
              <a:latin typeface="Poppins"/>
              <a:ea typeface="Poppins"/>
              <a:cs typeface="Poppins"/>
              <a:sym typeface="Poppins"/>
            </a:endParaRPr>
          </a:p>
          <a:p>
            <a:pPr marL="0" marR="0" lvl="0" indent="0" algn="l" rtl="0">
              <a:lnSpc>
                <a:spcPct val="130009"/>
              </a:lnSpc>
              <a:spcBef>
                <a:spcPts val="150"/>
              </a:spcBef>
              <a:spcAft>
                <a:spcPts val="0"/>
              </a:spcAft>
              <a:buNone/>
            </a:pPr>
            <a:r>
              <a:rPr lang="en-US" sz="2400" b="0" i="0" u="none" strike="noStrike" cap="none">
                <a:solidFill>
                  <a:srgbClr val="17B8BB"/>
                </a:solidFill>
                <a:latin typeface="Poppins"/>
                <a:ea typeface="Poppins"/>
                <a:cs typeface="Poppins"/>
                <a:sym typeface="Poppins"/>
              </a:rPr>
              <a:t>Digital competence grows through deliberate use and reflection. Like any professional skill, it improves most when development is structured and ongoing.</a:t>
            </a:r>
            <a:endParaRPr/>
          </a:p>
        </p:txBody>
      </p:sp>
      <p:sp>
        <p:nvSpPr>
          <p:cNvPr id="397" name="Google Shape;397;p34"/>
          <p:cNvSpPr txBox="1"/>
          <p:nvPr/>
        </p:nvSpPr>
        <p:spPr>
          <a:xfrm>
            <a:off x="8576344" y="733882"/>
            <a:ext cx="9880982"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None/>
            </a:pPr>
            <a:r>
              <a:rPr lang="en-US" sz="2800" b="1" i="0" u="none" strike="noStrike" cap="none">
                <a:solidFill>
                  <a:srgbClr val="000000"/>
                </a:solidFill>
                <a:latin typeface="Poppins"/>
                <a:ea typeface="Poppins"/>
                <a:cs typeface="Poppins"/>
                <a:sym typeface="Poppins"/>
              </a:rPr>
              <a:t>Teacher Strategies to Strengthen Digital and Numeracy Practice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35"/>
          <p:cNvSpPr/>
          <p:nvPr/>
        </p:nvSpPr>
        <p:spPr>
          <a:xfrm rot="-4721612">
            <a:off x="3638115" y="1896865"/>
            <a:ext cx="14314219" cy="4992084"/>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3" name="Google Shape;403;p35"/>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4" name="Google Shape;404;p35"/>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405" name="Google Shape;405;p35"/>
          <p:cNvGrpSpPr/>
          <p:nvPr/>
        </p:nvGrpSpPr>
        <p:grpSpPr>
          <a:xfrm>
            <a:off x="10165433" y="946396"/>
            <a:ext cx="857867" cy="857867"/>
            <a:chOff x="0" y="0"/>
            <a:chExt cx="812800" cy="812800"/>
          </a:xfrm>
        </p:grpSpPr>
        <p:sp>
          <p:nvSpPr>
            <p:cNvPr id="406" name="Google Shape;406;p3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7" name="Google Shape;407;p3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08" name="Google Shape;408;p35"/>
          <p:cNvGrpSpPr/>
          <p:nvPr/>
        </p:nvGrpSpPr>
        <p:grpSpPr>
          <a:xfrm>
            <a:off x="9651318" y="2226096"/>
            <a:ext cx="604566" cy="604566"/>
            <a:chOff x="0" y="0"/>
            <a:chExt cx="812800" cy="812800"/>
          </a:xfrm>
        </p:grpSpPr>
        <p:sp>
          <p:nvSpPr>
            <p:cNvPr id="409" name="Google Shape;409;p3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0" name="Google Shape;410;p3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11" name="Google Shape;411;p35"/>
          <p:cNvGrpSpPr/>
          <p:nvPr/>
        </p:nvGrpSpPr>
        <p:grpSpPr>
          <a:xfrm>
            <a:off x="10476408" y="681913"/>
            <a:ext cx="637633" cy="637633"/>
            <a:chOff x="0" y="0"/>
            <a:chExt cx="812800" cy="812800"/>
          </a:xfrm>
        </p:grpSpPr>
        <p:sp>
          <p:nvSpPr>
            <p:cNvPr id="412" name="Google Shape;412;p3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3" name="Google Shape;413;p3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14" name="Google Shape;414;p35"/>
          <p:cNvSpPr txBox="1"/>
          <p:nvPr/>
        </p:nvSpPr>
        <p:spPr>
          <a:xfrm>
            <a:off x="1041071" y="5394958"/>
            <a:ext cx="7614174" cy="563079"/>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Clr>
                <a:srgbClr val="000000"/>
              </a:buClr>
              <a:buSzPts val="3606"/>
              <a:buFont typeface="Arial"/>
              <a:buNone/>
            </a:pPr>
            <a:r>
              <a:rPr lang="en-US" sz="3606" b="0" i="0" u="none" strike="noStrike" cap="none">
                <a:solidFill>
                  <a:srgbClr val="000000"/>
                </a:solidFill>
                <a:latin typeface="Poppins SemiBold"/>
                <a:ea typeface="Poppins SemiBold"/>
                <a:cs typeface="Poppins SemiBold"/>
                <a:sym typeface="Poppins SemiBold"/>
              </a:rPr>
              <a:t>For Your Attention</a:t>
            </a:r>
            <a:endParaRPr sz="1400" b="0" i="0" u="none" strike="noStrike" cap="none">
              <a:solidFill>
                <a:srgbClr val="000000"/>
              </a:solidFill>
              <a:latin typeface="Arial"/>
              <a:ea typeface="Arial"/>
              <a:cs typeface="Arial"/>
              <a:sym typeface="Arial"/>
            </a:endParaRPr>
          </a:p>
        </p:txBody>
      </p:sp>
      <p:sp>
        <p:nvSpPr>
          <p:cNvPr id="415" name="Google Shape;415;p35"/>
          <p:cNvSpPr txBox="1"/>
          <p:nvPr/>
        </p:nvSpPr>
        <p:spPr>
          <a:xfrm>
            <a:off x="1034729" y="3875590"/>
            <a:ext cx="7538244" cy="1633786"/>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Clr>
                <a:srgbClr val="000000"/>
              </a:buClr>
              <a:buSzPts val="10518"/>
              <a:buFont typeface="Arial"/>
              <a:buNone/>
            </a:pPr>
            <a:r>
              <a:rPr lang="en-US" sz="10518" b="1" i="0" u="none" strike="noStrike" cap="none">
                <a:solidFill>
                  <a:srgbClr val="17B8BB"/>
                </a:solidFill>
                <a:latin typeface="Poppins"/>
                <a:ea typeface="Poppins"/>
                <a:cs typeface="Poppins"/>
                <a:sym typeface="Poppins"/>
              </a:rPr>
              <a:t>Thank You</a:t>
            </a:r>
            <a:endParaRPr sz="1400" b="0" i="0" u="none" strike="noStrike" cap="none">
              <a:solidFill>
                <a:srgbClr val="000000"/>
              </a:solidFill>
              <a:latin typeface="Arial"/>
              <a:ea typeface="Arial"/>
              <a:cs typeface="Arial"/>
              <a:sym typeface="Arial"/>
            </a:endParaRPr>
          </a:p>
        </p:txBody>
      </p:sp>
      <p:sp>
        <p:nvSpPr>
          <p:cNvPr id="416" name="Google Shape;416;p35"/>
          <p:cNvSpPr/>
          <p:nvPr/>
        </p:nvSpPr>
        <p:spPr>
          <a:xfrm>
            <a:off x="3577505" y="681913"/>
            <a:ext cx="1413849" cy="1232069"/>
          </a:xfrm>
          <a:custGeom>
            <a:avLst/>
            <a:gdLst/>
            <a:ahLst/>
            <a:cxnLst/>
            <a:rect l="l" t="t" r="r" b="b"/>
            <a:pathLst>
              <a:path w="1413849" h="1232069" extrusionOk="0">
                <a:moveTo>
                  <a:pt x="0" y="0"/>
                </a:moveTo>
                <a:lnTo>
                  <a:pt x="1413850" y="0"/>
                </a:lnTo>
                <a:lnTo>
                  <a:pt x="1413850" y="1232069"/>
                </a:lnTo>
                <a:lnTo>
                  <a:pt x="0" y="1232069"/>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7" name="Google Shape;417;p35"/>
          <p:cNvSpPr/>
          <p:nvPr/>
        </p:nvSpPr>
        <p:spPr>
          <a:xfrm>
            <a:off x="1041071" y="1126889"/>
            <a:ext cx="2350712" cy="634692"/>
          </a:xfrm>
          <a:custGeom>
            <a:avLst/>
            <a:gdLst/>
            <a:ahLst/>
            <a:cxnLst/>
            <a:rect l="l" t="t" r="r" b="b"/>
            <a:pathLst>
              <a:path w="2350712" h="634692" extrusionOk="0">
                <a:moveTo>
                  <a:pt x="0" y="0"/>
                </a:moveTo>
                <a:lnTo>
                  <a:pt x="2350713" y="0"/>
                </a:lnTo>
                <a:lnTo>
                  <a:pt x="2350713"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8" name="Google Shape;418;p35"/>
          <p:cNvSpPr txBox="1"/>
          <p:nvPr/>
        </p:nvSpPr>
        <p:spPr>
          <a:xfrm>
            <a:off x="397770" y="6823285"/>
            <a:ext cx="3352441" cy="800100"/>
          </a:xfrm>
          <a:prstGeom prst="rect">
            <a:avLst/>
          </a:prstGeom>
          <a:noFill/>
          <a:ln>
            <a:noFill/>
          </a:ln>
        </p:spPr>
        <p:txBody>
          <a:bodyPr spcFirstLastPara="1" wrap="square" lIns="0" tIns="0" rIns="0" bIns="0" anchor="t" anchorCtr="0">
            <a:spAutoFit/>
          </a:bodyPr>
          <a:lstStyle/>
          <a:p>
            <a:pPr marL="0" marR="0" lvl="0" indent="0" algn="l" rtl="0">
              <a:lnSpc>
                <a:spcPct val="140008"/>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Contact Us</a:t>
            </a:r>
            <a:endParaRPr sz="1400" b="0" i="0" u="none" strike="noStrike" cap="none">
              <a:solidFill>
                <a:srgbClr val="000000"/>
              </a:solidFill>
              <a:latin typeface="Arial"/>
              <a:ea typeface="Arial"/>
              <a:cs typeface="Arial"/>
              <a:sym typeface="Arial"/>
            </a:endParaRPr>
          </a:p>
        </p:txBody>
      </p:sp>
      <p:grpSp>
        <p:nvGrpSpPr>
          <p:cNvPr id="419" name="Google Shape;419;p35"/>
          <p:cNvGrpSpPr/>
          <p:nvPr/>
        </p:nvGrpSpPr>
        <p:grpSpPr>
          <a:xfrm>
            <a:off x="555937" y="7970706"/>
            <a:ext cx="6239170" cy="761091"/>
            <a:chOff x="0" y="-57150"/>
            <a:chExt cx="3800029" cy="463550"/>
          </a:xfrm>
        </p:grpSpPr>
        <p:sp>
          <p:nvSpPr>
            <p:cNvPr id="420" name="Google Shape;420;p35"/>
            <p:cNvSpPr/>
            <p:nvPr/>
          </p:nvSpPr>
          <p:spPr>
            <a:xfrm>
              <a:off x="0" y="0"/>
              <a:ext cx="3800029" cy="406400"/>
            </a:xfrm>
            <a:custGeom>
              <a:avLst/>
              <a:gdLst/>
              <a:ahLst/>
              <a:cxnLst/>
              <a:rect l="l" t="t" r="r" b="b"/>
              <a:pathLst>
                <a:path w="3800029" h="406400" extrusionOk="0">
                  <a:moveTo>
                    <a:pt x="3596829" y="0"/>
                  </a:moveTo>
                  <a:cubicBezTo>
                    <a:pt x="3709053" y="0"/>
                    <a:pt x="3800029" y="90976"/>
                    <a:pt x="3800029" y="203200"/>
                  </a:cubicBezTo>
                  <a:cubicBezTo>
                    <a:pt x="3800029" y="315424"/>
                    <a:pt x="3709053" y="406400"/>
                    <a:pt x="3596829"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1" name="Google Shape;421;p35"/>
            <p:cNvSpPr txBox="1"/>
            <p:nvPr/>
          </p:nvSpPr>
          <p:spPr>
            <a:xfrm>
              <a:off x="0" y="-57150"/>
              <a:ext cx="3800029"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22" name="Google Shape;422;p35"/>
          <p:cNvSpPr/>
          <p:nvPr/>
        </p:nvSpPr>
        <p:spPr>
          <a:xfrm>
            <a:off x="79280" y="7898495"/>
            <a:ext cx="953315" cy="953315"/>
          </a:xfrm>
          <a:custGeom>
            <a:avLst/>
            <a:gdLst/>
            <a:ahLst/>
            <a:cxnLst/>
            <a:rect l="l" t="t" r="r" b="b"/>
            <a:pathLst>
              <a:path w="953315" h="953315" extrusionOk="0">
                <a:moveTo>
                  <a:pt x="0" y="0"/>
                </a:moveTo>
                <a:lnTo>
                  <a:pt x="953315" y="0"/>
                </a:lnTo>
                <a:lnTo>
                  <a:pt x="953315" y="953315"/>
                </a:lnTo>
                <a:lnTo>
                  <a:pt x="0" y="953315"/>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3" name="Google Shape;423;p35"/>
          <p:cNvSpPr/>
          <p:nvPr/>
        </p:nvSpPr>
        <p:spPr>
          <a:xfrm>
            <a:off x="260238" y="8092651"/>
            <a:ext cx="591399" cy="591399"/>
          </a:xfrm>
          <a:custGeom>
            <a:avLst/>
            <a:gdLst/>
            <a:ahLst/>
            <a:cxnLst/>
            <a:rect l="l" t="t" r="r" b="b"/>
            <a:pathLst>
              <a:path w="591399" h="591399" extrusionOk="0">
                <a:moveTo>
                  <a:pt x="0" y="0"/>
                </a:moveTo>
                <a:lnTo>
                  <a:pt x="591399" y="0"/>
                </a:lnTo>
                <a:lnTo>
                  <a:pt x="591399" y="591399"/>
                </a:lnTo>
                <a:lnTo>
                  <a:pt x="0" y="591399"/>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4" name="Google Shape;424;p35"/>
          <p:cNvSpPr txBox="1"/>
          <p:nvPr/>
        </p:nvSpPr>
        <p:spPr>
          <a:xfrm>
            <a:off x="1297363" y="8084713"/>
            <a:ext cx="4689224" cy="493036"/>
          </a:xfrm>
          <a:prstGeom prst="rect">
            <a:avLst/>
          </a:prstGeom>
          <a:noFill/>
          <a:ln>
            <a:noFill/>
          </a:ln>
        </p:spPr>
        <p:txBody>
          <a:bodyPr spcFirstLastPara="1" wrap="square" lIns="0" tIns="0" rIns="0" bIns="0" anchor="t" anchorCtr="0">
            <a:spAutoFit/>
          </a:bodyPr>
          <a:lstStyle/>
          <a:p>
            <a:pPr marL="0" marR="0" lvl="0" indent="0" algn="l" rtl="0">
              <a:lnSpc>
                <a:spcPct val="139992"/>
              </a:lnSpc>
              <a:spcBef>
                <a:spcPts val="0"/>
              </a:spcBef>
              <a:spcAft>
                <a:spcPts val="0"/>
              </a:spcAft>
              <a:buClr>
                <a:srgbClr val="000000"/>
              </a:buClr>
              <a:buSzPts val="2733"/>
              <a:buFont typeface="Arial"/>
              <a:buNone/>
            </a:pPr>
            <a:r>
              <a:rPr lang="en-US" sz="2733" b="0" i="0" u="none" strike="noStrike" cap="none">
                <a:solidFill>
                  <a:srgbClr val="FFFFFF"/>
                </a:solidFill>
                <a:latin typeface="Poppins Medium"/>
                <a:ea typeface="Poppins Medium"/>
                <a:cs typeface="Poppins Medium"/>
                <a:sym typeface="Poppins Medium"/>
              </a:rPr>
              <a:t>www.vetcompass.eu</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3"/>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16" name="Google Shape;116;p23"/>
          <p:cNvGrpSpPr/>
          <p:nvPr/>
        </p:nvGrpSpPr>
        <p:grpSpPr>
          <a:xfrm>
            <a:off x="5940775" y="946396"/>
            <a:ext cx="857867" cy="857867"/>
            <a:chOff x="0" y="0"/>
            <a:chExt cx="812800" cy="812800"/>
          </a:xfrm>
        </p:grpSpPr>
        <p:sp>
          <p:nvSpPr>
            <p:cNvPr id="117" name="Google Shape;117;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19" name="Google Shape;119;p23"/>
          <p:cNvGrpSpPr/>
          <p:nvPr/>
        </p:nvGrpSpPr>
        <p:grpSpPr>
          <a:xfrm>
            <a:off x="6592862" y="2226096"/>
            <a:ext cx="604566" cy="604566"/>
            <a:chOff x="0" y="0"/>
            <a:chExt cx="812800" cy="812800"/>
          </a:xfrm>
        </p:grpSpPr>
        <p:sp>
          <p:nvSpPr>
            <p:cNvPr id="120" name="Google Shape;120;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22" name="Google Shape;122;p23"/>
          <p:cNvGrpSpPr/>
          <p:nvPr/>
        </p:nvGrpSpPr>
        <p:grpSpPr>
          <a:xfrm>
            <a:off x="5825201" y="681913"/>
            <a:ext cx="637633" cy="637633"/>
            <a:chOff x="0" y="0"/>
            <a:chExt cx="812800" cy="812800"/>
          </a:xfrm>
        </p:grpSpPr>
        <p:sp>
          <p:nvSpPr>
            <p:cNvPr id="123" name="Google Shape;123;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25" name="Google Shape;125;p23"/>
          <p:cNvSpPr/>
          <p:nvPr/>
        </p:nvSpPr>
        <p:spPr>
          <a:xfrm>
            <a:off x="-1972873" y="5"/>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23"/>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7" name="Google Shape;127;p23"/>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8" name="Google Shape;128;p23"/>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9" name="Google Shape;129;p23"/>
          <p:cNvSpPr txBox="1"/>
          <p:nvPr/>
        </p:nvSpPr>
        <p:spPr>
          <a:xfrm>
            <a:off x="8768075" y="1933756"/>
            <a:ext cx="9220121" cy="7041928"/>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Digital and numeracy competence is the ability to use, teach, and adapt digital tools and applied numeracy relevant to vocational practice, including digital safety and basic data interpretation. It also includes keeping up with workplace digital change, including the responsible use of AI-supported tools.</a:t>
            </a:r>
            <a:endParaRPr/>
          </a:p>
          <a:p>
            <a:pPr marL="0" marR="0" lvl="0" indent="0" algn="l" rtl="0">
              <a:lnSpc>
                <a:spcPct val="130009"/>
              </a:lnSpc>
              <a:spcBef>
                <a:spcPts val="0"/>
              </a:spcBef>
              <a:spcAft>
                <a:spcPts val="0"/>
              </a:spcAft>
              <a:buClr>
                <a:srgbClr val="000000"/>
              </a:buClr>
              <a:buSzPts val="2200"/>
              <a:buFont typeface="Arial"/>
              <a:buNone/>
            </a:pPr>
            <a:endParaRPr sz="22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Digital competence in VET is not about using technology for its own sake. It is about integrating digital tools meaningfully into teaching, assessment, and learner support — and equipping learners with the digital confidence they will need in modern workplaces.</a:t>
            </a:r>
            <a:endParaRPr/>
          </a:p>
          <a:p>
            <a:pPr marL="0" marR="0" lvl="0" indent="0" algn="l" rtl="0">
              <a:lnSpc>
                <a:spcPct val="130009"/>
              </a:lnSpc>
              <a:spcBef>
                <a:spcPts val="0"/>
              </a:spcBef>
              <a:spcAft>
                <a:spcPts val="0"/>
              </a:spcAft>
              <a:buClr>
                <a:srgbClr val="000000"/>
              </a:buClr>
              <a:buSzPts val="2200"/>
              <a:buFont typeface="Arial"/>
              <a:buNone/>
            </a:pPr>
            <a:endParaRPr sz="22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By the end of this module, you will learn to integrate digital tools purposefully into your teaching, support learners in using digital tools safely, embed applied numeracy into vocational tasks, and keep pace with digital change in your sector.</a:t>
            </a:r>
            <a:endParaRPr sz="2200" b="0" i="0" u="none" strike="noStrike" cap="none">
              <a:solidFill>
                <a:srgbClr val="000000"/>
              </a:solidFill>
              <a:latin typeface="Arial"/>
              <a:ea typeface="Arial"/>
              <a:cs typeface="Arial"/>
              <a:sym typeface="Arial"/>
            </a:endParaRPr>
          </a:p>
        </p:txBody>
      </p:sp>
      <p:sp>
        <p:nvSpPr>
          <p:cNvPr id="130" name="Google Shape;130;p23"/>
          <p:cNvSpPr txBox="1"/>
          <p:nvPr/>
        </p:nvSpPr>
        <p:spPr>
          <a:xfrm>
            <a:off x="6369708" y="1096729"/>
            <a:ext cx="8729897" cy="486928"/>
          </a:xfrm>
          <a:prstGeom prst="rect">
            <a:avLst/>
          </a:prstGeom>
          <a:noFill/>
          <a:ln>
            <a:noFill/>
          </a:ln>
        </p:spPr>
        <p:txBody>
          <a:bodyPr spcFirstLastPara="1" wrap="square" lIns="0" tIns="0" rIns="0" bIns="0" anchor="t" anchorCtr="0">
            <a:spAutoFit/>
          </a:bodyPr>
          <a:lstStyle/>
          <a:p>
            <a:pPr marL="0" marR="0" lvl="0" indent="0" algn="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Introduction &amp; Learning Objectives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p24"/>
          <p:cNvPicPr preferRelativeResize="0"/>
          <p:nvPr/>
        </p:nvPicPr>
        <p:blipFill rotWithShape="1">
          <a:blip r:embed="rId3">
            <a:alphaModFix/>
          </a:blip>
          <a:srcRect b="-439"/>
          <a:stretch/>
        </p:blipFill>
        <p:spPr>
          <a:xfrm>
            <a:off x="0" y="0"/>
            <a:ext cx="7315200" cy="10287000"/>
          </a:xfrm>
          <a:prstGeom prst="rect">
            <a:avLst/>
          </a:prstGeom>
          <a:noFill/>
          <a:ln>
            <a:noFill/>
          </a:ln>
        </p:spPr>
      </p:pic>
      <p:sp>
        <p:nvSpPr>
          <p:cNvPr id="136" name="Google Shape;136;p24"/>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37" name="Google Shape;137;p24"/>
          <p:cNvGrpSpPr/>
          <p:nvPr/>
        </p:nvGrpSpPr>
        <p:grpSpPr>
          <a:xfrm>
            <a:off x="5940775" y="946396"/>
            <a:ext cx="857867" cy="857867"/>
            <a:chOff x="0" y="0"/>
            <a:chExt cx="812800" cy="812800"/>
          </a:xfrm>
        </p:grpSpPr>
        <p:sp>
          <p:nvSpPr>
            <p:cNvPr id="138" name="Google Shape;138;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0" name="Google Shape;140;p24"/>
          <p:cNvGrpSpPr/>
          <p:nvPr/>
        </p:nvGrpSpPr>
        <p:grpSpPr>
          <a:xfrm>
            <a:off x="6592862" y="2226096"/>
            <a:ext cx="604566" cy="604566"/>
            <a:chOff x="0" y="0"/>
            <a:chExt cx="812800" cy="812800"/>
          </a:xfrm>
        </p:grpSpPr>
        <p:sp>
          <p:nvSpPr>
            <p:cNvPr id="141" name="Google Shape;141;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3" name="Google Shape;143;p24"/>
          <p:cNvGrpSpPr/>
          <p:nvPr/>
        </p:nvGrpSpPr>
        <p:grpSpPr>
          <a:xfrm>
            <a:off x="5825201" y="681913"/>
            <a:ext cx="637633" cy="637633"/>
            <a:chOff x="0" y="0"/>
            <a:chExt cx="812800" cy="812800"/>
          </a:xfrm>
        </p:grpSpPr>
        <p:sp>
          <p:nvSpPr>
            <p:cNvPr id="144" name="Google Shape;144;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46" name="Google Shape;146;p24"/>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7" name="Google Shape;147;p24"/>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8" name="Google Shape;148;p24"/>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9" name="Google Shape;149;p24"/>
          <p:cNvSpPr txBox="1"/>
          <p:nvPr/>
        </p:nvSpPr>
        <p:spPr>
          <a:xfrm>
            <a:off x="8768076" y="1933756"/>
            <a:ext cx="8491224" cy="5281446"/>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The European Framework for the Digital Competence of Educators (DigCompEdu), developed by the European Commission, provides a structured model for understanding what digital competence means in professional teaching practice.</a:t>
            </a:r>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It shifts the focus from simply using digital tools to integrating them purposefully into pedagogy, assessment, and learner support.</a:t>
            </a:r>
            <a:endParaRPr sz="2400" b="0" i="0" u="none" strike="noStrike" cap="none">
              <a:solidFill>
                <a:srgbClr val="000000"/>
              </a:solidFill>
              <a:latin typeface="Poppins"/>
              <a:ea typeface="Poppins"/>
              <a:cs typeface="Poppins"/>
              <a:sym typeface="Poppins"/>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For VET educators, this framework is particularly relevant because it reflects the need to combine hands-on vocational training with digital environments used in real workplace settings.</a:t>
            </a:r>
            <a:endParaRPr sz="2400" b="0" i="0" u="none" strike="noStrike" cap="none">
              <a:solidFill>
                <a:srgbClr val="000000"/>
              </a:solidFill>
              <a:latin typeface="Arial"/>
              <a:ea typeface="Arial"/>
              <a:cs typeface="Arial"/>
              <a:sym typeface="Arial"/>
            </a:endParaRPr>
          </a:p>
        </p:txBody>
      </p:sp>
      <p:sp>
        <p:nvSpPr>
          <p:cNvPr id="150" name="Google Shape;150;p24"/>
          <p:cNvSpPr txBox="1"/>
          <p:nvPr/>
        </p:nvSpPr>
        <p:spPr>
          <a:xfrm>
            <a:off x="8768076" y="1076082"/>
            <a:ext cx="8954749"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Section 1: Understanding Digital Competence in VET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5"/>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6" name="Google Shape;156;p25"/>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7" name="Google Shape;157;p25"/>
          <p:cNvSpPr/>
          <p:nvPr/>
        </p:nvSpPr>
        <p:spPr>
          <a:xfrm>
            <a:off x="9918829" y="2345055"/>
            <a:ext cx="7340471" cy="6282219"/>
          </a:xfrm>
          <a:custGeom>
            <a:avLst/>
            <a:gdLst/>
            <a:ahLst/>
            <a:cxnLst/>
            <a:rect l="l" t="t" r="r" b="b"/>
            <a:pathLst>
              <a:path w="7340471" h="6282219" extrusionOk="0">
                <a:moveTo>
                  <a:pt x="0" y="0"/>
                </a:moveTo>
                <a:lnTo>
                  <a:pt x="7340471" y="0"/>
                </a:lnTo>
                <a:lnTo>
                  <a:pt x="7340471" y="6282219"/>
                </a:lnTo>
                <a:lnTo>
                  <a:pt x="0" y="6282219"/>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58" name="Google Shape;158;p25"/>
          <p:cNvGrpSpPr/>
          <p:nvPr/>
        </p:nvGrpSpPr>
        <p:grpSpPr>
          <a:xfrm>
            <a:off x="-1342907" y="9913239"/>
            <a:ext cx="20973813" cy="837562"/>
            <a:chOff x="0" y="-57150"/>
            <a:chExt cx="11607985" cy="463550"/>
          </a:xfrm>
        </p:grpSpPr>
        <p:sp>
          <p:nvSpPr>
            <p:cNvPr id="159" name="Google Shape;159;p25"/>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25"/>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1" name="Google Shape;161;p25"/>
          <p:cNvGrpSpPr/>
          <p:nvPr/>
        </p:nvGrpSpPr>
        <p:grpSpPr>
          <a:xfrm>
            <a:off x="2488624" y="9913239"/>
            <a:ext cx="13310752" cy="837562"/>
            <a:chOff x="0" y="-57150"/>
            <a:chExt cx="7366854" cy="463550"/>
          </a:xfrm>
        </p:grpSpPr>
        <p:sp>
          <p:nvSpPr>
            <p:cNvPr id="162" name="Google Shape;162;p25"/>
            <p:cNvSpPr/>
            <p:nvPr/>
          </p:nvSpPr>
          <p:spPr>
            <a:xfrm>
              <a:off x="0" y="0"/>
              <a:ext cx="7366853" cy="406400"/>
            </a:xfrm>
            <a:custGeom>
              <a:avLst/>
              <a:gdLst/>
              <a:ahLst/>
              <a:cxnLst/>
              <a:rect l="l" t="t" r="r" b="b"/>
              <a:pathLst>
                <a:path w="7366853" h="406400" extrusionOk="0">
                  <a:moveTo>
                    <a:pt x="7163653" y="0"/>
                  </a:moveTo>
                  <a:cubicBezTo>
                    <a:pt x="7275878" y="0"/>
                    <a:pt x="7366853" y="90976"/>
                    <a:pt x="7366853" y="203200"/>
                  </a:cubicBezTo>
                  <a:cubicBezTo>
                    <a:pt x="7366853" y="315424"/>
                    <a:pt x="7275878" y="406400"/>
                    <a:pt x="7163653"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25"/>
            <p:cNvSpPr txBox="1"/>
            <p:nvPr/>
          </p:nvSpPr>
          <p:spPr>
            <a:xfrm>
              <a:off x="0" y="-57150"/>
              <a:ext cx="7366854"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4" name="Google Shape;164;p25"/>
          <p:cNvGrpSpPr/>
          <p:nvPr/>
        </p:nvGrpSpPr>
        <p:grpSpPr>
          <a:xfrm>
            <a:off x="4131384" y="9913239"/>
            <a:ext cx="10025232" cy="837562"/>
            <a:chOff x="0" y="-57150"/>
            <a:chExt cx="5548478" cy="463550"/>
          </a:xfrm>
        </p:grpSpPr>
        <p:sp>
          <p:nvSpPr>
            <p:cNvPr id="165" name="Google Shape;165;p25"/>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25"/>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sp>
        <p:nvSpPr>
          <p:cNvPr id="167" name="Google Shape;167;p25"/>
          <p:cNvSpPr/>
          <p:nvPr/>
        </p:nvSpPr>
        <p:spPr>
          <a:xfrm>
            <a:off x="11801545" y="4811896"/>
            <a:ext cx="1221784" cy="1201930"/>
          </a:xfrm>
          <a:custGeom>
            <a:avLst/>
            <a:gdLst/>
            <a:ahLst/>
            <a:cxnLst/>
            <a:rect l="l" t="t" r="r" b="b"/>
            <a:pathLst>
              <a:path w="1221784" h="1201930" extrusionOk="0">
                <a:moveTo>
                  <a:pt x="0" y="0"/>
                </a:moveTo>
                <a:lnTo>
                  <a:pt x="1221784" y="0"/>
                </a:lnTo>
                <a:lnTo>
                  <a:pt x="1221784" y="1201930"/>
                </a:lnTo>
                <a:lnTo>
                  <a:pt x="0" y="120193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8" name="Google Shape;168;p25"/>
          <p:cNvSpPr txBox="1"/>
          <p:nvPr/>
        </p:nvSpPr>
        <p:spPr>
          <a:xfrm>
            <a:off x="5374682" y="1019175"/>
            <a:ext cx="753863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Digital Tools Relevant to VET Practice</a:t>
            </a:r>
            <a:endParaRPr sz="1400" b="0" i="0" u="none" strike="noStrike" cap="none">
              <a:solidFill>
                <a:srgbClr val="000000"/>
              </a:solidFill>
              <a:latin typeface="Arial"/>
              <a:ea typeface="Arial"/>
              <a:cs typeface="Arial"/>
              <a:sym typeface="Arial"/>
            </a:endParaRPr>
          </a:p>
        </p:txBody>
      </p:sp>
      <p:sp>
        <p:nvSpPr>
          <p:cNvPr id="169" name="Google Shape;169;p25"/>
          <p:cNvSpPr txBox="1"/>
          <p:nvPr/>
        </p:nvSpPr>
        <p:spPr>
          <a:xfrm>
            <a:off x="12227182" y="2466287"/>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Tools</a:t>
            </a:r>
            <a:endParaRPr sz="1400" b="0" i="0" u="none" strike="noStrike" cap="none">
              <a:solidFill>
                <a:srgbClr val="000000"/>
              </a:solidFill>
              <a:latin typeface="Arial"/>
              <a:ea typeface="Arial"/>
              <a:cs typeface="Arial"/>
              <a:sym typeface="Arial"/>
            </a:endParaRPr>
          </a:p>
        </p:txBody>
      </p:sp>
      <p:sp>
        <p:nvSpPr>
          <p:cNvPr id="170" name="Google Shape;170;p25"/>
          <p:cNvSpPr txBox="1"/>
          <p:nvPr/>
        </p:nvSpPr>
        <p:spPr>
          <a:xfrm>
            <a:off x="12227182" y="8009399"/>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Demonstration</a:t>
            </a:r>
            <a:endParaRPr sz="1400" b="0" i="0" u="none" strike="noStrike" cap="none">
              <a:solidFill>
                <a:srgbClr val="000000"/>
              </a:solidFill>
              <a:latin typeface="Arial"/>
              <a:ea typeface="Arial"/>
              <a:cs typeface="Arial"/>
              <a:sym typeface="Arial"/>
            </a:endParaRPr>
          </a:p>
        </p:txBody>
      </p:sp>
      <p:sp>
        <p:nvSpPr>
          <p:cNvPr id="171" name="Google Shape;171;p25"/>
          <p:cNvSpPr txBox="1"/>
          <p:nvPr/>
        </p:nvSpPr>
        <p:spPr>
          <a:xfrm>
            <a:off x="14959514" y="5312467"/>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Practice</a:t>
            </a:r>
            <a:endParaRPr sz="1400" b="0" i="0" u="none" strike="noStrike" cap="none">
              <a:solidFill>
                <a:srgbClr val="000000"/>
              </a:solidFill>
              <a:latin typeface="Arial"/>
              <a:ea typeface="Arial"/>
              <a:cs typeface="Arial"/>
              <a:sym typeface="Arial"/>
            </a:endParaRPr>
          </a:p>
        </p:txBody>
      </p:sp>
      <p:sp>
        <p:nvSpPr>
          <p:cNvPr id="172" name="Google Shape;172;p25"/>
          <p:cNvSpPr txBox="1"/>
          <p:nvPr/>
        </p:nvSpPr>
        <p:spPr>
          <a:xfrm>
            <a:off x="14620299" y="3676333"/>
            <a:ext cx="2116041" cy="203272"/>
          </a:xfrm>
          <a:prstGeom prst="rect">
            <a:avLst/>
          </a:prstGeom>
          <a:noFill/>
          <a:ln>
            <a:noFill/>
          </a:ln>
        </p:spPr>
        <p:txBody>
          <a:bodyPr spcFirstLastPara="1" wrap="square" lIns="0" tIns="0" rIns="0" bIns="0" anchor="t" anchorCtr="0">
            <a:spAutoFit/>
          </a:bodyPr>
          <a:lstStyle/>
          <a:p>
            <a:pPr marL="0" marR="0" lvl="0" indent="0" algn="l" rtl="0">
              <a:lnSpc>
                <a:spcPct val="124048"/>
              </a:lnSpc>
              <a:spcBef>
                <a:spcPts val="0"/>
              </a:spcBef>
              <a:spcAft>
                <a:spcPts val="0"/>
              </a:spcAft>
              <a:buClr>
                <a:srgbClr val="000000"/>
              </a:buClr>
              <a:buSzPts val="1235"/>
              <a:buFont typeface="Arial"/>
              <a:buNone/>
            </a:pPr>
            <a:r>
              <a:rPr lang="en-US" sz="1235" b="1" i="0" u="none" strike="noStrike" cap="none">
                <a:solidFill>
                  <a:srgbClr val="FFFFFF"/>
                </a:solidFill>
                <a:latin typeface="Poppins"/>
                <a:ea typeface="Poppins"/>
                <a:cs typeface="Poppins"/>
                <a:sym typeface="Poppins"/>
              </a:rPr>
              <a:t>Evidence</a:t>
            </a:r>
            <a:endParaRPr sz="1400" b="0" i="0" u="none" strike="noStrike" cap="none">
              <a:solidFill>
                <a:srgbClr val="000000"/>
              </a:solidFill>
              <a:latin typeface="Arial"/>
              <a:ea typeface="Arial"/>
              <a:cs typeface="Arial"/>
              <a:sym typeface="Arial"/>
            </a:endParaRPr>
          </a:p>
        </p:txBody>
      </p:sp>
      <p:sp>
        <p:nvSpPr>
          <p:cNvPr id="173" name="Google Shape;173;p25"/>
          <p:cNvSpPr txBox="1"/>
          <p:nvPr/>
        </p:nvSpPr>
        <p:spPr>
          <a:xfrm>
            <a:off x="14620299" y="6878064"/>
            <a:ext cx="2116041" cy="235278"/>
          </a:xfrm>
          <a:prstGeom prst="rect">
            <a:avLst/>
          </a:prstGeom>
          <a:noFill/>
          <a:ln>
            <a:noFill/>
          </a:ln>
        </p:spPr>
        <p:txBody>
          <a:bodyPr spcFirstLastPara="1" wrap="square" lIns="0" tIns="0" rIns="0" bIns="0" anchor="t" anchorCtr="0">
            <a:spAutoFit/>
          </a:bodyPr>
          <a:lstStyle/>
          <a:p>
            <a:pPr marL="0" marR="0" lvl="0" indent="0" algn="l" rtl="0">
              <a:lnSpc>
                <a:spcPct val="112967"/>
              </a:lnSpc>
              <a:spcBef>
                <a:spcPts val="0"/>
              </a:spcBef>
              <a:spcAft>
                <a:spcPts val="0"/>
              </a:spcAft>
              <a:buClr>
                <a:srgbClr val="000000"/>
              </a:buClr>
              <a:buSzPts val="1550"/>
              <a:buFont typeface="Arial"/>
              <a:buNone/>
            </a:pPr>
            <a:r>
              <a:rPr lang="en-US" sz="1550" b="1" i="0" u="none" strike="noStrike" cap="none">
                <a:solidFill>
                  <a:srgbClr val="FFFFFF"/>
                </a:solidFill>
                <a:latin typeface="Poppins"/>
                <a:ea typeface="Poppins"/>
                <a:cs typeface="Poppins"/>
                <a:sym typeface="Poppins"/>
              </a:rPr>
              <a:t>Communication</a:t>
            </a:r>
            <a:endParaRPr sz="1400" b="0" i="0" u="none" strike="noStrike" cap="none">
              <a:solidFill>
                <a:srgbClr val="000000"/>
              </a:solidFill>
              <a:latin typeface="Arial"/>
              <a:ea typeface="Arial"/>
              <a:cs typeface="Arial"/>
              <a:sym typeface="Arial"/>
            </a:endParaRPr>
          </a:p>
        </p:txBody>
      </p:sp>
      <p:sp>
        <p:nvSpPr>
          <p:cNvPr id="174" name="Google Shape;174;p25"/>
          <p:cNvSpPr txBox="1"/>
          <p:nvPr/>
        </p:nvSpPr>
        <p:spPr>
          <a:xfrm>
            <a:off x="1028700" y="2906679"/>
            <a:ext cx="8555259" cy="425450"/>
          </a:xfrm>
          <a:prstGeom prst="rect">
            <a:avLst/>
          </a:prstGeom>
          <a:noFill/>
          <a:ln>
            <a:noFill/>
          </a:ln>
        </p:spPr>
        <p:txBody>
          <a:bodyPr spcFirstLastPara="1" wrap="square" lIns="0" tIns="0" rIns="0" bIns="0" anchor="t" anchorCtr="0">
            <a:spAutoFit/>
          </a:bodyPr>
          <a:lstStyle/>
          <a:p>
            <a:pPr marL="0" marR="0" lvl="0" indent="0" algn="just" rtl="0">
              <a:lnSpc>
                <a:spcPct val="130011"/>
              </a:lnSpc>
              <a:spcBef>
                <a:spcPts val="0"/>
              </a:spcBef>
              <a:spcAft>
                <a:spcPts val="0"/>
              </a:spcAft>
              <a:buClr>
                <a:srgbClr val="000000"/>
              </a:buClr>
              <a:buSzPts val="2499"/>
              <a:buFont typeface="Arial"/>
              <a:buNone/>
            </a:pPr>
            <a:r>
              <a:rPr lang="en-US" sz="2499" b="0" i="0" u="none" strike="noStrike" cap="none">
                <a:solidFill>
                  <a:srgbClr val="000000"/>
                </a:solidFill>
                <a:latin typeface="Poppins"/>
                <a:ea typeface="Poppins"/>
                <a:cs typeface="Poppins"/>
                <a:sym typeface="Poppins"/>
              </a:rPr>
              <a:t> </a:t>
            </a:r>
            <a:endParaRPr sz="1400" b="0" i="0" u="none" strike="noStrike" cap="none">
              <a:solidFill>
                <a:srgbClr val="000000"/>
              </a:solidFill>
              <a:latin typeface="Arial"/>
              <a:ea typeface="Arial"/>
              <a:cs typeface="Arial"/>
              <a:sym typeface="Arial"/>
            </a:endParaRPr>
          </a:p>
        </p:txBody>
      </p:sp>
      <p:sp>
        <p:nvSpPr>
          <p:cNvPr id="175" name="Google Shape;175;p25"/>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6" name="Google Shape;176;p25"/>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7" name="Google Shape;177;p25"/>
          <p:cNvSpPr txBox="1"/>
          <p:nvPr/>
        </p:nvSpPr>
        <p:spPr>
          <a:xfrm>
            <a:off x="457200" y="2100000"/>
            <a:ext cx="7340470" cy="7008072"/>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Demonstration and explanation — </a:t>
            </a:r>
            <a:r>
              <a:rPr lang="en-US" sz="2400" b="0" i="0" u="none" strike="noStrike" cap="none">
                <a:solidFill>
                  <a:srgbClr val="333333"/>
                </a:solidFill>
                <a:latin typeface="Poppins"/>
                <a:ea typeface="Poppins"/>
                <a:cs typeface="Poppins"/>
                <a:sym typeface="Poppins"/>
              </a:rPr>
              <a:t>video, simulation software, interactive diagrams</a:t>
            </a:r>
            <a:endParaRPr/>
          </a:p>
          <a:p>
            <a:pPr marL="0" marR="0" lvl="0" indent="0" algn="l" rtl="0">
              <a:lnSpc>
                <a:spcPct val="120000"/>
              </a:lnSpc>
              <a:spcBef>
                <a:spcPts val="2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Practice and application — </a:t>
            </a:r>
            <a:r>
              <a:rPr lang="en-US" sz="2400" b="0" i="0" u="none" strike="noStrike" cap="none">
                <a:solidFill>
                  <a:srgbClr val="333333"/>
                </a:solidFill>
                <a:latin typeface="Poppins"/>
                <a:ea typeface="Poppins"/>
                <a:cs typeface="Poppins"/>
                <a:sym typeface="Poppins"/>
              </a:rPr>
              <a:t>virtual environments, online exercises, digital scenario tasks</a:t>
            </a:r>
            <a:endParaRPr/>
          </a:p>
          <a:p>
            <a:pPr marL="0" marR="0" lvl="0" indent="0" algn="l" rtl="0">
              <a:lnSpc>
                <a:spcPct val="120000"/>
              </a:lnSpc>
              <a:spcBef>
                <a:spcPts val="4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Evidence and assessment — </a:t>
            </a:r>
            <a:r>
              <a:rPr lang="en-US" sz="2400" b="0" i="0" u="none" strike="noStrike" cap="none">
                <a:solidFill>
                  <a:srgbClr val="333333"/>
                </a:solidFill>
                <a:latin typeface="Poppins"/>
                <a:ea typeface="Poppins"/>
                <a:cs typeface="Poppins"/>
                <a:sym typeface="Poppins"/>
              </a:rPr>
              <a:t>e-portfolios, digital observation records, photo and video evidence</a:t>
            </a:r>
            <a:endParaRPr/>
          </a:p>
          <a:p>
            <a:pPr marL="0" marR="0" lvl="0" indent="0" algn="l" rtl="0">
              <a:lnSpc>
                <a:spcPct val="120000"/>
              </a:lnSpc>
              <a:spcBef>
                <a:spcPts val="4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Communication and support — </a:t>
            </a:r>
            <a:r>
              <a:rPr lang="en-US" sz="2400" b="0" i="0" u="none" strike="noStrike" cap="none">
                <a:solidFill>
                  <a:srgbClr val="333333"/>
                </a:solidFill>
                <a:latin typeface="Poppins"/>
                <a:ea typeface="Poppins"/>
                <a:cs typeface="Poppins"/>
                <a:sym typeface="Poppins"/>
              </a:rPr>
              <a:t>messaging platforms, shared documents, digital feedback tools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grpSp>
        <p:nvGrpSpPr>
          <p:cNvPr id="182" name="Google Shape;182;p26"/>
          <p:cNvGrpSpPr/>
          <p:nvPr/>
        </p:nvGrpSpPr>
        <p:grpSpPr>
          <a:xfrm rot="-5400000">
            <a:off x="-2018150" y="5932743"/>
            <a:ext cx="13655680" cy="7561980"/>
            <a:chOff x="0" y="0"/>
            <a:chExt cx="733891" cy="406400"/>
          </a:xfrm>
        </p:grpSpPr>
        <p:sp>
          <p:nvSpPr>
            <p:cNvPr id="183" name="Google Shape;183;p26"/>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26"/>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85" name="Google Shape;185;p26"/>
          <p:cNvGrpSpPr/>
          <p:nvPr/>
        </p:nvGrpSpPr>
        <p:grpSpPr>
          <a:xfrm rot="-5400000">
            <a:off x="6650470" y="5932743"/>
            <a:ext cx="13655680" cy="7561980"/>
            <a:chOff x="0" y="0"/>
            <a:chExt cx="733891" cy="406400"/>
          </a:xfrm>
        </p:grpSpPr>
        <p:sp>
          <p:nvSpPr>
            <p:cNvPr id="186" name="Google Shape;186;p26"/>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p26"/>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88" name="Google Shape;188;p26"/>
          <p:cNvSpPr/>
          <p:nvPr/>
        </p:nvSpPr>
        <p:spPr>
          <a:xfrm>
            <a:off x="351016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9" name="Google Shape;189;p26"/>
          <p:cNvSpPr/>
          <p:nvPr/>
        </p:nvSpPr>
        <p:spPr>
          <a:xfrm>
            <a:off x="3706174" y="1975026"/>
            <a:ext cx="2207033" cy="2207033"/>
          </a:xfrm>
          <a:custGeom>
            <a:avLst/>
            <a:gdLst/>
            <a:ahLst/>
            <a:cxnLst/>
            <a:rect l="l" t="t" r="r" b="b"/>
            <a:pathLst>
              <a:path w="2207033" h="2207033" extrusionOk="0">
                <a:moveTo>
                  <a:pt x="0" y="0"/>
                </a:moveTo>
                <a:lnTo>
                  <a:pt x="2207032" y="0"/>
                </a:lnTo>
                <a:lnTo>
                  <a:pt x="2207032"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0" name="Google Shape;190;p26"/>
          <p:cNvSpPr/>
          <p:nvPr/>
        </p:nvSpPr>
        <p:spPr>
          <a:xfrm>
            <a:off x="1217878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1" name="Google Shape;191;p26"/>
          <p:cNvSpPr/>
          <p:nvPr/>
        </p:nvSpPr>
        <p:spPr>
          <a:xfrm>
            <a:off x="12377073" y="1975026"/>
            <a:ext cx="2207033" cy="2207033"/>
          </a:xfrm>
          <a:custGeom>
            <a:avLst/>
            <a:gdLst/>
            <a:ahLst/>
            <a:cxnLst/>
            <a:rect l="l" t="t" r="r" b="b"/>
            <a:pathLst>
              <a:path w="2207033" h="2207033" extrusionOk="0">
                <a:moveTo>
                  <a:pt x="0" y="0"/>
                </a:moveTo>
                <a:lnTo>
                  <a:pt x="2207033" y="0"/>
                </a:lnTo>
                <a:lnTo>
                  <a:pt x="2207033"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2" name="Google Shape;192;p26"/>
          <p:cNvSpPr/>
          <p:nvPr/>
        </p:nvSpPr>
        <p:spPr>
          <a:xfrm>
            <a:off x="38206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3" name="Google Shape;193;p26"/>
          <p:cNvSpPr/>
          <p:nvPr/>
        </p:nvSpPr>
        <p:spPr>
          <a:xfrm>
            <a:off x="124915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4" name="Google Shape;194;p26"/>
          <p:cNvSpPr/>
          <p:nvPr/>
        </p:nvSpPr>
        <p:spPr>
          <a:xfrm>
            <a:off x="4182900" y="2586513"/>
            <a:ext cx="1253580" cy="984060"/>
          </a:xfrm>
          <a:custGeom>
            <a:avLst/>
            <a:gdLst/>
            <a:ahLst/>
            <a:cxnLst/>
            <a:rect l="l" t="t" r="r" b="b"/>
            <a:pathLst>
              <a:path w="1253580" h="984060" extrusionOk="0">
                <a:moveTo>
                  <a:pt x="0" y="0"/>
                </a:moveTo>
                <a:lnTo>
                  <a:pt x="1253580" y="0"/>
                </a:lnTo>
                <a:lnTo>
                  <a:pt x="1253580" y="984060"/>
                </a:lnTo>
                <a:lnTo>
                  <a:pt x="0" y="98406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5" name="Google Shape;195;p26"/>
          <p:cNvSpPr/>
          <p:nvPr/>
        </p:nvSpPr>
        <p:spPr>
          <a:xfrm rot="10800000" flipH="1">
            <a:off x="12853800" y="2586513"/>
            <a:ext cx="1253580" cy="984060"/>
          </a:xfrm>
          <a:custGeom>
            <a:avLst/>
            <a:gdLst/>
            <a:ahLst/>
            <a:cxnLst/>
            <a:rect l="l" t="t" r="r" b="b"/>
            <a:pathLst>
              <a:path w="1253580" h="984060" extrusionOk="0">
                <a:moveTo>
                  <a:pt x="0" y="984060"/>
                </a:moveTo>
                <a:lnTo>
                  <a:pt x="1253580" y="984060"/>
                </a:lnTo>
                <a:lnTo>
                  <a:pt x="1253580" y="0"/>
                </a:lnTo>
                <a:lnTo>
                  <a:pt x="0" y="0"/>
                </a:lnTo>
                <a:lnTo>
                  <a:pt x="0" y="98406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6" name="Google Shape;196;p26"/>
          <p:cNvSpPr/>
          <p:nvPr/>
        </p:nvSpPr>
        <p:spPr>
          <a:xfrm rot="-10520999">
            <a:off x="12455024" y="-1230096"/>
            <a:ext cx="6240735" cy="2176456"/>
          </a:xfrm>
          <a:custGeom>
            <a:avLst/>
            <a:gdLst/>
            <a:ahLst/>
            <a:cxnLst/>
            <a:rect l="l" t="t" r="r" b="b"/>
            <a:pathLst>
              <a:path w="6240735" h="2176456" extrusionOk="0">
                <a:moveTo>
                  <a:pt x="0" y="0"/>
                </a:moveTo>
                <a:lnTo>
                  <a:pt x="6240735" y="0"/>
                </a:lnTo>
                <a:lnTo>
                  <a:pt x="6240735" y="2176456"/>
                </a:lnTo>
                <a:lnTo>
                  <a:pt x="0" y="2176456"/>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7" name="Google Shape;197;p26"/>
          <p:cNvSpPr/>
          <p:nvPr/>
        </p:nvSpPr>
        <p:spPr>
          <a:xfrm rot="10598374" flipH="1">
            <a:off x="-1201877" y="-1735978"/>
            <a:ext cx="6576787" cy="2293655"/>
          </a:xfrm>
          <a:custGeom>
            <a:avLst/>
            <a:gdLst/>
            <a:ahLst/>
            <a:cxnLst/>
            <a:rect l="l" t="t" r="r" b="b"/>
            <a:pathLst>
              <a:path w="6576787" h="2293655" extrusionOk="0">
                <a:moveTo>
                  <a:pt x="0" y="2293654"/>
                </a:moveTo>
                <a:lnTo>
                  <a:pt x="6576787" y="2293654"/>
                </a:lnTo>
                <a:lnTo>
                  <a:pt x="6576787" y="0"/>
                </a:lnTo>
                <a:lnTo>
                  <a:pt x="0" y="0"/>
                </a:lnTo>
                <a:lnTo>
                  <a:pt x="0" y="2293654"/>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8" name="Google Shape;198;p26"/>
          <p:cNvSpPr txBox="1"/>
          <p:nvPr/>
        </p:nvSpPr>
        <p:spPr>
          <a:xfrm>
            <a:off x="6501477" y="1019175"/>
            <a:ext cx="528504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Digital Competence Self-Assessment (Rate 1–5)</a:t>
            </a:r>
            <a:endParaRPr sz="1400" b="0" i="0" u="none" strike="noStrike" cap="none">
              <a:solidFill>
                <a:srgbClr val="000000"/>
              </a:solidFill>
              <a:latin typeface="Arial"/>
              <a:ea typeface="Arial"/>
              <a:cs typeface="Arial"/>
              <a:sym typeface="Arial"/>
            </a:endParaRPr>
          </a:p>
        </p:txBody>
      </p:sp>
      <p:sp>
        <p:nvSpPr>
          <p:cNvPr id="199" name="Google Shape;199;p26"/>
          <p:cNvSpPr txBox="1"/>
          <p:nvPr/>
        </p:nvSpPr>
        <p:spPr>
          <a:xfrm>
            <a:off x="1776607" y="5553355"/>
            <a:ext cx="6066165" cy="4034438"/>
          </a:xfrm>
          <a:prstGeom prst="rect">
            <a:avLst/>
          </a:prstGeom>
          <a:noFill/>
          <a:ln>
            <a:noFill/>
          </a:ln>
        </p:spPr>
        <p:txBody>
          <a:bodyPr spcFirstLastPara="1" wrap="square" lIns="0" tIns="0" rIns="0" bIns="0" anchor="t" anchorCtr="0">
            <a:spAutoFit/>
          </a:bodyPr>
          <a:lstStyle/>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Rate 1–5:</a:t>
            </a:r>
            <a:endParaRPr/>
          </a:p>
          <a:p>
            <a:pPr marL="0" marR="0" lvl="0" indent="0" algn="just" rtl="0">
              <a:lnSpc>
                <a:spcPct val="118974"/>
              </a:lnSpc>
              <a:spcBef>
                <a:spcPts val="0"/>
              </a:spcBef>
              <a:spcAft>
                <a:spcPts val="0"/>
              </a:spcAft>
              <a:buClr>
                <a:srgbClr val="000000"/>
              </a:buClr>
              <a:buSzPts val="2203"/>
              <a:buFont typeface="Arial"/>
              <a:buNone/>
            </a:pP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I use digital tools in my teaching in ways that add genuine value, not just variety.</a:t>
            </a:r>
            <a:endParaRPr/>
          </a:p>
          <a:p>
            <a:pPr marL="0" marR="0" lvl="0" indent="0" algn="just" rtl="0">
              <a:lnSpc>
                <a:spcPct val="118974"/>
              </a:lnSpc>
              <a:spcBef>
                <a:spcPts val="0"/>
              </a:spcBef>
              <a:spcAft>
                <a:spcPts val="0"/>
              </a:spcAft>
              <a:buClr>
                <a:srgbClr val="000000"/>
              </a:buClr>
              <a:buSzPts val="2203"/>
              <a:buFont typeface="Arial"/>
              <a:buNone/>
            </a:pP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I support learners in using digital tools safely and responsibly. </a:t>
            </a: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I keep up with the digital tools and platforms used in the vocational sector I teach.</a:t>
            </a:r>
            <a:endParaRPr sz="1400" b="0" i="0" u="none" strike="noStrike" cap="none">
              <a:solidFill>
                <a:srgbClr val="000000"/>
              </a:solidFill>
              <a:latin typeface="Arial"/>
              <a:ea typeface="Arial"/>
              <a:cs typeface="Arial"/>
              <a:sym typeface="Arial"/>
            </a:endParaRPr>
          </a:p>
        </p:txBody>
      </p:sp>
      <p:sp>
        <p:nvSpPr>
          <p:cNvPr id="200" name="Google Shape;200;p26"/>
          <p:cNvSpPr txBox="1"/>
          <p:nvPr/>
        </p:nvSpPr>
        <p:spPr>
          <a:xfrm>
            <a:off x="10445227" y="5553355"/>
            <a:ext cx="6066165" cy="3227550"/>
          </a:xfrm>
          <a:prstGeom prst="rect">
            <a:avLst/>
          </a:prstGeom>
          <a:noFill/>
          <a:ln>
            <a:noFill/>
          </a:ln>
        </p:spPr>
        <p:txBody>
          <a:bodyPr spcFirstLastPara="1" wrap="square" lIns="0" tIns="0" rIns="0" bIns="0" anchor="t" anchorCtr="0">
            <a:spAutoFit/>
          </a:bodyPr>
          <a:lstStyle/>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Rate 1–5:</a:t>
            </a:r>
            <a:endParaRPr/>
          </a:p>
          <a:p>
            <a:pPr marL="0" marR="0" lvl="0" indent="0" algn="just" rtl="0">
              <a:lnSpc>
                <a:spcPct val="118974"/>
              </a:lnSpc>
              <a:spcBef>
                <a:spcPts val="0"/>
              </a:spcBef>
              <a:spcAft>
                <a:spcPts val="0"/>
              </a:spcAft>
              <a:buClr>
                <a:srgbClr val="000000"/>
              </a:buClr>
              <a:buSzPts val="2203"/>
              <a:buFont typeface="Arial"/>
              <a:buNone/>
            </a:pP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I include applied numeracy tasks that connect directly to vocational practice.</a:t>
            </a:r>
            <a:endParaRPr/>
          </a:p>
          <a:p>
            <a:pPr marL="0" marR="0" lvl="0" indent="0" algn="just" rtl="0">
              <a:lnSpc>
                <a:spcPct val="118974"/>
              </a:lnSpc>
              <a:spcBef>
                <a:spcPts val="0"/>
              </a:spcBef>
              <a:spcAft>
                <a:spcPts val="0"/>
              </a:spcAft>
              <a:buClr>
                <a:srgbClr val="000000"/>
              </a:buClr>
              <a:buSzPts val="2203"/>
              <a:buFont typeface="Arial"/>
              <a:buNone/>
            </a:pP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I reflect regularly on how my digital practice could better support learner outcomes.</a:t>
            </a:r>
            <a:endParaRPr sz="1400" b="0" i="0" u="none" strike="noStrike" cap="none">
              <a:solidFill>
                <a:srgbClr val="000000"/>
              </a:solidFill>
              <a:latin typeface="Arial"/>
              <a:ea typeface="Arial"/>
              <a:cs typeface="Arial"/>
              <a:sym typeface="Arial"/>
            </a:endParaRPr>
          </a:p>
        </p:txBody>
      </p:sp>
      <p:sp>
        <p:nvSpPr>
          <p:cNvPr id="201" name="Google Shape;201;p26"/>
          <p:cNvSpPr txBox="1"/>
          <p:nvPr/>
        </p:nvSpPr>
        <p:spPr>
          <a:xfrm>
            <a:off x="2309072" y="4566360"/>
            <a:ext cx="5001235" cy="641293"/>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Clr>
                <a:srgbClr val="000000"/>
              </a:buClr>
              <a:buSzPts val="2800"/>
              <a:buFont typeface="Arial"/>
              <a:buNone/>
            </a:pPr>
            <a:r>
              <a:rPr lang="en-US" sz="2800" b="1" i="0" u="none" strike="noStrike" cap="none">
                <a:solidFill>
                  <a:srgbClr val="FFFFFF"/>
                </a:solidFill>
                <a:latin typeface="Poppins"/>
                <a:ea typeface="Poppins"/>
                <a:cs typeface="Poppins"/>
                <a:sym typeface="Poppins"/>
              </a:rPr>
              <a:t>Tools &amp; Support (1–3)</a:t>
            </a:r>
            <a:endParaRPr sz="1400" b="0" i="0" u="none" strike="noStrike" cap="none">
              <a:solidFill>
                <a:srgbClr val="000000"/>
              </a:solidFill>
              <a:latin typeface="Arial"/>
              <a:ea typeface="Arial"/>
              <a:cs typeface="Arial"/>
              <a:sym typeface="Arial"/>
            </a:endParaRPr>
          </a:p>
        </p:txBody>
      </p:sp>
      <p:sp>
        <p:nvSpPr>
          <p:cNvPr id="202" name="Google Shape;202;p26"/>
          <p:cNvSpPr txBox="1"/>
          <p:nvPr/>
        </p:nvSpPr>
        <p:spPr>
          <a:xfrm>
            <a:off x="10977692" y="4566360"/>
            <a:ext cx="5001235" cy="641293"/>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Clr>
                <a:srgbClr val="000000"/>
              </a:buClr>
              <a:buSzPts val="2800"/>
              <a:buFont typeface="Arial"/>
              <a:buNone/>
            </a:pPr>
            <a:r>
              <a:rPr lang="en-US" sz="2800" b="1" i="0" u="none" strike="noStrike" cap="none">
                <a:solidFill>
                  <a:srgbClr val="FFFFFF"/>
                </a:solidFill>
                <a:latin typeface="Poppins"/>
                <a:ea typeface="Poppins"/>
                <a:cs typeface="Poppins"/>
                <a:sym typeface="Poppins"/>
              </a:rPr>
              <a:t>Numeracy &amp; Reflection (4–5)</a:t>
            </a:r>
            <a:endParaRPr sz="1400" b="0" i="0" u="none" strike="noStrike" cap="none">
              <a:solidFill>
                <a:srgbClr val="000000"/>
              </a:solidFill>
              <a:latin typeface="Arial"/>
              <a:ea typeface="Arial"/>
              <a:cs typeface="Arial"/>
              <a:sym typeface="Arial"/>
            </a:endParaRPr>
          </a:p>
        </p:txBody>
      </p:sp>
      <p:sp>
        <p:nvSpPr>
          <p:cNvPr id="203" name="Google Shape;203;p26"/>
          <p:cNvSpPr/>
          <p:nvPr/>
        </p:nvSpPr>
        <p:spPr>
          <a:xfrm>
            <a:off x="3064632" y="412666"/>
            <a:ext cx="1413849" cy="1232069"/>
          </a:xfrm>
          <a:custGeom>
            <a:avLst/>
            <a:gdLst/>
            <a:ahLst/>
            <a:cxnLst/>
            <a:rect l="l" t="t" r="r" b="b"/>
            <a:pathLst>
              <a:path w="1413849" h="1232069" extrusionOk="0">
                <a:moveTo>
                  <a:pt x="0" y="0"/>
                </a:moveTo>
                <a:lnTo>
                  <a:pt x="1413850" y="0"/>
                </a:lnTo>
                <a:lnTo>
                  <a:pt x="1413850" y="1232068"/>
                </a:lnTo>
                <a:lnTo>
                  <a:pt x="0" y="1232068"/>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4" name="Google Shape;204;p26"/>
          <p:cNvSpPr/>
          <p:nvPr/>
        </p:nvSpPr>
        <p:spPr>
          <a:xfrm>
            <a:off x="528198" y="857642"/>
            <a:ext cx="2350712" cy="634692"/>
          </a:xfrm>
          <a:custGeom>
            <a:avLst/>
            <a:gdLst/>
            <a:ahLst/>
            <a:cxnLst/>
            <a:rect l="l" t="t" r="r" b="b"/>
            <a:pathLst>
              <a:path w="2350712" h="634692" extrusionOk="0">
                <a:moveTo>
                  <a:pt x="0" y="0"/>
                </a:moveTo>
                <a:lnTo>
                  <a:pt x="2350713" y="0"/>
                </a:lnTo>
                <a:lnTo>
                  <a:pt x="2350713" y="634692"/>
                </a:lnTo>
                <a:lnTo>
                  <a:pt x="0" y="634692"/>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7"/>
          <p:cNvSpPr/>
          <p:nvPr/>
        </p:nvSpPr>
        <p:spPr>
          <a:xfrm>
            <a:off x="2997456" y="9054931"/>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0" name="Google Shape;210;p27"/>
          <p:cNvSpPr/>
          <p:nvPr/>
        </p:nvSpPr>
        <p:spPr>
          <a:xfrm rot="-4773720">
            <a:off x="5570985" y="2932996"/>
            <a:ext cx="12676724" cy="4421008"/>
          </a:xfrm>
          <a:custGeom>
            <a:avLst/>
            <a:gdLst/>
            <a:ahLst/>
            <a:cxnLst/>
            <a:rect l="l" t="t" r="r" b="b"/>
            <a:pathLst>
              <a:path w="12676724" h="4421008" extrusionOk="0">
                <a:moveTo>
                  <a:pt x="0" y="0"/>
                </a:moveTo>
                <a:lnTo>
                  <a:pt x="12676724" y="0"/>
                </a:lnTo>
                <a:lnTo>
                  <a:pt x="12676724" y="4421008"/>
                </a:lnTo>
                <a:lnTo>
                  <a:pt x="0" y="4421008"/>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1" name="Google Shape;211;p27"/>
          <p:cNvSpPr/>
          <p:nvPr/>
        </p:nvSpPr>
        <p:spPr>
          <a:xfrm>
            <a:off x="11115371" y="0"/>
            <a:ext cx="7172607" cy="10284336"/>
          </a:xfrm>
          <a:custGeom>
            <a:avLst/>
            <a:gdLst/>
            <a:ahLst/>
            <a:cxnLst/>
            <a:rect l="l" t="t" r="r" b="b"/>
            <a:pathLst>
              <a:path w="20508340" h="29405582" extrusionOk="0">
                <a:moveTo>
                  <a:pt x="9683242" y="0"/>
                </a:moveTo>
                <a:cubicBezTo>
                  <a:pt x="9719437" y="5416550"/>
                  <a:pt x="8407908" y="9588373"/>
                  <a:pt x="4155313" y="16175737"/>
                </a:cubicBezTo>
                <a:cubicBezTo>
                  <a:pt x="343281" y="22080474"/>
                  <a:pt x="1397" y="27222577"/>
                  <a:pt x="0" y="28861513"/>
                </a:cubicBezTo>
                <a:lnTo>
                  <a:pt x="0" y="28881071"/>
                </a:lnTo>
                <a:cubicBezTo>
                  <a:pt x="254" y="29222067"/>
                  <a:pt x="15240" y="29405582"/>
                  <a:pt x="15240" y="29405582"/>
                </a:cubicBezTo>
                <a:lnTo>
                  <a:pt x="20508340" y="29405582"/>
                </a:lnTo>
                <a:lnTo>
                  <a:pt x="20508340" y="0"/>
                </a:lnTo>
                <a:close/>
              </a:path>
            </a:pathLst>
          </a:custGeom>
          <a:blipFill rotWithShape="1">
            <a:blip r:embed="rId5">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27"/>
          <p:cNvSpPr/>
          <p:nvPr/>
        </p:nvSpPr>
        <p:spPr>
          <a:xfrm rot="-2967198" flipH="1">
            <a:off x="13287997" y="6433664"/>
            <a:ext cx="10665551" cy="3626287"/>
          </a:xfrm>
          <a:custGeom>
            <a:avLst/>
            <a:gdLst/>
            <a:ahLst/>
            <a:cxnLst/>
            <a:rect l="l" t="t" r="r" b="b"/>
            <a:pathLst>
              <a:path w="10665551" h="3626287" extrusionOk="0">
                <a:moveTo>
                  <a:pt x="10665551" y="0"/>
                </a:moveTo>
                <a:lnTo>
                  <a:pt x="0" y="0"/>
                </a:lnTo>
                <a:lnTo>
                  <a:pt x="0" y="3626288"/>
                </a:lnTo>
                <a:lnTo>
                  <a:pt x="10665551" y="3626288"/>
                </a:lnTo>
                <a:lnTo>
                  <a:pt x="10665551" y="0"/>
                </a:lnTo>
                <a:close/>
              </a:path>
            </a:pathLst>
          </a:custGeom>
          <a:blipFill rotWithShape="1">
            <a:blip r:embed="rId6">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3" name="Google Shape;213;p27"/>
          <p:cNvSpPr txBox="1"/>
          <p:nvPr/>
        </p:nvSpPr>
        <p:spPr>
          <a:xfrm>
            <a:off x="312388" y="1375329"/>
            <a:ext cx="9023341" cy="7482048"/>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DigCompEdu organises educator digital competence into six areas.</a:t>
            </a:r>
            <a:endParaRPr/>
          </a:p>
          <a:p>
            <a:pPr marL="0" marR="0" lvl="0" indent="0" algn="just" rtl="0">
              <a:lnSpc>
                <a:spcPct val="130009"/>
              </a:lnSpc>
              <a:spcBef>
                <a:spcPts val="0"/>
              </a:spcBef>
              <a:spcAft>
                <a:spcPts val="0"/>
              </a:spcAft>
              <a:buClr>
                <a:srgbClr val="000000"/>
              </a:buClr>
              <a:buSzPts val="2200"/>
              <a:buFont typeface="Arial"/>
              <a:buNone/>
            </a:pPr>
            <a:endParaRPr sz="22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200"/>
              <a:buFont typeface="Arial"/>
              <a:buNone/>
            </a:pPr>
            <a:r>
              <a:rPr lang="en-US" sz="2200" b="1" i="0" u="none" strike="noStrike" cap="none">
                <a:solidFill>
                  <a:srgbClr val="000000"/>
                </a:solidFill>
                <a:latin typeface="Poppins"/>
                <a:ea typeface="Poppins"/>
                <a:cs typeface="Poppins"/>
                <a:sym typeface="Poppins"/>
              </a:rPr>
              <a:t>The six areas are:</a:t>
            </a:r>
            <a:endParaRPr/>
          </a:p>
          <a:p>
            <a:pPr marL="342900" marR="0" lvl="0" indent="-342900" algn="just" rtl="0">
              <a:lnSpc>
                <a:spcPct val="130009"/>
              </a:lnSpc>
              <a:spcBef>
                <a:spcPts val="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Professional engagement — communication, collaboration, and CPD</a:t>
            </a:r>
            <a:endParaRPr/>
          </a:p>
          <a:p>
            <a:pPr marL="342900" marR="0" lvl="0" indent="-342900" algn="just" rtl="0">
              <a:lnSpc>
                <a:spcPct val="130009"/>
              </a:lnSpc>
              <a:spcBef>
                <a:spcPts val="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Digital resources — selecting and sharing appropriate content</a:t>
            </a:r>
            <a:endParaRPr/>
          </a:p>
          <a:p>
            <a:pPr marL="342900" marR="0" lvl="0" indent="-342900" algn="just" rtl="0">
              <a:lnSpc>
                <a:spcPct val="130009"/>
              </a:lnSpc>
              <a:spcBef>
                <a:spcPts val="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Teaching and learning — designing effective digital learning experiences</a:t>
            </a:r>
            <a:endParaRPr/>
          </a:p>
          <a:p>
            <a:pPr marL="342900" marR="0" lvl="0" indent="-342900" algn="just" rtl="0">
              <a:lnSpc>
                <a:spcPct val="130009"/>
              </a:lnSpc>
              <a:spcBef>
                <a:spcPts val="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Assessment — using digital tools to evidence learner progress</a:t>
            </a:r>
            <a:endParaRPr/>
          </a:p>
          <a:p>
            <a:pPr marL="342900" marR="0" lvl="0" indent="-342900" algn="just" rtl="0">
              <a:lnSpc>
                <a:spcPct val="130009"/>
              </a:lnSpc>
              <a:spcBef>
                <a:spcPts val="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Empowering learners — supporting inclusion and active engagement</a:t>
            </a:r>
            <a:endParaRPr/>
          </a:p>
          <a:p>
            <a:pPr marL="342900" marR="0" lvl="0" indent="-342900" algn="just" rtl="0">
              <a:lnSpc>
                <a:spcPct val="130009"/>
              </a:lnSpc>
              <a:spcBef>
                <a:spcPts val="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Facilitating learners’ digital competence — building skills and safety awareness</a:t>
            </a:r>
            <a:endParaRPr/>
          </a:p>
          <a:p>
            <a:pPr marL="0" marR="0" lvl="0" indent="0" algn="just" rtl="0">
              <a:lnSpc>
                <a:spcPct val="130009"/>
              </a:lnSpc>
              <a:spcBef>
                <a:spcPts val="0"/>
              </a:spcBef>
              <a:spcAft>
                <a:spcPts val="0"/>
              </a:spcAft>
              <a:buClr>
                <a:srgbClr val="000000"/>
              </a:buClr>
              <a:buSzPts val="2200"/>
              <a:buFont typeface="Arial"/>
              <a:buNone/>
            </a:pPr>
            <a:endParaRPr sz="22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Digital competence in VET is about integrating digital tools meaningfully into teaching, assessment, and learner support.</a:t>
            </a:r>
            <a:endParaRPr sz="2200" b="0" i="0" u="none" strike="noStrike" cap="none">
              <a:solidFill>
                <a:srgbClr val="000000"/>
              </a:solidFill>
              <a:latin typeface="Arial"/>
              <a:ea typeface="Arial"/>
              <a:cs typeface="Arial"/>
              <a:sym typeface="Arial"/>
            </a:endParaRPr>
          </a:p>
        </p:txBody>
      </p:sp>
      <p:sp>
        <p:nvSpPr>
          <p:cNvPr id="214" name="Google Shape;214;p27"/>
          <p:cNvSpPr txBox="1"/>
          <p:nvPr/>
        </p:nvSpPr>
        <p:spPr>
          <a:xfrm>
            <a:off x="353491" y="767245"/>
            <a:ext cx="8982238" cy="452111"/>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600"/>
              <a:buFont typeface="Arial"/>
              <a:buNone/>
            </a:pPr>
            <a:r>
              <a:rPr lang="en-US" sz="2600" b="1" i="0" u="none" strike="noStrike" cap="none">
                <a:solidFill>
                  <a:srgbClr val="000000"/>
                </a:solidFill>
                <a:latin typeface="Poppins"/>
                <a:ea typeface="Poppins"/>
                <a:cs typeface="Poppins"/>
                <a:sym typeface="Poppins"/>
              </a:rPr>
              <a:t>The Six Areas of Digital Competence (DigCompEdu)</a:t>
            </a:r>
            <a:endParaRPr sz="1400" b="0" i="0" u="none" strike="noStrike" cap="none">
              <a:solidFill>
                <a:srgbClr val="000000"/>
              </a:solidFill>
              <a:latin typeface="Arial"/>
              <a:ea typeface="Arial"/>
              <a:cs typeface="Arial"/>
              <a:sym typeface="Arial"/>
            </a:endParaRPr>
          </a:p>
        </p:txBody>
      </p:sp>
      <p:grpSp>
        <p:nvGrpSpPr>
          <p:cNvPr id="215" name="Google Shape;215;p27"/>
          <p:cNvGrpSpPr/>
          <p:nvPr/>
        </p:nvGrpSpPr>
        <p:grpSpPr>
          <a:xfrm>
            <a:off x="11279555" y="946396"/>
            <a:ext cx="857867" cy="857867"/>
            <a:chOff x="0" y="0"/>
            <a:chExt cx="812800" cy="812800"/>
          </a:xfrm>
        </p:grpSpPr>
        <p:sp>
          <p:nvSpPr>
            <p:cNvPr id="216" name="Google Shape;216;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18" name="Google Shape;218;p27"/>
          <p:cNvGrpSpPr/>
          <p:nvPr/>
        </p:nvGrpSpPr>
        <p:grpSpPr>
          <a:xfrm>
            <a:off x="10765440" y="2226096"/>
            <a:ext cx="604566" cy="604566"/>
            <a:chOff x="0" y="0"/>
            <a:chExt cx="812800" cy="812800"/>
          </a:xfrm>
        </p:grpSpPr>
        <p:sp>
          <p:nvSpPr>
            <p:cNvPr id="219" name="Google Shape;219;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21" name="Google Shape;221;p27"/>
          <p:cNvGrpSpPr/>
          <p:nvPr/>
        </p:nvGrpSpPr>
        <p:grpSpPr>
          <a:xfrm>
            <a:off x="11590531" y="681913"/>
            <a:ext cx="637633" cy="637633"/>
            <a:chOff x="0" y="0"/>
            <a:chExt cx="812800" cy="812800"/>
          </a:xfrm>
        </p:grpSpPr>
        <p:sp>
          <p:nvSpPr>
            <p:cNvPr id="222" name="Google Shape;222;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sp>
        <p:nvSpPr>
          <p:cNvPr id="224" name="Google Shape;224;p27"/>
          <p:cNvSpPr/>
          <p:nvPr/>
        </p:nvSpPr>
        <p:spPr>
          <a:xfrm>
            <a:off x="353491" y="964964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grpSp>
        <p:nvGrpSpPr>
          <p:cNvPr id="229" name="Google Shape;229;p28"/>
          <p:cNvGrpSpPr/>
          <p:nvPr/>
        </p:nvGrpSpPr>
        <p:grpSpPr>
          <a:xfrm>
            <a:off x="0" y="4589155"/>
            <a:ext cx="18288000" cy="6357176"/>
            <a:chOff x="0" y="0"/>
            <a:chExt cx="5661114" cy="1674318"/>
          </a:xfrm>
        </p:grpSpPr>
        <p:sp>
          <p:nvSpPr>
            <p:cNvPr id="230" name="Google Shape;230;p28"/>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1" name="Google Shape;231;p28"/>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32" name="Google Shape;232;p28"/>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3" name="Google Shape;233;p28"/>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4" name="Google Shape;234;p28"/>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5" name="Google Shape;235;p28"/>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6" name="Google Shape;236;p28"/>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7" name="Google Shape;237;p28"/>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8" name="Google Shape;238;p28"/>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9" name="Google Shape;239;p28"/>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0" name="Google Shape;240;p28"/>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1" name="Google Shape;241;p28"/>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2" name="Google Shape;242;p28"/>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3" name="Google Shape;243;p28"/>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4" name="Google Shape;244;p28"/>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5" name="Google Shape;245;p28"/>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6" name="Google Shape;246;p28"/>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7" name="Google Shape;247;p28"/>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8" name="Google Shape;248;p28"/>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9" name="Google Shape;249;p28"/>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50" name="Google Shape;250;p28"/>
          <p:cNvGrpSpPr/>
          <p:nvPr/>
        </p:nvGrpSpPr>
        <p:grpSpPr>
          <a:xfrm>
            <a:off x="-1342907" y="9913239"/>
            <a:ext cx="20973813" cy="837562"/>
            <a:chOff x="0" y="-57150"/>
            <a:chExt cx="11607985" cy="463550"/>
          </a:xfrm>
        </p:grpSpPr>
        <p:sp>
          <p:nvSpPr>
            <p:cNvPr id="251" name="Google Shape;251;p28"/>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 name="Google Shape;252;p28"/>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53" name="Google Shape;253;p28"/>
          <p:cNvGrpSpPr/>
          <p:nvPr/>
        </p:nvGrpSpPr>
        <p:grpSpPr>
          <a:xfrm>
            <a:off x="4131384" y="9913239"/>
            <a:ext cx="10025232" cy="837562"/>
            <a:chOff x="0" y="-57150"/>
            <a:chExt cx="5548478" cy="463550"/>
          </a:xfrm>
        </p:grpSpPr>
        <p:sp>
          <p:nvSpPr>
            <p:cNvPr id="254" name="Google Shape;254;p28"/>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 name="Google Shape;255;p28"/>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56" name="Google Shape;256;p28"/>
          <p:cNvSpPr txBox="1"/>
          <p:nvPr/>
        </p:nvSpPr>
        <p:spPr>
          <a:xfrm>
            <a:off x="5374682" y="1019175"/>
            <a:ext cx="8533047" cy="1564787"/>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Digital Safety and Responsible Use</a:t>
            </a:r>
            <a:endParaRPr sz="1400" b="0" i="0" u="none" strike="noStrike" cap="none">
              <a:solidFill>
                <a:srgbClr val="000000"/>
              </a:solidFill>
              <a:latin typeface="Arial"/>
              <a:ea typeface="Arial"/>
              <a:cs typeface="Arial"/>
              <a:sym typeface="Arial"/>
            </a:endParaRPr>
          </a:p>
        </p:txBody>
      </p:sp>
      <p:sp>
        <p:nvSpPr>
          <p:cNvPr id="257" name="Google Shape;257;p28"/>
          <p:cNvSpPr txBox="1"/>
          <p:nvPr/>
        </p:nvSpPr>
        <p:spPr>
          <a:xfrm>
            <a:off x="1028700"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Understanding what data is being collected and by whom.</a:t>
            </a:r>
            <a:endParaRPr sz="1400" b="0" i="0" u="none" strike="noStrike" cap="none">
              <a:solidFill>
                <a:srgbClr val="000000"/>
              </a:solidFill>
              <a:latin typeface="Arial"/>
              <a:ea typeface="Arial"/>
              <a:cs typeface="Arial"/>
              <a:sym typeface="Arial"/>
            </a:endParaRPr>
          </a:p>
        </p:txBody>
      </p:sp>
      <p:sp>
        <p:nvSpPr>
          <p:cNvPr id="258" name="Google Shape;258;p28"/>
          <p:cNvSpPr txBox="1"/>
          <p:nvPr/>
        </p:nvSpPr>
        <p:spPr>
          <a:xfrm>
            <a:off x="1297793" y="6042689"/>
            <a:ext cx="3175609"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Data Collection</a:t>
            </a:r>
            <a:endParaRPr sz="1400" b="0" i="0" u="none" strike="noStrike" cap="none">
              <a:solidFill>
                <a:srgbClr val="000000"/>
              </a:solidFill>
              <a:latin typeface="Arial"/>
              <a:ea typeface="Arial"/>
              <a:cs typeface="Arial"/>
              <a:sym typeface="Arial"/>
            </a:endParaRPr>
          </a:p>
        </p:txBody>
      </p:sp>
      <p:sp>
        <p:nvSpPr>
          <p:cNvPr id="259" name="Google Shape;259;p28"/>
          <p:cNvSpPr txBox="1"/>
          <p:nvPr/>
        </p:nvSpPr>
        <p:spPr>
          <a:xfrm>
            <a:off x="5201666"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Recognising unreliable or misleading digital information.</a:t>
            </a:r>
            <a:endParaRPr sz="1400" b="0" i="0" u="none" strike="noStrike" cap="none">
              <a:solidFill>
                <a:srgbClr val="000000"/>
              </a:solidFill>
              <a:latin typeface="Arial"/>
              <a:ea typeface="Arial"/>
              <a:cs typeface="Arial"/>
              <a:sym typeface="Arial"/>
            </a:endParaRPr>
          </a:p>
        </p:txBody>
      </p:sp>
      <p:sp>
        <p:nvSpPr>
          <p:cNvPr id="260" name="Google Shape;260;p28"/>
          <p:cNvSpPr txBox="1"/>
          <p:nvPr/>
        </p:nvSpPr>
        <p:spPr>
          <a:xfrm>
            <a:off x="5200743" y="6042689"/>
            <a:ext cx="3715643"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Unreliable Information</a:t>
            </a:r>
            <a:endParaRPr sz="1400" b="0" i="0" u="none" strike="noStrike" cap="none">
              <a:solidFill>
                <a:srgbClr val="000000"/>
              </a:solidFill>
              <a:latin typeface="Arial"/>
              <a:ea typeface="Arial"/>
              <a:cs typeface="Arial"/>
              <a:sym typeface="Arial"/>
            </a:endParaRPr>
          </a:p>
        </p:txBody>
      </p:sp>
      <p:sp>
        <p:nvSpPr>
          <p:cNvPr id="261" name="Google Shape;261;p28"/>
          <p:cNvSpPr txBox="1"/>
          <p:nvPr/>
        </p:nvSpPr>
        <p:spPr>
          <a:xfrm>
            <a:off x="9373585"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Using AI-supported tools critically — verifying outputs rather than accepting them.</a:t>
            </a:r>
            <a:endParaRPr sz="1400" b="0" i="0" u="none" strike="noStrike" cap="none">
              <a:solidFill>
                <a:srgbClr val="000000"/>
              </a:solidFill>
              <a:latin typeface="Arial"/>
              <a:ea typeface="Arial"/>
              <a:cs typeface="Arial"/>
              <a:sym typeface="Arial"/>
            </a:endParaRPr>
          </a:p>
        </p:txBody>
      </p:sp>
      <p:sp>
        <p:nvSpPr>
          <p:cNvPr id="262" name="Google Shape;262;p28"/>
          <p:cNvSpPr txBox="1"/>
          <p:nvPr/>
        </p:nvSpPr>
        <p:spPr>
          <a:xfrm>
            <a:off x="9547648" y="6042689"/>
            <a:ext cx="3365670"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Critical AI Use</a:t>
            </a:r>
            <a:endParaRPr sz="1400" b="0" i="0" u="none" strike="noStrike" cap="none">
              <a:solidFill>
                <a:srgbClr val="000000"/>
              </a:solidFill>
              <a:latin typeface="Arial"/>
              <a:ea typeface="Arial"/>
              <a:cs typeface="Arial"/>
              <a:sym typeface="Arial"/>
            </a:endParaRPr>
          </a:p>
        </p:txBody>
      </p:sp>
      <p:sp>
        <p:nvSpPr>
          <p:cNvPr id="263" name="Google Shape;263;p28"/>
          <p:cNvSpPr txBox="1"/>
          <p:nvPr/>
        </p:nvSpPr>
        <p:spPr>
          <a:xfrm>
            <a:off x="13545504"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Protecting personal and professional information in digital environments.</a:t>
            </a:r>
            <a:endParaRPr sz="1400" b="0" i="0" u="none" strike="noStrike" cap="none">
              <a:solidFill>
                <a:srgbClr val="000000"/>
              </a:solidFill>
              <a:latin typeface="Arial"/>
              <a:ea typeface="Arial"/>
              <a:cs typeface="Arial"/>
              <a:sym typeface="Arial"/>
            </a:endParaRPr>
          </a:p>
        </p:txBody>
      </p:sp>
      <p:sp>
        <p:nvSpPr>
          <p:cNvPr id="264" name="Google Shape;264;p28"/>
          <p:cNvSpPr txBox="1"/>
          <p:nvPr/>
        </p:nvSpPr>
        <p:spPr>
          <a:xfrm>
            <a:off x="13545504" y="6042689"/>
            <a:ext cx="3713796"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Privacy Protection</a:t>
            </a:r>
            <a:endParaRPr sz="1400" b="0" i="0" u="none" strike="noStrike" cap="none">
              <a:solidFill>
                <a:srgbClr val="000000"/>
              </a:solidFill>
              <a:latin typeface="Arial"/>
              <a:ea typeface="Arial"/>
              <a:cs typeface="Arial"/>
              <a:sym typeface="Arial"/>
            </a:endParaRPr>
          </a:p>
        </p:txBody>
      </p:sp>
      <p:sp>
        <p:nvSpPr>
          <p:cNvPr id="265" name="Google Shape;265;p28"/>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6" name="Google Shape;266;p28"/>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29"/>
          <p:cNvSpPr/>
          <p:nvPr/>
        </p:nvSpPr>
        <p:spPr>
          <a:xfrm>
            <a:off x="-38494" y="-2262"/>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3">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 name="Google Shape;272;p29"/>
          <p:cNvSpPr/>
          <p:nvPr/>
        </p:nvSpPr>
        <p:spPr>
          <a:xfrm rot="4721273" flipH="1">
            <a:off x="-1013092" y="2000104"/>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73" name="Google Shape;273;p29"/>
          <p:cNvGrpSpPr/>
          <p:nvPr/>
        </p:nvGrpSpPr>
        <p:grpSpPr>
          <a:xfrm>
            <a:off x="5940775" y="946396"/>
            <a:ext cx="857867" cy="857867"/>
            <a:chOff x="0" y="0"/>
            <a:chExt cx="812800" cy="812800"/>
          </a:xfrm>
        </p:grpSpPr>
        <p:sp>
          <p:nvSpPr>
            <p:cNvPr id="274" name="Google Shape;274;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 name="Google Shape;275;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76" name="Google Shape;276;p29"/>
          <p:cNvGrpSpPr/>
          <p:nvPr/>
        </p:nvGrpSpPr>
        <p:grpSpPr>
          <a:xfrm>
            <a:off x="6592862" y="2226096"/>
            <a:ext cx="604566" cy="604566"/>
            <a:chOff x="0" y="0"/>
            <a:chExt cx="812800" cy="812800"/>
          </a:xfrm>
        </p:grpSpPr>
        <p:sp>
          <p:nvSpPr>
            <p:cNvPr id="277" name="Google Shape;277;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 name="Google Shape;278;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79" name="Google Shape;279;p29"/>
          <p:cNvGrpSpPr/>
          <p:nvPr/>
        </p:nvGrpSpPr>
        <p:grpSpPr>
          <a:xfrm>
            <a:off x="5825201" y="681913"/>
            <a:ext cx="637633" cy="637633"/>
            <a:chOff x="0" y="0"/>
            <a:chExt cx="812800" cy="812800"/>
          </a:xfrm>
        </p:grpSpPr>
        <p:sp>
          <p:nvSpPr>
            <p:cNvPr id="280" name="Google Shape;280;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 name="Google Shape;281;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82" name="Google Shape;282;p29"/>
          <p:cNvSpPr/>
          <p:nvPr/>
        </p:nvSpPr>
        <p:spPr>
          <a:xfrm>
            <a:off x="16645236" y="8190591"/>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3" name="Google Shape;283;p29"/>
          <p:cNvSpPr txBox="1"/>
          <p:nvPr/>
        </p:nvSpPr>
        <p:spPr>
          <a:xfrm>
            <a:off x="8860936" y="1742977"/>
            <a:ext cx="8491224" cy="7304564"/>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Integrating digital tools into VET teaching is not the same as using technology in lessons. Integration means digital tools serve a clear learning purpose — they make something easier to understand, practise, evidence, or apply.</a:t>
            </a:r>
            <a:endParaRPr/>
          </a:p>
          <a:p>
            <a:pPr marL="0" marR="0" lvl="0" indent="0" algn="l" rtl="0">
              <a:lnSpc>
                <a:spcPct val="130009"/>
              </a:lnSpc>
              <a:spcBef>
                <a:spcPts val="150"/>
              </a:spcBef>
              <a:spcAft>
                <a:spcPts val="0"/>
              </a:spcAft>
              <a:buClr>
                <a:srgbClr val="000000"/>
              </a:buClr>
              <a:buSzPts val="2400"/>
              <a:buFont typeface="Arial"/>
              <a:buNone/>
            </a:pPr>
            <a:endParaRPr sz="2400" b="1" i="0" u="none" strike="noStrike" cap="none">
              <a:solidFill>
                <a:srgbClr val="17B8BB"/>
              </a:solidFill>
              <a:latin typeface="Poppins"/>
              <a:ea typeface="Poppins"/>
              <a:cs typeface="Poppins"/>
              <a:sym typeface="Poppins"/>
            </a:endParaRPr>
          </a:p>
          <a:p>
            <a:pPr marL="0" marR="0" lvl="0" indent="0" algn="l" rtl="0">
              <a:lnSpc>
                <a:spcPct val="130009"/>
              </a:lnSpc>
              <a:spcBef>
                <a:spcPts val="150"/>
              </a:spcBef>
              <a:spcAft>
                <a:spcPts val="0"/>
              </a:spcAft>
              <a:buClr>
                <a:srgbClr val="000000"/>
              </a:buClr>
              <a:buSzPts val="2400"/>
              <a:buFont typeface="Arial"/>
              <a:buNone/>
            </a:pPr>
            <a:r>
              <a:rPr lang="en-US" sz="2400" b="1" i="0" u="none" strike="noStrike" cap="none">
                <a:solidFill>
                  <a:srgbClr val="17B8BB"/>
                </a:solidFill>
                <a:latin typeface="Poppins"/>
                <a:ea typeface="Poppins"/>
                <a:cs typeface="Poppins"/>
                <a:sym typeface="Poppins"/>
              </a:rPr>
              <a:t>The Starting Question</a:t>
            </a:r>
            <a:endParaRPr/>
          </a:p>
          <a:p>
            <a:pPr marL="0" marR="0" lvl="0" indent="0" algn="l" rtl="0">
              <a:lnSpc>
                <a:spcPct val="130009"/>
              </a:lnSpc>
              <a:spcBef>
                <a:spcPts val="15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The starting question is not ‘what technology can I use?’ It is ‘what do my learners need to be able to do, and could a digital tool help them get there more effectively?’ Not every lesson needs all four functions — the skill is in knowing which one is needed and selecting the right tool for it.</a:t>
            </a:r>
            <a:endParaRPr/>
          </a:p>
        </p:txBody>
      </p:sp>
      <p:sp>
        <p:nvSpPr>
          <p:cNvPr id="284" name="Google Shape;284;p29"/>
          <p:cNvSpPr txBox="1"/>
          <p:nvPr/>
        </p:nvSpPr>
        <p:spPr>
          <a:xfrm>
            <a:off x="8731011" y="508235"/>
            <a:ext cx="9880982"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Section 2: Integrating Digital Tools into Vocational Teaching</a:t>
            </a:r>
            <a:endParaRPr/>
          </a:p>
        </p:txBody>
      </p:sp>
      <p:pic>
        <p:nvPicPr>
          <p:cNvPr id="3" name="Picture 2">
            <a:extLst>
              <a:ext uri="{FF2B5EF4-FFF2-40B4-BE49-F238E27FC236}">
                <a16:creationId xmlns:a16="http://schemas.microsoft.com/office/drawing/2014/main" id="{C84EB45B-B7A5-EDDE-E0F1-2C0402C55F09}"/>
              </a:ext>
            </a:extLst>
          </p:cNvPr>
          <p:cNvPicPr>
            <a:picLocks noChangeAspect="1"/>
          </p:cNvPicPr>
          <p:nvPr/>
        </p:nvPicPr>
        <p:blipFill>
          <a:blip r:embed="rId6"/>
          <a:stretch>
            <a:fillRect/>
          </a:stretch>
        </p:blipFill>
        <p:spPr>
          <a:xfrm>
            <a:off x="13585636" y="8916013"/>
            <a:ext cx="2352675" cy="63817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pic>
        <p:nvPicPr>
          <p:cNvPr id="289" name="Google Shape;289;p30"/>
          <p:cNvPicPr preferRelativeResize="0"/>
          <p:nvPr/>
        </p:nvPicPr>
        <p:blipFill rotWithShape="1">
          <a:blip r:embed="rId3">
            <a:alphaModFix/>
          </a:blip>
          <a:srcRect l="25077" r="27818"/>
          <a:stretch/>
        </p:blipFill>
        <p:spPr>
          <a:xfrm>
            <a:off x="0" y="0"/>
            <a:ext cx="4549922" cy="10287000"/>
          </a:xfrm>
          <a:prstGeom prst="rect">
            <a:avLst/>
          </a:prstGeom>
          <a:noFill/>
          <a:ln>
            <a:noFill/>
          </a:ln>
        </p:spPr>
      </p:pic>
      <p:sp>
        <p:nvSpPr>
          <p:cNvPr id="290" name="Google Shape;290;p30"/>
          <p:cNvSpPr/>
          <p:nvPr/>
        </p:nvSpPr>
        <p:spPr>
          <a:xfrm rot="4721273" flipH="1">
            <a:off x="-1564784" y="2297657"/>
            <a:ext cx="14314219" cy="4321948"/>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91" name="Google Shape;291;p30"/>
          <p:cNvGrpSpPr/>
          <p:nvPr/>
        </p:nvGrpSpPr>
        <p:grpSpPr>
          <a:xfrm>
            <a:off x="5940775" y="946396"/>
            <a:ext cx="857867" cy="857867"/>
            <a:chOff x="0" y="0"/>
            <a:chExt cx="812800" cy="812800"/>
          </a:xfrm>
        </p:grpSpPr>
        <p:sp>
          <p:nvSpPr>
            <p:cNvPr id="292" name="Google Shape;292;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 name="Google Shape;293;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94" name="Google Shape;294;p30"/>
          <p:cNvGrpSpPr/>
          <p:nvPr/>
        </p:nvGrpSpPr>
        <p:grpSpPr>
          <a:xfrm>
            <a:off x="6592862" y="2226096"/>
            <a:ext cx="604566" cy="604566"/>
            <a:chOff x="0" y="0"/>
            <a:chExt cx="812800" cy="812800"/>
          </a:xfrm>
        </p:grpSpPr>
        <p:sp>
          <p:nvSpPr>
            <p:cNvPr id="295" name="Google Shape;295;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 name="Google Shape;296;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97" name="Google Shape;297;p30"/>
          <p:cNvGrpSpPr/>
          <p:nvPr/>
        </p:nvGrpSpPr>
        <p:grpSpPr>
          <a:xfrm>
            <a:off x="5825201" y="681913"/>
            <a:ext cx="637633" cy="637633"/>
            <a:chOff x="0" y="0"/>
            <a:chExt cx="812800" cy="812800"/>
          </a:xfrm>
        </p:grpSpPr>
        <p:sp>
          <p:nvSpPr>
            <p:cNvPr id="298" name="Google Shape;298;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9" name="Google Shape;299;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00" name="Google Shape;300;p30"/>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1" name="Google Shape;301;p30"/>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2" name="Google Shape;302;p30"/>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3" name="Google Shape;303;p30"/>
          <p:cNvSpPr txBox="1"/>
          <p:nvPr/>
        </p:nvSpPr>
        <p:spPr>
          <a:xfrm>
            <a:off x="8235536" y="1600719"/>
            <a:ext cx="9608542" cy="7682103"/>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Applied numeracy in VET is the ability to use mathematical reasoning in the context of real vocational tasks. It is not about abstract calculation. It is about measurement, estimation, data reading, and quantitative decision-making in practical settings.</a:t>
            </a:r>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Many VET learners arrive with low confidence in numeracy. This is rarely a barrier to occupational competence when numeracy is embedded in vocational tasks rather than presented as a separate subject.</a:t>
            </a:r>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Instead of “Now we’re going to do some calculations,” say “To cut this correctly, we need to work out the measurements from the spec sheet — let’s do that together now.” When numeracy has an immediate vocational purpose, learners engage with it differently.</a:t>
            </a:r>
            <a:endParaRPr sz="2400" b="0" i="0" u="none" strike="noStrike" cap="none">
              <a:solidFill>
                <a:srgbClr val="000000"/>
              </a:solidFill>
              <a:latin typeface="Arial"/>
              <a:ea typeface="Arial"/>
              <a:cs typeface="Arial"/>
              <a:sym typeface="Arial"/>
            </a:endParaRPr>
          </a:p>
        </p:txBody>
      </p:sp>
      <p:sp>
        <p:nvSpPr>
          <p:cNvPr id="304" name="Google Shape;304;p30"/>
          <p:cNvSpPr txBox="1"/>
          <p:nvPr/>
        </p:nvSpPr>
        <p:spPr>
          <a:xfrm>
            <a:off x="7344069" y="832618"/>
            <a:ext cx="10014541" cy="486928"/>
          </a:xfrm>
          <a:prstGeom prst="rect">
            <a:avLst/>
          </a:prstGeom>
          <a:noFill/>
          <a:ln>
            <a:noFill/>
          </a:ln>
        </p:spPr>
        <p:txBody>
          <a:bodyPr spcFirstLastPara="1" wrap="square" lIns="0" tIns="0" rIns="0" bIns="0" anchor="t" anchorCtr="0">
            <a:spAutoFit/>
          </a:bodyPr>
          <a:lstStyle/>
          <a:p>
            <a:pPr marL="0" marR="0" lvl="0" indent="0" algn="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Section 3: Applied Numeracy in Vocational Contexts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1321</Words>
  <Application>Microsoft Office PowerPoint</Application>
  <PresentationFormat>Custom</PresentationFormat>
  <Paragraphs>114</Paragraphs>
  <Slides>14</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Poppins Medium</vt:lpstr>
      <vt:lpstr>Arial</vt:lpstr>
      <vt:lpstr>Poppins SemiBold</vt:lpstr>
      <vt:lpstr>Calibri</vt:lpstr>
      <vt:lpstr>Poppins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Laurence Cole</dc:creator>
  <cp:lastModifiedBy>Beatrice Fredducci</cp:lastModifiedBy>
  <cp:revision>1</cp:revision>
  <dcterms:created xsi:type="dcterms:W3CDTF">2006-08-16T00:00:00Z</dcterms:created>
  <dcterms:modified xsi:type="dcterms:W3CDTF">2026-09-01T08:40:36Z</dcterms:modified>
</cp:coreProperties>
</file>