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Poppins" panose="00000500000000000000" pitchFamily="2" charset="0"/>
      <p:regular r:id="rId17"/>
      <p:bold r:id="rId18"/>
      <p:italic r:id="rId19"/>
      <p:boldItalic r:id="rId20"/>
    </p:embeddedFont>
    <p:embeddedFont>
      <p:font typeface="Poppins Medium" panose="00000600000000000000" pitchFamily="2" charset="0"/>
      <p:regular r:id="rId21"/>
      <p:bold r:id="rId22"/>
      <p:italic r:id="rId23"/>
      <p:boldItalic r:id="rId24"/>
    </p:embeddedFont>
    <p:embeddedFont>
      <p:font typeface="Poppins SemiBold" panose="000007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ftBS/Rm+xWf0A6BCzZZ+DjL08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8" name="Google Shape;308;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8" name="Google Shape;32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0" name="Google Shape;340;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2" name="Google Shape;382;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1" name="Google Shape;401;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8" name="Google Shape;288;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0.jp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73239"/>
            <a:ext cx="7177200" cy="2034900"/>
          </a:xfrm>
          <a:prstGeom prst="rect">
            <a:avLst/>
          </a:prstGeom>
          <a:noFill/>
          <a:ln>
            <a:noFill/>
          </a:ln>
        </p:spPr>
        <p:txBody>
          <a:bodyPr spcFirstLastPara="1" wrap="square" lIns="0" tIns="0" rIns="0" bIns="0" anchor="t" anchorCtr="0">
            <a:spAutoFit/>
          </a:bodyPr>
          <a:lstStyle/>
          <a:p>
            <a:pPr marL="0" lvl="0" indent="0" algn="l" rtl="0">
              <a:lnSpc>
                <a:spcPct val="136800"/>
              </a:lnSpc>
              <a:spcBef>
                <a:spcPts val="0"/>
              </a:spcBef>
              <a:spcAft>
                <a:spcPts val="0"/>
              </a:spcAft>
              <a:buClr>
                <a:schemeClr val="dk1"/>
              </a:buClr>
              <a:buSzPts val="1100"/>
              <a:buFont typeface="Arial"/>
              <a:buNone/>
            </a:pPr>
            <a:r>
              <a:rPr lang="en-US" sz="3200" b="1">
                <a:solidFill>
                  <a:srgbClr val="17B8BB"/>
                </a:solidFill>
                <a:latin typeface="Poppins"/>
                <a:ea typeface="Poppins"/>
                <a:cs typeface="Poppins"/>
                <a:sym typeface="Poppins"/>
              </a:rPr>
              <a:t>VET Teachers' Transversal Skills </a:t>
            </a:r>
            <a:endParaRPr sz="3200" b="1">
              <a:solidFill>
                <a:srgbClr val="17B8BB"/>
              </a:solidFill>
              <a:latin typeface="Poppins"/>
              <a:ea typeface="Poppins"/>
              <a:cs typeface="Poppins"/>
              <a:sym typeface="Poppins"/>
            </a:endParaRPr>
          </a:p>
          <a:p>
            <a:pPr marL="0" lvl="0" indent="0" algn="l" rtl="0">
              <a:lnSpc>
                <a:spcPct val="136800"/>
              </a:lnSpc>
              <a:spcBef>
                <a:spcPts val="0"/>
              </a:spcBef>
              <a:spcAft>
                <a:spcPts val="0"/>
              </a:spcAft>
              <a:buClr>
                <a:schemeClr val="dk1"/>
              </a:buClr>
              <a:buSzPts val="1100"/>
              <a:buFont typeface="Arial"/>
              <a:buNone/>
            </a:pPr>
            <a:r>
              <a:rPr lang="en-US" sz="3200" b="1">
                <a:solidFill>
                  <a:srgbClr val="17B8BB"/>
                </a:solidFill>
                <a:latin typeface="Poppins"/>
                <a:ea typeface="Poppins"/>
                <a:cs typeface="Poppins"/>
                <a:sym typeface="Poppins"/>
              </a:rPr>
              <a:t>Competence Assessment System</a:t>
            </a:r>
            <a:endParaRPr sz="3200" b="1">
              <a:solidFill>
                <a:srgbClr val="17B8BB"/>
              </a:solidFill>
              <a:latin typeface="Poppins"/>
              <a:ea typeface="Poppins"/>
              <a:cs typeface="Poppins"/>
              <a:sym typeface="Poppins"/>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marR="0" lvl="0" indent="0" algn="l" rtl="0">
              <a:lnSpc>
                <a:spcPct val="114000"/>
              </a:lnSpc>
              <a:spcBef>
                <a:spcPts val="0"/>
              </a:spcBef>
              <a:spcAft>
                <a:spcPts val="0"/>
              </a:spcAft>
              <a:buClr>
                <a:srgbClr val="000000"/>
              </a:buClr>
              <a:buSzPts val="3200"/>
              <a:buFont typeface="Arial"/>
              <a:buNone/>
            </a:pPr>
            <a:endParaRPr sz="3200" b="1">
              <a:solidFill>
                <a:srgbClr val="17B8BB"/>
              </a:solidFill>
              <a:latin typeface="Poppins"/>
              <a:ea typeface="Poppins"/>
              <a:cs typeface="Poppins"/>
              <a:sym typeface="Poppins"/>
            </a:endParaRPr>
          </a:p>
        </p:txBody>
      </p:sp>
      <p:sp>
        <p:nvSpPr>
          <p:cNvPr id="99" name="Google Shape;99;p22"/>
          <p:cNvSpPr txBox="1"/>
          <p:nvPr/>
        </p:nvSpPr>
        <p:spPr>
          <a:xfrm>
            <a:off x="505150" y="478365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Modulo 5: Competenze digitali e matematiche</a:t>
            </a: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185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200"/>
              <a:buFont typeface="Arial"/>
              <a:buNone/>
            </a:pPr>
            <a:r>
              <a:rPr lang="en-US" sz="1200" i="1">
                <a:solidFill>
                  <a:schemeClr val="dk1"/>
                </a:solidFill>
                <a:latin typeface="Calibri"/>
                <a:ea typeface="Calibri"/>
                <a:cs typeface="Calibri"/>
                <a:sym typeface="Calibri"/>
              </a:rPr>
              <a:t>Finanziato dall'Unione europea. Le opinioni espresse appartengono, tuttavia, al solo o ai soli autori e non riflettono necessariamente le opinioni dell'Unione europea o dell’Agenzia esecutiva europea per l’istruzione e la cultura (EACEA). Né l'Unione europea né l'EACEA possono esserne ritenute responsabili.</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Materiale disponibile sotto licenza Creative Commons CC BY 4.0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31"/>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311" name="Google Shape;311;p31"/>
          <p:cNvSpPr/>
          <p:nvPr/>
        </p:nvSpPr>
        <p:spPr>
          <a:xfrm rot="4721273" flipH="1">
            <a:off x="-347710" y="2833239"/>
            <a:ext cx="14314219" cy="284883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2" name="Google Shape;312;p31"/>
          <p:cNvGrpSpPr/>
          <p:nvPr/>
        </p:nvGrpSpPr>
        <p:grpSpPr>
          <a:xfrm>
            <a:off x="5940775" y="946396"/>
            <a:ext cx="857867" cy="857867"/>
            <a:chOff x="0" y="0"/>
            <a:chExt cx="812800" cy="812800"/>
          </a:xfrm>
        </p:grpSpPr>
        <p:sp>
          <p:nvSpPr>
            <p:cNvPr id="313" name="Google Shape;313;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5" name="Google Shape;315;p31"/>
          <p:cNvGrpSpPr/>
          <p:nvPr/>
        </p:nvGrpSpPr>
        <p:grpSpPr>
          <a:xfrm>
            <a:off x="6592862" y="2226096"/>
            <a:ext cx="604566" cy="604566"/>
            <a:chOff x="0" y="0"/>
            <a:chExt cx="812800" cy="812800"/>
          </a:xfrm>
        </p:grpSpPr>
        <p:sp>
          <p:nvSpPr>
            <p:cNvPr id="316" name="Google Shape;316;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8" name="Google Shape;318;p31"/>
          <p:cNvGrpSpPr/>
          <p:nvPr/>
        </p:nvGrpSpPr>
        <p:grpSpPr>
          <a:xfrm>
            <a:off x="5825201" y="681913"/>
            <a:ext cx="637633" cy="637633"/>
            <a:chOff x="0" y="0"/>
            <a:chExt cx="812800" cy="812800"/>
          </a:xfrm>
        </p:grpSpPr>
        <p:sp>
          <p:nvSpPr>
            <p:cNvPr id="319" name="Google Shape;319;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1" name="Google Shape;321;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1"/>
          <p:cNvSpPr txBox="1"/>
          <p:nvPr/>
        </p:nvSpPr>
        <p:spPr>
          <a:xfrm>
            <a:off x="8768075" y="1602418"/>
            <a:ext cx="9220200" cy="75735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 luoghi di lavoro in ogni settore professionale stanno subendo una trasformazione digitale. Nuovi strumenti software, processi automatizzati, sistemi di comunicazione digitale e applicazioni basate sull’intelligenza artificiale stanno diventando la norma nei settori dell’artigianato, della sanità e dell’assistenza, dell’ospitalità, dell’edilizia e dei servizi alle imprese.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 formatori della formazione professionale non devono necessariamente essere esperti di tecnologia. Devono però possedere una consapevolezza digitale sufficiente per preparare gli allievi agli ambienti in cui andranno a operare.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La competenza digitale non è una meta fissa. È una pratica professionale continua, proprio come lo è la conoscenza della materia.</a:t>
            </a:r>
            <a:endParaRPr sz="2400" b="0" i="0" u="none" strike="noStrike" cap="none">
              <a:solidFill>
                <a:srgbClr val="000000"/>
              </a:solidFill>
              <a:latin typeface="Arial"/>
              <a:ea typeface="Arial"/>
              <a:cs typeface="Arial"/>
              <a:sym typeface="Arial"/>
            </a:endParaRPr>
          </a:p>
        </p:txBody>
      </p:sp>
      <p:sp>
        <p:nvSpPr>
          <p:cNvPr id="325" name="Google Shape;325;p31"/>
          <p:cNvSpPr txBox="1"/>
          <p:nvPr/>
        </p:nvSpPr>
        <p:spPr>
          <a:xfrm>
            <a:off x="8768000" y="401550"/>
            <a:ext cx="92202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4: Stare al passo con il cambiamento digitale nella formazione professionale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32"/>
          <p:cNvPicPr preferRelativeResize="0"/>
          <p:nvPr/>
        </p:nvPicPr>
        <p:blipFill rotWithShape="1">
          <a:blip r:embed="rId3">
            <a:alphaModFix/>
          </a:blip>
          <a:srcRect/>
          <a:stretch/>
        </p:blipFill>
        <p:spPr>
          <a:xfrm>
            <a:off x="-1008002" y="8374358"/>
            <a:ext cx="20304003" cy="1912642"/>
          </a:xfrm>
          <a:prstGeom prst="rect">
            <a:avLst/>
          </a:prstGeom>
          <a:noFill/>
          <a:ln>
            <a:noFill/>
          </a:ln>
        </p:spPr>
      </p:pic>
      <p:pic>
        <p:nvPicPr>
          <p:cNvPr id="331" name="Google Shape;331;p32"/>
          <p:cNvPicPr preferRelativeResize="0"/>
          <p:nvPr/>
        </p:nvPicPr>
        <p:blipFill rotWithShape="1">
          <a:blip r:embed="rId4">
            <a:alphaModFix/>
          </a:blip>
          <a:srcRect/>
          <a:stretch/>
        </p:blipFill>
        <p:spPr>
          <a:xfrm>
            <a:off x="1714500" y="0"/>
            <a:ext cx="1600200" cy="1304144"/>
          </a:xfrm>
          <a:prstGeom prst="rect">
            <a:avLst/>
          </a:prstGeom>
          <a:noFill/>
          <a:ln>
            <a:noFill/>
          </a:ln>
        </p:spPr>
      </p:pic>
      <p:sp>
        <p:nvSpPr>
          <p:cNvPr id="332" name="Google Shape;332;p32"/>
          <p:cNvSpPr txBox="1"/>
          <p:nvPr/>
        </p:nvSpPr>
        <p:spPr>
          <a:xfrm>
            <a:off x="1714500" y="1545400"/>
            <a:ext cx="15725700" cy="9738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17B8BB"/>
                </a:solidFill>
                <a:latin typeface="Poppins"/>
                <a:ea typeface="Poppins"/>
                <a:cs typeface="Poppins"/>
                <a:sym typeface="Poppins"/>
              </a:rPr>
              <a:t>SCENARIO </a:t>
            </a:r>
            <a:r>
              <a:rPr lang="en-US" sz="1600" b="0" i="0" u="none" strike="noStrike" cap="none">
                <a:solidFill>
                  <a:srgbClr val="FFFFFF"/>
                </a:solidFill>
                <a:latin typeface="Poppins"/>
                <a:ea typeface="Poppins"/>
                <a:cs typeface="Poppins"/>
                <a:sym typeface="Poppins"/>
              </a:rPr>
              <a:t> Uno studente evita sistematicamente i compiti che richiedono la lettura di misure o l’elaborazione di dati. Svolge bene i compiti pratici quando gli viene mostrato esattamente cosa fare, ma si blocca quando il compito richiede di interpretare i dati riportati in una specifica o di calcolare una quantità.</a:t>
            </a:r>
            <a:endParaRPr sz="1400" b="0" i="0" u="none" strike="noStrike" cap="none">
              <a:solidFill>
                <a:srgbClr val="000000"/>
              </a:solidFill>
              <a:latin typeface="Arial"/>
              <a:ea typeface="Arial"/>
              <a:cs typeface="Arial"/>
              <a:sym typeface="Arial"/>
            </a:endParaRPr>
          </a:p>
        </p:txBody>
      </p:sp>
      <p:sp>
        <p:nvSpPr>
          <p:cNvPr id="333" name="Google Shape;333;p32"/>
          <p:cNvSpPr txBox="1"/>
          <p:nvPr/>
        </p:nvSpPr>
        <p:spPr>
          <a:xfrm>
            <a:off x="4262150" y="462388"/>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Esercizio</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dello</a:t>
            </a:r>
            <a:r>
              <a:rPr lang="en-US" sz="2800" b="1" i="0" u="none" strike="noStrike" cap="none" dirty="0">
                <a:solidFill>
                  <a:srgbClr val="10146E"/>
                </a:solidFill>
                <a:latin typeface="Poppins"/>
                <a:ea typeface="Poppins"/>
                <a:cs typeface="Poppins"/>
                <a:sym typeface="Poppins"/>
              </a:rPr>
              <a:t> scenario: </a:t>
            </a:r>
            <a:r>
              <a:rPr lang="en-US" sz="2800" b="1" i="0" u="none" strike="noStrike" cap="none" dirty="0" err="1">
                <a:solidFill>
                  <a:srgbClr val="10146E"/>
                </a:solidFill>
                <a:latin typeface="Poppins"/>
                <a:ea typeface="Poppins"/>
                <a:cs typeface="Poppins"/>
                <a:sym typeface="Poppins"/>
              </a:rPr>
              <a:t>Leggere</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i</a:t>
            </a:r>
            <a:r>
              <a:rPr lang="en-US" sz="2800" b="1" i="0" u="none" strike="noStrike" cap="none" dirty="0">
                <a:solidFill>
                  <a:srgbClr val="10146E"/>
                </a:solidFill>
                <a:latin typeface="Poppins"/>
                <a:ea typeface="Poppins"/>
                <a:cs typeface="Poppins"/>
                <a:sym typeface="Poppins"/>
              </a:rPr>
              <a:t> numeri</a:t>
            </a:r>
            <a:endParaRPr sz="1400" b="0" i="0" u="none" strike="noStrike" cap="none" dirty="0">
              <a:solidFill>
                <a:srgbClr val="000000"/>
              </a:solidFill>
              <a:latin typeface="Arial"/>
              <a:ea typeface="Arial"/>
              <a:cs typeface="Arial"/>
              <a:sym typeface="Arial"/>
            </a:endParaRPr>
          </a:p>
        </p:txBody>
      </p:sp>
      <p:sp>
        <p:nvSpPr>
          <p:cNvPr id="334" name="Google Shape;334;p32"/>
          <p:cNvSpPr txBox="1"/>
          <p:nvPr/>
        </p:nvSpPr>
        <p:spPr>
          <a:xfrm>
            <a:off x="5124700" y="2928638"/>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Rifletti sulla tua risposta in qualità di formatore:</a:t>
            </a:r>
            <a:endParaRPr sz="1400" b="0" i="0" u="none" strike="noStrike" cap="none">
              <a:solidFill>
                <a:srgbClr val="000000"/>
              </a:solidFill>
              <a:latin typeface="Arial"/>
              <a:ea typeface="Arial"/>
              <a:cs typeface="Arial"/>
              <a:sym typeface="Arial"/>
            </a:endParaRPr>
          </a:p>
        </p:txBody>
      </p:sp>
      <p:sp>
        <p:nvSpPr>
          <p:cNvPr id="335" name="Google Shape;335;p32"/>
          <p:cNvSpPr txBox="1"/>
          <p:nvPr/>
        </p:nvSpPr>
        <p:spPr>
          <a:xfrm>
            <a:off x="714050" y="3628375"/>
            <a:ext cx="15325800" cy="1847100"/>
          </a:xfrm>
          <a:prstGeom prst="rect">
            <a:avLst/>
          </a:prstGeom>
          <a:noFill/>
          <a:ln>
            <a:noFill/>
          </a:ln>
        </p:spPr>
        <p:txBody>
          <a:bodyPr spcFirstLastPara="1" wrap="square" lIns="0" tIns="0" rIns="182875" bIns="0" anchor="t" anchorCtr="0">
            <a:spAutoFit/>
          </a:bodyPr>
          <a:lstStyle/>
          <a:p>
            <a:pPr marL="342900" marR="0" lvl="0" indent="-374650" algn="l" rtl="0">
              <a:lnSpc>
                <a:spcPct val="120000"/>
              </a:lnSpc>
              <a:spcBef>
                <a:spcPts val="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Come fai a capire se si tratta di un problema di fiducia in se stesso, di una lacuna nelle competenze o di entrambi?</a:t>
            </a:r>
            <a:endParaRPr sz="2500" b="0" i="0" u="none" strike="noStrike" cap="none">
              <a:solidFill>
                <a:srgbClr val="000000"/>
              </a:solidFill>
              <a:latin typeface="Arial"/>
              <a:ea typeface="Arial"/>
              <a:cs typeface="Arial"/>
              <a:sym typeface="Arial"/>
            </a:endParaRPr>
          </a:p>
          <a:p>
            <a:pPr marL="342900" marR="0" lvl="0" indent="-374650" algn="l" rtl="0">
              <a:lnSpc>
                <a:spcPct val="120000"/>
              </a:lnSpc>
              <a:spcBef>
                <a:spcPts val="60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Come riorganizzeresti un compito imminente in modo che la competenza matematica sia integrata anziché separata?</a:t>
            </a:r>
            <a:endParaRPr sz="2500" b="0" i="0" u="none" strike="noStrike" cap="none">
              <a:solidFill>
                <a:srgbClr val="000000"/>
              </a:solidFill>
              <a:latin typeface="Arial"/>
              <a:ea typeface="Arial"/>
              <a:cs typeface="Arial"/>
              <a:sym typeface="Arial"/>
            </a:endParaRPr>
          </a:p>
        </p:txBody>
      </p:sp>
      <p:sp>
        <p:nvSpPr>
          <p:cNvPr id="336" name="Google Shape;336;p32"/>
          <p:cNvSpPr txBox="1"/>
          <p:nvPr/>
        </p:nvSpPr>
        <p:spPr>
          <a:xfrm>
            <a:off x="577501" y="5584100"/>
            <a:ext cx="16862700" cy="1385400"/>
          </a:xfrm>
          <a:prstGeom prst="rect">
            <a:avLst/>
          </a:prstGeom>
          <a:noFill/>
          <a:ln>
            <a:noFill/>
          </a:ln>
        </p:spPr>
        <p:txBody>
          <a:bodyPr spcFirstLastPara="1" wrap="square" lIns="182875" tIns="0" rIns="0" bIns="0" anchor="t" anchorCtr="0">
            <a:spAutoFit/>
          </a:bodyPr>
          <a:lstStyle/>
          <a:p>
            <a:pPr marL="342900" marR="0" lvl="0" indent="-374650" algn="l" rtl="0">
              <a:lnSpc>
                <a:spcPct val="120000"/>
              </a:lnSpc>
              <a:spcBef>
                <a:spcPts val="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Quale strumento digitale, se ce n’è uno, potrebbe supportare questo allievo senza eliminare la necessità di sviluppare la competenza?</a:t>
            </a:r>
            <a:endParaRPr sz="2500" b="0" i="0" u="none" strike="noStrike" cap="none">
              <a:solidFill>
                <a:srgbClr val="000000"/>
              </a:solidFill>
              <a:latin typeface="Arial"/>
              <a:ea typeface="Arial"/>
              <a:cs typeface="Arial"/>
              <a:sym typeface="Arial"/>
            </a:endParaRPr>
          </a:p>
          <a:p>
            <a:pPr marL="342900" marR="0" lvl="0" indent="-374650" algn="l" rtl="0">
              <a:lnSpc>
                <a:spcPct val="120000"/>
              </a:lnSpc>
              <a:spcBef>
                <a:spcPts val="60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Come si fa a verificare se il proprio approccio sta producendo risultati nel tempo?</a:t>
            </a:r>
            <a:endParaRPr sz="2500" b="0" i="0" u="none" strike="noStrike" cap="none">
              <a:solidFill>
                <a:srgbClr val="000000"/>
              </a:solidFill>
              <a:latin typeface="Arial"/>
              <a:ea typeface="Arial"/>
              <a:cs typeface="Arial"/>
              <a:sym typeface="Arial"/>
            </a:endParaRPr>
          </a:p>
        </p:txBody>
      </p:sp>
      <p:sp>
        <p:nvSpPr>
          <p:cNvPr id="337" name="Google Shape;337;p32"/>
          <p:cNvSpPr txBox="1"/>
          <p:nvPr/>
        </p:nvSpPr>
        <p:spPr>
          <a:xfrm>
            <a:off x="341200" y="8189442"/>
            <a:ext cx="17135700" cy="112350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Principio chiave: </a:t>
            </a:r>
            <a:r>
              <a:rPr lang="en-US" sz="2400" b="0" i="1" u="none" strike="noStrike" cap="none">
                <a:solidFill>
                  <a:srgbClr val="FFFFFF"/>
                </a:solidFill>
                <a:latin typeface="Poppins"/>
                <a:ea typeface="Poppins"/>
                <a:cs typeface="Poppins"/>
                <a:sym typeface="Poppins"/>
              </a:rPr>
              <a:t> La competenza matematica applicata si sviluppa quando viene praticata nel contesto, in modo coerente, durante tutto il programma.</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9E079656-0C4B-4152-B434-74794F632E83}"/>
              </a:ext>
            </a:extLst>
          </p:cNvPr>
          <p:cNvPicPr>
            <a:picLocks noChangeAspect="1"/>
          </p:cNvPicPr>
          <p:nvPr/>
        </p:nvPicPr>
        <p:blipFill>
          <a:blip r:embed="rId5"/>
          <a:stretch>
            <a:fillRect/>
          </a:stretch>
        </p:blipFill>
        <p:spPr>
          <a:xfrm>
            <a:off x="13687175" y="310342"/>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342" name="Google Shape;342;p33"/>
          <p:cNvGrpSpPr/>
          <p:nvPr/>
        </p:nvGrpSpPr>
        <p:grpSpPr>
          <a:xfrm>
            <a:off x="-1" y="4584074"/>
            <a:ext cx="18288001" cy="6357176"/>
            <a:chOff x="0" y="0"/>
            <a:chExt cx="5661114" cy="1674318"/>
          </a:xfrm>
        </p:grpSpPr>
        <p:sp>
          <p:nvSpPr>
            <p:cNvPr id="343" name="Google Shape;343;p33"/>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3"/>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5" name="Google Shape;345;p33"/>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33"/>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3"/>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33"/>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3"/>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33"/>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33"/>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33"/>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33"/>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33"/>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33"/>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3" name="Google Shape;363;p33"/>
          <p:cNvGrpSpPr/>
          <p:nvPr/>
        </p:nvGrpSpPr>
        <p:grpSpPr>
          <a:xfrm>
            <a:off x="-1342907" y="9913239"/>
            <a:ext cx="20973813" cy="837562"/>
            <a:chOff x="0" y="-57150"/>
            <a:chExt cx="11607985" cy="463550"/>
          </a:xfrm>
        </p:grpSpPr>
        <p:sp>
          <p:nvSpPr>
            <p:cNvPr id="364" name="Google Shape;364;p33"/>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33"/>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6" name="Google Shape;366;p33"/>
          <p:cNvGrpSpPr/>
          <p:nvPr/>
        </p:nvGrpSpPr>
        <p:grpSpPr>
          <a:xfrm>
            <a:off x="4131384" y="9913239"/>
            <a:ext cx="10025232" cy="837562"/>
            <a:chOff x="0" y="-57150"/>
            <a:chExt cx="5548478" cy="463550"/>
          </a:xfrm>
        </p:grpSpPr>
        <p:sp>
          <p:nvSpPr>
            <p:cNvPr id="367" name="Google Shape;367;p33"/>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3"/>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9" name="Google Shape;369;p33"/>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Perché è importante: competenze trasversali</a:t>
            </a: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Richiede la sicurezza necessaria per apprendere e utilizzare nuovi strumenti digitali man mano che i luoghi di lavoro si evolvono.</a:t>
            </a: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Adattabilità</a:t>
            </a:r>
            <a:endParaRPr sz="1400" b="0" i="0" u="none" strike="noStrike" cap="none">
              <a:solidFill>
                <a:srgbClr val="000000"/>
              </a:solidFill>
              <a:latin typeface="Arial"/>
              <a:ea typeface="Arial"/>
              <a:cs typeface="Arial"/>
              <a:sym typeface="Arial"/>
            </a:endParaRPr>
          </a:p>
        </p:txBody>
      </p:sp>
      <p:sp>
        <p:nvSpPr>
          <p:cNvPr id="372" name="Google Shape;372;p33"/>
          <p:cNvSpPr txBox="1"/>
          <p:nvPr/>
        </p:nvSpPr>
        <p:spPr>
          <a:xfrm>
            <a:off x="5201666" y="6994725"/>
            <a:ext cx="3713700" cy="13767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Dipende dalla capacità di valutare le informazioni digitali anziché </a:t>
            </a:r>
            <a:r>
              <a:rPr lang="en-US" sz="1825">
                <a:solidFill>
                  <a:srgbClr val="FFFFFF"/>
                </a:solidFill>
                <a:latin typeface="Poppins"/>
                <a:ea typeface="Poppins"/>
                <a:cs typeface="Poppins"/>
                <a:sym typeface="Poppins"/>
              </a:rPr>
              <a:t>accettare</a:t>
            </a:r>
            <a:r>
              <a:rPr lang="en-US" sz="1825" b="0" i="0" u="none" strike="noStrike" cap="none">
                <a:solidFill>
                  <a:srgbClr val="FFFFFF"/>
                </a:solidFill>
                <a:latin typeface="Poppins"/>
                <a:ea typeface="Poppins"/>
                <a:cs typeface="Poppins"/>
                <a:sym typeface="Poppins"/>
              </a:rPr>
              <a:t> acriticamente.</a:t>
            </a: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Pensiero critico</a:t>
            </a: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Si svolge sempre più spesso attraverso le piattaforme digitali, richiedendo sia competenza tecnica che giudizio professionale.</a:t>
            </a: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Comunicazione</a:t>
            </a: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Spesso comporta l’interpretazione dei dati, l’uso di strumenti diagnostici digitali e l’agire sulla base di informazioni quantitative.</a:t>
            </a:r>
            <a:endParaRPr sz="1400" b="0" i="0" u="none" strike="noStrike" cap="none">
              <a:solidFill>
                <a:srgbClr val="000000"/>
              </a:solidFill>
              <a:latin typeface="Arial"/>
              <a:ea typeface="Arial"/>
              <a:cs typeface="Arial"/>
              <a:sym typeface="Arial"/>
            </a:endParaRPr>
          </a:p>
        </p:txBody>
      </p:sp>
      <p:sp>
        <p:nvSpPr>
          <p:cNvPr id="377" name="Google Shape;377;p33"/>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Risoluzione dei problemi</a:t>
            </a:r>
            <a:endParaRPr sz="1400" b="0" i="0" u="none" strike="noStrike" cap="none">
              <a:solidFill>
                <a:srgbClr val="000000"/>
              </a:solidFill>
              <a:latin typeface="Arial"/>
              <a:ea typeface="Arial"/>
              <a:cs typeface="Arial"/>
              <a:sym typeface="Arial"/>
            </a:endParaRPr>
          </a:p>
        </p:txBody>
      </p:sp>
      <p:sp>
        <p:nvSpPr>
          <p:cNvPr id="378" name="Google Shape;378;p33"/>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33"/>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p34"/>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85" name="Google Shape;385;p34"/>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6" name="Google Shape;386;p34"/>
          <p:cNvGrpSpPr/>
          <p:nvPr/>
        </p:nvGrpSpPr>
        <p:grpSpPr>
          <a:xfrm>
            <a:off x="5940775" y="946396"/>
            <a:ext cx="857867" cy="857867"/>
            <a:chOff x="0" y="0"/>
            <a:chExt cx="812800" cy="812800"/>
          </a:xfrm>
        </p:grpSpPr>
        <p:sp>
          <p:nvSpPr>
            <p:cNvPr id="387" name="Google Shape;38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9" name="Google Shape;389;p34"/>
          <p:cNvGrpSpPr/>
          <p:nvPr/>
        </p:nvGrpSpPr>
        <p:grpSpPr>
          <a:xfrm>
            <a:off x="6592862" y="2226096"/>
            <a:ext cx="604566" cy="604566"/>
            <a:chOff x="0" y="0"/>
            <a:chExt cx="812800" cy="812800"/>
          </a:xfrm>
        </p:grpSpPr>
        <p:sp>
          <p:nvSpPr>
            <p:cNvPr id="390" name="Google Shape;39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2" name="Google Shape;392;p34"/>
          <p:cNvGrpSpPr/>
          <p:nvPr/>
        </p:nvGrpSpPr>
        <p:grpSpPr>
          <a:xfrm>
            <a:off x="5825201" y="681913"/>
            <a:ext cx="637633" cy="637633"/>
            <a:chOff x="0" y="0"/>
            <a:chExt cx="812800" cy="812800"/>
          </a:xfrm>
        </p:grpSpPr>
        <p:sp>
          <p:nvSpPr>
            <p:cNvPr id="393" name="Google Shape;39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5" name="Google Shape;395;p3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4"/>
          <p:cNvSpPr txBox="1"/>
          <p:nvPr/>
        </p:nvSpPr>
        <p:spPr>
          <a:xfrm>
            <a:off x="8881378" y="1982403"/>
            <a:ext cx="9243900" cy="63222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100" b="1" i="0" u="none" strike="noStrike" cap="none">
                <a:solidFill>
                  <a:srgbClr val="17B8BB"/>
                </a:solidFill>
                <a:latin typeface="Poppins"/>
                <a:ea typeface="Poppins"/>
                <a:cs typeface="Poppins"/>
                <a:sym typeface="Poppins"/>
              </a:rPr>
              <a:t>I formatori della formazione professionale possono sviluppare questa competenza:</a:t>
            </a:r>
            <a:endParaRPr sz="2100" b="0" i="0" u="none" strike="noStrike" cap="none">
              <a:solidFill>
                <a:srgbClr val="000000"/>
              </a:solidFill>
              <a:latin typeface="Arial"/>
              <a:ea typeface="Arial"/>
              <a:cs typeface="Arial"/>
              <a:sym typeface="Arial"/>
            </a:endParaRPr>
          </a:p>
          <a:p>
            <a:pPr marL="342900" marR="0" lvl="0" indent="-323850" algn="l" rtl="0">
              <a:lnSpc>
                <a:spcPct val="130009"/>
              </a:lnSpc>
              <a:spcBef>
                <a:spcPts val="150"/>
              </a:spcBef>
              <a:spcAft>
                <a:spcPts val="0"/>
              </a:spcAft>
              <a:buClr>
                <a:srgbClr val="000000"/>
              </a:buClr>
              <a:buSzPts val="2100"/>
              <a:buFont typeface="Arial"/>
              <a:buChar char="•"/>
            </a:pPr>
            <a:r>
              <a:rPr lang="en-US" sz="2100" b="0" i="0" u="none" strike="noStrike" cap="none">
                <a:solidFill>
                  <a:srgbClr val="000000"/>
                </a:solidFill>
                <a:latin typeface="Poppins"/>
                <a:ea typeface="Poppins"/>
                <a:cs typeface="Poppins"/>
                <a:sym typeface="Poppins"/>
              </a:rPr>
              <a:t>Utilizzando lo strumento di autovalutazione DigCompEdu per individuare il proprio livello attuale e un’area di sviluppo</a:t>
            </a:r>
            <a:endParaRPr sz="2100" b="0" i="0" u="none" strike="noStrike" cap="none">
              <a:solidFill>
                <a:srgbClr val="000000"/>
              </a:solidFill>
              <a:latin typeface="Arial"/>
              <a:ea typeface="Arial"/>
              <a:cs typeface="Arial"/>
              <a:sym typeface="Arial"/>
            </a:endParaRPr>
          </a:p>
          <a:p>
            <a:pPr marL="342900" marR="0" lvl="0" indent="-323850" algn="l" rtl="0">
              <a:lnSpc>
                <a:spcPct val="130009"/>
              </a:lnSpc>
              <a:spcBef>
                <a:spcPts val="150"/>
              </a:spcBef>
              <a:spcAft>
                <a:spcPts val="0"/>
              </a:spcAft>
              <a:buClr>
                <a:srgbClr val="000000"/>
              </a:buClr>
              <a:buSzPts val="2100"/>
              <a:buFont typeface="Arial"/>
              <a:buChar char="•"/>
            </a:pPr>
            <a:r>
              <a:rPr lang="en-US" sz="2100" b="0" i="0" u="none" strike="noStrike" cap="none">
                <a:solidFill>
                  <a:srgbClr val="000000"/>
                </a:solidFill>
                <a:latin typeface="Poppins"/>
                <a:ea typeface="Poppins"/>
                <a:cs typeface="Poppins"/>
                <a:sym typeface="Poppins"/>
              </a:rPr>
              <a:t>Individuando uno strumento digitale utilizzato nel proprio settore professionale e trovando un modo per introdurlo in una sessione</a:t>
            </a:r>
            <a:endParaRPr sz="2100" b="0" i="0" u="none" strike="noStrike" cap="none">
              <a:solidFill>
                <a:srgbClr val="000000"/>
              </a:solidFill>
              <a:latin typeface="Arial"/>
              <a:ea typeface="Arial"/>
              <a:cs typeface="Arial"/>
              <a:sym typeface="Arial"/>
            </a:endParaRPr>
          </a:p>
          <a:p>
            <a:pPr marL="342900" marR="0" lvl="0" indent="-323850" algn="l" rtl="0">
              <a:lnSpc>
                <a:spcPct val="130009"/>
              </a:lnSpc>
              <a:spcBef>
                <a:spcPts val="150"/>
              </a:spcBef>
              <a:spcAft>
                <a:spcPts val="0"/>
              </a:spcAft>
              <a:buClr>
                <a:srgbClr val="000000"/>
              </a:buClr>
              <a:buSzPts val="2100"/>
              <a:buFont typeface="Arial"/>
              <a:buChar char="•"/>
            </a:pPr>
            <a:r>
              <a:rPr lang="en-US" sz="2100" b="0" i="0" u="none" strike="noStrike" cap="none">
                <a:solidFill>
                  <a:srgbClr val="000000"/>
                </a:solidFill>
                <a:latin typeface="Poppins"/>
                <a:ea typeface="Poppins"/>
                <a:cs typeface="Poppins"/>
                <a:sym typeface="Poppins"/>
              </a:rPr>
              <a:t>Esaminando un’attività imminente e individuando dove integrare le competenze matematiche anziché trattarle separatamente</a:t>
            </a:r>
            <a:endParaRPr sz="2100" b="0" i="0" u="none" strike="noStrike" cap="none">
              <a:solidFill>
                <a:srgbClr val="000000"/>
              </a:solidFill>
              <a:latin typeface="Arial"/>
              <a:ea typeface="Arial"/>
              <a:cs typeface="Arial"/>
              <a:sym typeface="Arial"/>
            </a:endParaRPr>
          </a:p>
          <a:p>
            <a:pPr marL="342900" marR="0" lvl="0" indent="-323850" algn="l" rtl="0">
              <a:lnSpc>
                <a:spcPct val="130009"/>
              </a:lnSpc>
              <a:spcBef>
                <a:spcPts val="150"/>
              </a:spcBef>
              <a:spcAft>
                <a:spcPts val="0"/>
              </a:spcAft>
              <a:buClr>
                <a:srgbClr val="000000"/>
              </a:buClr>
              <a:buSzPts val="2100"/>
              <a:buFont typeface="Arial"/>
              <a:buChar char="•"/>
            </a:pPr>
            <a:r>
              <a:rPr lang="en-US" sz="2100" b="0" i="0" u="none" strike="noStrike" cap="none">
                <a:solidFill>
                  <a:srgbClr val="000000"/>
                </a:solidFill>
                <a:latin typeface="Poppins"/>
                <a:ea typeface="Poppins"/>
                <a:cs typeface="Poppins"/>
                <a:sym typeface="Poppins"/>
              </a:rPr>
              <a:t>Discutere della sicurezza digitale e dell’uso responsabile dell’IA con gli studenti come parte integrante delle sessioni, non come argomento isolato</a:t>
            </a:r>
            <a:endParaRPr sz="21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21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100" b="0" i="0" u="none" strike="noStrike" cap="none">
                <a:solidFill>
                  <a:srgbClr val="17B8BB"/>
                </a:solidFill>
                <a:latin typeface="Poppins"/>
                <a:ea typeface="Poppins"/>
                <a:cs typeface="Poppins"/>
                <a:sym typeface="Poppins"/>
              </a:rPr>
              <a:t>La competenza digitale cresce attraverso l’uso consapevole e la riflessione. Come qualsiasi competenza professionale, migliora maggiormente quando lo sviluppo è strutturato e continuo.</a:t>
            </a:r>
            <a:endParaRPr sz="2100" b="0" i="0" u="none" strike="noStrike" cap="none">
              <a:solidFill>
                <a:srgbClr val="000000"/>
              </a:solidFill>
              <a:latin typeface="Arial"/>
              <a:ea typeface="Arial"/>
              <a:cs typeface="Arial"/>
              <a:sym typeface="Arial"/>
            </a:endParaRPr>
          </a:p>
        </p:txBody>
      </p:sp>
      <p:sp>
        <p:nvSpPr>
          <p:cNvPr id="398" name="Google Shape;398;p34"/>
          <p:cNvSpPr txBox="1"/>
          <p:nvPr/>
        </p:nvSpPr>
        <p:spPr>
          <a:xfrm>
            <a:off x="8562769" y="726732"/>
            <a:ext cx="98811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 per gli insegnanti per rafforzare la pratica delle competenze digitali e matematiche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5"/>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35"/>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6" name="Google Shape;406;p35"/>
          <p:cNvGrpSpPr/>
          <p:nvPr/>
        </p:nvGrpSpPr>
        <p:grpSpPr>
          <a:xfrm>
            <a:off x="10165433" y="946396"/>
            <a:ext cx="857867" cy="857867"/>
            <a:chOff x="0" y="0"/>
            <a:chExt cx="812800" cy="812800"/>
          </a:xfrm>
        </p:grpSpPr>
        <p:sp>
          <p:nvSpPr>
            <p:cNvPr id="407" name="Google Shape;407;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9" name="Google Shape;409;p35"/>
          <p:cNvGrpSpPr/>
          <p:nvPr/>
        </p:nvGrpSpPr>
        <p:grpSpPr>
          <a:xfrm>
            <a:off x="9651318" y="2226096"/>
            <a:ext cx="604566" cy="604566"/>
            <a:chOff x="0" y="0"/>
            <a:chExt cx="812800" cy="812800"/>
          </a:xfrm>
        </p:grpSpPr>
        <p:sp>
          <p:nvSpPr>
            <p:cNvPr id="410" name="Google Shape;410;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35"/>
          <p:cNvGrpSpPr/>
          <p:nvPr/>
        </p:nvGrpSpPr>
        <p:grpSpPr>
          <a:xfrm>
            <a:off x="10476408" y="681913"/>
            <a:ext cx="637633" cy="637633"/>
            <a:chOff x="0" y="0"/>
            <a:chExt cx="812800" cy="812800"/>
          </a:xfrm>
        </p:grpSpPr>
        <p:sp>
          <p:nvSpPr>
            <p:cNvPr id="413" name="Google Shape;413;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5" name="Google Shape;415;p35"/>
          <p:cNvSpPr txBox="1"/>
          <p:nvPr/>
        </p:nvSpPr>
        <p:spPr>
          <a:xfrm>
            <a:off x="1047421" y="4499258"/>
            <a:ext cx="7614300" cy="5550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a:latin typeface="Poppins SemiBold"/>
                <a:ea typeface="Poppins SemiBold"/>
                <a:cs typeface="Poppins SemiBold"/>
                <a:sym typeface="Poppins SemiBold"/>
              </a:rPr>
              <a:t>dell</a:t>
            </a:r>
            <a:r>
              <a:rPr lang="en-US" sz="3606" b="0" i="0" u="none" strike="noStrike" cap="none">
                <a:solidFill>
                  <a:srgbClr val="000000"/>
                </a:solidFill>
                <a:latin typeface="Poppins SemiBold"/>
                <a:ea typeface="Poppins SemiBold"/>
                <a:cs typeface="Poppins SemiBold"/>
                <a:sym typeface="Poppins SemiBold"/>
              </a:rPr>
              <a:t>a vostra attenzione</a:t>
            </a:r>
            <a:endParaRPr sz="1400" b="0" i="0" u="none" strike="noStrike" cap="none">
              <a:solidFill>
                <a:srgbClr val="000000"/>
              </a:solidFill>
              <a:latin typeface="Arial"/>
              <a:ea typeface="Arial"/>
              <a:cs typeface="Arial"/>
              <a:sym typeface="Arial"/>
            </a:endParaRPr>
          </a:p>
        </p:txBody>
      </p:sp>
      <p:sp>
        <p:nvSpPr>
          <p:cNvPr id="416" name="Google Shape;416;p35"/>
          <p:cNvSpPr txBox="1"/>
          <p:nvPr/>
        </p:nvSpPr>
        <p:spPr>
          <a:xfrm>
            <a:off x="1041079" y="2979890"/>
            <a:ext cx="7538100" cy="16191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Grazie</a:t>
            </a: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35"/>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35"/>
          <p:cNvSpPr txBox="1"/>
          <p:nvPr/>
        </p:nvSpPr>
        <p:spPr>
          <a:xfrm>
            <a:off x="1353220" y="6619735"/>
            <a:ext cx="3352500" cy="6924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Contattaci</a:t>
            </a:r>
            <a:endParaRPr sz="1400" b="0" i="0" u="none" strike="noStrike" cap="none">
              <a:solidFill>
                <a:srgbClr val="000000"/>
              </a:solidFill>
              <a:latin typeface="Arial"/>
              <a:ea typeface="Arial"/>
              <a:cs typeface="Arial"/>
              <a:sym typeface="Arial"/>
            </a:endParaRPr>
          </a:p>
        </p:txBody>
      </p:sp>
      <p:grpSp>
        <p:nvGrpSpPr>
          <p:cNvPr id="420" name="Google Shape;420;p35"/>
          <p:cNvGrpSpPr/>
          <p:nvPr/>
        </p:nvGrpSpPr>
        <p:grpSpPr>
          <a:xfrm>
            <a:off x="1511387" y="7767155"/>
            <a:ext cx="6239268" cy="761103"/>
            <a:chOff x="0" y="-57150"/>
            <a:chExt cx="3800029" cy="463550"/>
          </a:xfrm>
        </p:grpSpPr>
        <p:sp>
          <p:nvSpPr>
            <p:cNvPr id="421" name="Google Shape;421;p35"/>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35"/>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3" name="Google Shape;423;p35"/>
          <p:cNvSpPr/>
          <p:nvPr/>
        </p:nvSpPr>
        <p:spPr>
          <a:xfrm>
            <a:off x="1034730" y="769494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35"/>
          <p:cNvSpPr/>
          <p:nvPr/>
        </p:nvSpPr>
        <p:spPr>
          <a:xfrm>
            <a:off x="1215688" y="788910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35"/>
          <p:cNvSpPr txBox="1"/>
          <p:nvPr/>
        </p:nvSpPr>
        <p:spPr>
          <a:xfrm>
            <a:off x="2252813" y="7881163"/>
            <a:ext cx="4689300" cy="420600"/>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348248" y="9296828"/>
            <a:ext cx="1049783" cy="859368"/>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828985" y="9521517"/>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659200" y="1011075"/>
            <a:ext cx="9628800" cy="83079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La competenza digitale e matematica consiste nella capacità di utilizzare, insegnare e adattare gli strumenti digitali e le competenze matematiche applicate rilevanti per la pratica professionale, compresa la sicurezza digitale e l’interpretazione di base dei dati. Comprende inoltre la capacità di stare al passo con i cambiamenti digitali sul posto di lavoro, compreso l’uso responsabile degli strumenti supportati dall’intelligenza artificiale.</a:t>
            </a:r>
            <a:endParaRPr sz="21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1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La competenza digitale nell’istruzione e formazione professionale (IFP) non consiste nell’utilizzare la tecnologia fine a se stessa. Si tratta piuttosto di integrare in modo significativo gli strumenti digitali nell’insegnamento, nella valutazione e nel sostegno agli studenti, fornendo loro la sicurezza digitale di cui avranno bisogno nei luoghi di lavoro moderni.</a:t>
            </a:r>
            <a:endParaRPr sz="21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1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Al termine di questo modulo, imparerete a integrare gli strumenti digitali in modo mirato nella vostra didattica, a supportare gli studenti nell’uso sicuro degli strumenti digitali, a integrare la matematica applicata nelle attività professionali e a stare al passo con i cambiamenti digitali nel vostro settore.</a:t>
            </a:r>
            <a:endParaRPr sz="2100" b="0" i="0" u="none" strike="noStrike" cap="none">
              <a:solidFill>
                <a:srgbClr val="000000"/>
              </a:solidFill>
              <a:latin typeface="Arial"/>
              <a:ea typeface="Arial"/>
              <a:cs typeface="Arial"/>
              <a:sym typeface="Arial"/>
            </a:endParaRPr>
          </a:p>
        </p:txBody>
      </p:sp>
      <p:sp>
        <p:nvSpPr>
          <p:cNvPr id="130" name="Google Shape;130;p23"/>
          <p:cNvSpPr txBox="1"/>
          <p:nvPr/>
        </p:nvSpPr>
        <p:spPr>
          <a:xfrm>
            <a:off x="8659201" y="377425"/>
            <a:ext cx="7702800" cy="431100"/>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Introduzione e obiettivi di apprendimento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157499" y="9058751"/>
            <a:ext cx="1254791" cy="1155065"/>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394685" y="9453667"/>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752181"/>
            <a:ext cx="8491200" cy="75735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Il Quadro europeo delle competenze digitali degli educatori (DigCompEdu), elaborato dalla Commissione europea, fornisce un modello strutturato per comprendere il significato delle competenze digitali nella pratica didattica professionale.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Esso sposta l’attenzione dal semplice utilizzo degli strumenti digitali alla loro integrazione mirata nella pedagogia, nella valutazione e nel sostegno agli studenti.</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Per i formatori dell’istruzione e formazione professionale (IFP), questo quadro di riferimento è particolarmente rilevante poiché riflette la necessità di combinare la formazione professionale pratica con gli ambienti digitali utilizzati in contesti lavorativi reali.</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587507"/>
            <a:ext cx="89547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1: Comprendere la competenza digitale nell’istruzione e formazione professionale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Strumenti digitali utili nella pratica della formazione professionale</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Strumenti</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Dimostrazione</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Esercitazione</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Prove</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Comunicazione</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00" cy="64146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Dimostrazione e spiegazione — </a:t>
            </a:r>
            <a:r>
              <a:rPr lang="en-US" sz="2400" b="0" i="0" u="none" strike="noStrike" cap="none">
                <a:solidFill>
                  <a:srgbClr val="333333"/>
                </a:solidFill>
                <a:latin typeface="Poppins"/>
                <a:ea typeface="Poppins"/>
                <a:cs typeface="Poppins"/>
                <a:sym typeface="Poppins"/>
              </a:rPr>
              <a:t>video, software di simulazione, diagrammi interattivi</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Esercitazione e applicazione — </a:t>
            </a:r>
            <a:r>
              <a:rPr lang="en-US" sz="2400" b="0" i="0" u="none" strike="noStrike" cap="none">
                <a:solidFill>
                  <a:srgbClr val="333333"/>
                </a:solidFill>
                <a:latin typeface="Poppins"/>
                <a:ea typeface="Poppins"/>
                <a:cs typeface="Poppins"/>
                <a:sym typeface="Poppins"/>
              </a:rPr>
              <a:t>ambienti virtuali, esercizi online, attività basate su scenari digitali</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Documentazione e valutazione — </a:t>
            </a:r>
            <a:r>
              <a:rPr lang="en-US" sz="2400" b="0" i="0" u="none" strike="noStrike" cap="none">
                <a:solidFill>
                  <a:srgbClr val="333333"/>
                </a:solidFill>
                <a:latin typeface="Poppins"/>
                <a:ea typeface="Poppins"/>
                <a:cs typeface="Poppins"/>
                <a:sym typeface="Poppins"/>
              </a:rPr>
              <a:t>e-portfolios, registrazioni digitali delle osservazioni, prove fotografiche e video</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Comunicazione e supporto — </a:t>
            </a:r>
            <a:r>
              <a:rPr lang="en-US" sz="2400" b="0" i="0" u="none" strike="noStrike" cap="none">
                <a:solidFill>
                  <a:srgbClr val="333333"/>
                </a:solidFill>
                <a:latin typeface="Poppins"/>
                <a:ea typeface="Poppins"/>
                <a:cs typeface="Poppins"/>
                <a:sym typeface="Poppins"/>
              </a:rPr>
              <a:t>piattaforme di messaggistica, documenti condivisi, strumenti di feedback digitale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1274420" y="2640176"/>
            <a:ext cx="7070526" cy="7561966"/>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9953907" y="2629287"/>
            <a:ext cx="7048803" cy="7561966"/>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Autovalutazione delle competenze digitali (vota da 1 a 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149905"/>
            <a:ext cx="6066300" cy="39768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V</a:t>
            </a:r>
            <a:r>
              <a:rPr lang="en-US" sz="1800" b="0" i="0" u="none" strike="noStrike" cap="none">
                <a:solidFill>
                  <a:srgbClr val="FFFFFF"/>
                </a:solidFill>
                <a:latin typeface="Poppins"/>
                <a:ea typeface="Poppins"/>
                <a:cs typeface="Poppins"/>
                <a:sym typeface="Poppins"/>
              </a:rPr>
              <a:t>ota da 1 a 5:</a:t>
            </a:r>
            <a:endParaRPr sz="1800" b="0" i="0" u="none" strike="noStrike" cap="none">
              <a:solidFill>
                <a:srgbClr val="FFFFFF"/>
              </a:solidFill>
              <a:latin typeface="Poppins"/>
              <a:ea typeface="Poppins"/>
              <a:cs typeface="Poppins"/>
              <a:sym typeface="Poppins"/>
            </a:endParaRPr>
          </a:p>
          <a:p>
            <a:pPr marL="457200" marR="0" lvl="0" indent="-342900" algn="just" rtl="0">
              <a:lnSpc>
                <a:spcPct val="118974"/>
              </a:lnSpc>
              <a:spcBef>
                <a:spcPts val="0"/>
              </a:spcBef>
              <a:spcAft>
                <a:spcPts val="0"/>
              </a:spcAft>
              <a:buClr>
                <a:srgbClr val="FFFFFF"/>
              </a:buClr>
              <a:buSzPts val="1800"/>
              <a:buFont typeface="Poppins"/>
              <a:buChar char="●"/>
            </a:pPr>
            <a:r>
              <a:rPr lang="en-US" sz="1800" b="0" i="0" u="none" strike="noStrike" cap="none">
                <a:solidFill>
                  <a:srgbClr val="FFFFFF"/>
                </a:solidFill>
                <a:latin typeface="Poppins"/>
                <a:ea typeface="Poppins"/>
                <a:cs typeface="Poppins"/>
                <a:sym typeface="Poppins"/>
              </a:rPr>
              <a:t>Utilizzo gli strumenti digitali nella mia attività didattica in modo da apportare un valore aggiunto concreto, non solo per variare le modalità didattiche.</a:t>
            </a:r>
            <a:endParaRPr sz="1800" b="0" i="0" u="none" strike="noStrike" cap="none">
              <a:solidFill>
                <a:srgbClr val="FFFFFF"/>
              </a:solidFill>
              <a:latin typeface="Poppins"/>
              <a:ea typeface="Poppins"/>
              <a:cs typeface="Poppins"/>
              <a:sym typeface="Poppins"/>
            </a:endParaRPr>
          </a:p>
          <a:p>
            <a:pPr marL="457200" marR="0" lvl="0" indent="0" algn="just" rtl="0">
              <a:lnSpc>
                <a:spcPct val="118974"/>
              </a:lnSpc>
              <a:spcBef>
                <a:spcPts val="0"/>
              </a:spcBef>
              <a:spcAft>
                <a:spcPts val="0"/>
              </a:spcAft>
              <a:buNone/>
            </a:pPr>
            <a:endParaRPr sz="1800">
              <a:solidFill>
                <a:srgbClr val="FFFFFF"/>
              </a:solidFill>
              <a:latin typeface="Poppins"/>
              <a:ea typeface="Poppins"/>
              <a:cs typeface="Poppins"/>
              <a:sym typeface="Poppins"/>
            </a:endParaRPr>
          </a:p>
          <a:p>
            <a:pPr marL="457200" marR="0" lvl="0" indent="-342900" algn="just" rtl="0">
              <a:lnSpc>
                <a:spcPct val="118974"/>
              </a:lnSpc>
              <a:spcBef>
                <a:spcPts val="0"/>
              </a:spcBef>
              <a:spcAft>
                <a:spcPts val="0"/>
              </a:spcAft>
              <a:buClr>
                <a:srgbClr val="FFFFFF"/>
              </a:buClr>
              <a:buSzPts val="1800"/>
              <a:buFont typeface="Poppins"/>
              <a:buChar char="●"/>
            </a:pPr>
            <a:r>
              <a:rPr lang="en-US" sz="1800" b="0" i="0" u="none" strike="noStrike" cap="none">
                <a:solidFill>
                  <a:srgbClr val="FFFFFF"/>
                </a:solidFill>
                <a:latin typeface="Poppins"/>
                <a:ea typeface="Poppins"/>
                <a:cs typeface="Poppins"/>
                <a:sym typeface="Poppins"/>
              </a:rPr>
              <a:t>Aiuto gli studenti a utilizzare gli strumenti digitali in modo sicuro e responsabile. </a:t>
            </a:r>
            <a:endParaRPr sz="1800" b="0" i="0" u="none" strike="noStrike" cap="none">
              <a:solidFill>
                <a:srgbClr val="FFFFFF"/>
              </a:solidFill>
              <a:latin typeface="Poppins"/>
              <a:ea typeface="Poppins"/>
              <a:cs typeface="Poppins"/>
              <a:sym typeface="Poppins"/>
            </a:endParaRPr>
          </a:p>
          <a:p>
            <a:pPr marL="457200" marR="0" lvl="0" indent="0" algn="just" rtl="0">
              <a:lnSpc>
                <a:spcPct val="118974"/>
              </a:lnSpc>
              <a:spcBef>
                <a:spcPts val="0"/>
              </a:spcBef>
              <a:spcAft>
                <a:spcPts val="0"/>
              </a:spcAft>
              <a:buNone/>
            </a:pPr>
            <a:endParaRPr sz="1800">
              <a:solidFill>
                <a:srgbClr val="FFFFFF"/>
              </a:solidFill>
              <a:latin typeface="Poppins"/>
              <a:ea typeface="Poppins"/>
              <a:cs typeface="Poppins"/>
              <a:sym typeface="Poppins"/>
            </a:endParaRPr>
          </a:p>
          <a:p>
            <a:pPr marL="457200" marR="0" lvl="0" indent="-342900" algn="just" rtl="0">
              <a:lnSpc>
                <a:spcPct val="118974"/>
              </a:lnSpc>
              <a:spcBef>
                <a:spcPts val="0"/>
              </a:spcBef>
              <a:spcAft>
                <a:spcPts val="0"/>
              </a:spcAft>
              <a:buClr>
                <a:srgbClr val="FFFFFF"/>
              </a:buClr>
              <a:buSzPts val="1800"/>
              <a:buFont typeface="Poppins"/>
              <a:buChar char="●"/>
            </a:pPr>
            <a:r>
              <a:rPr lang="en-US" sz="1800" b="0" i="0" u="none" strike="noStrike" cap="none">
                <a:solidFill>
                  <a:srgbClr val="FFFFFF"/>
                </a:solidFill>
                <a:latin typeface="Poppins"/>
                <a:ea typeface="Poppins"/>
                <a:cs typeface="Poppins"/>
                <a:sym typeface="Poppins"/>
              </a:rPr>
              <a:t>Mi tengo aggiornato sugli strumenti e sulle piattaforme digitali utilizzati nel settore professionale in cui insegno.</a:t>
            </a:r>
            <a:endParaRPr sz="18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300" cy="29142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1800" b="0" i="0" u="none" strike="noStrike" cap="none">
                <a:solidFill>
                  <a:srgbClr val="FFFFFF"/>
                </a:solidFill>
                <a:latin typeface="Poppins"/>
                <a:ea typeface="Poppins"/>
                <a:cs typeface="Poppins"/>
                <a:sym typeface="Poppins"/>
              </a:rPr>
              <a:t>Vota da 1 a 5:</a:t>
            </a:r>
            <a:endParaRPr sz="18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800" b="0" i="0" u="none" strike="noStrike" cap="none">
              <a:solidFill>
                <a:srgbClr val="FFFFFF"/>
              </a:solidFill>
              <a:latin typeface="Poppins"/>
              <a:ea typeface="Poppins"/>
              <a:cs typeface="Poppins"/>
              <a:sym typeface="Poppins"/>
            </a:endParaRPr>
          </a:p>
          <a:p>
            <a:pPr marL="457200" marR="0" lvl="0" indent="-342900" algn="just" rtl="0">
              <a:lnSpc>
                <a:spcPct val="118974"/>
              </a:lnSpc>
              <a:spcBef>
                <a:spcPts val="0"/>
              </a:spcBef>
              <a:spcAft>
                <a:spcPts val="0"/>
              </a:spcAft>
              <a:buClr>
                <a:srgbClr val="FFFFFF"/>
              </a:buClr>
              <a:buSzPts val="1800"/>
              <a:buFont typeface="Poppins"/>
              <a:buChar char="●"/>
            </a:pPr>
            <a:r>
              <a:rPr lang="en-US" sz="1800" b="0" i="0" u="none" strike="noStrike" cap="none">
                <a:solidFill>
                  <a:srgbClr val="FFFFFF"/>
                </a:solidFill>
                <a:latin typeface="Poppins"/>
                <a:ea typeface="Poppins"/>
                <a:cs typeface="Poppins"/>
                <a:sym typeface="Poppins"/>
              </a:rPr>
              <a:t>Includo attività di calcolo applicato che si collegano direttamente alla pratica professionale.</a:t>
            </a:r>
            <a:endParaRPr sz="1800" b="0" i="0" u="none" strike="noStrike" cap="none">
              <a:solidFill>
                <a:srgbClr val="000000"/>
              </a:solidFill>
              <a:latin typeface="Arial"/>
              <a:ea typeface="Arial"/>
              <a:cs typeface="Arial"/>
              <a:sym typeface="Arial"/>
            </a:endParaRPr>
          </a:p>
          <a:p>
            <a:pPr marL="457200" marR="0" lvl="0" indent="0" algn="just" rtl="0">
              <a:lnSpc>
                <a:spcPct val="118974"/>
              </a:lnSpc>
              <a:spcBef>
                <a:spcPts val="0"/>
              </a:spcBef>
              <a:spcAft>
                <a:spcPts val="0"/>
              </a:spcAft>
              <a:buNone/>
            </a:pPr>
            <a:endParaRPr sz="1800" b="0" i="0" u="none" strike="noStrike" cap="none">
              <a:solidFill>
                <a:srgbClr val="FFFFFF"/>
              </a:solidFill>
              <a:latin typeface="Poppins"/>
              <a:ea typeface="Poppins"/>
              <a:cs typeface="Poppins"/>
              <a:sym typeface="Poppins"/>
            </a:endParaRPr>
          </a:p>
          <a:p>
            <a:pPr marL="457200" marR="0" lvl="0" indent="-342900" algn="just" rtl="0">
              <a:lnSpc>
                <a:spcPct val="118974"/>
              </a:lnSpc>
              <a:spcBef>
                <a:spcPts val="0"/>
              </a:spcBef>
              <a:spcAft>
                <a:spcPts val="0"/>
              </a:spcAft>
              <a:buClr>
                <a:srgbClr val="FFFFFF"/>
              </a:buClr>
              <a:buSzPts val="1800"/>
              <a:buFont typeface="Poppins"/>
              <a:buChar char="●"/>
            </a:pPr>
            <a:r>
              <a:rPr lang="en-US" sz="1800" b="0" i="0" u="none" strike="noStrike" cap="none">
                <a:solidFill>
                  <a:srgbClr val="FFFFFF"/>
                </a:solidFill>
                <a:latin typeface="Poppins"/>
                <a:ea typeface="Poppins"/>
                <a:cs typeface="Poppins"/>
                <a:sym typeface="Poppins"/>
              </a:rPr>
              <a:t>Rifletto regolarmente su come la mia pratica digitale possa supportare meglio i risultati degli studenti.</a:t>
            </a:r>
            <a:endParaRPr sz="18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Strumenti e supporto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Competenze matematiche e riflessione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3160726" y="9254300"/>
            <a:ext cx="1251256" cy="1031858"/>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12425" y="946404"/>
            <a:ext cx="9023400" cy="830790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DigCompEdu suddivide le competenze digitali degli educatori in sei aree.</a:t>
            </a:r>
            <a:endParaRPr sz="13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1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100" b="1" i="0" u="none" strike="noStrike" cap="none">
                <a:solidFill>
                  <a:srgbClr val="000000"/>
                </a:solidFill>
                <a:latin typeface="Poppins"/>
                <a:ea typeface="Poppins"/>
                <a:cs typeface="Poppins"/>
                <a:sym typeface="Poppins"/>
              </a:rPr>
              <a:t>Le sei aree sono:</a:t>
            </a:r>
            <a:endParaRPr sz="13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100"/>
              <a:buFont typeface="Arial"/>
              <a:buChar char="•"/>
            </a:pPr>
            <a:r>
              <a:rPr lang="en-US" sz="2100" b="1" i="0" u="none" strike="noStrike" cap="none">
                <a:solidFill>
                  <a:srgbClr val="000000"/>
                </a:solidFill>
                <a:latin typeface="Poppins"/>
                <a:ea typeface="Poppins"/>
                <a:cs typeface="Poppins"/>
                <a:sym typeface="Poppins"/>
              </a:rPr>
              <a:t>Impegno professionale</a:t>
            </a:r>
            <a:r>
              <a:rPr lang="en-US" sz="2100" b="0" i="0" u="none" strike="noStrike" cap="none">
                <a:solidFill>
                  <a:srgbClr val="000000"/>
                </a:solidFill>
                <a:latin typeface="Poppins"/>
                <a:ea typeface="Poppins"/>
                <a:cs typeface="Poppins"/>
                <a:sym typeface="Poppins"/>
              </a:rPr>
              <a:t> — comunicazione, collaborazione e sviluppo professionale continuo</a:t>
            </a:r>
            <a:endParaRPr sz="13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100"/>
              <a:buFont typeface="Arial"/>
              <a:buChar char="•"/>
            </a:pPr>
            <a:r>
              <a:rPr lang="en-US" sz="2100" b="1" i="0" u="none" strike="noStrike" cap="none">
                <a:solidFill>
                  <a:srgbClr val="000000"/>
                </a:solidFill>
                <a:latin typeface="Poppins"/>
                <a:ea typeface="Poppins"/>
                <a:cs typeface="Poppins"/>
                <a:sym typeface="Poppins"/>
              </a:rPr>
              <a:t>Risorse digitali</a:t>
            </a:r>
            <a:r>
              <a:rPr lang="en-US" sz="2100" b="0" i="0" u="none" strike="noStrike" cap="none">
                <a:solidFill>
                  <a:srgbClr val="000000"/>
                </a:solidFill>
                <a:latin typeface="Poppins"/>
                <a:ea typeface="Poppins"/>
                <a:cs typeface="Poppins"/>
                <a:sym typeface="Poppins"/>
              </a:rPr>
              <a:t> — selezione e condivisione di contenuti appropriati</a:t>
            </a:r>
            <a:endParaRPr sz="13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100"/>
              <a:buFont typeface="Arial"/>
              <a:buChar char="•"/>
            </a:pPr>
            <a:r>
              <a:rPr lang="en-US" sz="2100" b="1" i="0" u="none" strike="noStrike" cap="none">
                <a:solidFill>
                  <a:srgbClr val="000000"/>
                </a:solidFill>
                <a:latin typeface="Poppins"/>
                <a:ea typeface="Poppins"/>
                <a:cs typeface="Poppins"/>
                <a:sym typeface="Poppins"/>
              </a:rPr>
              <a:t>Insegnamento e apprendimento</a:t>
            </a:r>
            <a:r>
              <a:rPr lang="en-US" sz="2100" b="0" i="0" u="none" strike="noStrike" cap="none">
                <a:solidFill>
                  <a:srgbClr val="000000"/>
                </a:solidFill>
                <a:latin typeface="Poppins"/>
                <a:ea typeface="Poppins"/>
                <a:cs typeface="Poppins"/>
                <a:sym typeface="Poppins"/>
              </a:rPr>
              <a:t> — progettazione di esperienze di apprendimento digitale efficaci</a:t>
            </a:r>
            <a:endParaRPr sz="13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100"/>
              <a:buFont typeface="Arial"/>
              <a:buChar char="•"/>
            </a:pPr>
            <a:r>
              <a:rPr lang="en-US" sz="2100" b="1" i="0" u="none" strike="noStrike" cap="none">
                <a:solidFill>
                  <a:srgbClr val="000000"/>
                </a:solidFill>
                <a:latin typeface="Poppins"/>
                <a:ea typeface="Poppins"/>
                <a:cs typeface="Poppins"/>
                <a:sym typeface="Poppins"/>
              </a:rPr>
              <a:t>Valutazione</a:t>
            </a:r>
            <a:r>
              <a:rPr lang="en-US" sz="2100" b="0" i="0" u="none" strike="noStrike" cap="none">
                <a:solidFill>
                  <a:srgbClr val="000000"/>
                </a:solidFill>
                <a:latin typeface="Poppins"/>
                <a:ea typeface="Poppins"/>
                <a:cs typeface="Poppins"/>
                <a:sym typeface="Poppins"/>
              </a:rPr>
              <a:t> — utilizzo di strumenti digitali per documentare i progressi degli studenti</a:t>
            </a:r>
            <a:endParaRPr sz="13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100"/>
              <a:buFont typeface="Arial"/>
              <a:buChar char="•"/>
            </a:pPr>
            <a:r>
              <a:rPr lang="en-US" sz="2100" b="1" i="0" u="none" strike="noStrike" cap="none">
                <a:solidFill>
                  <a:srgbClr val="000000"/>
                </a:solidFill>
                <a:latin typeface="Poppins"/>
                <a:ea typeface="Poppins"/>
                <a:cs typeface="Poppins"/>
                <a:sym typeface="Poppins"/>
              </a:rPr>
              <a:t>Responsabilizzazione degli studenti </a:t>
            </a:r>
            <a:r>
              <a:rPr lang="en-US" sz="2100" b="0" i="0" u="none" strike="noStrike" cap="none">
                <a:solidFill>
                  <a:srgbClr val="000000"/>
                </a:solidFill>
                <a:latin typeface="Poppins"/>
                <a:ea typeface="Poppins"/>
                <a:cs typeface="Poppins"/>
                <a:sym typeface="Poppins"/>
              </a:rPr>
              <a:t>— sostegno all’inclusione e al coinvolgimento attivo</a:t>
            </a:r>
            <a:endParaRPr sz="13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100"/>
              <a:buFont typeface="Arial"/>
              <a:buChar char="•"/>
            </a:pPr>
            <a:r>
              <a:rPr lang="en-US" sz="2100" b="1" i="0" u="none" strike="noStrike" cap="none">
                <a:solidFill>
                  <a:srgbClr val="000000"/>
                </a:solidFill>
                <a:latin typeface="Poppins"/>
                <a:ea typeface="Poppins"/>
                <a:cs typeface="Poppins"/>
                <a:sym typeface="Poppins"/>
              </a:rPr>
              <a:t>Promozione delle competenze digitali degli studenti </a:t>
            </a:r>
            <a:r>
              <a:rPr lang="en-US" sz="2100" b="0" i="0" u="none" strike="noStrike" cap="none">
                <a:solidFill>
                  <a:srgbClr val="000000"/>
                </a:solidFill>
                <a:latin typeface="Poppins"/>
                <a:ea typeface="Poppins"/>
                <a:cs typeface="Poppins"/>
                <a:sym typeface="Poppins"/>
              </a:rPr>
              <a:t>— sviluppo delle abilità e della consapevolezza in materia di sicurezza</a:t>
            </a:r>
            <a:endParaRPr sz="13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1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La competenza digitale nell’istruzione e formazione professionale consiste nell’integrare in modo significativo gli strumenti digitali nell’insegnamento, nella valutazione e nel sostegno agli studenti.</a:t>
            </a:r>
            <a:endParaRPr sz="2100" b="0" i="0" u="none" strike="noStrike" cap="none">
              <a:solidFill>
                <a:srgbClr val="000000"/>
              </a:solidFill>
              <a:latin typeface="Arial"/>
              <a:ea typeface="Arial"/>
              <a:cs typeface="Arial"/>
              <a:sym typeface="Arial"/>
            </a:endParaRPr>
          </a:p>
        </p:txBody>
      </p:sp>
      <p:sp>
        <p:nvSpPr>
          <p:cNvPr id="214" name="Google Shape;214;p27"/>
          <p:cNvSpPr txBox="1"/>
          <p:nvPr/>
        </p:nvSpPr>
        <p:spPr>
          <a:xfrm>
            <a:off x="332941" y="332970"/>
            <a:ext cx="8982300" cy="4002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Le sei aree della competenza digitale (DigCompEdu)</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0" y="4589155"/>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Sicurezza digitale e uso responsabile</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Comprendere quali dati vengono raccolti e da chi.</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Raccolta dei dati</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Riconoscere le informazioni digitali inaffidabili o fuorvianti.</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Informazioni inaffidabili</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Utilizzare in modo critico gli strumenti supportati dall’IA — verificando i risultati piuttosto che accettarli acriticamente.</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Uso critico dell’IA</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Protezione delle informazioni personali e professionali negli ambienti digitali.</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Tutela della privacy</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495961" y="89098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Integrare gli strumenti digitali nell’insegnamento della formazione professionale non equivale a utilizzare la tecnologia durante le lezioni. Integrazione significa che gli strumenti digitali hanno un chiaro scopo didattico: rendono più facile comprendere, esercitarsi, dimostrare o applicare qualcosa.</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La domanda di partenza</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La domanda di partenza non è «quale tecnologia posso utilizzare?», bensì «cosa devono essere in grado di fare i miei studenti e uno strumento digitale potrebbe aiutarli a raggiungere tale obiettivo in modo più efficace?». Non tutte le lezioni richiedono tutte e quattro le funzioni: l’abilità sta nel sapere quale sia necessaria e nel selezionare lo strumento giusto per essa.</a:t>
            </a:r>
            <a:endParaRPr sz="1400" b="0" i="0" u="none" strike="noStrike" cap="none">
              <a:solidFill>
                <a:srgbClr val="000000"/>
              </a:solidFill>
              <a:latin typeface="Arial"/>
              <a:ea typeface="Arial"/>
              <a:cs typeface="Arial"/>
              <a:sym typeface="Arial"/>
            </a:endParaRPr>
          </a:p>
        </p:txBody>
      </p:sp>
      <p:sp>
        <p:nvSpPr>
          <p:cNvPr id="284" name="Google Shape;284;p29"/>
          <p:cNvSpPr txBox="1"/>
          <p:nvPr/>
        </p:nvSpPr>
        <p:spPr>
          <a:xfrm>
            <a:off x="8731011" y="508235"/>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2: Integrazione degli strumenti digitali nell’insegnamento professionale</a:t>
            </a:r>
            <a:endParaRPr sz="1400" b="0" i="0" u="none" strike="noStrike" cap="none">
              <a:solidFill>
                <a:srgbClr val="000000"/>
              </a:solidFill>
              <a:latin typeface="Arial"/>
              <a:ea typeface="Arial"/>
              <a:cs typeface="Arial"/>
              <a:sym typeface="Arial"/>
            </a:endParaRPr>
          </a:p>
        </p:txBody>
      </p:sp>
      <p:sp>
        <p:nvSpPr>
          <p:cNvPr id="285" name="Google Shape;285;p29"/>
          <p:cNvSpPr/>
          <p:nvPr/>
        </p:nvSpPr>
        <p:spPr>
          <a:xfrm>
            <a:off x="13530385" y="942570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30"/>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291" name="Google Shape;291;p30"/>
          <p:cNvSpPr/>
          <p:nvPr/>
        </p:nvSpPr>
        <p:spPr>
          <a:xfrm rot="4721273" flipH="1">
            <a:off x="-1564784" y="2297657"/>
            <a:ext cx="14314219" cy="4321948"/>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2" name="Google Shape;292;p30"/>
          <p:cNvGrpSpPr/>
          <p:nvPr/>
        </p:nvGrpSpPr>
        <p:grpSpPr>
          <a:xfrm>
            <a:off x="5940775" y="946396"/>
            <a:ext cx="857867" cy="857867"/>
            <a:chOff x="0" y="0"/>
            <a:chExt cx="812800" cy="812800"/>
          </a:xfrm>
        </p:grpSpPr>
        <p:sp>
          <p:nvSpPr>
            <p:cNvPr id="293" name="Google Shape;293;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5" name="Google Shape;295;p30"/>
          <p:cNvGrpSpPr/>
          <p:nvPr/>
        </p:nvGrpSpPr>
        <p:grpSpPr>
          <a:xfrm>
            <a:off x="6592862" y="2226096"/>
            <a:ext cx="604566" cy="604566"/>
            <a:chOff x="0" y="0"/>
            <a:chExt cx="812800" cy="812800"/>
          </a:xfrm>
        </p:grpSpPr>
        <p:sp>
          <p:nvSpPr>
            <p:cNvPr id="296" name="Google Shape;296;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8" name="Google Shape;298;p30"/>
          <p:cNvGrpSpPr/>
          <p:nvPr/>
        </p:nvGrpSpPr>
        <p:grpSpPr>
          <a:xfrm>
            <a:off x="5825201" y="681913"/>
            <a:ext cx="637633" cy="637633"/>
            <a:chOff x="0" y="0"/>
            <a:chExt cx="812800" cy="812800"/>
          </a:xfrm>
        </p:grpSpPr>
        <p:sp>
          <p:nvSpPr>
            <p:cNvPr id="299" name="Google Shape;299;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1" name="Google Shape;301;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30"/>
          <p:cNvSpPr txBox="1"/>
          <p:nvPr/>
        </p:nvSpPr>
        <p:spPr>
          <a:xfrm>
            <a:off x="8031961" y="1333594"/>
            <a:ext cx="9608400" cy="77184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La competenza matematica applicata nella formazione professionale consiste nella capacità di utilizzare il ragionamento matematico nel contesto di attività professionali reali. Non si tratta di calcoli astratti, bensì di misurazioni, stime, lettura dei dati e processi decisionali quantitativi in contesti pratici.</a:t>
            </a:r>
            <a:endParaRPr sz="1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Molti studenti della formazione professionale presentano una scarsa fiducia nelle proprie capacità matematiche. Ciò raramente costituisce un ostacolo alla competenza professionale quando la matematica è integrata nelle attività professionali anziché essere presentata come materia a sé stante.</a:t>
            </a:r>
            <a:endParaRPr sz="1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Invece di dire «Ora faremo alcuni calcoli», dite: «Per tagliare questo pezzo correttamente, dobbiamo ricavare le misure dalla scheda tecnica: facciamolo insieme adesso». Quando l’alfabetizzazione matematica ha uno scopo professionale immediato, gli studenti la affrontano in modo diverso.</a:t>
            </a:r>
            <a:endParaRPr sz="2300" b="0" i="0" u="none" strike="noStrike" cap="none">
              <a:solidFill>
                <a:srgbClr val="000000"/>
              </a:solidFill>
              <a:latin typeface="Arial"/>
              <a:ea typeface="Arial"/>
              <a:cs typeface="Arial"/>
              <a:sym typeface="Arial"/>
            </a:endParaRPr>
          </a:p>
        </p:txBody>
      </p:sp>
      <p:sp>
        <p:nvSpPr>
          <p:cNvPr id="305" name="Google Shape;305;p30"/>
          <p:cNvSpPr txBox="1"/>
          <p:nvPr/>
        </p:nvSpPr>
        <p:spPr>
          <a:xfrm>
            <a:off x="8031949" y="271600"/>
            <a:ext cx="90537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3: La matematica applicata nei contesti professionali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1499</Words>
  <Application>Microsoft Office PowerPoint</Application>
  <PresentationFormat>Custom</PresentationFormat>
  <Paragraphs>113</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Poppins</vt:lpstr>
      <vt:lpstr>Poppins Medium</vt:lpstr>
      <vt:lpstr>Arial</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2026-09-01T08:41:10Z</dcterms:modified>
</cp:coreProperties>
</file>