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Poppins" panose="00000500000000000000" pitchFamily="2" charset="0"/>
      <p:regular r:id="rId15"/>
      <p:bold r:id="rId16"/>
      <p:italic r:id="rId17"/>
      <p:boldItalic r:id="rId18"/>
    </p:embeddedFont>
    <p:embeddedFont>
      <p:font typeface="Poppins Medium" panose="000006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hUBp0c86KwoeNzL6GtayuknPAr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66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6" name="Google Shape;27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8" name="Google Shape;31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7" name="Google Shape;33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5" name="Google Shape;13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 name="Google Shape;15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5" name="Google Shape;17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2" name="Google Shape;20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2" name="Google Shape;22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2" name="Google Shape;24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5" name="Google Shape;25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hyperlink" Target="https://creativecommons.org/licenses/by/4.0/"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5.png"/><Relationship Id="rId3" Type="http://schemas.openxmlformats.org/officeDocument/2006/relationships/image" Target="../media/image19.png"/><Relationship Id="rId7" Type="http://schemas.openxmlformats.org/officeDocument/2006/relationships/image" Target="../media/image33.png"/><Relationship Id="rId12"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25.png"/><Relationship Id="rId5" Type="http://schemas.openxmlformats.org/officeDocument/2006/relationships/image" Target="../media/image31.png"/><Relationship Id="rId10" Type="http://schemas.openxmlformats.org/officeDocument/2006/relationships/image" Target="../media/image24.png"/><Relationship Id="rId4" Type="http://schemas.openxmlformats.org/officeDocument/2006/relationships/image" Target="../media/image30.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15.png"/><Relationship Id="rId4" Type="http://schemas.openxmlformats.org/officeDocument/2006/relationships/image" Target="../media/image36.jp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38.jp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17.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14.png"/><Relationship Id="rId4" Type="http://schemas.openxmlformats.org/officeDocument/2006/relationships/image" Target="../media/image20.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7.jp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4778">
            <a:off x="3634711" y="1395284"/>
            <a:ext cx="14302942" cy="4988151"/>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298536" y="398998"/>
            <a:ext cx="2240781" cy="1952681"/>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p:nvPr/>
        </p:nvSpPr>
        <p:spPr>
          <a:xfrm>
            <a:off x="4086621" y="8255516"/>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22"/>
          <p:cNvSpPr/>
          <p:nvPr/>
        </p:nvSpPr>
        <p:spPr>
          <a:xfrm>
            <a:off x="684186" y="7251984"/>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22"/>
          <p:cNvSpPr/>
          <p:nvPr/>
        </p:nvSpPr>
        <p:spPr>
          <a:xfrm>
            <a:off x="5110603" y="7016659"/>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6174895" y="7140517"/>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p:nvPr/>
        </p:nvSpPr>
        <p:spPr>
          <a:xfrm>
            <a:off x="712761" y="8276609"/>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2"/>
          <p:cNvSpPr/>
          <p:nvPr/>
        </p:nvSpPr>
        <p:spPr>
          <a:xfrm>
            <a:off x="2184658" y="8325345"/>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5894622" y="8325345"/>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txBox="1"/>
          <p:nvPr/>
        </p:nvSpPr>
        <p:spPr>
          <a:xfrm>
            <a:off x="684186" y="2792562"/>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105" name="Google Shape;105;p22"/>
          <p:cNvSpPr txBox="1"/>
          <p:nvPr/>
        </p:nvSpPr>
        <p:spPr>
          <a:xfrm>
            <a:off x="684186" y="5590304"/>
            <a:ext cx="7683514" cy="1122743"/>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200" b="1" i="0" u="none" strike="noStrike" cap="none">
                <a:solidFill>
                  <a:srgbClr val="10146E"/>
                </a:solidFill>
                <a:latin typeface="Poppins"/>
                <a:ea typeface="Poppins"/>
                <a:cs typeface="Poppins"/>
                <a:sym typeface="Poppins"/>
              </a:rPr>
              <a:t>Modul 6: Kulturelle Kompetenz und Sensibilisierung für Vielfalt</a:t>
            </a:r>
            <a:endParaRPr sz="700" b="0" i="0" u="none" strike="noStrike" cap="none">
              <a:solidFill>
                <a:srgbClr val="000000"/>
              </a:solidFill>
              <a:latin typeface="Arial"/>
              <a:ea typeface="Arial"/>
              <a:cs typeface="Arial"/>
              <a:sym typeface="Arial"/>
            </a:endParaRPr>
          </a:p>
        </p:txBody>
      </p:sp>
      <p:sp>
        <p:nvSpPr>
          <p:cNvPr id="106" name="Google Shape;106;p22"/>
          <p:cNvSpPr/>
          <p:nvPr/>
        </p:nvSpPr>
        <p:spPr>
          <a:xfrm>
            <a:off x="2905948" y="681917"/>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7" name="Google Shape;107;p22"/>
          <p:cNvPicPr preferRelativeResize="0"/>
          <p:nvPr/>
        </p:nvPicPr>
        <p:blipFill rotWithShape="1">
          <a:blip r:embed="rId15">
            <a:alphaModFix/>
          </a:blip>
          <a:srcRect/>
          <a:stretch/>
        </p:blipFill>
        <p:spPr>
          <a:xfrm>
            <a:off x="2897388" y="7176238"/>
            <a:ext cx="1855150" cy="707461"/>
          </a:xfrm>
          <a:prstGeom prst="rect">
            <a:avLst/>
          </a:prstGeom>
          <a:noFill/>
          <a:ln>
            <a:noFill/>
          </a:ln>
        </p:spPr>
      </p:pic>
      <p:sp>
        <p:nvSpPr>
          <p:cNvPr id="108" name="Google Shape;108;p22"/>
          <p:cNvSpPr txBox="1"/>
          <p:nvPr/>
        </p:nvSpPr>
        <p:spPr>
          <a:xfrm>
            <a:off x="494875" y="9158825"/>
            <a:ext cx="7366500" cy="1034099"/>
          </a:xfrm>
          <a:prstGeom prst="rect">
            <a:avLst/>
          </a:prstGeom>
          <a:noFill/>
          <a:ln>
            <a:noFill/>
          </a:ln>
        </p:spPr>
        <p:txBody>
          <a:bodyPr spcFirstLastPara="1" wrap="square" lIns="91425" tIns="91425" rIns="91425" bIns="91425" anchor="t" anchorCtr="0">
            <a:spAutoFit/>
          </a:bodyPr>
          <a:lstStyle/>
          <a:p>
            <a:pPr lvl="0">
              <a:lnSpc>
                <a:spcPct val="115000"/>
              </a:lnSpc>
              <a:buSzPts val="1200"/>
            </a:pPr>
            <a:r>
              <a:rPr lang="de-DE" sz="1200" i="1" dirty="0">
                <a:solidFill>
                  <a:schemeClr val="dk1"/>
                </a:solidFill>
                <a:latin typeface="Calibri"/>
                <a:ea typeface="Calibri"/>
                <a:cs typeface="Calibri"/>
                <a:sym typeface="Calibri"/>
              </a:rPr>
              <a:t>Von der Europäischen Union finanziert. Die geäußerten Ansichten und Meinungen entsprechen </a:t>
            </a:r>
          </a:p>
          <a:p>
            <a:pPr lvl="0">
              <a:lnSpc>
                <a:spcPct val="115000"/>
              </a:lnSpc>
              <a:buSzPts val="1200"/>
            </a:pPr>
            <a:r>
              <a:rPr lang="de-DE" sz="1200" i="1" dirty="0">
                <a:solidFill>
                  <a:schemeClr val="dk1"/>
                </a:solidFill>
                <a:latin typeface="Calibri"/>
                <a:ea typeface="Calibri"/>
                <a:cs typeface="Calibri"/>
                <a:sym typeface="Calibri"/>
              </a:rPr>
              <a:t>jedoch ausschließlich denen des Autors bzw. der Autoren und spiegeln nicht zwingend die der </a:t>
            </a:r>
          </a:p>
          <a:p>
            <a:pPr lvl="0">
              <a:lnSpc>
                <a:spcPct val="115000"/>
              </a:lnSpc>
              <a:buSzPts val="1200"/>
            </a:pPr>
            <a:r>
              <a:rPr lang="de-DE" sz="1200" i="1" dirty="0">
                <a:solidFill>
                  <a:schemeClr val="dk1"/>
                </a:solidFill>
                <a:latin typeface="Calibri"/>
                <a:ea typeface="Calibri"/>
                <a:cs typeface="Calibri"/>
                <a:sym typeface="Calibri"/>
              </a:rPr>
              <a:t>Europäischen Union oder der Europäischen Exekutivagentur für Bildung und Kultur (EACEA) wider. </a:t>
            </a:r>
          </a:p>
          <a:p>
            <a:pPr lvl="0">
              <a:lnSpc>
                <a:spcPct val="115000"/>
              </a:lnSpc>
              <a:buSzPts val="1200"/>
            </a:pPr>
            <a:r>
              <a:rPr lang="de-DE" sz="1200" i="1" dirty="0">
                <a:solidFill>
                  <a:schemeClr val="dk1"/>
                </a:solidFill>
                <a:latin typeface="Calibri"/>
                <a:ea typeface="Calibri"/>
                <a:cs typeface="Calibri"/>
                <a:sym typeface="Calibri"/>
              </a:rPr>
              <a:t>Weder die Europäische Union noch die EACEA können dafür verantwortlich gemacht werden</a:t>
            </a:r>
            <a:endParaRPr sz="1400" b="0" i="0" u="none" strike="noStrike" cap="none" dirty="0">
              <a:solidFill>
                <a:srgbClr val="000000"/>
              </a:solidFill>
              <a:latin typeface="Arial"/>
              <a:ea typeface="Arial"/>
              <a:cs typeface="Arial"/>
              <a:sym typeface="Arial"/>
            </a:endParaRPr>
          </a:p>
        </p:txBody>
      </p:sp>
      <p:sp>
        <p:nvSpPr>
          <p:cNvPr id="109" name="Google Shape;109;p22"/>
          <p:cNvSpPr txBox="1"/>
          <p:nvPr/>
        </p:nvSpPr>
        <p:spPr>
          <a:xfrm>
            <a:off x="422150" y="214825"/>
            <a:ext cx="88512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Das Material ist unter der Creative Commons CC BY 4.0 Lizenz verfügbar (</a:t>
            </a:r>
            <a:r>
              <a:rPr lang="en-US" sz="1100" b="0" i="0" u="sng" strike="noStrike" cap="none">
                <a:solidFill>
                  <a:srgbClr val="10153D"/>
                </a:solidFill>
                <a:latin typeface="Arial"/>
                <a:ea typeface="Arial"/>
                <a:cs typeface="Arial"/>
                <a:sym typeface="Arial"/>
                <a:hlinkClick r:id="rId16">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400" b="0" i="0" u="none" strike="noStrike" cap="none">
              <a:solidFill>
                <a:schemeClr val="dk1"/>
              </a:solidFill>
              <a:latin typeface="Arial"/>
              <a:ea typeface="Arial"/>
              <a:cs typeface="Arial"/>
              <a:sym typeface="Arial"/>
            </a:endParaRPr>
          </a:p>
        </p:txBody>
      </p:sp>
      <p:sp>
        <p:nvSpPr>
          <p:cNvPr id="110" name="Google Shape;110;p22"/>
          <p:cNvSpPr txBox="1"/>
          <p:nvPr/>
        </p:nvSpPr>
        <p:spPr>
          <a:xfrm>
            <a:off x="684186" y="3782157"/>
            <a:ext cx="8165740" cy="1263166"/>
          </a:xfrm>
          <a:prstGeom prst="rect">
            <a:avLst/>
          </a:prstGeom>
          <a:noFill/>
          <a:ln>
            <a:noFill/>
          </a:ln>
        </p:spPr>
        <p:txBody>
          <a:bodyPr spcFirstLastPara="1" wrap="square" lIns="0" tIns="0" rIns="0" bIns="0" anchor="t" anchorCtr="0">
            <a:spAutoFit/>
          </a:bodyPr>
          <a:lstStyle/>
          <a:p>
            <a:pPr marL="0" marR="0" lvl="0" indent="0" algn="l" rtl="0">
              <a:lnSpc>
                <a:spcPct val="113999"/>
              </a:lnSpc>
              <a:spcBef>
                <a:spcPts val="0"/>
              </a:spcBef>
              <a:spcAft>
                <a:spcPts val="0"/>
              </a:spcAft>
              <a:buClr>
                <a:srgbClr val="000000"/>
              </a:buClr>
              <a:buSzPts val="3600"/>
              <a:buFont typeface="Arial"/>
              <a:buNone/>
            </a:pPr>
            <a:r>
              <a:rPr lang="en-US" sz="3600" b="1" i="0" u="none" strike="noStrike" cap="none">
                <a:solidFill>
                  <a:srgbClr val="17B8BB"/>
                </a:solidFill>
                <a:latin typeface="Poppins"/>
                <a:ea typeface="Poppins"/>
                <a:cs typeface="Poppins"/>
                <a:sym typeface="Poppins"/>
              </a:rPr>
              <a:t>Kompetenzbewertungssystem für übergreifende Fähigkeiten von Berufsschullehrern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grpSp>
        <p:nvGrpSpPr>
          <p:cNvPr id="278" name="Google Shape;278;p31"/>
          <p:cNvGrpSpPr/>
          <p:nvPr/>
        </p:nvGrpSpPr>
        <p:grpSpPr>
          <a:xfrm>
            <a:off x="-1821361" y="4584074"/>
            <a:ext cx="21494542" cy="6357176"/>
            <a:chOff x="0" y="0"/>
            <a:chExt cx="5661114" cy="1674318"/>
          </a:xfrm>
        </p:grpSpPr>
        <p:sp>
          <p:nvSpPr>
            <p:cNvPr id="279" name="Google Shape;279;p31"/>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31"/>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1" name="Google Shape;281;p31"/>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31"/>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31"/>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31"/>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31"/>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31"/>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31"/>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31"/>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31"/>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31"/>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31"/>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31"/>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1"/>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31"/>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31"/>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1"/>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31"/>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31"/>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9" name="Google Shape;299;p31"/>
          <p:cNvGrpSpPr/>
          <p:nvPr/>
        </p:nvGrpSpPr>
        <p:grpSpPr>
          <a:xfrm>
            <a:off x="-1342907" y="9913239"/>
            <a:ext cx="20973813" cy="837562"/>
            <a:chOff x="0" y="-57150"/>
            <a:chExt cx="11607985" cy="463550"/>
          </a:xfrm>
        </p:grpSpPr>
        <p:sp>
          <p:nvSpPr>
            <p:cNvPr id="300" name="Google Shape;300;p31"/>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1"/>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2" name="Google Shape;302;p31"/>
          <p:cNvGrpSpPr/>
          <p:nvPr/>
        </p:nvGrpSpPr>
        <p:grpSpPr>
          <a:xfrm>
            <a:off x="4131384" y="9913239"/>
            <a:ext cx="10025232" cy="837562"/>
            <a:chOff x="0" y="-57150"/>
            <a:chExt cx="5548478" cy="463550"/>
          </a:xfrm>
        </p:grpSpPr>
        <p:sp>
          <p:nvSpPr>
            <p:cNvPr id="303" name="Google Shape;303;p31"/>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31"/>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5" name="Google Shape;305;p31"/>
          <p:cNvSpPr txBox="1"/>
          <p:nvPr/>
        </p:nvSpPr>
        <p:spPr>
          <a:xfrm>
            <a:off x="3496556" y="1655255"/>
            <a:ext cx="10702796"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Warum Soft Skills wichtig sind</a:t>
            </a:r>
            <a:endParaRPr sz="1400" b="0" i="0" u="none" strike="noStrike" cap="none">
              <a:solidFill>
                <a:srgbClr val="000000"/>
              </a:solidFill>
              <a:latin typeface="Arial"/>
              <a:ea typeface="Arial"/>
              <a:cs typeface="Arial"/>
              <a:sym typeface="Arial"/>
            </a:endParaRPr>
          </a:p>
        </p:txBody>
      </p:sp>
      <p:sp>
        <p:nvSpPr>
          <p:cNvPr id="306" name="Google Shape;306;p31"/>
          <p:cNvSpPr txBox="1"/>
          <p:nvPr/>
        </p:nvSpPr>
        <p:spPr>
          <a:xfrm>
            <a:off x="1151480" y="6852457"/>
            <a:ext cx="3444702" cy="1825500"/>
          </a:xfrm>
          <a:prstGeom prst="rect">
            <a:avLst/>
          </a:prstGeom>
          <a:noFill/>
          <a:ln>
            <a:noFill/>
          </a:ln>
        </p:spPr>
        <p:txBody>
          <a:bodyPr spcFirstLastPara="1" wrap="square" lIns="0" tIns="0" rIns="0" bIns="0" anchor="t" anchorCtr="0">
            <a:spAutoFit/>
          </a:bodyPr>
          <a:lstStyle/>
          <a:p>
            <a:pPr marL="0" marR="0" lvl="0" indent="0" algn="l"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Es verbessert sich, wenn die Studierenden verstehen, dass sich professionelle Kommunikationsstile je nach Kultur und Kontext unterscheiden.</a:t>
            </a:r>
            <a:endParaRPr sz="1400" b="0" i="0" u="none" strike="noStrike" cap="none">
              <a:solidFill>
                <a:srgbClr val="000000"/>
              </a:solidFill>
              <a:latin typeface="Arial"/>
              <a:ea typeface="Arial"/>
              <a:cs typeface="Arial"/>
              <a:sym typeface="Arial"/>
            </a:endParaRPr>
          </a:p>
        </p:txBody>
      </p:sp>
      <p:sp>
        <p:nvSpPr>
          <p:cNvPr id="307" name="Google Shape;307;p31"/>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Kommunikation</a:t>
            </a:r>
            <a:endParaRPr sz="1400" b="0" i="0" u="none" strike="noStrike" cap="none">
              <a:solidFill>
                <a:srgbClr val="000000"/>
              </a:solidFill>
              <a:latin typeface="Arial"/>
              <a:ea typeface="Arial"/>
              <a:cs typeface="Arial"/>
              <a:sym typeface="Arial"/>
            </a:endParaRPr>
          </a:p>
        </p:txBody>
      </p:sp>
      <p:sp>
        <p:nvSpPr>
          <p:cNvPr id="308" name="Google Shape;308;p31"/>
          <p:cNvSpPr txBox="1"/>
          <p:nvPr/>
        </p:nvSpPr>
        <p:spPr>
          <a:xfrm>
            <a:off x="5587086" y="6852457"/>
            <a:ext cx="2942955" cy="2190600"/>
          </a:xfrm>
          <a:prstGeom prst="rect">
            <a:avLst/>
          </a:prstGeom>
          <a:noFill/>
          <a:ln>
            <a:noFill/>
          </a:ln>
        </p:spPr>
        <p:txBody>
          <a:bodyPr spcFirstLastPara="1" wrap="square" lIns="0" tIns="0" rIns="0" bIns="0" anchor="t" anchorCtr="0">
            <a:spAutoFit/>
          </a:bodyPr>
          <a:lstStyle/>
          <a:p>
            <a:pPr marL="0" marR="0" lvl="0" indent="0" algn="l"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Die Beziehung zwischen Schülern und Schülern wird gestärkt, wenn sie Unterschiede konstruktiv bewältigen können, anstatt sie als Problem zu sehen.</a:t>
            </a:r>
            <a:endParaRPr sz="1400" b="0" i="0" u="none" strike="noStrike" cap="none">
              <a:solidFill>
                <a:srgbClr val="000000"/>
              </a:solidFill>
              <a:latin typeface="Arial"/>
              <a:ea typeface="Arial"/>
              <a:cs typeface="Arial"/>
              <a:sym typeface="Arial"/>
            </a:endParaRPr>
          </a:p>
        </p:txBody>
      </p:sp>
      <p:sp>
        <p:nvSpPr>
          <p:cNvPr id="309" name="Google Shape;309;p31"/>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Teamarbeit</a:t>
            </a:r>
            <a:endParaRPr sz="1400" b="0" i="0" u="none" strike="noStrike" cap="none">
              <a:solidFill>
                <a:srgbClr val="000000"/>
              </a:solidFill>
              <a:latin typeface="Arial"/>
              <a:ea typeface="Arial"/>
              <a:cs typeface="Arial"/>
              <a:sym typeface="Arial"/>
            </a:endParaRPr>
          </a:p>
        </p:txBody>
      </p:sp>
      <p:sp>
        <p:nvSpPr>
          <p:cNvPr id="310" name="Google Shape;310;p31"/>
          <p:cNvSpPr txBox="1"/>
          <p:nvPr/>
        </p:nvSpPr>
        <p:spPr>
          <a:xfrm>
            <a:off x="9615253" y="6852457"/>
            <a:ext cx="3139643" cy="2190600"/>
          </a:xfrm>
          <a:prstGeom prst="rect">
            <a:avLst/>
          </a:prstGeom>
          <a:noFill/>
          <a:ln>
            <a:noFill/>
          </a:ln>
        </p:spPr>
        <p:txBody>
          <a:bodyPr spcFirstLastPara="1" wrap="square" lIns="0" tIns="0" rIns="0" bIns="0" anchor="t" anchorCtr="0">
            <a:spAutoFit/>
          </a:bodyPr>
          <a:lstStyle/>
          <a:p>
            <a:pPr marL="0" marR="0" lvl="0" indent="0" algn="l"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Sie entsteht, wenn Schüler Erfahrungen in der Anpassung an Umgebungen sammeln, die nicht ihrem Hintergrund entsprechen.</a:t>
            </a:r>
            <a:endParaRPr sz="1400" b="0" i="0" u="none" strike="noStrike" cap="none">
              <a:solidFill>
                <a:srgbClr val="000000"/>
              </a:solidFill>
              <a:latin typeface="Arial"/>
              <a:ea typeface="Arial"/>
              <a:cs typeface="Arial"/>
              <a:sym typeface="Arial"/>
            </a:endParaRPr>
          </a:p>
        </p:txBody>
      </p:sp>
      <p:sp>
        <p:nvSpPr>
          <p:cNvPr id="311" name="Google Shape;311;p31"/>
          <p:cNvSpPr txBox="1"/>
          <p:nvPr/>
        </p:nvSpPr>
        <p:spPr>
          <a:xfrm>
            <a:off x="9547648" y="5889017"/>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Anpassungsfähigkeit</a:t>
            </a:r>
            <a:endParaRPr sz="1400" b="0" i="0" u="none" strike="noStrike" cap="none">
              <a:solidFill>
                <a:srgbClr val="000000"/>
              </a:solidFill>
              <a:latin typeface="Arial"/>
              <a:ea typeface="Arial"/>
              <a:cs typeface="Arial"/>
              <a:sym typeface="Arial"/>
            </a:endParaRPr>
          </a:p>
        </p:txBody>
      </p:sp>
      <p:sp>
        <p:nvSpPr>
          <p:cNvPr id="312" name="Google Shape;312;p31"/>
          <p:cNvSpPr txBox="1"/>
          <p:nvPr/>
        </p:nvSpPr>
        <p:spPr>
          <a:xfrm>
            <a:off x="13840108" y="6875825"/>
            <a:ext cx="3139644" cy="1825500"/>
          </a:xfrm>
          <a:prstGeom prst="rect">
            <a:avLst/>
          </a:prstGeom>
          <a:noFill/>
          <a:ln>
            <a:noFill/>
          </a:ln>
        </p:spPr>
        <p:txBody>
          <a:bodyPr spcFirstLastPara="1" wrap="square" lIns="0" tIns="0" rIns="0" bIns="0" anchor="t" anchorCtr="0">
            <a:spAutoFit/>
          </a:bodyPr>
          <a:lstStyle/>
          <a:p>
            <a:pPr marL="0" marR="0" lvl="0" indent="0" algn="l"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Sie entsteht, wenn sich Schüler wirklich einbezogen fühlen und nicht nur toleriert werden.</a:t>
            </a: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Selbstvertrauen</a:t>
            </a:r>
            <a:endParaRPr sz="1400" b="0" i="0" u="none" strike="noStrike" cap="none">
              <a:solidFill>
                <a:srgbClr val="000000"/>
              </a:solidFill>
              <a:latin typeface="Arial"/>
              <a:ea typeface="Arial"/>
              <a:cs typeface="Arial"/>
              <a:sym typeface="Arial"/>
            </a:endParaRPr>
          </a:p>
        </p:txBody>
      </p:sp>
      <p:sp>
        <p:nvSpPr>
          <p:cNvPr id="314" name="Google Shape;314;p31"/>
          <p:cNvSpPr/>
          <p:nvPr/>
        </p:nvSpPr>
        <p:spPr>
          <a:xfrm>
            <a:off x="3059553" y="291223"/>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31"/>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2"/>
          <p:cNvSpPr/>
          <p:nvPr/>
        </p:nvSpPr>
        <p:spPr>
          <a:xfrm rot="4721273" flipH="1">
            <a:off x="-2187402" y="2501511"/>
            <a:ext cx="14314219" cy="4032066"/>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21" name="Google Shape;321;p32"/>
          <p:cNvGrpSpPr/>
          <p:nvPr/>
        </p:nvGrpSpPr>
        <p:grpSpPr>
          <a:xfrm>
            <a:off x="5143247" y="1640787"/>
            <a:ext cx="857867" cy="857867"/>
            <a:chOff x="0" y="0"/>
            <a:chExt cx="812800" cy="812800"/>
          </a:xfrm>
        </p:grpSpPr>
        <p:sp>
          <p:nvSpPr>
            <p:cNvPr id="322" name="Google Shape;322;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4" name="Google Shape;324;p32"/>
          <p:cNvGrpSpPr/>
          <p:nvPr/>
        </p:nvGrpSpPr>
        <p:grpSpPr>
          <a:xfrm>
            <a:off x="5859711" y="3375348"/>
            <a:ext cx="604566" cy="604566"/>
            <a:chOff x="0" y="0"/>
            <a:chExt cx="812800" cy="812800"/>
          </a:xfrm>
        </p:grpSpPr>
        <p:sp>
          <p:nvSpPr>
            <p:cNvPr id="325" name="Google Shape;325;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7" name="Google Shape;327;p32"/>
          <p:cNvGrpSpPr/>
          <p:nvPr/>
        </p:nvGrpSpPr>
        <p:grpSpPr>
          <a:xfrm>
            <a:off x="4849832" y="1220104"/>
            <a:ext cx="637633" cy="637633"/>
            <a:chOff x="0" y="0"/>
            <a:chExt cx="812800" cy="812800"/>
          </a:xfrm>
        </p:grpSpPr>
        <p:sp>
          <p:nvSpPr>
            <p:cNvPr id="328" name="Google Shape;328;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30" name="Google Shape;330;p32"/>
          <p:cNvSpPr txBox="1"/>
          <p:nvPr/>
        </p:nvSpPr>
        <p:spPr>
          <a:xfrm>
            <a:off x="7368989" y="7842196"/>
            <a:ext cx="9966960" cy="194617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err="1">
                <a:solidFill>
                  <a:srgbClr val="17B8BB"/>
                </a:solidFill>
                <a:latin typeface="Poppins"/>
                <a:ea typeface="Poppins"/>
                <a:cs typeface="Poppins"/>
                <a:sym typeface="Poppins"/>
              </a:rPr>
              <a:t>Kulturelle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Kompetenz</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entsteht</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durch</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gezielte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Begegnungen</a:t>
            </a:r>
            <a:r>
              <a:rPr lang="en-US" sz="2400" b="0" i="0" u="none" strike="noStrike" cap="none" dirty="0">
                <a:solidFill>
                  <a:srgbClr val="17B8BB"/>
                </a:solidFill>
                <a:latin typeface="Poppins"/>
                <a:ea typeface="Poppins"/>
                <a:cs typeface="Poppins"/>
                <a:sym typeface="Poppins"/>
              </a:rPr>
              <a:t> und </a:t>
            </a:r>
            <a:r>
              <a:rPr lang="en-US" sz="2400" b="0" i="0" u="none" strike="noStrike" cap="none" dirty="0" err="1">
                <a:solidFill>
                  <a:srgbClr val="17B8BB"/>
                </a:solidFill>
                <a:latin typeface="Poppins"/>
                <a:ea typeface="Poppins"/>
                <a:cs typeface="Poppins"/>
                <a:sym typeface="Poppins"/>
              </a:rPr>
              <a:t>ehrliche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Reflexion</a:t>
            </a:r>
            <a:r>
              <a:rPr lang="en-US" sz="2400" b="0" i="0" u="none" strike="noStrike" cap="none" dirty="0">
                <a:solidFill>
                  <a:srgbClr val="17B8BB"/>
                </a:solidFill>
                <a:latin typeface="Poppins"/>
                <a:ea typeface="Poppins"/>
                <a:cs typeface="Poppins"/>
                <a:sym typeface="Poppins"/>
              </a:rPr>
              <a:t>. Wie </a:t>
            </a:r>
            <a:r>
              <a:rPr lang="en-US" sz="2400" b="0" i="0" u="none" strike="noStrike" cap="none" dirty="0" err="1">
                <a:solidFill>
                  <a:srgbClr val="17B8BB"/>
                </a:solidFill>
                <a:latin typeface="Poppins"/>
                <a:ea typeface="Poppins"/>
                <a:cs typeface="Poppins"/>
                <a:sym typeface="Poppins"/>
              </a:rPr>
              <a:t>jede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berufliche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Fähigkeit</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entwickelt</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sie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sich</a:t>
            </a:r>
            <a:r>
              <a:rPr lang="en-US" sz="2400" b="0" i="0" u="none" strike="noStrike" cap="none" dirty="0">
                <a:solidFill>
                  <a:srgbClr val="17B8BB"/>
                </a:solidFill>
                <a:latin typeface="Poppins"/>
                <a:ea typeface="Poppins"/>
                <a:cs typeface="Poppins"/>
                <a:sym typeface="Poppins"/>
              </a:rPr>
              <a:t> am </a:t>
            </a:r>
            <a:r>
              <a:rPr lang="en-US" sz="2400" b="0" i="0" u="none" strike="noStrike" cap="none" dirty="0" err="1">
                <a:solidFill>
                  <a:srgbClr val="17B8BB"/>
                </a:solidFill>
                <a:latin typeface="Poppins"/>
                <a:ea typeface="Poppins"/>
                <a:cs typeface="Poppins"/>
                <a:sym typeface="Poppins"/>
              </a:rPr>
              <a:t>besten</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durch</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strukturiertes</a:t>
            </a:r>
            <a:r>
              <a:rPr lang="en-US" sz="2400" b="0" i="0" u="none" strike="noStrike" cap="none" dirty="0">
                <a:solidFill>
                  <a:srgbClr val="17B8BB"/>
                </a:solidFill>
                <a:latin typeface="Poppins"/>
                <a:ea typeface="Poppins"/>
                <a:cs typeface="Poppins"/>
                <a:sym typeface="Poppins"/>
              </a:rPr>
              <a:t> und </a:t>
            </a:r>
            <a:r>
              <a:rPr lang="en-US" sz="2400" b="0" i="0" u="none" strike="noStrike" cap="none" dirty="0" err="1">
                <a:solidFill>
                  <a:srgbClr val="17B8BB"/>
                </a:solidFill>
                <a:latin typeface="Poppins"/>
                <a:ea typeface="Poppins"/>
                <a:cs typeface="Poppins"/>
                <a:sym typeface="Poppins"/>
              </a:rPr>
              <a:t>kontinuierliches</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Lernen</a:t>
            </a:r>
            <a:r>
              <a:rPr lang="en-US" sz="2400" b="0" i="0" u="none" strike="noStrike" cap="none" dirty="0">
                <a:solidFill>
                  <a:srgbClr val="17B8BB"/>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331" name="Google Shape;331;p32"/>
          <p:cNvSpPr txBox="1"/>
          <p:nvPr/>
        </p:nvSpPr>
        <p:spPr>
          <a:xfrm>
            <a:off x="6202680" y="367660"/>
            <a:ext cx="11338560"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Strategien</a:t>
            </a:r>
            <a:r>
              <a:rPr lang="en-US" sz="2800" b="1" i="0" u="none" strike="noStrike" cap="none" dirty="0">
                <a:solidFill>
                  <a:srgbClr val="000000"/>
                </a:solidFill>
                <a:latin typeface="Poppins"/>
                <a:ea typeface="Poppins"/>
                <a:cs typeface="Poppins"/>
                <a:sym typeface="Poppins"/>
              </a:rPr>
              <a:t> für </a:t>
            </a:r>
            <a:r>
              <a:rPr lang="en-US" sz="2800" b="1" i="0" u="none" strike="noStrike" cap="none" dirty="0" err="1">
                <a:solidFill>
                  <a:srgbClr val="000000"/>
                </a:solidFill>
                <a:latin typeface="Poppins"/>
                <a:ea typeface="Poppins"/>
                <a:cs typeface="Poppins"/>
                <a:sym typeface="Poppins"/>
              </a:rPr>
              <a:t>Lehrkräfte</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zur</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Stärkung</a:t>
            </a:r>
            <a:r>
              <a:rPr lang="en-US" sz="2800" b="1" i="0" u="none" strike="noStrike" cap="none" dirty="0">
                <a:solidFill>
                  <a:srgbClr val="000000"/>
                </a:solidFill>
                <a:latin typeface="Poppins"/>
                <a:ea typeface="Poppins"/>
                <a:cs typeface="Poppins"/>
                <a:sym typeface="Poppins"/>
              </a:rPr>
              <a:t> der </a:t>
            </a:r>
            <a:r>
              <a:rPr lang="en-US" sz="2800" b="1" i="0" u="none" strike="noStrike" cap="none" dirty="0" err="1">
                <a:solidFill>
                  <a:srgbClr val="000000"/>
                </a:solidFill>
                <a:latin typeface="Poppins"/>
                <a:ea typeface="Poppins"/>
                <a:cs typeface="Poppins"/>
                <a:sym typeface="Poppins"/>
              </a:rPr>
              <a:t>kulturellen</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Kompetenz</a:t>
            </a:r>
            <a:endParaRPr sz="1400" b="0" i="0" u="none" strike="noStrike" cap="none" dirty="0">
              <a:solidFill>
                <a:srgbClr val="000000"/>
              </a:solidFill>
              <a:latin typeface="Arial"/>
              <a:ea typeface="Arial"/>
              <a:cs typeface="Arial"/>
              <a:sym typeface="Arial"/>
            </a:endParaRPr>
          </a:p>
        </p:txBody>
      </p:sp>
      <p:sp>
        <p:nvSpPr>
          <p:cNvPr id="332" name="Google Shape;332;p32"/>
          <p:cNvSpPr txBox="1"/>
          <p:nvPr/>
        </p:nvSpPr>
        <p:spPr>
          <a:xfrm>
            <a:off x="6914105" y="2069720"/>
            <a:ext cx="10421844" cy="493314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Eine </a:t>
            </a:r>
            <a:r>
              <a:rPr lang="en-US" sz="2400" b="0" i="0" u="none" strike="noStrike" cap="none" dirty="0" err="1">
                <a:solidFill>
                  <a:srgbClr val="000000"/>
                </a:solidFill>
                <a:latin typeface="Poppins"/>
                <a:ea typeface="Poppins"/>
                <a:cs typeface="Poppins"/>
                <a:sym typeface="Poppins"/>
              </a:rPr>
              <a:t>Sitzung</a:t>
            </a:r>
            <a:r>
              <a:rPr lang="en-US" sz="2400" b="0" i="0" u="none" strike="noStrike" cap="none" dirty="0">
                <a:solidFill>
                  <a:srgbClr val="000000"/>
                </a:solidFill>
                <a:latin typeface="Poppins"/>
                <a:ea typeface="Poppins"/>
                <a:cs typeface="Poppins"/>
                <a:sym typeface="Poppins"/>
              </a:rPr>
              <a:t> pro Quartal </a:t>
            </a:r>
            <a:r>
              <a:rPr lang="en-US" sz="2400" b="0" i="0" u="none" strike="noStrike" cap="none" dirty="0" err="1">
                <a:solidFill>
                  <a:srgbClr val="000000"/>
                </a:solidFill>
                <a:latin typeface="Poppins"/>
                <a:ea typeface="Poppins"/>
                <a:cs typeface="Poppins"/>
                <a:sym typeface="Poppins"/>
              </a:rPr>
              <a:t>auswerten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sich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fragen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Welche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Perspektiven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werden</a:t>
            </a:r>
            <a:r>
              <a:rPr lang="en-US" sz="2400" b="0" i="0" u="none" strike="noStrike" cap="none" dirty="0">
                <a:solidFill>
                  <a:srgbClr val="000000"/>
                </a:solidFill>
                <a:latin typeface="Poppins"/>
                <a:ea typeface="Poppins"/>
                <a:cs typeface="Poppins"/>
                <a:sym typeface="Poppins"/>
              </a:rPr>
              <a:t> in </a:t>
            </a:r>
            <a:r>
              <a:rPr lang="en-US" sz="2400" b="0" i="0" u="none" strike="noStrike" cap="none" dirty="0" err="1">
                <a:solidFill>
                  <a:srgbClr val="000000"/>
                </a:solidFill>
                <a:latin typeface="Poppins"/>
                <a:ea typeface="Poppins"/>
                <a:cs typeface="Poppins"/>
                <a:sym typeface="Poppins"/>
              </a:rPr>
              <a:t>meinen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Beispielen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Materialien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repräsentiert</a:t>
            </a:r>
            <a:r>
              <a:rPr lang="en-US" sz="2400" b="0" i="0" u="none" strike="noStrike" cap="none" dirty="0">
                <a:solidFill>
                  <a:srgbClr val="000000"/>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Die </a:t>
            </a:r>
            <a:r>
              <a:rPr lang="en-US" sz="2400" b="0" i="0" u="none" strike="noStrike" cap="none" dirty="0" err="1">
                <a:solidFill>
                  <a:srgbClr val="000000"/>
                </a:solidFill>
                <a:latin typeface="Poppins"/>
                <a:ea typeface="Poppins"/>
                <a:cs typeface="Poppins"/>
                <a:sym typeface="Poppins"/>
              </a:rPr>
              <a:t>ersten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Eindrücke</a:t>
            </a:r>
            <a:r>
              <a:rPr lang="en-US" sz="2400" b="0" i="0" u="none" strike="noStrike" cap="none" dirty="0">
                <a:solidFill>
                  <a:srgbClr val="000000"/>
                </a:solidFill>
                <a:latin typeface="Poppins"/>
                <a:ea typeface="Poppins"/>
                <a:cs typeface="Poppins"/>
                <a:sym typeface="Poppins"/>
              </a:rPr>
              <a:t> der </a:t>
            </a:r>
            <a:r>
              <a:rPr lang="en-US" sz="2400" b="0" i="0" u="none" strike="noStrike" cap="none" dirty="0" err="1">
                <a:solidFill>
                  <a:srgbClr val="000000"/>
                </a:solidFill>
                <a:latin typeface="Poppins"/>
                <a:ea typeface="Poppins"/>
                <a:cs typeface="Poppins"/>
                <a:sym typeface="Poppins"/>
              </a:rPr>
              <a:t>Studierenden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hinterfragen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bewerten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welche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kulturellen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Faktoren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ihre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Wahrnehmungen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Erwartungen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beeinflussen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könnten</a:t>
            </a:r>
            <a:r>
              <a:rPr lang="en-US" sz="2400" b="0" i="0" u="none" strike="noStrike" cap="none" dirty="0">
                <a:solidFill>
                  <a:srgbClr val="000000"/>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Moderation von </a:t>
            </a:r>
            <a:r>
              <a:rPr lang="en-US" sz="2400" b="0" i="0" u="none" strike="noStrike" cap="none" dirty="0" err="1">
                <a:solidFill>
                  <a:srgbClr val="000000"/>
                </a:solidFill>
                <a:latin typeface="Poppins"/>
                <a:ea typeface="Poppins"/>
                <a:cs typeface="Poppins"/>
                <a:sym typeface="Poppins"/>
              </a:rPr>
              <a:t>Dreiergesprächen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zwischen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Ausbilder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Arbeitgeber</a:t>
            </a:r>
            <a:r>
              <a:rPr lang="en-US" sz="2400" b="0" i="0" u="none" strike="noStrike" cap="none" dirty="0">
                <a:solidFill>
                  <a:srgbClr val="000000"/>
                </a:solidFill>
                <a:latin typeface="Poppins"/>
                <a:ea typeface="Poppins"/>
                <a:cs typeface="Poppins"/>
                <a:sym typeface="Poppins"/>
              </a:rPr>
              <a:t> und Student </a:t>
            </a:r>
            <a:r>
              <a:rPr lang="en-US" sz="2400" b="0" i="0" u="none" strike="noStrike" cap="none" dirty="0" err="1">
                <a:solidFill>
                  <a:srgbClr val="000000"/>
                </a:solidFill>
                <a:latin typeface="Poppins"/>
                <a:ea typeface="Poppins"/>
                <a:cs typeface="Poppins"/>
                <a:sym typeface="Poppins"/>
              </a:rPr>
              <a:t>bei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Missverständnissen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bezüglich</a:t>
            </a:r>
            <a:r>
              <a:rPr lang="en-US" sz="2400" b="0" i="0" u="none" strike="noStrike" cap="none" dirty="0">
                <a:solidFill>
                  <a:srgbClr val="000000"/>
                </a:solidFill>
                <a:latin typeface="Poppins"/>
                <a:ea typeface="Poppins"/>
                <a:cs typeface="Poppins"/>
                <a:sym typeface="Poppins"/>
              </a:rPr>
              <a:t> des </a:t>
            </a:r>
            <a:r>
              <a:rPr lang="en-US" sz="2400" b="0" i="0" u="none" strike="noStrike" cap="none" dirty="0" err="1">
                <a:solidFill>
                  <a:srgbClr val="000000"/>
                </a:solidFill>
                <a:latin typeface="Poppins"/>
                <a:ea typeface="Poppins"/>
                <a:cs typeface="Poppins"/>
                <a:sym typeface="Poppins"/>
              </a:rPr>
              <a:t>Praktikums</a:t>
            </a:r>
            <a:r>
              <a:rPr lang="en-US" sz="2400" b="0" i="0" u="none" strike="noStrike" cap="none" dirty="0">
                <a:solidFill>
                  <a:srgbClr val="000000"/>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Einführung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kleinen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integrativen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Änderung</a:t>
            </a:r>
            <a:r>
              <a:rPr lang="en-US" sz="2400" b="0" i="0" u="none" strike="noStrike" cap="none" dirty="0">
                <a:solidFill>
                  <a:srgbClr val="000000"/>
                </a:solidFill>
                <a:latin typeface="Poppins"/>
                <a:ea typeface="Poppins"/>
                <a:cs typeface="Poppins"/>
                <a:sym typeface="Poppins"/>
              </a:rPr>
              <a:t> der </a:t>
            </a:r>
            <a:r>
              <a:rPr lang="en-US" sz="2400" b="0" i="0" u="none" strike="noStrike" cap="none" dirty="0" err="1">
                <a:solidFill>
                  <a:srgbClr val="000000"/>
                </a:solidFill>
                <a:latin typeface="Poppins"/>
                <a:ea typeface="Poppins"/>
                <a:cs typeface="Poppins"/>
                <a:sym typeface="Poppins"/>
              </a:rPr>
              <a:t>Vorgehensweise</a:t>
            </a:r>
            <a:r>
              <a:rPr lang="en-US" sz="2400" b="0" i="0" u="none" strike="noStrike" cap="none" dirty="0">
                <a:solidFill>
                  <a:srgbClr val="000000"/>
                </a:solidFill>
                <a:latin typeface="Poppins"/>
                <a:ea typeface="Poppins"/>
                <a:cs typeface="Poppins"/>
                <a:sym typeface="Poppins"/>
              </a:rPr>
              <a:t> in </a:t>
            </a:r>
            <a:r>
              <a:rPr lang="en-US" sz="2400" b="0" i="0" u="none" strike="noStrike" cap="none" dirty="0" err="1">
                <a:solidFill>
                  <a:srgbClr val="000000"/>
                </a:solidFill>
                <a:latin typeface="Poppins"/>
                <a:ea typeface="Poppins"/>
                <a:cs typeface="Poppins"/>
                <a:sym typeface="Poppins"/>
              </a:rPr>
              <a:t>jedem</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Programm</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Bewertung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ob</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diese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Unterschied</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bewirkt</a:t>
            </a:r>
            <a:r>
              <a:rPr lang="en-US" sz="2400" b="0" i="0" u="none" strike="noStrike" cap="none" dirty="0">
                <a:solidFill>
                  <a:srgbClr val="000000"/>
                </a:solidFill>
                <a:latin typeface="Poppins"/>
                <a:ea typeface="Poppins"/>
                <a:cs typeface="Poppins"/>
                <a:sym typeface="Poppins"/>
              </a:rPr>
              <a:t> hat.</a:t>
            </a:r>
            <a:endParaRPr sz="1400" b="0" i="0" u="none" strike="noStrike" cap="none" dirty="0">
              <a:solidFill>
                <a:srgbClr val="000000"/>
              </a:solidFill>
              <a:latin typeface="Arial"/>
              <a:ea typeface="Arial"/>
              <a:cs typeface="Arial"/>
              <a:sym typeface="Arial"/>
            </a:endParaRPr>
          </a:p>
        </p:txBody>
      </p:sp>
      <p:sp>
        <p:nvSpPr>
          <p:cNvPr id="333" name="Google Shape;333;p32"/>
          <p:cNvSpPr/>
          <p:nvPr/>
        </p:nvSpPr>
        <p:spPr>
          <a:xfrm>
            <a:off x="16594" y="-2262"/>
            <a:ext cx="539328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2"/>
          <p:cNvSpPr txBox="1"/>
          <p:nvPr/>
        </p:nvSpPr>
        <p:spPr>
          <a:xfrm>
            <a:off x="6202680" y="1471717"/>
            <a:ext cx="12068726" cy="572424"/>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800"/>
              <a:buFont typeface="Arial"/>
              <a:buNone/>
            </a:pPr>
            <a:r>
              <a:rPr lang="en-US" sz="2400" b="1" i="0" u="none" strike="noStrike" cap="none">
                <a:solidFill>
                  <a:srgbClr val="17B8BB"/>
                </a:solidFill>
                <a:latin typeface="Poppins"/>
                <a:ea typeface="Poppins"/>
                <a:cs typeface="Poppins"/>
                <a:sym typeface="Poppins"/>
              </a:rPr>
              <a:t>Berufsbildungsausbilder können diese Kompetenz entwickeln, indem sie:</a:t>
            </a:r>
            <a:endParaRPr sz="1400" b="0" i="0" u="none" strike="noStrike" cap="none">
              <a:solidFill>
                <a:srgbClr val="000000"/>
              </a:solidFill>
              <a:latin typeface="Arial"/>
              <a:ea typeface="Arial"/>
              <a:cs typeface="Arial"/>
              <a:sym typeface="Arial"/>
            </a:endParaRPr>
          </a:p>
        </p:txBody>
      </p:sp>
      <p:sp>
        <p:nvSpPr>
          <p:cNvPr id="3" name="Google Shape;270;p30">
            <a:extLst>
              <a:ext uri="{FF2B5EF4-FFF2-40B4-BE49-F238E27FC236}">
                <a16:creationId xmlns:a16="http://schemas.microsoft.com/office/drawing/2014/main" id="{F334DD78-9330-B91C-F0B7-A02F16E9F6C9}"/>
              </a:ext>
            </a:extLst>
          </p:cNvPr>
          <p:cNvSpPr/>
          <p:nvPr/>
        </p:nvSpPr>
        <p:spPr>
          <a:xfrm>
            <a:off x="13659710" y="9601143"/>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 name="Picture 4">
            <a:extLst>
              <a:ext uri="{FF2B5EF4-FFF2-40B4-BE49-F238E27FC236}">
                <a16:creationId xmlns:a16="http://schemas.microsoft.com/office/drawing/2014/main" id="{3BEFF5D7-8F5E-9490-AC40-92CC62FE364B}"/>
              </a:ext>
            </a:extLst>
          </p:cNvPr>
          <p:cNvPicPr>
            <a:picLocks noChangeAspect="1"/>
          </p:cNvPicPr>
          <p:nvPr/>
        </p:nvPicPr>
        <p:blipFill>
          <a:blip r:embed="rId6"/>
          <a:stretch>
            <a:fillRect/>
          </a:stretch>
        </p:blipFill>
        <p:spPr>
          <a:xfrm>
            <a:off x="16631099" y="8847840"/>
            <a:ext cx="1409700" cy="12382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3"/>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33"/>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33"/>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2" name="Google Shape;342;p33"/>
          <p:cNvGrpSpPr/>
          <p:nvPr/>
        </p:nvGrpSpPr>
        <p:grpSpPr>
          <a:xfrm>
            <a:off x="10165433" y="946396"/>
            <a:ext cx="857867" cy="857867"/>
            <a:chOff x="0" y="0"/>
            <a:chExt cx="812800" cy="812800"/>
          </a:xfrm>
        </p:grpSpPr>
        <p:sp>
          <p:nvSpPr>
            <p:cNvPr id="343" name="Google Shape;343;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5" name="Google Shape;345;p33"/>
          <p:cNvGrpSpPr/>
          <p:nvPr/>
        </p:nvGrpSpPr>
        <p:grpSpPr>
          <a:xfrm>
            <a:off x="9651318" y="2226096"/>
            <a:ext cx="604566" cy="604566"/>
            <a:chOff x="0" y="0"/>
            <a:chExt cx="812800" cy="812800"/>
          </a:xfrm>
        </p:grpSpPr>
        <p:sp>
          <p:nvSpPr>
            <p:cNvPr id="346" name="Google Shape;34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8" name="Google Shape;348;p33"/>
          <p:cNvGrpSpPr/>
          <p:nvPr/>
        </p:nvGrpSpPr>
        <p:grpSpPr>
          <a:xfrm>
            <a:off x="10476408" y="681913"/>
            <a:ext cx="637633" cy="637633"/>
            <a:chOff x="0" y="0"/>
            <a:chExt cx="812800" cy="812800"/>
          </a:xfrm>
        </p:grpSpPr>
        <p:sp>
          <p:nvSpPr>
            <p:cNvPr id="349" name="Google Shape;34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52" name="Google Shape;352;p33"/>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Danke</a:t>
            </a:r>
            <a:endParaRPr sz="1400" b="0" i="0" u="none" strike="noStrike" cap="none">
              <a:solidFill>
                <a:srgbClr val="000000"/>
              </a:solidFill>
              <a:latin typeface="Arial"/>
              <a:ea typeface="Arial"/>
              <a:cs typeface="Arial"/>
              <a:sym typeface="Arial"/>
            </a:endParaRPr>
          </a:p>
        </p:txBody>
      </p:sp>
      <p:sp>
        <p:nvSpPr>
          <p:cNvPr id="353" name="Google Shape;353;p33"/>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33"/>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33"/>
          <p:cNvSpPr txBox="1"/>
          <p:nvPr/>
        </p:nvSpPr>
        <p:spPr>
          <a:xfrm>
            <a:off x="672802" y="6924366"/>
            <a:ext cx="6684720" cy="969304"/>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Kontaktieren Sie uns</a:t>
            </a:r>
            <a:endParaRPr sz="1400" b="0" i="0" u="none" strike="noStrike" cap="none">
              <a:solidFill>
                <a:srgbClr val="000000"/>
              </a:solidFill>
              <a:latin typeface="Arial"/>
              <a:ea typeface="Arial"/>
              <a:cs typeface="Arial"/>
              <a:sym typeface="Arial"/>
            </a:endParaRPr>
          </a:p>
        </p:txBody>
      </p:sp>
      <p:grpSp>
        <p:nvGrpSpPr>
          <p:cNvPr id="356" name="Google Shape;356;p33"/>
          <p:cNvGrpSpPr/>
          <p:nvPr/>
        </p:nvGrpSpPr>
        <p:grpSpPr>
          <a:xfrm>
            <a:off x="881103" y="7990748"/>
            <a:ext cx="6239170" cy="761091"/>
            <a:chOff x="0" y="-57150"/>
            <a:chExt cx="3800029" cy="463550"/>
          </a:xfrm>
        </p:grpSpPr>
        <p:sp>
          <p:nvSpPr>
            <p:cNvPr id="357" name="Google Shape;357;p33"/>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3"/>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59" name="Google Shape;359;p33"/>
          <p:cNvSpPr/>
          <p:nvPr/>
        </p:nvSpPr>
        <p:spPr>
          <a:xfrm>
            <a:off x="491844" y="7944526"/>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33"/>
          <p:cNvSpPr/>
          <p:nvPr/>
        </p:nvSpPr>
        <p:spPr>
          <a:xfrm>
            <a:off x="672802" y="8138682"/>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33"/>
          <p:cNvSpPr txBox="1"/>
          <p:nvPr/>
        </p:nvSpPr>
        <p:spPr>
          <a:xfrm>
            <a:off x="1877303" y="8071418"/>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713038" y="1881367"/>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499867" y="978111"/>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217308" y="2541542"/>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384293" y="713628"/>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a:off x="16682856" y="887408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4332144" y="9471460"/>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txBox="1"/>
          <p:nvPr/>
        </p:nvSpPr>
        <p:spPr>
          <a:xfrm>
            <a:off x="8039213" y="4045563"/>
            <a:ext cx="9870300" cy="28446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Kulturelle Kompetenz in der beruflichen Bildung ist mehr als nur Höflichkeit: Sie ist eine wichtige berufliche Fähigkeit. Unterschiedliche Studierendengruppen bringen verschiedene Perspektiven, Erfahrungen und Kommunikationsstile in den Workshop ein. Wenn Dozenten diese Vielfalt verstehen und darauf eingehen, fördern sie die aktive Teilnahme, senken die Abbruchquoten und bereiten die Studierenden auf multikulturelle Arbeitsumgebungen vor.</a:t>
            </a:r>
            <a:endParaRPr sz="2100" b="0" i="0" u="none" strike="noStrike" cap="none">
              <a:solidFill>
                <a:srgbClr val="000000"/>
              </a:solidFill>
              <a:latin typeface="Arial"/>
              <a:ea typeface="Arial"/>
              <a:cs typeface="Arial"/>
              <a:sym typeface="Arial"/>
            </a:endParaRPr>
          </a:p>
        </p:txBody>
      </p:sp>
      <p:sp>
        <p:nvSpPr>
          <p:cNvPr id="129" name="Google Shape;129;p23"/>
          <p:cNvSpPr txBox="1"/>
          <p:nvPr/>
        </p:nvSpPr>
        <p:spPr>
          <a:xfrm>
            <a:off x="8233842" y="713629"/>
            <a:ext cx="8730000" cy="4311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Einführung und Lernziele</a:t>
            </a:r>
            <a:endParaRPr sz="1400" b="0" i="0" u="none" strike="noStrike" cap="none">
              <a:solidFill>
                <a:srgbClr val="000000"/>
              </a:solidFill>
              <a:latin typeface="Arial"/>
              <a:ea typeface="Arial"/>
              <a:cs typeface="Arial"/>
              <a:sym typeface="Arial"/>
            </a:endParaRPr>
          </a:p>
        </p:txBody>
      </p:sp>
      <p:sp>
        <p:nvSpPr>
          <p:cNvPr id="130" name="Google Shape;130;p23"/>
          <p:cNvSpPr txBox="1"/>
          <p:nvPr/>
        </p:nvSpPr>
        <p:spPr>
          <a:xfrm>
            <a:off x="7141081" y="1345170"/>
            <a:ext cx="10689300" cy="25167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Kulturelle Kompetenz und Diversitätsbewusstsein umfassen die Fähigkeit, Schülerinnen und Schüler unterschiedlicher kultureller, sozialer und wirtschaftlicher Herkunft zu erkennen, zu respektieren und effektiv mit ihnen zusammenzuarbeiten. In der beruflichen Aus- und Weiterbildung fördert dies inklusive Lernumgebungen und erleichtert die Zusammenarbeit bei praktischen Übungen und Praktika in vielfältigen Arbeitsumfeldern.</a:t>
            </a:r>
            <a:endParaRPr sz="2100" b="0" i="0" u="none" strike="noStrike" cap="none">
              <a:solidFill>
                <a:srgbClr val="000000"/>
              </a:solidFill>
              <a:latin typeface="Arial"/>
              <a:ea typeface="Arial"/>
              <a:cs typeface="Arial"/>
              <a:sym typeface="Arial"/>
            </a:endParaRPr>
          </a:p>
        </p:txBody>
      </p:sp>
      <p:sp>
        <p:nvSpPr>
          <p:cNvPr id="131" name="Google Shape;131;p23"/>
          <p:cNvSpPr txBox="1"/>
          <p:nvPr/>
        </p:nvSpPr>
        <p:spPr>
          <a:xfrm>
            <a:off x="8233850" y="7073850"/>
            <a:ext cx="9675600" cy="20964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Am Ende dieses Moduls werden Sie lernen, unbewusste Vorurteile in Ihrer Praxis zu erkennen, multikulturelle und leistungsgemischte Gruppen inklusiv zu leiten und Studierende auf die kulturellen Unterschiede vorzubereiten, denen sie während Praktika und am Arbeitsplatz begegnen werden.</a:t>
            </a:r>
            <a:endParaRPr sz="2100" b="0" i="0" u="none" strike="noStrike" cap="none">
              <a:solidFill>
                <a:srgbClr val="000000"/>
              </a:solidFill>
              <a:latin typeface="Arial"/>
              <a:ea typeface="Arial"/>
              <a:cs typeface="Arial"/>
              <a:sym typeface="Arial"/>
            </a:endParaRPr>
          </a:p>
        </p:txBody>
      </p:sp>
      <p:sp>
        <p:nvSpPr>
          <p:cNvPr id="132" name="Google Shape;132;p23"/>
          <p:cNvSpPr/>
          <p:nvPr/>
        </p:nvSpPr>
        <p:spPr>
          <a:xfrm>
            <a:off x="-189397" y="-1415180"/>
            <a:ext cx="5566058" cy="11702179"/>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7">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p:nvPr/>
        </p:nvSpPr>
        <p:spPr>
          <a:xfrm rot="4878024" flipH="1">
            <a:off x="-1489899" y="2213117"/>
            <a:ext cx="14314219" cy="4463299"/>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24"/>
          <p:cNvSpPr/>
          <p:nvPr/>
        </p:nvSpPr>
        <p:spPr>
          <a:xfrm>
            <a:off x="-68218" y="-40366"/>
            <a:ext cx="6748663"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9" name="Google Shape;139;p24"/>
          <p:cNvGrpSpPr/>
          <p:nvPr/>
        </p:nvGrpSpPr>
        <p:grpSpPr>
          <a:xfrm>
            <a:off x="5537963" y="1307132"/>
            <a:ext cx="857867" cy="857867"/>
            <a:chOff x="0" y="0"/>
            <a:chExt cx="812800" cy="812800"/>
          </a:xfrm>
        </p:grpSpPr>
        <p:sp>
          <p:nvSpPr>
            <p:cNvPr id="140" name="Google Shape;140;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2" name="Google Shape;142;p24"/>
          <p:cNvGrpSpPr/>
          <p:nvPr/>
        </p:nvGrpSpPr>
        <p:grpSpPr>
          <a:xfrm>
            <a:off x="6297886" y="2735101"/>
            <a:ext cx="604566" cy="604566"/>
            <a:chOff x="0" y="0"/>
            <a:chExt cx="812800" cy="812800"/>
          </a:xfrm>
        </p:grpSpPr>
        <p:sp>
          <p:nvSpPr>
            <p:cNvPr id="143" name="Google Shape;143;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5" name="Google Shape;145;p24"/>
          <p:cNvGrpSpPr/>
          <p:nvPr/>
        </p:nvGrpSpPr>
        <p:grpSpPr>
          <a:xfrm>
            <a:off x="5422389" y="1042649"/>
            <a:ext cx="637633" cy="637633"/>
            <a:chOff x="0" y="0"/>
            <a:chExt cx="812800" cy="812800"/>
          </a:xfrm>
        </p:grpSpPr>
        <p:sp>
          <p:nvSpPr>
            <p:cNvPr id="146" name="Google Shape;146;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8" name="Google Shape;148;p24"/>
          <p:cNvSpPr/>
          <p:nvPr/>
        </p:nvSpPr>
        <p:spPr>
          <a:xfrm rot="3192595">
            <a:off x="-6059686" y="553339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p:nvPr/>
        </p:nvSpPr>
        <p:spPr>
          <a:xfrm>
            <a:off x="16330111" y="8735804"/>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24"/>
          <p:cNvSpPr/>
          <p:nvPr/>
        </p:nvSpPr>
        <p:spPr>
          <a:xfrm>
            <a:off x="13862266" y="9304209"/>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24"/>
          <p:cNvSpPr txBox="1"/>
          <p:nvPr/>
        </p:nvSpPr>
        <p:spPr>
          <a:xfrm>
            <a:off x="8016251" y="5374875"/>
            <a:ext cx="9727800" cy="37314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Im Kontext der beruflichen Bildung bedeutet kulturelle Kompetenz, zu erkennen, wie kulturelle Faktoren Lernstile, die Dynamik im Klassenzimmer und das Engagement der Schüler beeinflussen.</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Es erfordert auch von den Pädagogen, ein Bewusstsein für ihre eigenen kulturellen Perspektiven zu entwickeln – und nicht nur für die ihrer Schüler.</a:t>
            </a:r>
            <a:endParaRPr sz="2400" b="0" i="0" u="none" strike="noStrike" cap="none">
              <a:solidFill>
                <a:srgbClr val="000000"/>
              </a:solidFill>
              <a:latin typeface="Poppins"/>
              <a:ea typeface="Poppins"/>
              <a:cs typeface="Poppins"/>
              <a:sym typeface="Poppins"/>
            </a:endParaRPr>
          </a:p>
        </p:txBody>
      </p:sp>
      <p:sp>
        <p:nvSpPr>
          <p:cNvPr id="152" name="Google Shape;152;p24"/>
          <p:cNvSpPr txBox="1"/>
          <p:nvPr/>
        </p:nvSpPr>
        <p:spPr>
          <a:xfrm>
            <a:off x="6845002" y="935161"/>
            <a:ext cx="10877823"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1: Kulturelle Kompetenz in der beruflichen Bildung verstehen</a:t>
            </a:r>
            <a:endParaRPr sz="1400" b="0" i="0" u="none" strike="noStrike" cap="none">
              <a:solidFill>
                <a:srgbClr val="000000"/>
              </a:solidFill>
              <a:latin typeface="Arial"/>
              <a:ea typeface="Arial"/>
              <a:cs typeface="Arial"/>
              <a:sym typeface="Arial"/>
            </a:endParaRPr>
          </a:p>
        </p:txBody>
      </p:sp>
      <p:sp>
        <p:nvSpPr>
          <p:cNvPr id="153" name="Google Shape;153;p24"/>
          <p:cNvSpPr txBox="1"/>
          <p:nvPr/>
        </p:nvSpPr>
        <p:spPr>
          <a:xfrm>
            <a:off x="7306176" y="2165000"/>
            <a:ext cx="10877700" cy="28632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Kulturelle Kompetenz ist die Fähigkeit, Menschen aus unterschiedlichen Kulturkreisen zu verstehen, wertzuschätzen und effektiv mit ihnen zu interagieren. Sie umfasst das Bewusstsein für die verschiedenen Bräuche, Werte, Überzeugungen und Kommunikationsstile, die prägend dafür sind, wie Individuen die Welt wahrnehmen und mit ihr interagieren.</a:t>
            </a:r>
            <a:endParaRPr sz="2400" b="0" i="0" u="none" strike="noStrike" cap="none">
              <a:solidFill>
                <a:srgbClr val="000000"/>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5"/>
          <p:cNvSpPr/>
          <p:nvPr/>
        </p:nvSpPr>
        <p:spPr>
          <a:xfrm rot="5051047" flipH="1">
            <a:off x="-861892" y="198486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9" name="Google Shape;159;p25"/>
          <p:cNvGrpSpPr/>
          <p:nvPr/>
        </p:nvGrpSpPr>
        <p:grpSpPr>
          <a:xfrm>
            <a:off x="6062695" y="827692"/>
            <a:ext cx="857867" cy="857867"/>
            <a:chOff x="0" y="0"/>
            <a:chExt cx="812800" cy="812800"/>
          </a:xfrm>
        </p:grpSpPr>
        <p:sp>
          <p:nvSpPr>
            <p:cNvPr id="160" name="Google Shape;160;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2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2" name="Google Shape;162;p25"/>
          <p:cNvGrpSpPr/>
          <p:nvPr/>
        </p:nvGrpSpPr>
        <p:grpSpPr>
          <a:xfrm>
            <a:off x="6700354" y="2148355"/>
            <a:ext cx="604566" cy="604566"/>
            <a:chOff x="0" y="0"/>
            <a:chExt cx="812800" cy="812800"/>
          </a:xfrm>
        </p:grpSpPr>
        <p:sp>
          <p:nvSpPr>
            <p:cNvPr id="163" name="Google Shape;163;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2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5" name="Google Shape;165;p25"/>
          <p:cNvGrpSpPr/>
          <p:nvPr/>
        </p:nvGrpSpPr>
        <p:grpSpPr>
          <a:xfrm>
            <a:off x="5947121" y="563209"/>
            <a:ext cx="637633" cy="637633"/>
            <a:chOff x="0" y="0"/>
            <a:chExt cx="812800" cy="812800"/>
          </a:xfrm>
        </p:grpSpPr>
        <p:sp>
          <p:nvSpPr>
            <p:cNvPr id="166" name="Google Shape;166;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2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8" name="Google Shape;168;p25"/>
          <p:cNvSpPr/>
          <p:nvPr/>
        </p:nvSpPr>
        <p:spPr>
          <a:xfrm>
            <a:off x="16645235" y="865466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7741920" y="1465552"/>
            <a:ext cx="9122100" cy="12747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Kulturelle Kompetenz in der beruflichen Bildung umfasst drei Schlüsselkomponenten: kulturelles Wissen, interkulturelle Kompetenz und kulturelle Begegnungen.</a:t>
            </a:r>
            <a:endParaRPr sz="2300" b="0" i="0" u="none" strike="noStrike" cap="none">
              <a:solidFill>
                <a:srgbClr val="000000"/>
              </a:solidFill>
              <a:latin typeface="Arial"/>
              <a:ea typeface="Arial"/>
              <a:cs typeface="Arial"/>
              <a:sym typeface="Arial"/>
            </a:endParaRPr>
          </a:p>
        </p:txBody>
      </p:sp>
      <p:sp>
        <p:nvSpPr>
          <p:cNvPr id="170" name="Google Shape;170;p25"/>
          <p:cNvSpPr txBox="1"/>
          <p:nvPr/>
        </p:nvSpPr>
        <p:spPr>
          <a:xfrm>
            <a:off x="7165099" y="563204"/>
            <a:ext cx="11122800" cy="4311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Die drei Schlüsselkomponenten der kulturellen Kompetenz</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8643400" y="3033425"/>
            <a:ext cx="8640000" cy="60087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Gemeinsam wachsen, nicht in Etappen</a:t>
            </a: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Kulturelles Wissen bezeichnet das Verständnis für die vielfältigen Traditionen, Werte und Kommunikationsstile, die Studierende in die Lernumgebung einbringen. Interkulturelle Kompetenz ist die Fähigkeit, Lehrmethoden anzupassen und Vertrauen über kulturelle Unterschiede hinweg aufzubauen. Kulturelle Begegnungen sind bedeutungsvolle Interaktionen, die das Verständnis durch die Auseinandersetzung mit Studierenden unterschiedlicher Herkunft und in verschiedenen Arbeitskontexten vertiefen. Diese Komponenten entwickeln sich gemeinsam durch gezielte professionelle Praxis, nicht als getrennte Phasen.</a:t>
            </a:r>
            <a:endParaRPr sz="2300" b="0" i="0" u="none" strike="noStrike" cap="none">
              <a:solidFill>
                <a:srgbClr val="000000"/>
              </a:solidFill>
              <a:latin typeface="Arial"/>
              <a:ea typeface="Arial"/>
              <a:cs typeface="Arial"/>
              <a:sym typeface="Arial"/>
            </a:endParaRPr>
          </a:p>
        </p:txBody>
      </p:sp>
      <p:sp>
        <p:nvSpPr>
          <p:cNvPr id="172" name="Google Shape;172;p25"/>
          <p:cNvSpPr/>
          <p:nvPr/>
        </p:nvSpPr>
        <p:spPr>
          <a:xfrm>
            <a:off x="0" y="-2262"/>
            <a:ext cx="8085061"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grpSp>
        <p:nvGrpSpPr>
          <p:cNvPr id="177" name="Google Shape;177;p26"/>
          <p:cNvGrpSpPr/>
          <p:nvPr/>
        </p:nvGrpSpPr>
        <p:grpSpPr>
          <a:xfrm rot="-5400000">
            <a:off x="-2018150" y="5932743"/>
            <a:ext cx="13655680" cy="7561980"/>
            <a:chOff x="0" y="0"/>
            <a:chExt cx="733891" cy="406400"/>
          </a:xfrm>
        </p:grpSpPr>
        <p:sp>
          <p:nvSpPr>
            <p:cNvPr id="178" name="Google Shape;178;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0" name="Google Shape;180;p26"/>
          <p:cNvGrpSpPr/>
          <p:nvPr/>
        </p:nvGrpSpPr>
        <p:grpSpPr>
          <a:xfrm rot="-5400000">
            <a:off x="6650470" y="5932743"/>
            <a:ext cx="13655680" cy="7561980"/>
            <a:chOff x="0" y="0"/>
            <a:chExt cx="733891" cy="406400"/>
          </a:xfrm>
        </p:grpSpPr>
        <p:sp>
          <p:nvSpPr>
            <p:cNvPr id="181" name="Google Shape;181;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3" name="Google Shape;183;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txBox="1"/>
          <p:nvPr/>
        </p:nvSpPr>
        <p:spPr>
          <a:xfrm>
            <a:off x="5407499" y="412675"/>
            <a:ext cx="7446300" cy="22575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Selbsteinschätzung der kulturellen Kompetenz (Bewertung von 1 bis 5)</a:t>
            </a:r>
            <a:endParaRPr sz="1400" b="0" i="0" u="none" strike="noStrike" cap="none">
              <a:solidFill>
                <a:srgbClr val="000000"/>
              </a:solidFill>
              <a:latin typeface="Arial"/>
              <a:ea typeface="Arial"/>
              <a:cs typeface="Arial"/>
              <a:sym typeface="Arial"/>
            </a:endParaRPr>
          </a:p>
        </p:txBody>
      </p:sp>
      <p:sp>
        <p:nvSpPr>
          <p:cNvPr id="194" name="Google Shape;194;p26"/>
          <p:cNvSpPr txBox="1"/>
          <p:nvPr/>
        </p:nvSpPr>
        <p:spPr>
          <a:xfrm>
            <a:off x="1524000" y="5317614"/>
            <a:ext cx="6644640" cy="4437882"/>
          </a:xfrm>
          <a:prstGeom prst="rect">
            <a:avLst/>
          </a:prstGeom>
          <a:noFill/>
          <a:ln>
            <a:noFill/>
          </a:ln>
        </p:spPr>
        <p:txBody>
          <a:bodyPr spcFirstLastPara="1" wrap="square" lIns="0" tIns="0" rIns="0" bIns="0" anchor="t" anchorCtr="0">
            <a:spAutoFit/>
          </a:bodyPr>
          <a:lstStyle/>
          <a:p>
            <a:pPr marL="0" marR="0" lvl="0" indent="0" algn="l"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Bewertung von 1 bis 5:</a:t>
            </a:r>
            <a:endParaRPr sz="1400" b="0" i="0" u="none" strike="noStrike" cap="none">
              <a:solidFill>
                <a:srgbClr val="000000"/>
              </a:solidFill>
              <a:latin typeface="Arial"/>
              <a:ea typeface="Arial"/>
              <a:cs typeface="Arial"/>
              <a:sym typeface="Arial"/>
            </a:endParaRPr>
          </a:p>
          <a:p>
            <a:pPr marL="0" marR="0" lvl="0" indent="0" algn="l"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l"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bin mir der kulturellen Gegebenheiten meiner aktuellen Studentengruppe bewusst.</a:t>
            </a:r>
            <a:endParaRPr sz="1400" b="0" i="0" u="none" strike="noStrike" cap="none">
              <a:solidFill>
                <a:srgbClr val="000000"/>
              </a:solidFill>
              <a:latin typeface="Arial"/>
              <a:ea typeface="Arial"/>
              <a:cs typeface="Arial"/>
              <a:sym typeface="Arial"/>
            </a:endParaRPr>
          </a:p>
          <a:p>
            <a:pPr marL="0" marR="0" lvl="0" indent="0" algn="l"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l"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passe meinen Kommunikationsstil an, wenn ich mit mehrsprachigen oder multikulturellen Gruppen arbeite.</a:t>
            </a:r>
            <a:endParaRPr sz="2203" b="0" i="0" u="none" strike="noStrike" cap="none">
              <a:solidFill>
                <a:srgbClr val="FFFFFF"/>
              </a:solidFill>
              <a:latin typeface="Poppins"/>
              <a:ea typeface="Poppins"/>
              <a:cs typeface="Poppins"/>
              <a:sym typeface="Poppins"/>
            </a:endParaRPr>
          </a:p>
          <a:p>
            <a:pPr marL="0" marR="0" lvl="0" indent="0" algn="l"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l"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Mir wird bewusst, wann meine Annahmen über Schüler von kulturellen Faktoren beeinflusst sein könnten.</a:t>
            </a:r>
            <a:endParaRPr sz="1400" b="0" i="0" u="none" strike="noStrike" cap="none">
              <a:solidFill>
                <a:srgbClr val="000000"/>
              </a:solidFill>
              <a:latin typeface="Arial"/>
              <a:ea typeface="Arial"/>
              <a:cs typeface="Arial"/>
              <a:sym typeface="Arial"/>
            </a:endParaRPr>
          </a:p>
        </p:txBody>
      </p:sp>
      <p:sp>
        <p:nvSpPr>
          <p:cNvPr id="195" name="Google Shape;195;p26"/>
          <p:cNvSpPr txBox="1"/>
          <p:nvPr/>
        </p:nvSpPr>
        <p:spPr>
          <a:xfrm>
            <a:off x="10445225" y="5484942"/>
            <a:ext cx="6066165" cy="3227550"/>
          </a:xfrm>
          <a:prstGeom prst="rect">
            <a:avLst/>
          </a:prstGeom>
          <a:noFill/>
          <a:ln>
            <a:noFill/>
          </a:ln>
        </p:spPr>
        <p:txBody>
          <a:bodyPr spcFirstLastPara="1" wrap="square" lIns="0" tIns="0" rIns="0" bIns="0" anchor="t" anchorCtr="0">
            <a:spAutoFit/>
          </a:bodyPr>
          <a:lstStyle/>
          <a:p>
            <a:pPr marL="0" marR="0" lvl="0" indent="0" algn="l"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Bewertung von 1 bis 5:</a:t>
            </a:r>
            <a:endParaRPr sz="1400" b="0" i="0" u="none" strike="noStrike" cap="none">
              <a:solidFill>
                <a:srgbClr val="000000"/>
              </a:solidFill>
              <a:latin typeface="Arial"/>
              <a:ea typeface="Arial"/>
              <a:cs typeface="Arial"/>
              <a:sym typeface="Arial"/>
            </a:endParaRPr>
          </a:p>
          <a:p>
            <a:pPr marL="0" marR="0" lvl="0" indent="0" algn="l"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l"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verwende Beispiele und Materialien, die unterschiedliche Kontexte und Hintergründe widerspiegeln.</a:t>
            </a:r>
            <a:endParaRPr sz="1400" b="0" i="0" u="none" strike="noStrike" cap="none">
              <a:solidFill>
                <a:srgbClr val="000000"/>
              </a:solidFill>
              <a:latin typeface="Arial"/>
              <a:ea typeface="Arial"/>
              <a:cs typeface="Arial"/>
              <a:sym typeface="Arial"/>
            </a:endParaRPr>
          </a:p>
          <a:p>
            <a:pPr marL="0" marR="0" lvl="0" indent="0" algn="l"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l"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gehe auf kulturelle Missverständnisse direkt und konstruktiv ein, wenn sie auftreten.</a:t>
            </a:r>
            <a:endParaRPr sz="1400" b="0" i="0" u="none" strike="noStrike" cap="none">
              <a:solidFill>
                <a:srgbClr val="000000"/>
              </a:solidFill>
              <a:latin typeface="Arial"/>
              <a:ea typeface="Arial"/>
              <a:cs typeface="Arial"/>
              <a:sym typeface="Arial"/>
            </a:endParaRPr>
          </a:p>
        </p:txBody>
      </p:sp>
      <p:sp>
        <p:nvSpPr>
          <p:cNvPr id="196" name="Google Shape;196;p26"/>
          <p:cNvSpPr txBox="1"/>
          <p:nvPr/>
        </p:nvSpPr>
        <p:spPr>
          <a:xfrm>
            <a:off x="2274393" y="4215282"/>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Bewusstsein und Kommunikation (1–3)</a:t>
            </a:r>
            <a:endParaRPr sz="1400" b="0" i="0" u="none" strike="noStrike" cap="none">
              <a:solidFill>
                <a:srgbClr val="000000"/>
              </a:solidFill>
              <a:latin typeface="Arial"/>
              <a:ea typeface="Arial"/>
              <a:cs typeface="Arial"/>
              <a:sym typeface="Arial"/>
            </a:endParaRPr>
          </a:p>
        </p:txBody>
      </p:sp>
      <p:sp>
        <p:nvSpPr>
          <p:cNvPr id="197" name="Google Shape;197;p26"/>
          <p:cNvSpPr txBox="1"/>
          <p:nvPr/>
        </p:nvSpPr>
        <p:spPr>
          <a:xfrm>
            <a:off x="10977691" y="4367002"/>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Materialien und Antwort (4–5)</a:t>
            </a:r>
            <a:endParaRPr sz="1400" b="0" i="0" u="none" strike="noStrike" cap="none">
              <a:solidFill>
                <a:srgbClr val="000000"/>
              </a:solidFill>
              <a:latin typeface="Arial"/>
              <a:ea typeface="Arial"/>
              <a:cs typeface="Arial"/>
              <a:sym typeface="Arial"/>
            </a:endParaRPr>
          </a:p>
        </p:txBody>
      </p:sp>
      <p:sp>
        <p:nvSpPr>
          <p:cNvPr id="198" name="Google Shape;198;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7"/>
          <p:cNvSpPr/>
          <p:nvPr/>
        </p:nvSpPr>
        <p:spPr>
          <a:xfrm rot="-4984500">
            <a:off x="7839563" y="3237972"/>
            <a:ext cx="12676724" cy="4196985"/>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7"/>
          <p:cNvSpPr/>
          <p:nvPr/>
        </p:nvSpPr>
        <p:spPr>
          <a:xfrm>
            <a:off x="13171107" y="2664"/>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7"/>
          <p:cNvSpPr/>
          <p:nvPr/>
        </p:nvSpPr>
        <p:spPr>
          <a:xfrm rot="-1768098" flipH="1">
            <a:off x="14124807" y="7077808"/>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7"/>
          <p:cNvSpPr txBox="1"/>
          <p:nvPr/>
        </p:nvSpPr>
        <p:spPr>
          <a:xfrm>
            <a:off x="1015115" y="8010712"/>
            <a:ext cx="10530300" cy="1659300"/>
          </a:xfrm>
          <a:prstGeom prst="rect">
            <a:avLst/>
          </a:prstGeom>
          <a:noFill/>
          <a:ln>
            <a:noFill/>
          </a:ln>
        </p:spPr>
        <p:txBody>
          <a:bodyPr spcFirstLastPara="1" wrap="square" lIns="0" tIns="0" rIns="0" bIns="0" anchor="t" anchorCtr="0">
            <a:spAutoFit/>
          </a:bodyPr>
          <a:lstStyle/>
          <a:p>
            <a:pPr marL="0" marR="0" lvl="0" indent="0" algn="ctr"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Anstatt anzunehmen, ein Schüler sei unmotiviert, nur weil er schweigt, fragen Sie sich: „Welche kulturellen Normen könnten Einfluss darauf haben, wie dieser Schüler sich in der Gruppe beteiligt?“ Genau in diesem Wandel – von der Wertung zur Neugier – beginnt inklusive Praxis.</a:t>
            </a:r>
            <a:endParaRPr sz="2200" b="0" i="0" u="none" strike="noStrike" cap="none">
              <a:solidFill>
                <a:srgbClr val="000000"/>
              </a:solidFill>
              <a:latin typeface="Arial"/>
              <a:ea typeface="Arial"/>
              <a:cs typeface="Arial"/>
              <a:sym typeface="Arial"/>
            </a:endParaRPr>
          </a:p>
        </p:txBody>
      </p:sp>
      <p:sp>
        <p:nvSpPr>
          <p:cNvPr id="208" name="Google Shape;208;p27"/>
          <p:cNvSpPr txBox="1"/>
          <p:nvPr/>
        </p:nvSpPr>
        <p:spPr>
          <a:xfrm>
            <a:off x="822939" y="299497"/>
            <a:ext cx="11773200" cy="8523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Abschnitt 2: Unbewusste Vorurteile und ihre Auswirkungen auf den Unterricht</a:t>
            </a:r>
            <a:endParaRPr sz="1400" b="0" i="0" u="none" strike="noStrike" cap="none">
              <a:solidFill>
                <a:srgbClr val="000000"/>
              </a:solidFill>
              <a:latin typeface="Arial"/>
              <a:ea typeface="Arial"/>
              <a:cs typeface="Arial"/>
              <a:sym typeface="Arial"/>
            </a:endParaRPr>
          </a:p>
        </p:txBody>
      </p:sp>
      <p:grpSp>
        <p:nvGrpSpPr>
          <p:cNvPr id="209" name="Google Shape;209;p27"/>
          <p:cNvGrpSpPr/>
          <p:nvPr/>
        </p:nvGrpSpPr>
        <p:grpSpPr>
          <a:xfrm>
            <a:off x="13725353" y="1424530"/>
            <a:ext cx="857867" cy="857867"/>
            <a:chOff x="0" y="0"/>
            <a:chExt cx="812800" cy="812800"/>
          </a:xfrm>
        </p:grpSpPr>
        <p:sp>
          <p:nvSpPr>
            <p:cNvPr id="210" name="Google Shape;210;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2" name="Google Shape;212;p27"/>
          <p:cNvGrpSpPr/>
          <p:nvPr/>
        </p:nvGrpSpPr>
        <p:grpSpPr>
          <a:xfrm>
            <a:off x="14407509" y="495145"/>
            <a:ext cx="604566" cy="604566"/>
            <a:chOff x="0" y="0"/>
            <a:chExt cx="812800" cy="812800"/>
          </a:xfrm>
        </p:grpSpPr>
        <p:sp>
          <p:nvSpPr>
            <p:cNvPr id="213" name="Google Shape;213;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5" name="Google Shape;215;p27"/>
          <p:cNvGrpSpPr/>
          <p:nvPr/>
        </p:nvGrpSpPr>
        <p:grpSpPr>
          <a:xfrm>
            <a:off x="13665575" y="1888692"/>
            <a:ext cx="637633" cy="637633"/>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18" name="Google Shape;218;p27"/>
          <p:cNvSpPr txBox="1"/>
          <p:nvPr/>
        </p:nvSpPr>
        <p:spPr>
          <a:xfrm>
            <a:off x="864734" y="1364135"/>
            <a:ext cx="12409305" cy="1818447"/>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Unbewusste Vorurteile bezeichnen die automatischen Urteile, die wir über Menschen aufgrund ihrer Herkunft, ihres Aussehens oder ihrer Identität fällen – ohne es zu merken. Diese Vorurteile entstehen durch Erfahrung, kulturelle Prägung und Medienkonsum. Sie sind kein Zeichen böswilliger Absichten.</a:t>
            </a:r>
            <a:endParaRPr sz="1400" b="0" i="0" u="none" strike="noStrike" cap="none">
              <a:solidFill>
                <a:srgbClr val="000000"/>
              </a:solidFill>
              <a:latin typeface="Arial"/>
              <a:ea typeface="Arial"/>
              <a:cs typeface="Arial"/>
              <a:sym typeface="Arial"/>
            </a:endParaRPr>
          </a:p>
        </p:txBody>
      </p:sp>
      <p:sp>
        <p:nvSpPr>
          <p:cNvPr id="219" name="Google Shape;219;p27"/>
          <p:cNvSpPr txBox="1"/>
          <p:nvPr/>
        </p:nvSpPr>
        <p:spPr>
          <a:xfrm>
            <a:off x="822960" y="3394909"/>
            <a:ext cx="11475720" cy="4019049"/>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1" i="0" u="none" strike="noStrike" cap="none">
                <a:solidFill>
                  <a:srgbClr val="000000"/>
                </a:solidFill>
                <a:latin typeface="Poppins"/>
                <a:ea typeface="Poppins"/>
                <a:cs typeface="Poppins"/>
                <a:sym typeface="Poppins"/>
              </a:rPr>
              <a:t>Wie sich Voreingenommenheit in der Berufsausbildung äußert:</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wiederholte Fragen an dieselben Schüler während Gruppendiskussionen</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Anzunehmen, dass ein stiller Schüler desinteressiert ist, anstatt kulturelle Normen bezüglich der Teilnahme zu berücksichtigen.</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Geben Sie den Schülern detaillierteres Feedback, das uns an uns selbst erinnert</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Annahmen über die Ziele oder Fähigkeiten eines Schülers aufgrund seines Hintergrunds zu treffen</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Verwenden Sie Beispiele oder Witze, die einen gemeinsamen kulturellen Bezugspunkt voraussetzen.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8"/>
          <p:cNvSpPr/>
          <p:nvPr/>
        </p:nvSpPr>
        <p:spPr>
          <a:xfrm rot="5032327" flipH="1">
            <a:off x="-547705" y="3265077"/>
            <a:ext cx="14314219" cy="3800725"/>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25" name="Google Shape;225;p28"/>
          <p:cNvGrpSpPr/>
          <p:nvPr/>
        </p:nvGrpSpPr>
        <p:grpSpPr>
          <a:xfrm>
            <a:off x="6261288" y="491752"/>
            <a:ext cx="857867" cy="857867"/>
            <a:chOff x="0" y="0"/>
            <a:chExt cx="812800" cy="812800"/>
          </a:xfrm>
        </p:grpSpPr>
        <p:sp>
          <p:nvSpPr>
            <p:cNvPr id="226" name="Google Shape;226;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8" name="Google Shape;228;p28"/>
          <p:cNvGrpSpPr/>
          <p:nvPr/>
        </p:nvGrpSpPr>
        <p:grpSpPr>
          <a:xfrm>
            <a:off x="6418455" y="1662109"/>
            <a:ext cx="604566" cy="604566"/>
            <a:chOff x="0" y="0"/>
            <a:chExt cx="812800" cy="812800"/>
          </a:xfrm>
        </p:grpSpPr>
        <p:sp>
          <p:nvSpPr>
            <p:cNvPr id="229" name="Google Shape;229;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1" name="Google Shape;231;p28"/>
          <p:cNvSpPr/>
          <p:nvPr/>
        </p:nvSpPr>
        <p:spPr>
          <a:xfrm>
            <a:off x="6757198" y="189421"/>
            <a:ext cx="637633" cy="637633"/>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8"/>
          <p:cNvSpPr/>
          <p:nvPr/>
        </p:nvSpPr>
        <p:spPr>
          <a:xfrm>
            <a:off x="16527432" y="8854428"/>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3779759" y="945181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8"/>
          <p:cNvSpPr txBox="1"/>
          <p:nvPr/>
        </p:nvSpPr>
        <p:spPr>
          <a:xfrm>
            <a:off x="8717275" y="6387900"/>
            <a:ext cx="9300900" cy="27708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Die Schaffung eines sicheren Lernraums ermöglicht es Ihnen, frühzeitig im Programm Grundregeln für einen respektvollen Dialog festzulegen, Mikroaggressionen umgehend anzusprechen, wenn sie auftreten, und ein Beispiel für die inklusive Sprache zu geben, die von den Schülern erwartet wird.</a:t>
            </a:r>
            <a:endParaRPr sz="2400" b="0" i="0" u="none" strike="noStrike" cap="none">
              <a:solidFill>
                <a:srgbClr val="000000"/>
              </a:solidFill>
              <a:latin typeface="Arial"/>
              <a:ea typeface="Arial"/>
              <a:cs typeface="Arial"/>
              <a:sym typeface="Arial"/>
            </a:endParaRPr>
          </a:p>
        </p:txBody>
      </p:sp>
      <p:sp>
        <p:nvSpPr>
          <p:cNvPr id="235" name="Google Shape;235;p28"/>
          <p:cNvSpPr txBox="1"/>
          <p:nvPr/>
        </p:nvSpPr>
        <p:spPr>
          <a:xfrm>
            <a:off x="8217327" y="279711"/>
            <a:ext cx="8922000" cy="4311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3: Inklusive Moderation in der Praxis</a:t>
            </a:r>
            <a:endParaRPr sz="1400" b="0" i="0" u="none" strike="noStrike" cap="none">
              <a:solidFill>
                <a:srgbClr val="000000"/>
              </a:solidFill>
              <a:latin typeface="Arial"/>
              <a:ea typeface="Arial"/>
              <a:cs typeface="Arial"/>
              <a:sym typeface="Arial"/>
            </a:endParaRPr>
          </a:p>
        </p:txBody>
      </p:sp>
      <p:sp>
        <p:nvSpPr>
          <p:cNvPr id="236" name="Google Shape;236;p28"/>
          <p:cNvSpPr txBox="1"/>
          <p:nvPr/>
        </p:nvSpPr>
        <p:spPr>
          <a:xfrm>
            <a:off x="7119150" y="1014325"/>
            <a:ext cx="10610400" cy="28632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Inklusive Förderung bedeutet, aktiv die Voraussetzungen dafür zu schaffen, dass alle Lernenden – unabhängig von Sprache, Herkunft oder Vorerfahrung – teilnehmen, sich einbringen und Fortschritte erzielen können. In der beruflichen Aus- und Weiterbildung sowie in der Praxis erfordert dies gezielte Planung und kontinuierliche Aufmerksamkeit.</a:t>
            </a:r>
            <a:endParaRPr sz="1400" b="0" i="0" u="none" strike="noStrike" cap="none">
              <a:solidFill>
                <a:srgbClr val="000000"/>
              </a:solidFill>
              <a:latin typeface="Arial"/>
              <a:ea typeface="Arial"/>
              <a:cs typeface="Arial"/>
              <a:sym typeface="Arial"/>
            </a:endParaRPr>
          </a:p>
        </p:txBody>
      </p:sp>
      <p:sp>
        <p:nvSpPr>
          <p:cNvPr id="237" name="Google Shape;237;p28"/>
          <p:cNvSpPr txBox="1"/>
          <p:nvPr/>
        </p:nvSpPr>
        <p:spPr>
          <a:xfrm>
            <a:off x="8001000" y="3881475"/>
            <a:ext cx="10017300" cy="23829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Die Anpassung des Unterrichts an den kulturellen Hintergrund der Schüler senkt nicht die Standards. Nutzen Sie vielfältige Beispiele, integrieren Sie unterschiedliche Perspektiven in die Unterrichtsmaterialien und erkennen Sie den Wert verschiedener Herangehensweisen an eine Aufgabe an.</a:t>
            </a: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0762" y="-2262"/>
            <a:ext cx="7466922"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6">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29"/>
          <p:cNvPicPr preferRelativeResize="0"/>
          <p:nvPr/>
        </p:nvPicPr>
        <p:blipFill rotWithShape="1">
          <a:blip r:embed="rId3">
            <a:alphaModFix/>
          </a:blip>
          <a:srcRect/>
          <a:stretch/>
        </p:blipFill>
        <p:spPr>
          <a:xfrm rot="5829110">
            <a:off x="-2243276" y="1111422"/>
            <a:ext cx="5871851" cy="2414262"/>
          </a:xfrm>
          <a:prstGeom prst="rect">
            <a:avLst/>
          </a:prstGeom>
          <a:noFill/>
          <a:ln>
            <a:noFill/>
          </a:ln>
        </p:spPr>
      </p:pic>
      <p:pic>
        <p:nvPicPr>
          <p:cNvPr id="245" name="Google Shape;245;p29"/>
          <p:cNvPicPr preferRelativeResize="0"/>
          <p:nvPr/>
        </p:nvPicPr>
        <p:blipFill rotWithShape="1">
          <a:blip r:embed="rId4">
            <a:alphaModFix/>
          </a:blip>
          <a:srcRect/>
          <a:stretch/>
        </p:blipFill>
        <p:spPr>
          <a:xfrm>
            <a:off x="1772225" y="356425"/>
            <a:ext cx="2133325" cy="1470050"/>
          </a:xfrm>
          <a:prstGeom prst="rect">
            <a:avLst/>
          </a:prstGeom>
          <a:noFill/>
          <a:ln>
            <a:noFill/>
          </a:ln>
        </p:spPr>
      </p:pic>
      <p:sp>
        <p:nvSpPr>
          <p:cNvPr id="246" name="Google Shape;246;p29"/>
          <p:cNvSpPr txBox="1"/>
          <p:nvPr/>
        </p:nvSpPr>
        <p:spPr>
          <a:xfrm>
            <a:off x="1772230" y="1758292"/>
            <a:ext cx="14843760" cy="1154734"/>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7B8BB"/>
                </a:solidFill>
                <a:latin typeface="Poppins"/>
                <a:ea typeface="Poppins"/>
                <a:cs typeface="Poppins"/>
                <a:sym typeface="Poppins"/>
              </a:rPr>
              <a:t>SZENARIO: </a:t>
            </a:r>
            <a:r>
              <a:rPr lang="en-US" sz="1800" b="0" i="0" u="none" strike="noStrike" cap="none">
                <a:solidFill>
                  <a:srgbClr val="FFFFFF"/>
                </a:solidFill>
                <a:latin typeface="Poppins"/>
                <a:ea typeface="Poppins"/>
                <a:cs typeface="Poppins"/>
                <a:sym typeface="Poppins"/>
              </a:rPr>
              <a:t>Ein Schüler, dessen Muttersprache nicht Englisch ist, kann die praktischen Übungen in einem Workshop erfolgreich absolvieren, gerät aber in Rückstand, wenn die Anweisungen mündlich und in schnellem Tempo erteilt werden. Ein Mitschüler macht vor der Gruppe eine abfällige Bemerkung über seine Sprachkenntnisse.</a:t>
            </a:r>
            <a:endParaRPr sz="1400" b="0" i="0" u="none" strike="noStrike" cap="none">
              <a:solidFill>
                <a:srgbClr val="000000"/>
              </a:solidFill>
              <a:latin typeface="Arial"/>
              <a:ea typeface="Arial"/>
              <a:cs typeface="Arial"/>
              <a:sym typeface="Arial"/>
            </a:endParaRPr>
          </a:p>
        </p:txBody>
      </p:sp>
      <p:sp>
        <p:nvSpPr>
          <p:cNvPr id="247" name="Google Shape;247;p29"/>
          <p:cNvSpPr txBox="1"/>
          <p:nvPr/>
        </p:nvSpPr>
        <p:spPr>
          <a:xfrm>
            <a:off x="4166175" y="536006"/>
            <a:ext cx="12958500" cy="685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10146E"/>
                </a:solidFill>
                <a:latin typeface="Poppins"/>
                <a:ea typeface="Poppins"/>
                <a:cs typeface="Poppins"/>
                <a:sym typeface="Poppins"/>
              </a:rPr>
              <a:t>Szenarioübung: Der Kommentar des Partners</a:t>
            </a:r>
            <a:endParaRPr sz="1400" b="0" i="0" u="none" strike="noStrike" cap="none">
              <a:solidFill>
                <a:srgbClr val="000000"/>
              </a:solidFill>
              <a:latin typeface="Arial"/>
              <a:ea typeface="Arial"/>
              <a:cs typeface="Arial"/>
              <a:sym typeface="Arial"/>
            </a:endParaRPr>
          </a:p>
        </p:txBody>
      </p:sp>
      <p:sp>
        <p:nvSpPr>
          <p:cNvPr id="248" name="Google Shape;248;p29"/>
          <p:cNvSpPr txBox="1"/>
          <p:nvPr/>
        </p:nvSpPr>
        <p:spPr>
          <a:xfrm>
            <a:off x="1772230" y="3449532"/>
            <a:ext cx="10536341"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Reflektieren Sie Ihre Reaktion als Trainer:</a:t>
            </a:r>
            <a:endParaRPr sz="1400" b="0" i="0" u="none" strike="noStrike" cap="none">
              <a:solidFill>
                <a:srgbClr val="000000"/>
              </a:solidFill>
              <a:latin typeface="Arial"/>
              <a:ea typeface="Arial"/>
              <a:cs typeface="Arial"/>
              <a:sym typeface="Arial"/>
            </a:endParaRPr>
          </a:p>
        </p:txBody>
      </p:sp>
      <p:sp>
        <p:nvSpPr>
          <p:cNvPr id="249" name="Google Shape;249;p29"/>
          <p:cNvSpPr txBox="1"/>
          <p:nvPr/>
        </p:nvSpPr>
        <p:spPr>
          <a:xfrm>
            <a:off x="2057400" y="4201843"/>
            <a:ext cx="14401800" cy="1785104"/>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Wie würden Sie in diesem Moment auf die Bemerkung Ihres Klassenkameraden reagieren, ohne die Situation zu verschärfen oder einen der beiden Schüler in Verlegenheit zu bringen?</a:t>
            </a:r>
            <a:endParaRPr sz="2000" b="0" i="0" u="none" strike="noStrike" cap="none">
              <a:solidFill>
                <a:srgbClr val="333333"/>
              </a:solidFill>
              <a:latin typeface="Poppins"/>
              <a:ea typeface="Poppins"/>
              <a:cs typeface="Poppins"/>
              <a:sym typeface="Poppins"/>
            </a:endParaRPr>
          </a:p>
          <a:p>
            <a:pPr marL="342900" marR="0" lvl="0" indent="-342900" algn="l" rtl="0">
              <a:lnSpc>
                <a:spcPct val="120000"/>
              </a:lnSpc>
              <a:spcBef>
                <a:spcPts val="1200"/>
              </a:spcBef>
              <a:spcAft>
                <a:spcPts val="120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Welche praktischen Anpassungen könnten Sie an dieser Sitzung vornehmen, um den Studierenden den Zugang zu den Inhalten zu erleichtern?</a:t>
            </a:r>
            <a:endParaRPr sz="2000" b="0" i="0" u="none" strike="noStrike" cap="none">
              <a:solidFill>
                <a:srgbClr val="333333"/>
              </a:solidFill>
              <a:latin typeface="Poppins"/>
              <a:ea typeface="Poppins"/>
              <a:cs typeface="Poppins"/>
              <a:sym typeface="Poppins"/>
            </a:endParaRPr>
          </a:p>
        </p:txBody>
      </p:sp>
      <p:sp>
        <p:nvSpPr>
          <p:cNvPr id="250" name="Google Shape;250;p29"/>
          <p:cNvSpPr txBox="1"/>
          <p:nvPr/>
        </p:nvSpPr>
        <p:spPr>
          <a:xfrm>
            <a:off x="2057400" y="6183432"/>
            <a:ext cx="14401800" cy="1123384"/>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Wie würden Sie nach der Sitzung privat Kontakt zu dem/der Studierenden aufnehmen?</a:t>
            </a:r>
            <a:endParaRPr sz="1400" b="0" i="0" u="none" strike="noStrike" cap="none">
              <a:solidFill>
                <a:srgbClr val="000000"/>
              </a:solidFill>
              <a:latin typeface="Arial"/>
              <a:ea typeface="Arial"/>
              <a:cs typeface="Arial"/>
              <a:sym typeface="Arial"/>
            </a:endParaRPr>
          </a:p>
          <a:p>
            <a:pPr marL="342900" marR="0" lvl="0" indent="-342900" algn="l" rtl="0">
              <a:lnSpc>
                <a:spcPct val="120000"/>
              </a:lnSpc>
              <a:spcBef>
                <a:spcPts val="1800"/>
              </a:spcBef>
              <a:spcAft>
                <a:spcPts val="120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Was sagt Ihnen diese Situation über die Gruppennormen, die Sie stärken müssen?</a:t>
            </a:r>
            <a:endParaRPr sz="1400" b="0" i="0" u="none" strike="noStrike" cap="none">
              <a:solidFill>
                <a:srgbClr val="000000"/>
              </a:solidFill>
              <a:latin typeface="Arial"/>
              <a:ea typeface="Arial"/>
              <a:cs typeface="Arial"/>
              <a:sym typeface="Arial"/>
            </a:endParaRPr>
          </a:p>
        </p:txBody>
      </p:sp>
      <p:sp>
        <p:nvSpPr>
          <p:cNvPr id="251" name="Google Shape;251;p29"/>
          <p:cNvSpPr txBox="1"/>
          <p:nvPr/>
        </p:nvSpPr>
        <p:spPr>
          <a:xfrm>
            <a:off x="1661160" y="8362335"/>
            <a:ext cx="15133320" cy="950622"/>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Grundprinzip:</a:t>
            </a:r>
            <a:r>
              <a:rPr lang="en-US" sz="2400" b="0" i="1" u="none" strike="noStrike" cap="none">
                <a:solidFill>
                  <a:srgbClr val="FFFFFF"/>
                </a:solidFill>
                <a:latin typeface="Poppins"/>
                <a:ea typeface="Poppins"/>
                <a:cs typeface="Poppins"/>
                <a:sym typeface="Poppins"/>
              </a:rPr>
              <a:t>Inklusive Moderation wird dann zu einer Fähigkeit, wenn sie im Voraus geplant und konsequent geübt wird, nicht nur als Reaktion auf einzelne Vorfälle.</a:t>
            </a:r>
            <a:endParaRPr sz="1400" b="0" i="0" u="none" strike="noStrike" cap="none">
              <a:solidFill>
                <a:srgbClr val="000000"/>
              </a:solidFill>
              <a:latin typeface="Arial"/>
              <a:ea typeface="Arial"/>
              <a:cs typeface="Arial"/>
              <a:sym typeface="Arial"/>
            </a:endParaRPr>
          </a:p>
        </p:txBody>
      </p:sp>
      <p:sp>
        <p:nvSpPr>
          <p:cNvPr id="252" name="Google Shape;252;p29"/>
          <p:cNvSpPr/>
          <p:nvPr/>
        </p:nvSpPr>
        <p:spPr>
          <a:xfrm>
            <a:off x="14108485" y="56155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0"/>
          <p:cNvSpPr/>
          <p:nvPr/>
        </p:nvSpPr>
        <p:spPr>
          <a:xfrm rot="4721273" flipH="1">
            <a:off x="-1524382" y="2019887"/>
            <a:ext cx="14314219" cy="4811869"/>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8" name="Google Shape;258;p30"/>
          <p:cNvGrpSpPr/>
          <p:nvPr/>
        </p:nvGrpSpPr>
        <p:grpSpPr>
          <a:xfrm>
            <a:off x="5596206" y="702932"/>
            <a:ext cx="857867" cy="857867"/>
            <a:chOff x="0" y="0"/>
            <a:chExt cx="812800" cy="812800"/>
          </a:xfrm>
        </p:grpSpPr>
        <p:sp>
          <p:nvSpPr>
            <p:cNvPr id="259" name="Google Shape;259;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1" name="Google Shape;261;p30"/>
          <p:cNvGrpSpPr/>
          <p:nvPr/>
        </p:nvGrpSpPr>
        <p:grpSpPr>
          <a:xfrm>
            <a:off x="6382629" y="2133833"/>
            <a:ext cx="604566" cy="604566"/>
            <a:chOff x="0" y="0"/>
            <a:chExt cx="812800" cy="812800"/>
          </a:xfrm>
        </p:grpSpPr>
        <p:sp>
          <p:nvSpPr>
            <p:cNvPr id="262" name="Google Shape;26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4" name="Google Shape;264;p30"/>
          <p:cNvGrpSpPr/>
          <p:nvPr/>
        </p:nvGrpSpPr>
        <p:grpSpPr>
          <a:xfrm>
            <a:off x="6095044" y="646254"/>
            <a:ext cx="637633" cy="637633"/>
            <a:chOff x="0" y="0"/>
            <a:chExt cx="812800" cy="812800"/>
          </a:xfrm>
        </p:grpSpPr>
        <p:sp>
          <p:nvSpPr>
            <p:cNvPr id="265" name="Google Shape;26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p30"/>
          <p:cNvSpPr/>
          <p:nvPr/>
        </p:nvSpPr>
        <p:spPr>
          <a:xfrm>
            <a:off x="-1972872" y="5"/>
            <a:ext cx="8412180"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30"/>
          <p:cNvSpPr/>
          <p:nvPr/>
        </p:nvSpPr>
        <p:spPr>
          <a:xfrm rot="3200665">
            <a:off x="-7020986" y="5911319"/>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30"/>
          <p:cNvSpPr/>
          <p:nvPr/>
        </p:nvSpPr>
        <p:spPr>
          <a:xfrm>
            <a:off x="16162203" y="885168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0" name="Google Shape;270;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30"/>
          <p:cNvSpPr txBox="1"/>
          <p:nvPr/>
        </p:nvSpPr>
        <p:spPr>
          <a:xfrm>
            <a:off x="8260080" y="5669758"/>
            <a:ext cx="9151779" cy="2880789"/>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Missverständnisse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Praktika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entstehen</a:t>
            </a:r>
            <a:r>
              <a:rPr lang="en-US" sz="2400" b="0" i="0" u="none" strike="noStrike" cap="none" dirty="0">
                <a:solidFill>
                  <a:srgbClr val="000000"/>
                </a:solidFill>
                <a:latin typeface="Poppins"/>
                <a:ea typeface="Poppins"/>
                <a:cs typeface="Poppins"/>
                <a:sym typeface="Poppins"/>
              </a:rPr>
              <a:t> oft </a:t>
            </a:r>
            <a:r>
              <a:rPr lang="en-US" sz="2400" b="0" i="0" u="none" strike="noStrike" cap="none" dirty="0" err="1">
                <a:solidFill>
                  <a:srgbClr val="000000"/>
                </a:solidFill>
                <a:latin typeface="Poppins"/>
                <a:ea typeface="Poppins"/>
                <a:cs typeface="Poppins"/>
                <a:sym typeface="Poppins"/>
              </a:rPr>
              <a:t>durch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kulturelle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Unterschiede</a:t>
            </a:r>
            <a:r>
              <a:rPr lang="en-US" sz="2400" b="0" i="0" u="none" strike="noStrike" cap="none" dirty="0">
                <a:solidFill>
                  <a:srgbClr val="000000"/>
                </a:solidFill>
                <a:latin typeface="Poppins"/>
                <a:ea typeface="Poppins"/>
                <a:cs typeface="Poppins"/>
                <a:sym typeface="Poppins"/>
              </a:rPr>
              <a:t> in den </a:t>
            </a:r>
            <a:r>
              <a:rPr lang="en-US" sz="2400" b="0" i="0" u="none" strike="noStrike" cap="none" dirty="0" err="1">
                <a:solidFill>
                  <a:srgbClr val="000000"/>
                </a:solidFill>
                <a:latin typeface="Poppins"/>
                <a:ea typeface="Poppins"/>
                <a:cs typeface="Poppins"/>
                <a:sym typeface="Poppins"/>
              </a:rPr>
              <a:t>Kommunikationsstilen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oder</a:t>
            </a:r>
            <a:r>
              <a:rPr lang="en-US" sz="2400" b="0" i="0" u="none" strike="noStrike" cap="none" dirty="0">
                <a:solidFill>
                  <a:srgbClr val="000000"/>
                </a:solidFill>
                <a:latin typeface="Poppins"/>
                <a:ea typeface="Poppins"/>
                <a:cs typeface="Poppins"/>
                <a:sym typeface="Poppins"/>
              </a:rPr>
              <a:t> den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Erwartungen</a:t>
            </a:r>
            <a:r>
              <a:rPr lang="en-US" sz="2400" b="0" i="0" u="none" strike="noStrike" cap="none" dirty="0">
                <a:solidFill>
                  <a:srgbClr val="000000"/>
                </a:solidFill>
                <a:latin typeface="Poppins"/>
                <a:ea typeface="Poppins"/>
                <a:cs typeface="Poppins"/>
                <a:sym typeface="Poppins"/>
              </a:rPr>
              <a:t> – nicht </a:t>
            </a:r>
            <a:r>
              <a:rPr lang="en-US" sz="2400" b="0" i="0" u="none" strike="noStrike" cap="none" dirty="0" err="1">
                <a:solidFill>
                  <a:srgbClr val="000000"/>
                </a:solidFill>
                <a:latin typeface="Poppins"/>
                <a:ea typeface="Poppins"/>
                <a:cs typeface="Poppins"/>
                <a:sym typeface="Poppins"/>
              </a:rPr>
              <a:t>durch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mangelnde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Fachkenntnisse</a:t>
            </a:r>
            <a:r>
              <a:rPr lang="en-US" sz="2400" b="0" i="0" u="none" strike="noStrike" cap="none" dirty="0">
                <a:solidFill>
                  <a:srgbClr val="000000"/>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Eine </a:t>
            </a:r>
            <a:r>
              <a:rPr lang="en-US" sz="2400" b="0" i="0" u="none" strike="noStrike" cap="none" dirty="0" err="1">
                <a:solidFill>
                  <a:srgbClr val="000000"/>
                </a:solidFill>
                <a:latin typeface="Poppins"/>
                <a:ea typeface="Poppins"/>
                <a:cs typeface="Poppins"/>
                <a:sym typeface="Poppins"/>
              </a:rPr>
              <a:t>proaktive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Auseinandersetzung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diesen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Problemen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führt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besseren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Ergebnissen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sowohl</a:t>
            </a:r>
            <a:r>
              <a:rPr lang="en-US" sz="2400" b="0" i="0" u="none" strike="noStrike" cap="none" dirty="0">
                <a:solidFill>
                  <a:srgbClr val="000000"/>
                </a:solidFill>
                <a:latin typeface="Poppins"/>
                <a:ea typeface="Poppins"/>
                <a:cs typeface="Poppins"/>
                <a:sym typeface="Poppins"/>
              </a:rPr>
              <a:t> für </a:t>
            </a:r>
            <a:r>
              <a:rPr lang="en-US" sz="2400" b="0" i="0" u="none" strike="noStrike" cap="none" dirty="0" err="1">
                <a:solidFill>
                  <a:srgbClr val="000000"/>
                </a:solidFill>
                <a:latin typeface="Poppins"/>
                <a:ea typeface="Poppins"/>
                <a:cs typeface="Poppins"/>
                <a:sym typeface="Poppins"/>
              </a:rPr>
              <a:t>Studierende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auch</a:t>
            </a:r>
            <a:r>
              <a:rPr lang="en-US" sz="2400" b="0" i="0" u="none" strike="noStrike" cap="none" dirty="0">
                <a:solidFill>
                  <a:srgbClr val="000000"/>
                </a:solidFill>
                <a:latin typeface="Poppins"/>
                <a:ea typeface="Poppins"/>
                <a:cs typeface="Poppins"/>
                <a:sym typeface="Poppins"/>
              </a:rPr>
              <a:t> für </a:t>
            </a:r>
            <a:r>
              <a:rPr lang="en-US" sz="2400" b="0" i="0" u="none" strike="noStrike" cap="none" dirty="0" err="1">
                <a:solidFill>
                  <a:srgbClr val="000000"/>
                </a:solidFill>
                <a:latin typeface="Poppins"/>
                <a:ea typeface="Poppins"/>
                <a:cs typeface="Poppins"/>
                <a:sym typeface="Poppins"/>
              </a:rPr>
              <a:t>Arbeitgeber</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272" name="Google Shape;272;p30"/>
          <p:cNvSpPr txBox="1"/>
          <p:nvPr/>
        </p:nvSpPr>
        <p:spPr>
          <a:xfrm>
            <a:off x="7665720" y="819284"/>
            <a:ext cx="9746558" cy="973856"/>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4: Kulturelle Kompetenz in Praktika und am Arbeitsplatz</a:t>
            </a:r>
            <a:endParaRPr sz="1400" b="0" i="0" u="none" strike="noStrike" cap="none">
              <a:solidFill>
                <a:srgbClr val="000000"/>
              </a:solidFill>
              <a:latin typeface="Arial"/>
              <a:ea typeface="Arial"/>
              <a:cs typeface="Arial"/>
              <a:sym typeface="Arial"/>
            </a:endParaRPr>
          </a:p>
        </p:txBody>
      </p:sp>
      <p:sp>
        <p:nvSpPr>
          <p:cNvPr id="273" name="Google Shape;273;p30"/>
          <p:cNvSpPr txBox="1"/>
          <p:nvPr/>
        </p:nvSpPr>
        <p:spPr>
          <a:xfrm>
            <a:off x="7720418" y="1839232"/>
            <a:ext cx="9746700" cy="33435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Kulturelle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Kompetenz</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außerhalb</a:t>
            </a:r>
            <a:r>
              <a:rPr lang="en-US" sz="2400" b="0" i="0" u="none" strike="noStrike" cap="none" dirty="0">
                <a:solidFill>
                  <a:srgbClr val="000000"/>
                </a:solidFill>
                <a:latin typeface="Poppins"/>
                <a:ea typeface="Poppins"/>
                <a:cs typeface="Poppins"/>
                <a:sym typeface="Poppins"/>
              </a:rPr>
              <a:t> des </a:t>
            </a:r>
            <a:r>
              <a:rPr lang="en-US" sz="2400" b="0" i="0" u="none" strike="noStrike" cap="none" dirty="0" err="1">
                <a:solidFill>
                  <a:srgbClr val="000000"/>
                </a:solidFill>
                <a:latin typeface="Poppins"/>
                <a:ea typeface="Poppins"/>
                <a:cs typeface="Poppins"/>
                <a:sym typeface="Poppins"/>
              </a:rPr>
              <a:t>Klassenzimmers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wichtig</a:t>
            </a:r>
            <a:r>
              <a:rPr lang="en-US" sz="2400" b="0" i="0" u="none" strike="noStrike" cap="none" dirty="0">
                <a:solidFill>
                  <a:srgbClr val="000000"/>
                </a:solidFill>
                <a:latin typeface="Poppins"/>
                <a:ea typeface="Poppins"/>
                <a:cs typeface="Poppins"/>
                <a:sym typeface="Poppins"/>
              </a:rPr>
              <a:t>. Wenn </a:t>
            </a:r>
            <a:r>
              <a:rPr lang="en-US" sz="2400" b="0" i="0" u="none" strike="noStrike" cap="none" dirty="0" err="1">
                <a:solidFill>
                  <a:srgbClr val="000000"/>
                </a:solidFill>
                <a:latin typeface="Poppins"/>
                <a:ea typeface="Poppins"/>
                <a:cs typeface="Poppins"/>
                <a:sym typeface="Poppins"/>
              </a:rPr>
              <a:t>Studierende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Praktika</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Ausbildungen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beginnen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betreten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Arbeitsumgebungen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ihren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eigenen</a:t>
            </a:r>
            <a:r>
              <a:rPr lang="en-US" sz="2400" b="0" i="0" u="none" strike="noStrike" cap="none" dirty="0">
                <a:solidFill>
                  <a:srgbClr val="000000"/>
                </a:solidFill>
                <a:latin typeface="Poppins"/>
                <a:ea typeface="Poppins"/>
                <a:cs typeface="Poppins"/>
                <a:sym typeface="Poppins"/>
              </a:rPr>
              <a:t> Kulturen, Normen und </a:t>
            </a:r>
            <a:r>
              <a:rPr lang="en-US" sz="2400" b="0" i="0" u="none" strike="noStrike" cap="none" dirty="0" err="1">
                <a:solidFill>
                  <a:srgbClr val="000000"/>
                </a:solidFill>
                <a:latin typeface="Poppins"/>
                <a:ea typeface="Poppins"/>
                <a:cs typeface="Poppins"/>
                <a:sym typeface="Poppins"/>
              </a:rPr>
              <a:t>Kommunikationserwartungen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Berufsschullehrer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spielen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Schlüsselrolle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dabei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Studierende</a:t>
            </a:r>
            <a:r>
              <a:rPr lang="en-US" sz="2400" b="0" i="0" u="none" strike="noStrike" cap="none" dirty="0">
                <a:solidFill>
                  <a:srgbClr val="000000"/>
                </a:solidFill>
                <a:latin typeface="Poppins"/>
                <a:ea typeface="Poppins"/>
                <a:cs typeface="Poppins"/>
                <a:sym typeface="Poppins"/>
              </a:rPr>
              <a:t> auf </a:t>
            </a:r>
            <a:r>
              <a:rPr lang="en-US" sz="2400" b="0" i="0" u="none" strike="noStrike" cap="none" dirty="0" err="1">
                <a:solidFill>
                  <a:srgbClr val="000000"/>
                </a:solidFill>
                <a:latin typeface="Poppins"/>
                <a:ea typeface="Poppins"/>
                <a:cs typeface="Poppins"/>
                <a:sym typeface="Poppins"/>
              </a:rPr>
              <a:t>diesen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Übergang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vorzubereiten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Arbeitgebern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helfen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ihre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eigene</a:t>
            </a:r>
            <a:r>
              <a:rPr lang="en-US" sz="2400" b="0" i="0" u="none" strike="noStrike" cap="none" dirty="0">
                <a:solidFill>
                  <a:srgbClr val="000000"/>
                </a:solidFill>
                <a:latin typeface="Poppins"/>
                <a:ea typeface="Poppins"/>
                <a:cs typeface="Poppins"/>
                <a:sym typeface="Poppins"/>
              </a:rPr>
              <a:t> Kultur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verstehen.PraktikantenDie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1373</Words>
  <Application>Microsoft Office PowerPoint</Application>
  <PresentationFormat>Custom</PresentationFormat>
  <Paragraphs>81</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Poppins</vt:lpstr>
      <vt:lpstr>Arial</vt:lpstr>
      <vt:lpstr>Poppins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2026-09-01T08:22:14Z</dcterms:modified>
</cp:coreProperties>
</file>