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Medium" panose="00000600000000000000" pitchFamily="2" charset="0"/>
      <p:regular r:id="rId19"/>
      <p:bold r:id="rId20"/>
      <p:italic r:id="rId21"/>
      <p:boldItalic r:id="rId22"/>
    </p:embeddedFont>
    <p:embeddedFont>
      <p:font typeface="Poppins SemiBold" panose="000007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ExBBBIrHqTa5v8VcoJ/VO1Sb0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8" name="Google Shape;26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0" name="Google Shape;31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6" name="Google Shape;21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 name="Google Shape;23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8" name="Google Shape;24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6.png"/><Relationship Id="rId3" Type="http://schemas.openxmlformats.org/officeDocument/2006/relationships/image" Target="../media/image19.png"/><Relationship Id="rId7" Type="http://schemas.openxmlformats.org/officeDocument/2006/relationships/image" Target="../media/image34.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25.png"/><Relationship Id="rId5" Type="http://schemas.openxmlformats.org/officeDocument/2006/relationships/image" Target="../media/image32.png"/><Relationship Id="rId10" Type="http://schemas.openxmlformats.org/officeDocument/2006/relationships/image" Target="../media/image24.png"/><Relationship Id="rId4" Type="http://schemas.openxmlformats.org/officeDocument/2006/relationships/image" Target="../media/image31.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8.jp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16.png"/><Relationship Id="rId5" Type="http://schemas.openxmlformats.org/officeDocument/2006/relationships/image" Target="../media/image21.png"/><Relationship Id="rId10" Type="http://schemas.openxmlformats.org/officeDocument/2006/relationships/image" Target="../media/image15.png"/><Relationship Id="rId4" Type="http://schemas.openxmlformats.org/officeDocument/2006/relationships/image" Target="../media/image20.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4778">
            <a:off x="3634711" y="1395284"/>
            <a:ext cx="14302942" cy="4988151"/>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298536" y="39899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25551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25198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701665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14051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27660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32534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32534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105" name="Google Shape;105;p22"/>
          <p:cNvSpPr txBox="1"/>
          <p:nvPr/>
        </p:nvSpPr>
        <p:spPr>
          <a:xfrm>
            <a:off x="684178" y="3885075"/>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106" name="Google Shape;106;p22"/>
          <p:cNvSpPr txBox="1"/>
          <p:nvPr/>
        </p:nvSpPr>
        <p:spPr>
          <a:xfrm>
            <a:off x="610549" y="5054636"/>
            <a:ext cx="7923000" cy="1847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4000" b="1" i="0" u="none" strike="noStrike" cap="none">
                <a:solidFill>
                  <a:srgbClr val="002060"/>
                </a:solidFill>
                <a:latin typeface="Arial"/>
                <a:ea typeface="Arial"/>
                <a:cs typeface="Arial"/>
                <a:sym typeface="Arial"/>
              </a:rPr>
              <a:t>Ενότητα 6: Πολιτισμική παιδεία και ευαισθητοποίηση ως προς την πολυμορφία</a:t>
            </a:r>
            <a:endParaRPr sz="4000" b="0" i="0" u="none" strike="noStrike" cap="none">
              <a:solidFill>
                <a:srgbClr val="002060"/>
              </a:solidFill>
              <a:latin typeface="Arial"/>
              <a:ea typeface="Arial"/>
              <a:cs typeface="Arial"/>
              <a:sym typeface="Arial"/>
            </a:endParaRPr>
          </a:p>
        </p:txBody>
      </p:sp>
      <p:sp>
        <p:nvSpPr>
          <p:cNvPr id="107" name="Google Shape;107;p22"/>
          <p:cNvSpPr/>
          <p:nvPr/>
        </p:nvSpPr>
        <p:spPr>
          <a:xfrm>
            <a:off x="2905948" y="681917"/>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8" name="Google Shape;108;p22"/>
          <p:cNvPicPr preferRelativeResize="0"/>
          <p:nvPr/>
        </p:nvPicPr>
        <p:blipFill rotWithShape="1">
          <a:blip r:embed="rId15">
            <a:alphaModFix/>
          </a:blip>
          <a:srcRect/>
          <a:stretch/>
        </p:blipFill>
        <p:spPr>
          <a:xfrm>
            <a:off x="2897388" y="7176238"/>
            <a:ext cx="1855150" cy="707461"/>
          </a:xfrm>
          <a:prstGeom prst="rect">
            <a:avLst/>
          </a:prstGeom>
          <a:noFill/>
          <a:ln>
            <a:noFill/>
          </a:ln>
        </p:spPr>
      </p:pic>
      <p:sp>
        <p:nvSpPr>
          <p:cNvPr id="109" name="Google Shape;109;p22"/>
          <p:cNvSpPr txBox="1"/>
          <p:nvPr/>
        </p:nvSpPr>
        <p:spPr>
          <a:xfrm>
            <a:off x="494875" y="9158825"/>
            <a:ext cx="7366500" cy="1508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1200" i="1"/>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2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110" name="Google Shape;110;p22"/>
          <p:cNvSpPr txBox="1"/>
          <p:nvPr/>
        </p:nvSpPr>
        <p:spPr>
          <a:xfrm>
            <a:off x="422150" y="214825"/>
            <a:ext cx="8851200" cy="35391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Υλικό διαθέσιμο με την άδεια Creative Commons CC BY 4.0 (https://creativecommons.org/licenses/by/4.0/).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grpSp>
        <p:nvGrpSpPr>
          <p:cNvPr id="270" name="Google Shape;270;p31"/>
          <p:cNvGrpSpPr/>
          <p:nvPr/>
        </p:nvGrpSpPr>
        <p:grpSpPr>
          <a:xfrm>
            <a:off x="-1821361" y="4584074"/>
            <a:ext cx="21494542" cy="6357176"/>
            <a:chOff x="0" y="0"/>
            <a:chExt cx="5661114" cy="1674318"/>
          </a:xfrm>
        </p:grpSpPr>
        <p:sp>
          <p:nvSpPr>
            <p:cNvPr id="271" name="Google Shape;271;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3" name="Google Shape;273;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1" name="Google Shape;291;p31"/>
          <p:cNvGrpSpPr/>
          <p:nvPr/>
        </p:nvGrpSpPr>
        <p:grpSpPr>
          <a:xfrm>
            <a:off x="-1342907" y="9913239"/>
            <a:ext cx="20973813" cy="837562"/>
            <a:chOff x="0" y="-57150"/>
            <a:chExt cx="11607985" cy="463550"/>
          </a:xfrm>
        </p:grpSpPr>
        <p:sp>
          <p:nvSpPr>
            <p:cNvPr id="292" name="Google Shape;292;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1"/>
          <p:cNvGrpSpPr/>
          <p:nvPr/>
        </p:nvGrpSpPr>
        <p:grpSpPr>
          <a:xfrm>
            <a:off x="4131384" y="9913239"/>
            <a:ext cx="10025232" cy="837562"/>
            <a:chOff x="0" y="-57150"/>
            <a:chExt cx="5548478" cy="463550"/>
          </a:xfrm>
        </p:grpSpPr>
        <p:sp>
          <p:nvSpPr>
            <p:cNvPr id="295" name="Google Shape;295;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7" name="Google Shape;297;p31"/>
          <p:cNvSpPr txBox="1"/>
          <p:nvPr/>
        </p:nvSpPr>
        <p:spPr>
          <a:xfrm>
            <a:off x="5374682" y="1019175"/>
            <a:ext cx="7538637" cy="14773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800" b="1" i="0" u="none" strike="noStrike" cap="none">
                <a:solidFill>
                  <a:srgbClr val="000000"/>
                </a:solidFill>
                <a:latin typeface="Arial"/>
                <a:ea typeface="Arial"/>
                <a:cs typeface="Arial"/>
                <a:sym typeface="Arial"/>
              </a:rPr>
              <a:t>Γιατί αυτό έχει σημασία: Διατομεακές δεξιότητες</a:t>
            </a:r>
            <a:endParaRPr sz="4800" b="0" i="0" u="none" strike="noStrike" cap="none">
              <a:solidFill>
                <a:srgbClr val="000000"/>
              </a:solidFill>
              <a:latin typeface="Arial"/>
              <a:ea typeface="Arial"/>
              <a:cs typeface="Arial"/>
              <a:sym typeface="Arial"/>
            </a:endParaRPr>
          </a:p>
        </p:txBody>
      </p:sp>
      <p:sp>
        <p:nvSpPr>
          <p:cNvPr id="298" name="Google Shape;298;p31"/>
          <p:cNvSpPr txBox="1"/>
          <p:nvPr/>
        </p:nvSpPr>
        <p:spPr>
          <a:xfrm>
            <a:off x="1028700" y="6994725"/>
            <a:ext cx="3713796" cy="1384995"/>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Η κατάσταση βελτιώνεται όταν οι μαθητές κατανοούν ότι οι τρόποι επαγγελματικής επικοινωνίας διαφέρουν ανάλογα με τον πολιτισμό και το πλαίσιο.</a:t>
            </a:r>
            <a:endParaRPr/>
          </a:p>
        </p:txBody>
      </p:sp>
      <p:sp>
        <p:nvSpPr>
          <p:cNvPr id="299" name="Google Shape;299;p31"/>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Arial"/>
                <a:ea typeface="Arial"/>
                <a:cs typeface="Arial"/>
                <a:sym typeface="Arial"/>
              </a:rPr>
              <a:t>Επικοινωνία</a:t>
            </a:r>
            <a:endParaRPr sz="1400" b="0" i="0" u="none" strike="noStrike" cap="none">
              <a:solidFill>
                <a:srgbClr val="000000"/>
              </a:solidFill>
              <a:latin typeface="Arial"/>
              <a:ea typeface="Arial"/>
              <a:cs typeface="Arial"/>
              <a:sym typeface="Arial"/>
            </a:endParaRPr>
          </a:p>
        </p:txBody>
      </p:sp>
      <p:sp>
        <p:nvSpPr>
          <p:cNvPr id="300" name="Google Shape;300;p31"/>
          <p:cNvSpPr txBox="1"/>
          <p:nvPr/>
        </p:nvSpPr>
        <p:spPr>
          <a:xfrm>
            <a:off x="5201666" y="6994725"/>
            <a:ext cx="3713796"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Η διαδικασία αυτή ενισχύεται όταν οι μαθητές μπορούν να αντιμετωπίζουν τις διαφορές με εποικοδομητικό τρόπο, αντί να τις θεωρούν ως πρόβλημα.</a:t>
            </a:r>
            <a:endParaRPr/>
          </a:p>
        </p:txBody>
      </p:sp>
      <p:sp>
        <p:nvSpPr>
          <p:cNvPr id="301" name="Google Shape;301;p31"/>
          <p:cNvSpPr txBox="1"/>
          <p:nvPr/>
        </p:nvSpPr>
        <p:spPr>
          <a:xfrm>
            <a:off x="5200743" y="6042689"/>
            <a:ext cx="3715643" cy="43088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b="1" i="0" u="none" strike="noStrike" cap="none">
                <a:solidFill>
                  <a:schemeClr val="lt1"/>
                </a:solidFill>
                <a:latin typeface="Arial"/>
                <a:ea typeface="Arial"/>
                <a:cs typeface="Arial"/>
                <a:sym typeface="Arial"/>
              </a:rPr>
              <a:t>Ομαδική</a:t>
            </a:r>
            <a:r>
              <a:rPr lang="en-US" sz="2800" b="1" i="0" u="none" strike="noStrike" cap="none">
                <a:solidFill>
                  <a:schemeClr val="lt1"/>
                </a:solidFill>
                <a:latin typeface="Arial"/>
                <a:ea typeface="Arial"/>
                <a:cs typeface="Arial"/>
                <a:sym typeface="Arial"/>
              </a:rPr>
              <a:t> εργασία</a:t>
            </a:r>
            <a:endParaRPr sz="2800" b="0" i="0" u="none" strike="noStrike" cap="none">
              <a:solidFill>
                <a:schemeClr val="lt1"/>
              </a:solidFill>
              <a:latin typeface="Arial"/>
              <a:ea typeface="Arial"/>
              <a:cs typeface="Arial"/>
              <a:sym typeface="Arial"/>
            </a:endParaRPr>
          </a:p>
        </p:txBody>
      </p:sp>
      <p:sp>
        <p:nvSpPr>
          <p:cNvPr id="302" name="Google Shape;302;p31"/>
          <p:cNvSpPr txBox="1"/>
          <p:nvPr/>
        </p:nvSpPr>
        <p:spPr>
          <a:xfrm>
            <a:off x="9373585" y="6994725"/>
            <a:ext cx="3713796"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Αναπτύσσεται όταν οι μαθητές έχουν εμπειρία στην προσαρμογή σε περιβάλλοντα που δεν αντανακλούν το δικό τους υπόβαθρο.</a:t>
            </a:r>
            <a:endParaRPr/>
          </a:p>
        </p:txBody>
      </p:sp>
      <p:sp>
        <p:nvSpPr>
          <p:cNvPr id="303" name="Google Shape;303;p31"/>
          <p:cNvSpPr txBox="1"/>
          <p:nvPr/>
        </p:nvSpPr>
        <p:spPr>
          <a:xfrm>
            <a:off x="9547647" y="6042689"/>
            <a:ext cx="3539733" cy="369332"/>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00" b="1" i="0" u="none" strike="noStrike" cap="none">
                <a:solidFill>
                  <a:schemeClr val="lt1"/>
                </a:solidFill>
                <a:latin typeface="Arial"/>
                <a:ea typeface="Arial"/>
                <a:cs typeface="Arial"/>
                <a:sym typeface="Arial"/>
              </a:rPr>
              <a:t>Προσαρμοστικότητα</a:t>
            </a:r>
            <a:endParaRPr sz="2800" b="0" i="0" u="none" strike="noStrike" cap="none">
              <a:solidFill>
                <a:schemeClr val="lt1"/>
              </a:solidFill>
              <a:latin typeface="Arial"/>
              <a:ea typeface="Arial"/>
              <a:cs typeface="Arial"/>
              <a:sym typeface="Arial"/>
            </a:endParaRPr>
          </a:p>
        </p:txBody>
      </p:sp>
      <p:sp>
        <p:nvSpPr>
          <p:cNvPr id="304" name="Google Shape;304;p31"/>
          <p:cNvSpPr txBox="1"/>
          <p:nvPr/>
        </p:nvSpPr>
        <p:spPr>
          <a:xfrm>
            <a:off x="13545504" y="6994725"/>
            <a:ext cx="3713796" cy="11079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Αναπτύσσεται όταν οι μαθητές αισθάνονται ότι εντάσσονται πραγματικά στην ομάδα και όχι απλώς ότι γίνονται ανεκτοί.</a:t>
            </a:r>
            <a:endParaRPr/>
          </a:p>
        </p:txBody>
      </p:sp>
      <p:sp>
        <p:nvSpPr>
          <p:cNvPr id="305" name="Google Shape;305;p31"/>
          <p:cNvSpPr txBox="1"/>
          <p:nvPr/>
        </p:nvSpPr>
        <p:spPr>
          <a:xfrm>
            <a:off x="13545504" y="6042689"/>
            <a:ext cx="3713796"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Arial"/>
                <a:ea typeface="Arial"/>
                <a:cs typeface="Arial"/>
                <a:sym typeface="Arial"/>
              </a:rPr>
              <a:t>Αυτοπεποίθηση</a:t>
            </a:r>
            <a:endParaRPr sz="1400" b="0" i="0" u="none" strike="noStrike" cap="none">
              <a:solidFill>
                <a:srgbClr val="000000"/>
              </a:solidFill>
              <a:latin typeface="Arial"/>
              <a:ea typeface="Arial"/>
              <a:cs typeface="Arial"/>
              <a:sym typeface="Arial"/>
            </a:endParaRPr>
          </a:p>
        </p:txBody>
      </p:sp>
      <p:sp>
        <p:nvSpPr>
          <p:cNvPr id="306" name="Google Shape;306;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13" name="Google Shape;313;p32"/>
          <p:cNvSpPr/>
          <p:nvPr/>
        </p:nvSpPr>
        <p:spPr>
          <a:xfrm rot="4721273" flipH="1">
            <a:off x="-1483778" y="2471030"/>
            <a:ext cx="14314219" cy="4032066"/>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4" name="Google Shape;314;p32"/>
          <p:cNvGrpSpPr/>
          <p:nvPr/>
        </p:nvGrpSpPr>
        <p:grpSpPr>
          <a:xfrm>
            <a:off x="5940775" y="946396"/>
            <a:ext cx="857867" cy="857867"/>
            <a:chOff x="0" y="0"/>
            <a:chExt cx="812800" cy="812800"/>
          </a:xfrm>
        </p:grpSpPr>
        <p:sp>
          <p:nvSpPr>
            <p:cNvPr id="315" name="Google Shape;315;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32"/>
          <p:cNvGrpSpPr/>
          <p:nvPr/>
        </p:nvGrpSpPr>
        <p:grpSpPr>
          <a:xfrm>
            <a:off x="6592862" y="2226096"/>
            <a:ext cx="604566" cy="604566"/>
            <a:chOff x="0" y="0"/>
            <a:chExt cx="812800" cy="812800"/>
          </a:xfrm>
        </p:grpSpPr>
        <p:sp>
          <p:nvSpPr>
            <p:cNvPr id="318" name="Google Shape;318;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0" name="Google Shape;320;p32"/>
          <p:cNvGrpSpPr/>
          <p:nvPr/>
        </p:nvGrpSpPr>
        <p:grpSpPr>
          <a:xfrm>
            <a:off x="5825201" y="681913"/>
            <a:ext cx="637633" cy="637633"/>
            <a:chOff x="0" y="0"/>
            <a:chExt cx="812800" cy="812800"/>
          </a:xfrm>
        </p:grpSpPr>
        <p:sp>
          <p:nvSpPr>
            <p:cNvPr id="321" name="Google Shape;321;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3" name="Google Shape;323;p32"/>
          <p:cNvSpPr txBox="1"/>
          <p:nvPr/>
        </p:nvSpPr>
        <p:spPr>
          <a:xfrm>
            <a:off x="8613500" y="1804263"/>
            <a:ext cx="9350035" cy="701730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accent5"/>
                </a:solidFill>
                <a:latin typeface="Arial"/>
                <a:ea typeface="Arial"/>
                <a:cs typeface="Arial"/>
                <a:sym typeface="Arial"/>
              </a:rPr>
              <a:t>Οι εκπαιδευτές ΕΕΚ μπορούν να αναπτύξουν αυτή τη δεξιότητα με τους εξής τρόπους:</a:t>
            </a:r>
            <a:endParaRPr/>
          </a:p>
          <a:p>
            <a:pPr marL="0" marR="0" lvl="0" indent="0" algn="l" rtl="0">
              <a:lnSpc>
                <a:spcPct val="100000"/>
              </a:lnSpc>
              <a:spcBef>
                <a:spcPts val="0"/>
              </a:spcBef>
              <a:spcAft>
                <a:spcPts val="0"/>
              </a:spcAft>
              <a:buNone/>
            </a:pPr>
            <a:endParaRPr sz="2400" b="0" i="0" u="none" strike="noStrike" cap="none">
              <a:solidFill>
                <a:schemeClr val="accent5"/>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•Παρακολουθώντας μια συνεδρία ανά εξάμηνο και θέτοντας το ερώτημα: ποιες οπτικές γωνίες εκπροσωπούνται στα παραδείγματα και το υλικό μου;</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•Αμφισβητώντας τις πρώτες εντυπώσεις των μαθητών και εξετάζοντας ποιοι πολιτισμικοί παράγοντες ενδέχεται να επηρεάζουν τις αντιλήψεις και τις προσδοκίες τους</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•Διευκολύνοντας τριμερείς συζητήσεις μεταξύ εκπαιδευτή, εργοδότη και μαθητή όταν προκύπτουν παρεξηγήσεις σχετικά με την πρακτική άσκηση</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•Εισάγοντας μία μικρή αλλαγή στην πρακτική με γνώμονα την ένταξη ανά πρόγραμμα και αξιολογώντας αν αυτή είχε κάποιο αποτέλεσμα</a:t>
            </a:r>
            <a:endParaRPr/>
          </a:p>
          <a:p>
            <a:pPr marL="0" marR="0" lvl="0" indent="0" algn="l" rtl="0">
              <a:lnSpc>
                <a:spcPct val="100000"/>
              </a:lnSpc>
              <a:spcBef>
                <a:spcPts val="0"/>
              </a:spcBef>
              <a:spcAft>
                <a:spcPts val="0"/>
              </a:spcAft>
              <a:buNone/>
            </a:pPr>
            <a:endParaRPr sz="2400" b="0" i="0" u="none" strike="noStrike" cap="none">
              <a:solidFill>
                <a:schemeClr val="accent5"/>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accent5"/>
                </a:solidFill>
                <a:latin typeface="Arial"/>
                <a:ea typeface="Arial"/>
                <a:cs typeface="Arial"/>
                <a:sym typeface="Arial"/>
              </a:rPr>
              <a:t>Η πολιτισμική παιδεία χτίζεται μέσω σκόπιμων επαφών και ειλικρινούς αναστοχασμού. Όπως κάθε επαγγελματική δεξιότητα, αναπτύσσεται περισσότερο όταν η εξέλιξη είναι δομημένη και συνεχής.</a:t>
            </a:r>
            <a:endParaRPr/>
          </a:p>
        </p:txBody>
      </p:sp>
      <p:sp>
        <p:nvSpPr>
          <p:cNvPr id="324" name="Google Shape;324;p32"/>
          <p:cNvSpPr txBox="1"/>
          <p:nvPr/>
        </p:nvSpPr>
        <p:spPr>
          <a:xfrm>
            <a:off x="8576344" y="565066"/>
            <a:ext cx="9880982"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Στρατηγικές των εκπαιδευτικών για την ενίσχυση της πρακτικής της πολιτισμικής παιδείας</a:t>
            </a:r>
            <a:endParaRPr sz="2800" b="0" i="0" u="none" strike="noStrike" cap="none">
              <a:solidFill>
                <a:srgbClr val="000000"/>
              </a:solidFill>
              <a:latin typeface="Arial"/>
              <a:ea typeface="Arial"/>
              <a:cs typeface="Arial"/>
              <a:sym typeface="Arial"/>
            </a:endParaRPr>
          </a:p>
        </p:txBody>
      </p:sp>
      <p:sp>
        <p:nvSpPr>
          <p:cNvPr id="3" name="Google Shape;262;p30">
            <a:extLst>
              <a:ext uri="{FF2B5EF4-FFF2-40B4-BE49-F238E27FC236}">
                <a16:creationId xmlns:a16="http://schemas.microsoft.com/office/drawing/2014/main" id="{83A2F8A7-DD73-568B-C2AF-3987A9D6702A}"/>
              </a:ext>
            </a:extLst>
          </p:cNvPr>
          <p:cNvSpPr/>
          <p:nvPr/>
        </p:nvSpPr>
        <p:spPr>
          <a:xfrm>
            <a:off x="16080902" y="8635584"/>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C2D815E3-9B4C-5C6F-C527-F081A4FC23D6}"/>
              </a:ext>
            </a:extLst>
          </p:cNvPr>
          <p:cNvPicPr>
            <a:picLocks noChangeAspect="1"/>
          </p:cNvPicPr>
          <p:nvPr/>
        </p:nvPicPr>
        <p:blipFill>
          <a:blip r:embed="rId6"/>
          <a:stretch>
            <a:fillRect/>
          </a:stretch>
        </p:blipFill>
        <p:spPr>
          <a:xfrm>
            <a:off x="12868274" y="9025523"/>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3"/>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3"/>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3"/>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32" name="Google Shape;332;p33"/>
          <p:cNvGrpSpPr/>
          <p:nvPr/>
        </p:nvGrpSpPr>
        <p:grpSpPr>
          <a:xfrm>
            <a:off x="10165433" y="946396"/>
            <a:ext cx="857867" cy="857867"/>
            <a:chOff x="0" y="0"/>
            <a:chExt cx="812800" cy="812800"/>
          </a:xfrm>
        </p:grpSpPr>
        <p:sp>
          <p:nvSpPr>
            <p:cNvPr id="333" name="Google Shape;33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5" name="Google Shape;335;p33"/>
          <p:cNvGrpSpPr/>
          <p:nvPr/>
        </p:nvGrpSpPr>
        <p:grpSpPr>
          <a:xfrm>
            <a:off x="9651318" y="2226096"/>
            <a:ext cx="604566" cy="604566"/>
            <a:chOff x="0" y="0"/>
            <a:chExt cx="812800" cy="812800"/>
          </a:xfrm>
        </p:grpSpPr>
        <p:sp>
          <p:nvSpPr>
            <p:cNvPr id="336" name="Google Shape;33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8" name="Google Shape;338;p33"/>
          <p:cNvGrpSpPr/>
          <p:nvPr/>
        </p:nvGrpSpPr>
        <p:grpSpPr>
          <a:xfrm>
            <a:off x="10476408" y="681913"/>
            <a:ext cx="637633" cy="637633"/>
            <a:chOff x="0" y="0"/>
            <a:chExt cx="812800" cy="812800"/>
          </a:xfrm>
        </p:grpSpPr>
        <p:sp>
          <p:nvSpPr>
            <p:cNvPr id="339" name="Google Shape;33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1" name="Google Shape;341;p33"/>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1"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342" name="Google Shape;342;p33"/>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343" name="Google Shape;343;p33"/>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3"/>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3"/>
          <p:cNvSpPr txBox="1"/>
          <p:nvPr/>
        </p:nvSpPr>
        <p:spPr>
          <a:xfrm>
            <a:off x="397770" y="6823285"/>
            <a:ext cx="7359390" cy="969304"/>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346" name="Google Shape;346;p33"/>
          <p:cNvGrpSpPr/>
          <p:nvPr/>
        </p:nvGrpSpPr>
        <p:grpSpPr>
          <a:xfrm>
            <a:off x="555937" y="7970706"/>
            <a:ext cx="6239170" cy="761091"/>
            <a:chOff x="0" y="-57150"/>
            <a:chExt cx="3800029" cy="463550"/>
          </a:xfrm>
        </p:grpSpPr>
        <p:sp>
          <p:nvSpPr>
            <p:cNvPr id="347" name="Google Shape;347;p33"/>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9" name="Google Shape;349;p33"/>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3"/>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23"/>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116" name="Google Shape;116;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7" name="Google Shape;117;p23"/>
          <p:cNvGrpSpPr/>
          <p:nvPr/>
        </p:nvGrpSpPr>
        <p:grpSpPr>
          <a:xfrm>
            <a:off x="5940775" y="946396"/>
            <a:ext cx="857867" cy="857867"/>
            <a:chOff x="0" y="0"/>
            <a:chExt cx="812800" cy="812800"/>
          </a:xfrm>
        </p:grpSpPr>
        <p:sp>
          <p:nvSpPr>
            <p:cNvPr id="118" name="Google Shape;11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0" name="Google Shape;120;p23"/>
          <p:cNvGrpSpPr/>
          <p:nvPr/>
        </p:nvGrpSpPr>
        <p:grpSpPr>
          <a:xfrm>
            <a:off x="6592862" y="2226096"/>
            <a:ext cx="604566" cy="604566"/>
            <a:chOff x="0" y="0"/>
            <a:chExt cx="812800" cy="812800"/>
          </a:xfrm>
        </p:grpSpPr>
        <p:sp>
          <p:nvSpPr>
            <p:cNvPr id="121" name="Google Shape;12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3" name="Google Shape;123;p23"/>
          <p:cNvGrpSpPr/>
          <p:nvPr/>
        </p:nvGrpSpPr>
        <p:grpSpPr>
          <a:xfrm>
            <a:off x="5825201" y="681913"/>
            <a:ext cx="637633" cy="637633"/>
            <a:chOff x="0" y="0"/>
            <a:chExt cx="812800" cy="812800"/>
          </a:xfrm>
        </p:grpSpPr>
        <p:sp>
          <p:nvSpPr>
            <p:cNvPr id="124" name="Google Shape;12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682856" y="887408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4332144" y="9471460"/>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679304" y="1254818"/>
            <a:ext cx="9248931" cy="81253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πολιτισμική παιδεία και η ευαισθητοποίηση ως προς την πολυμορφία είναι η ικανότητα να αναγνωρίζει, να σέβεται και να συνεργάζεται αποτελεσματικά με μαθητές που προέρχονται από διαφορετικά πολιτισμικά, κοινωνικά και οικονομικά υπόβαθρα. Στην Επαγγελματική Εκπαίδευση και Κατάρτιση (ΕΕΚ), αυτό συμβάλλει στη δημιουργία τάξεων χωρίς αποκλεισμούς και στην ομαλότερη συνεργασία κατά τη διάρκεια πρακτικών δραστηριοτήτων και πρακτικής άσκησης σε ποικίλους χώρους εργασίας.</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πολιτισμική παιδεία στην ΕΕΚ δεν αφορά απλώς την ευγένεια. Πρόκειται για επαγγελματική δεξιότητα. Οι ποικιλόμορφες ομάδες μαθητών φέρνουν διαφορετικές οπτικές, εμπειρίες και τρόπους επικοινωνίας στο εργαστήριο. Όταν οι εκπαιδευτές της ΕΕΚ κατανοούν και ανταποκρίνονται σε αυτή την ποικιλομορφία, βελτιώνουν τη συμμετοχή, μειώνουν την εγκατάλειψη και προετοιμάζουν τους μαθητές για πολυπολιτισμικούς χώρους εργασίας.</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Μέχρι το τέλος αυτής της ενότητας, θα μάθετε να αναγνωρίζετε τις ασυνείδητες προκαταλήψεις στη δική σας πρακτική, να διευκολύνετε τη συμμετοχική διδασκαλία σε ομάδες μεικτών ικανοτήτων και πολυπολιτισμικές ομάδες, καθώς και να προετοιμάζετε τους μαθητές για τις πολιτισμικές διαφορές που θα συναντήσουν κατά τη διάρκεια των πρακτικών ασκήσεων και στους χώρους εργασίας.</a:t>
            </a:r>
            <a:endParaRPr/>
          </a:p>
        </p:txBody>
      </p:sp>
      <p:sp>
        <p:nvSpPr>
          <p:cNvPr id="130" name="Google Shape;130;p23"/>
          <p:cNvSpPr txBox="1"/>
          <p:nvPr/>
        </p:nvSpPr>
        <p:spPr>
          <a:xfrm>
            <a:off x="8679304" y="515509"/>
            <a:ext cx="8729897"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Εισαγωγή και μαθησιακοί στόχοι</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627864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πολιτισμική παιδεία είναι η ικανότητα να κατανοεί, να εκτιμά και να αλληλεπιδρά αποτελεσματικά με άτομα από διαφορετικά πολιτισμικά υπόβαθρα. Περιλαμβάνει την επίγνωση των διαφορετικών εθίμων, αξιών, πεποιθήσεων και τρόπων επικοινωνίας που διαμορφώνουν τον τρόπο με τον οποίο τα άτομα αντιλαμβάνονται τον κόσμο και αλληλεπιδρούν μαζί του.</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Στο πλαίσιο της Επαγγελματικής Εκπαίδευσης και Κατάρτισης (ΕΕΚ), η πολιτισμική ικανότητα σημαίνει την αναγνώριση του τρόπου με τον οποίο οι πολιτισμικοί παράγοντες επηρεάζουν τους τρόπους μάθησης, τη δυναμική της τάξης και την εμπλοκή των μαθητών.</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Απαιτεί επίσης από τους εκπαιδευτικούς να αναπτύξουν επίγνωση των δικών τους πολιτισμικών προοπτικών — και όχι μόνο εκείνων των μαθητών τους.</a:t>
            </a:r>
            <a:endParaRPr/>
          </a:p>
        </p:txBody>
      </p:sp>
      <p:sp>
        <p:nvSpPr>
          <p:cNvPr id="150" name="Google Shape;150;p24"/>
          <p:cNvSpPr txBox="1"/>
          <p:nvPr/>
        </p:nvSpPr>
        <p:spPr>
          <a:xfrm>
            <a:off x="8768076" y="681913"/>
            <a:ext cx="8954749"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Ενότητα 1: Κατανόηση της πολιτισμικής παιδείας στην Επαγγελματική Εκπαίδευση και Κατάρτιση</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7" name="Google Shape;157;p25"/>
          <p:cNvGrpSpPr/>
          <p:nvPr/>
        </p:nvGrpSpPr>
        <p:grpSpPr>
          <a:xfrm>
            <a:off x="5940775" y="946396"/>
            <a:ext cx="857867" cy="857867"/>
            <a:chOff x="0" y="0"/>
            <a:chExt cx="812800" cy="812800"/>
          </a:xfrm>
        </p:grpSpPr>
        <p:sp>
          <p:nvSpPr>
            <p:cNvPr id="158" name="Google Shape;158;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0" name="Google Shape;160;p25"/>
          <p:cNvGrpSpPr/>
          <p:nvPr/>
        </p:nvGrpSpPr>
        <p:grpSpPr>
          <a:xfrm>
            <a:off x="6592862" y="2226096"/>
            <a:ext cx="604566" cy="604566"/>
            <a:chOff x="0" y="0"/>
            <a:chExt cx="812800" cy="812800"/>
          </a:xfrm>
        </p:grpSpPr>
        <p:sp>
          <p:nvSpPr>
            <p:cNvPr id="161" name="Google Shape;161;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3" name="Google Shape;163;p25"/>
          <p:cNvGrpSpPr/>
          <p:nvPr/>
        </p:nvGrpSpPr>
        <p:grpSpPr>
          <a:xfrm>
            <a:off x="5825201" y="681913"/>
            <a:ext cx="637633" cy="637633"/>
            <a:chOff x="0" y="0"/>
            <a:chExt cx="812800" cy="812800"/>
          </a:xfrm>
        </p:grpSpPr>
        <p:sp>
          <p:nvSpPr>
            <p:cNvPr id="164" name="Google Shape;164;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6" name="Google Shape;166;p25"/>
          <p:cNvSpPr/>
          <p:nvPr/>
        </p:nvSpPr>
        <p:spPr>
          <a:xfrm>
            <a:off x="16645236" y="819059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25"/>
          <p:cNvSpPr txBox="1"/>
          <p:nvPr/>
        </p:nvSpPr>
        <p:spPr>
          <a:xfrm>
            <a:off x="8860936" y="1742977"/>
            <a:ext cx="8491224" cy="66479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πολιτισμική παιδεία στην Επαγγελματική Εκπαίδευση και Κατάρτιση (ΕΕΚ) περιλαμβάνει τρεις βασικές συνιστώσες: πολιτισμικές γνώσεις, διαπολιτισμικές δεξιότητες και πολιτισμικές επαφές.</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chemeClr val="accent5"/>
                </a:solidFill>
                <a:latin typeface="Arial"/>
                <a:ea typeface="Arial"/>
                <a:cs typeface="Arial"/>
                <a:sym typeface="Arial"/>
              </a:rPr>
              <a:t>Ανάπτυξη από κοινού, όχι σε στάδια</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πολιτισμική γνώση σημαίνει την κατανόηση των διαφορετικών παραδόσεων, αξιών και τρόπων επικοινωνίας που φέρνουν οι μαθητές στο μαθησιακό περιβάλλον. Οι διαπολιτισμικές δεξιότητες είναι η ικανότητα προσαρμογής των μεθόδων διδασκαλίας και δημιουργίας καλών σχέσεων παρά τις πολιτισμικές διαφορές. Οι πολιτισμικές επαφές είναι ουσιαστικές αλληλεπιδράσεις που εμβαθύνουν την κατανόηση μέσω της πραγματικής εμπλοκής με διαφορετικούς μαθητές και εργασιακά περιβάλλοντα. Αυτές οι συνιστώσες αναπτύσσονται από κοινού μέσω της σκόπιμης επαγγελματικής πρακτικής, και όχι ως ξεχωριστά στάδια.</a:t>
            </a:r>
            <a:endParaRPr/>
          </a:p>
        </p:txBody>
      </p:sp>
      <p:sp>
        <p:nvSpPr>
          <p:cNvPr id="168" name="Google Shape;168;p25"/>
          <p:cNvSpPr txBox="1"/>
          <p:nvPr/>
        </p:nvSpPr>
        <p:spPr>
          <a:xfrm>
            <a:off x="8587599" y="1026821"/>
            <a:ext cx="9880982"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Τα τρία βασικά στοιχεία της πολιτισμικής παιδείας</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grpSp>
        <p:nvGrpSpPr>
          <p:cNvPr id="173" name="Google Shape;173;p26"/>
          <p:cNvGrpSpPr/>
          <p:nvPr/>
        </p:nvGrpSpPr>
        <p:grpSpPr>
          <a:xfrm rot="-5400000">
            <a:off x="-2018150" y="5932743"/>
            <a:ext cx="13655680" cy="7561980"/>
            <a:chOff x="0" y="0"/>
            <a:chExt cx="733891" cy="406400"/>
          </a:xfrm>
        </p:grpSpPr>
        <p:sp>
          <p:nvSpPr>
            <p:cNvPr id="174" name="Google Shape;174;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76" name="Google Shape;176;p26"/>
          <p:cNvGrpSpPr/>
          <p:nvPr/>
        </p:nvGrpSpPr>
        <p:grpSpPr>
          <a:xfrm rot="-5400000">
            <a:off x="6650470" y="5932743"/>
            <a:ext cx="13655680" cy="7561980"/>
            <a:chOff x="0" y="0"/>
            <a:chExt cx="733891" cy="406400"/>
          </a:xfrm>
        </p:grpSpPr>
        <p:sp>
          <p:nvSpPr>
            <p:cNvPr id="177" name="Google Shape;177;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9" name="Google Shape;179;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txBox="1"/>
          <p:nvPr/>
        </p:nvSpPr>
        <p:spPr>
          <a:xfrm>
            <a:off x="6543119" y="412666"/>
            <a:ext cx="5136908" cy="295465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800" b="1" i="0" u="none" strike="noStrike" cap="none">
                <a:solidFill>
                  <a:srgbClr val="000000"/>
                </a:solidFill>
                <a:latin typeface="Arial"/>
                <a:ea typeface="Arial"/>
                <a:cs typeface="Arial"/>
                <a:sym typeface="Arial"/>
              </a:rPr>
              <a:t>Αυτοαξιολόγηση πολιτισμικής παιδείας (Βαθμολογία 1–5)</a:t>
            </a:r>
            <a:endParaRPr sz="4800" b="0" i="0" u="none" strike="noStrike" cap="none">
              <a:solidFill>
                <a:srgbClr val="000000"/>
              </a:solidFill>
              <a:latin typeface="Arial"/>
              <a:ea typeface="Arial"/>
              <a:cs typeface="Arial"/>
              <a:sym typeface="Arial"/>
            </a:endParaRPr>
          </a:p>
        </p:txBody>
      </p:sp>
      <p:sp>
        <p:nvSpPr>
          <p:cNvPr id="190" name="Google Shape;190;p26"/>
          <p:cNvSpPr txBox="1"/>
          <p:nvPr/>
        </p:nvSpPr>
        <p:spPr>
          <a:xfrm>
            <a:off x="1776607" y="5553355"/>
            <a:ext cx="6814073" cy="443198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Βαθμολογία 1–5:</a:t>
            </a:r>
            <a:endParaRPr/>
          </a:p>
          <a:p>
            <a:pPr marL="0" marR="0" lvl="0" indent="0" algn="l"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Έχω επίγνωση των πολιτισμικών πλαισίων που εκπροσωπούνται στην τρέχουσα ομάδα των μαθητών μου.</a:t>
            </a:r>
            <a:endParaRPr/>
          </a:p>
          <a:p>
            <a:pPr marL="0" marR="0" lvl="0" indent="0" algn="l"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Προσαρμόζω τον τρόπο επικοινωνίας μου όταν συνεργάζομαι με πολύγλωσσες ή πολυπολιτισμικές ομάδες.</a:t>
            </a:r>
            <a:endParaRPr/>
          </a:p>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Αντιλαμβάνομαι πότε οι υποθέσεις που κάνω για τους μαθητές ενδέχεται να επηρεάζονται από πολιτισμικούς παράγοντες.</a:t>
            </a:r>
            <a:endParaRPr/>
          </a:p>
        </p:txBody>
      </p:sp>
      <p:sp>
        <p:nvSpPr>
          <p:cNvPr id="191" name="Google Shape;191;p26"/>
          <p:cNvSpPr txBox="1"/>
          <p:nvPr/>
        </p:nvSpPr>
        <p:spPr>
          <a:xfrm>
            <a:off x="10445227" y="5553355"/>
            <a:ext cx="6066165" cy="33239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Βαθμολογία 1–5:</a:t>
            </a:r>
            <a:endParaRPr/>
          </a:p>
          <a:p>
            <a:pPr marL="0" marR="0" lvl="0" indent="0" algn="l"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Χρησιμοποιώ παραδείγματα και υλικό που αντανακλούν διαφορετικά κοινωνικά υπόβαθρα και πλαίσια.</a:t>
            </a:r>
            <a:endParaRPr/>
          </a:p>
          <a:p>
            <a:pPr marL="0" marR="0" lvl="0" indent="0" algn="l"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Αντιμετωπίζω τις πολιτισμικές παρεξηγήσεις άμεσα και εποικοδομητικά όταν προκύπτουν.</a:t>
            </a:r>
            <a:endParaRPr/>
          </a:p>
        </p:txBody>
      </p:sp>
      <p:sp>
        <p:nvSpPr>
          <p:cNvPr id="192" name="Google Shape;192;p26"/>
          <p:cNvSpPr txBox="1"/>
          <p:nvPr/>
        </p:nvSpPr>
        <p:spPr>
          <a:xfrm>
            <a:off x="2309073" y="4554471"/>
            <a:ext cx="5001235" cy="86177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800" b="1" i="0" u="none" strike="noStrike" cap="none">
                <a:solidFill>
                  <a:schemeClr val="lt1"/>
                </a:solidFill>
                <a:latin typeface="Arial"/>
                <a:ea typeface="Arial"/>
                <a:cs typeface="Arial"/>
                <a:sym typeface="Arial"/>
              </a:rPr>
              <a:t>Ευαισθητοποίηση και επικοινωνία (1–3)</a:t>
            </a:r>
            <a:endParaRPr sz="2800" b="0" i="0" u="none" strike="noStrike" cap="none">
              <a:solidFill>
                <a:schemeClr val="lt1"/>
              </a:solidFill>
              <a:latin typeface="Arial"/>
              <a:ea typeface="Arial"/>
              <a:cs typeface="Arial"/>
              <a:sym typeface="Arial"/>
            </a:endParaRPr>
          </a:p>
        </p:txBody>
      </p:sp>
      <p:sp>
        <p:nvSpPr>
          <p:cNvPr id="193" name="Google Shape;193;p26"/>
          <p:cNvSpPr txBox="1"/>
          <p:nvPr/>
        </p:nvSpPr>
        <p:spPr>
          <a:xfrm>
            <a:off x="10977692" y="4566360"/>
            <a:ext cx="500123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lt1"/>
                </a:solidFill>
                <a:latin typeface="Arial"/>
                <a:ea typeface="Arial"/>
                <a:cs typeface="Arial"/>
                <a:sym typeface="Arial"/>
              </a:rPr>
              <a:t>Υλικά και αντίδραση (4–5)</a:t>
            </a:r>
            <a:endParaRPr sz="2800" b="0" i="0" u="none" strike="noStrike" cap="none">
              <a:solidFill>
                <a:schemeClr val="lt1"/>
              </a:solidFill>
              <a:latin typeface="Arial"/>
              <a:ea typeface="Arial"/>
              <a:cs typeface="Arial"/>
              <a:sym typeface="Arial"/>
            </a:endParaRPr>
          </a:p>
        </p:txBody>
      </p:sp>
      <p:sp>
        <p:nvSpPr>
          <p:cNvPr id="194" name="Google Shape;194;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p:nvPr/>
        </p:nvSpPr>
        <p:spPr>
          <a:xfrm rot="-4773720">
            <a:off x="6447536" y="3985775"/>
            <a:ext cx="12676724" cy="2638406"/>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7"/>
          <p:cNvSpPr/>
          <p:nvPr/>
        </p:nvSpPr>
        <p:spPr>
          <a:xfrm>
            <a:off x="1149514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7"/>
          <p:cNvSpPr txBox="1"/>
          <p:nvPr/>
        </p:nvSpPr>
        <p:spPr>
          <a:xfrm>
            <a:off x="226406" y="1120295"/>
            <a:ext cx="11035534" cy="88639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ασυνείδητη προκατάληψη αναφέρεται στις αυτόματες κρίσεις που διατυπώνουμε για τους ανθρώπους με βάση το υπόβαθρό τους, την εμφάνισή τους ή την ταυτότητά τους — χωρίς να το συνειδητοποιούμε. Αυτές οι προκαταλήψεις διαμορφώνονται μέσω της εμπειρίας, του πολιτισμικού προγραμματισμού και της έκθεσης στα μέσα ενημέρωσης. Δεν αποτελούν ένδειξη κακής πρόθεσης.</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Πώς εκδηλώνεται η προκατάληψη στην Επαγγελματική Εκπαίδευση και Κατάρτιση (ΕΕΚ):</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•Το να δίνεται επανειλημμένα ο λόγος στους ίδιους μαθητές κατά τη διάρκεια ομαδικών συζητήσεων</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•Το να υποθέτουμε ότι ένας σιωπηλός μαθητής δεν συμμετέχει, αντί να λαμβάνουμε υπόψη τις πολιτισμικές νόρμες σχετικά με τη συμμετοχή</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 Η παροχή πιο λεπτομερούς ανατροφοδότησης σε μαθητές που μας θυμίζουν τον εαυτό μας</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 Η διατύπωση υποθέσεων σχετικά με τις φιλοδοξίες ή τις ικανότητες ενός μαθητή με βάση το υπόβαθρό του</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 Η χρήση παραδειγμάτων ή χιούμορ που προϋποθέτουν ένα κοινό πολιτισμικό σημείο αναφοράς</a:t>
            </a:r>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Αντί να υποθέτετε ότι ένας μαθητής είναι αδιάφορος επειδή είναι σιωπηλός, ρωτήστε: «Ποιες πολιτισμικές νόρμες ενδέχεται να επηρεάζουν τον τρόπο με τον οποίο αυτός ο μαθητής συμμετέχει σε μια ομάδα;» Αυτή η στροφή — από την κρίση προς την περιέργεια — είναι το σημείο από όπου ξεκινά η πρακτική της χωρίς αποκλεισμούς.</a:t>
            </a:r>
            <a:endParaRPr/>
          </a:p>
        </p:txBody>
      </p:sp>
      <p:sp>
        <p:nvSpPr>
          <p:cNvPr id="204" name="Google Shape;204;p27"/>
          <p:cNvSpPr txBox="1"/>
          <p:nvPr/>
        </p:nvSpPr>
        <p:spPr>
          <a:xfrm>
            <a:off x="226406" y="370592"/>
            <a:ext cx="11873836"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Ενότητα 2: Η ασυνείδητη προκατάληψη και η επίδρασή της στη διδασκαλία</a:t>
            </a:r>
            <a:endParaRPr sz="2800" b="0" i="0" u="none" strike="noStrike" cap="none">
              <a:solidFill>
                <a:srgbClr val="000000"/>
              </a:solidFill>
              <a:latin typeface="Arial"/>
              <a:ea typeface="Arial"/>
              <a:cs typeface="Arial"/>
              <a:sym typeface="Arial"/>
            </a:endParaRPr>
          </a:p>
        </p:txBody>
      </p:sp>
      <p:grpSp>
        <p:nvGrpSpPr>
          <p:cNvPr id="205" name="Google Shape;205;p27"/>
          <p:cNvGrpSpPr/>
          <p:nvPr/>
        </p:nvGrpSpPr>
        <p:grpSpPr>
          <a:xfrm>
            <a:off x="12222449" y="465158"/>
            <a:ext cx="857867" cy="857867"/>
            <a:chOff x="0" y="0"/>
            <a:chExt cx="812800" cy="812800"/>
          </a:xfrm>
        </p:grpSpPr>
        <p:sp>
          <p:nvSpPr>
            <p:cNvPr id="206" name="Google Shape;20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08" name="Google Shape;208;p27"/>
          <p:cNvGrpSpPr/>
          <p:nvPr/>
        </p:nvGrpSpPr>
        <p:grpSpPr>
          <a:xfrm>
            <a:off x="12908123" y="303402"/>
            <a:ext cx="604566" cy="604566"/>
            <a:chOff x="0" y="0"/>
            <a:chExt cx="812800" cy="812800"/>
          </a:xfrm>
        </p:grpSpPr>
        <p:sp>
          <p:nvSpPr>
            <p:cNvPr id="209" name="Google Shape;20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1" name="Google Shape;211;p27"/>
          <p:cNvGrpSpPr/>
          <p:nvPr/>
        </p:nvGrpSpPr>
        <p:grpSpPr>
          <a:xfrm>
            <a:off x="12927954" y="801479"/>
            <a:ext cx="637633" cy="637633"/>
            <a:chOff x="0" y="0"/>
            <a:chExt cx="812800" cy="812800"/>
          </a:xfrm>
        </p:grpSpPr>
        <p:sp>
          <p:nvSpPr>
            <p:cNvPr id="212" name="Google Shape;21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28"/>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19" name="Google Shape;219;p28"/>
          <p:cNvSpPr/>
          <p:nvPr/>
        </p:nvSpPr>
        <p:spPr>
          <a:xfrm rot="4721273" flipH="1">
            <a:off x="-261964" y="2947481"/>
            <a:ext cx="14314219" cy="256459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20" name="Google Shape;220;p28"/>
          <p:cNvGrpSpPr/>
          <p:nvPr/>
        </p:nvGrpSpPr>
        <p:grpSpPr>
          <a:xfrm>
            <a:off x="5940775" y="946396"/>
            <a:ext cx="857867" cy="857867"/>
            <a:chOff x="0" y="0"/>
            <a:chExt cx="812800" cy="812800"/>
          </a:xfrm>
        </p:grpSpPr>
        <p:sp>
          <p:nvSpPr>
            <p:cNvPr id="221" name="Google Shape;221;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3" name="Google Shape;223;p28"/>
          <p:cNvGrpSpPr/>
          <p:nvPr/>
        </p:nvGrpSpPr>
        <p:grpSpPr>
          <a:xfrm>
            <a:off x="6592862" y="2226096"/>
            <a:ext cx="604566" cy="604566"/>
            <a:chOff x="0" y="0"/>
            <a:chExt cx="812800" cy="812800"/>
          </a:xfrm>
        </p:grpSpPr>
        <p:sp>
          <p:nvSpPr>
            <p:cNvPr id="224" name="Google Shape;224;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6" name="Google Shape;226;p28"/>
          <p:cNvGrpSpPr/>
          <p:nvPr/>
        </p:nvGrpSpPr>
        <p:grpSpPr>
          <a:xfrm>
            <a:off x="5825201" y="681913"/>
            <a:ext cx="637633" cy="637633"/>
            <a:chOff x="0" y="0"/>
            <a:chExt cx="812800" cy="812800"/>
          </a:xfrm>
        </p:grpSpPr>
        <p:sp>
          <p:nvSpPr>
            <p:cNvPr id="227" name="Google Shape;227;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9" name="Google Shape;229;p28"/>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8"/>
          <p:cNvSpPr txBox="1"/>
          <p:nvPr/>
        </p:nvSpPr>
        <p:spPr>
          <a:xfrm>
            <a:off x="8737221" y="1450181"/>
            <a:ext cx="9220121" cy="738663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διευκόλυνση της ένταξης σημαίνει τη δημιουργία, με ενεργό τρόπο, συνθηκών στις οποίες όλοι οι εκπαιδευόμενοι μπορούν να συμμετέχουν, να συνεισφέρουν και να προοδεύουν — ανεξάρτητα από τη γλώσσα, το υπόβαθρο ή την προηγούμενη εμπειρία τους. Στα εργαστήρια Επαγγελματικής Εκπαίδευσης και Κατάρτισης (ΕΕΚ) και στα πρακτικά περιβάλλοντα, αυτό απαιτεί προσεκτικό σχεδιασμό και συνεχή προσοχή.</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προσαρμογή της διδασκαλίας ώστε να αντανακλά το πολιτισμικό υπόβαθρο των εκπαιδευομένων δεν σημαίνει μείωση των προδιαγραφών. Σημαίνει τη χρήση ποικίλων παραδειγμάτων, την ενσωμάτωση διαφορετικών προοπτικών στο εκπαιδευτικό υλικό και την αναγνώριση διαφορετικών τρόπων προσέγγισης μιας εργασίας.</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δημιουργία ενός ασφαλούς μαθησιακού χώρου σημαίνει τον καθορισμό βασικών κανόνων για έναν διάλογο που χαρακτηρίζεται από σεβασμό από την αρχή ενός προγράμματος, την άμεση αντιμετώπιση των μικροεπιθετικών συμπεριφορών όταν αυτές εμφανίζονται, καθώς και την προώθηση της γλώσσας χωρίς αποκλεισμούς που αναμένετε από τους εκπαιδευόμενους.</a:t>
            </a:r>
            <a:endParaRPr/>
          </a:p>
        </p:txBody>
      </p:sp>
      <p:sp>
        <p:nvSpPr>
          <p:cNvPr id="233" name="Google Shape;233;p28"/>
          <p:cNvSpPr txBox="1"/>
          <p:nvPr/>
        </p:nvSpPr>
        <p:spPr>
          <a:xfrm>
            <a:off x="8737221" y="412665"/>
            <a:ext cx="8729897"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Ενότητα 3: Η διευκόλυνση χωρίς αποκλεισμούς στην πράξη</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29"/>
          <p:cNvPicPr preferRelativeResize="0"/>
          <p:nvPr/>
        </p:nvPicPr>
        <p:blipFill rotWithShape="1">
          <a:blip r:embed="rId3">
            <a:alphaModFix/>
          </a:blip>
          <a:srcRect/>
          <a:stretch/>
        </p:blipFill>
        <p:spPr>
          <a:xfrm>
            <a:off x="-1" y="9084356"/>
            <a:ext cx="19637115" cy="1202643"/>
          </a:xfrm>
          <a:prstGeom prst="rect">
            <a:avLst/>
          </a:prstGeom>
          <a:noFill/>
          <a:ln>
            <a:noFill/>
          </a:ln>
        </p:spPr>
      </p:pic>
      <p:pic>
        <p:nvPicPr>
          <p:cNvPr id="239" name="Google Shape;239;p29"/>
          <p:cNvPicPr preferRelativeResize="0"/>
          <p:nvPr/>
        </p:nvPicPr>
        <p:blipFill rotWithShape="1">
          <a:blip r:embed="rId4">
            <a:alphaModFix/>
          </a:blip>
          <a:srcRect/>
          <a:stretch/>
        </p:blipFill>
        <p:spPr>
          <a:xfrm>
            <a:off x="1324756" y="114300"/>
            <a:ext cx="1600200" cy="1257300"/>
          </a:xfrm>
          <a:prstGeom prst="rect">
            <a:avLst/>
          </a:prstGeom>
          <a:noFill/>
          <a:ln>
            <a:noFill/>
          </a:ln>
        </p:spPr>
      </p:pic>
      <p:sp>
        <p:nvSpPr>
          <p:cNvPr id="240" name="Google Shape;240;p29"/>
          <p:cNvSpPr txBox="1"/>
          <p:nvPr/>
        </p:nvSpPr>
        <p:spPr>
          <a:xfrm>
            <a:off x="341199" y="1545366"/>
            <a:ext cx="16717607" cy="1154734"/>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US" sz="1800" b="1" i="0" u="none" strike="noStrike" cap="none" dirty="0">
                <a:solidFill>
                  <a:schemeClr val="accent5"/>
                </a:solidFill>
                <a:latin typeface="Arial"/>
                <a:ea typeface="Arial"/>
                <a:cs typeface="Arial"/>
                <a:sym typeface="Arial"/>
              </a:rPr>
              <a:t>ΣΕΝΑΡΙΟ</a:t>
            </a:r>
            <a:r>
              <a:rPr lang="en-US" sz="1800" b="1" i="0" u="none" strike="noStrike" cap="none" dirty="0">
                <a:solidFill>
                  <a:schemeClr val="lt1"/>
                </a:solidFill>
                <a:latin typeface="Arial"/>
                <a:ea typeface="Arial"/>
                <a:cs typeface="Arial"/>
                <a:sym typeface="Arial"/>
              </a:rPr>
              <a:t> </a:t>
            </a:r>
            <a:r>
              <a:rPr lang="en-US" sz="1800" b="0" i="0" u="none" strike="noStrike" cap="none" dirty="0" err="1">
                <a:solidFill>
                  <a:schemeClr val="lt1"/>
                </a:solidFill>
                <a:latin typeface="Arial"/>
                <a:ea typeface="Arial"/>
                <a:cs typeface="Arial"/>
                <a:sym typeface="Arial"/>
              </a:rPr>
              <a:t>Έν</a:t>
            </a:r>
            <a:r>
              <a:rPr lang="en-US" sz="1800" b="0" i="0" u="none" strike="noStrike" cap="none" dirty="0">
                <a:solidFill>
                  <a:schemeClr val="lt1"/>
                </a:solidFill>
                <a:latin typeface="Arial"/>
                <a:ea typeface="Arial"/>
                <a:cs typeface="Arial"/>
                <a:sym typeface="Arial"/>
              </a:rPr>
              <a:t>ας μαθητής με διαφορετική μητρική γλώσσα ανταποκρίνεται ικανοποιητικά στις πρακτικές ασκήσεις ενός εργαστηρίου, αλλά δυσκολεύεται όταν οι οδηγίες δίνονται προφορικά και με γρήγορο ρυθμό. </a:t>
            </a:r>
            <a:r>
              <a:rPr lang="en-US" sz="1800" b="0" i="0" u="none" strike="noStrike" cap="none" dirty="0" err="1">
                <a:solidFill>
                  <a:schemeClr val="lt1"/>
                </a:solidFill>
                <a:latin typeface="Arial"/>
                <a:ea typeface="Arial"/>
                <a:cs typeface="Arial"/>
                <a:sym typeface="Arial"/>
              </a:rPr>
              <a:t>Έν</a:t>
            </a:r>
            <a:r>
              <a:rPr lang="en-US" sz="1800" b="0" i="0" u="none" strike="noStrike" cap="none" dirty="0">
                <a:solidFill>
                  <a:schemeClr val="lt1"/>
                </a:solidFill>
                <a:latin typeface="Arial"/>
                <a:ea typeface="Arial"/>
                <a:cs typeface="Arial"/>
                <a:sym typeface="Arial"/>
              </a:rPr>
              <a:t>ας συμμαθητής του κάνει ένα περιφρονητικό σχόλιο για τις γλωσσικές του ικανότητες μπροστά στην ομάδα.</a:t>
            </a:r>
            <a:endParaRPr dirty="0"/>
          </a:p>
        </p:txBody>
      </p:sp>
      <p:sp>
        <p:nvSpPr>
          <p:cNvPr id="241" name="Google Shape;241;p29"/>
          <p:cNvSpPr txBox="1"/>
          <p:nvPr/>
        </p:nvSpPr>
        <p:spPr>
          <a:xfrm>
            <a:off x="4467069" y="418933"/>
            <a:ext cx="8229600" cy="6858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US" sz="2800" b="1" i="0" u="none" strike="noStrike" cap="none" dirty="0" err="1">
                <a:solidFill>
                  <a:schemeClr val="dk2"/>
                </a:solidFill>
                <a:latin typeface="Arial"/>
                <a:ea typeface="Arial"/>
                <a:cs typeface="Arial"/>
                <a:sym typeface="Arial"/>
              </a:rPr>
              <a:t>Άσκηση</a:t>
            </a:r>
            <a:r>
              <a:rPr lang="en-US" sz="2800" b="1" i="0" u="none" strike="noStrike" cap="none" dirty="0">
                <a:solidFill>
                  <a:schemeClr val="dk2"/>
                </a:solidFill>
                <a:latin typeface="Arial"/>
                <a:ea typeface="Arial"/>
                <a:cs typeface="Arial"/>
                <a:sym typeface="Arial"/>
              </a:rPr>
              <a:t> </a:t>
            </a:r>
            <a:r>
              <a:rPr lang="en-US" sz="2800" b="1" i="0" u="none" strike="noStrike" cap="none" dirty="0" err="1">
                <a:solidFill>
                  <a:schemeClr val="dk2"/>
                </a:solidFill>
                <a:latin typeface="Arial"/>
                <a:ea typeface="Arial"/>
                <a:cs typeface="Arial"/>
                <a:sym typeface="Arial"/>
              </a:rPr>
              <a:t>σεν</a:t>
            </a:r>
            <a:r>
              <a:rPr lang="en-US" sz="2800" b="1" i="0" u="none" strike="noStrike" cap="none" dirty="0">
                <a:solidFill>
                  <a:schemeClr val="dk2"/>
                </a:solidFill>
                <a:latin typeface="Arial"/>
                <a:ea typeface="Arial"/>
                <a:cs typeface="Arial"/>
                <a:sym typeface="Arial"/>
              </a:rPr>
              <a:t>αρίου: Η αξιολόγηση από ομοτίμους</a:t>
            </a:r>
            <a:endParaRPr sz="2800" b="0" i="0" u="none" strike="noStrike" cap="none" dirty="0">
              <a:solidFill>
                <a:schemeClr val="dk2"/>
              </a:solidFill>
              <a:latin typeface="Arial"/>
              <a:ea typeface="Arial"/>
              <a:cs typeface="Arial"/>
              <a:sym typeface="Arial"/>
            </a:endParaRPr>
          </a:p>
        </p:txBody>
      </p:sp>
      <p:sp>
        <p:nvSpPr>
          <p:cNvPr id="242" name="Google Shape;242;p29"/>
          <p:cNvSpPr txBox="1"/>
          <p:nvPr/>
        </p:nvSpPr>
        <p:spPr>
          <a:xfrm>
            <a:off x="5335856" y="2902685"/>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US" sz="2400" b="1" i="0" u="none" strike="noStrike" cap="none" dirty="0" err="1">
                <a:solidFill>
                  <a:schemeClr val="dk2"/>
                </a:solidFill>
                <a:latin typeface="Arial"/>
                <a:ea typeface="Arial"/>
                <a:cs typeface="Arial"/>
                <a:sym typeface="Arial"/>
              </a:rPr>
              <a:t>Σκεφτείτε</a:t>
            </a:r>
            <a:r>
              <a:rPr lang="en-US" sz="2400" b="1" i="0" u="none" strike="noStrike" cap="none" dirty="0">
                <a:solidFill>
                  <a:schemeClr val="dk2"/>
                </a:solidFill>
                <a:latin typeface="Arial"/>
                <a:ea typeface="Arial"/>
                <a:cs typeface="Arial"/>
                <a:sym typeface="Arial"/>
              </a:rPr>
              <a:t> </a:t>
            </a:r>
            <a:r>
              <a:rPr lang="en-US" sz="2400" b="1" i="0" u="none" strike="noStrike" cap="none" dirty="0" err="1">
                <a:solidFill>
                  <a:schemeClr val="dk2"/>
                </a:solidFill>
                <a:latin typeface="Arial"/>
                <a:ea typeface="Arial"/>
                <a:cs typeface="Arial"/>
                <a:sym typeface="Arial"/>
              </a:rPr>
              <a:t>την</a:t>
            </a:r>
            <a:r>
              <a:rPr lang="en-US" sz="2400" b="1" i="0" u="none" strike="noStrike" cap="none" dirty="0">
                <a:solidFill>
                  <a:schemeClr val="dk2"/>
                </a:solidFill>
                <a:latin typeface="Arial"/>
                <a:ea typeface="Arial"/>
                <a:cs typeface="Arial"/>
                <a:sym typeface="Arial"/>
              </a:rPr>
              <a:t> απ</a:t>
            </a:r>
            <a:r>
              <a:rPr lang="en-US" sz="2400" b="1" i="0" u="none" strike="noStrike" cap="none" dirty="0" err="1">
                <a:solidFill>
                  <a:schemeClr val="dk2"/>
                </a:solidFill>
                <a:latin typeface="Arial"/>
                <a:ea typeface="Arial"/>
                <a:cs typeface="Arial"/>
                <a:sym typeface="Arial"/>
              </a:rPr>
              <a:t>άντησή</a:t>
            </a:r>
            <a:r>
              <a:rPr lang="en-US" sz="2400" b="1" i="0" u="none" strike="noStrike" cap="none" dirty="0">
                <a:solidFill>
                  <a:schemeClr val="dk2"/>
                </a:solidFill>
                <a:latin typeface="Arial"/>
                <a:ea typeface="Arial"/>
                <a:cs typeface="Arial"/>
                <a:sym typeface="Arial"/>
              </a:rPr>
              <a:t> σας </a:t>
            </a:r>
            <a:r>
              <a:rPr lang="en-US" sz="2400" b="1" i="0" u="none" strike="noStrike" cap="none" dirty="0" err="1">
                <a:solidFill>
                  <a:schemeClr val="dk2"/>
                </a:solidFill>
                <a:latin typeface="Arial"/>
                <a:ea typeface="Arial"/>
                <a:cs typeface="Arial"/>
                <a:sym typeface="Arial"/>
              </a:rPr>
              <a:t>ως</a:t>
            </a:r>
            <a:r>
              <a:rPr lang="en-US" sz="2400" b="1" i="0" u="none" strike="noStrike" cap="none" dirty="0">
                <a:solidFill>
                  <a:schemeClr val="dk2"/>
                </a:solidFill>
                <a:latin typeface="Arial"/>
                <a:ea typeface="Arial"/>
                <a:cs typeface="Arial"/>
                <a:sym typeface="Arial"/>
              </a:rPr>
              <a:t> </a:t>
            </a:r>
            <a:r>
              <a:rPr lang="en-US" sz="2400" b="1" i="0" u="none" strike="noStrike" cap="none" dirty="0" err="1">
                <a:solidFill>
                  <a:schemeClr val="dk2"/>
                </a:solidFill>
                <a:latin typeface="Arial"/>
                <a:ea typeface="Arial"/>
                <a:cs typeface="Arial"/>
                <a:sym typeface="Arial"/>
              </a:rPr>
              <a:t>εκ</a:t>
            </a:r>
            <a:r>
              <a:rPr lang="en-US" sz="2400" b="1" i="0" u="none" strike="noStrike" cap="none" dirty="0">
                <a:solidFill>
                  <a:schemeClr val="dk2"/>
                </a:solidFill>
                <a:latin typeface="Arial"/>
                <a:ea typeface="Arial"/>
                <a:cs typeface="Arial"/>
                <a:sym typeface="Arial"/>
              </a:rPr>
              <a:t>παιδευτής:</a:t>
            </a:r>
            <a:endParaRPr sz="2400" b="0" i="0" u="none" strike="noStrike" cap="none" dirty="0">
              <a:solidFill>
                <a:schemeClr val="dk2"/>
              </a:solidFill>
              <a:latin typeface="Arial"/>
              <a:ea typeface="Arial"/>
              <a:cs typeface="Arial"/>
              <a:sym typeface="Arial"/>
            </a:endParaRPr>
          </a:p>
        </p:txBody>
      </p:sp>
      <p:sp>
        <p:nvSpPr>
          <p:cNvPr id="243" name="Google Shape;243;p29"/>
          <p:cNvSpPr txBox="1"/>
          <p:nvPr/>
        </p:nvSpPr>
        <p:spPr>
          <a:xfrm>
            <a:off x="867787" y="3865002"/>
            <a:ext cx="15898069" cy="1538883"/>
          </a:xfrm>
          <a:prstGeom prst="rect">
            <a:avLst/>
          </a:prstGeom>
          <a:noFill/>
          <a:ln>
            <a:noFill/>
          </a:ln>
        </p:spPr>
        <p:txBody>
          <a:bodyPr spcFirstLastPara="1" wrap="square" lIns="0" tIns="0" rIns="182875" bIns="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Πώς</a:t>
            </a:r>
            <a:r>
              <a:rPr lang="en-US" sz="2000" b="0" i="0" u="none" strike="noStrike" cap="none" dirty="0">
                <a:solidFill>
                  <a:srgbClr val="000000"/>
                </a:solidFill>
                <a:latin typeface="Arial"/>
                <a:ea typeface="Arial"/>
                <a:cs typeface="Arial"/>
                <a:sym typeface="Arial"/>
              </a:rPr>
              <a:t> απα</a:t>
            </a:r>
            <a:r>
              <a:rPr lang="en-US" sz="2000" b="0" i="0" u="none" strike="noStrike" cap="none" dirty="0" err="1">
                <a:solidFill>
                  <a:srgbClr val="000000"/>
                </a:solidFill>
                <a:latin typeface="Arial"/>
                <a:ea typeface="Arial"/>
                <a:cs typeface="Arial"/>
                <a:sym typeface="Arial"/>
              </a:rPr>
              <a:t>ντάτε</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στη</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στιγμή</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στο</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σχόλιο</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ενός</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συμμ</a:t>
            </a:r>
            <a:r>
              <a:rPr lang="en-US" sz="2000" b="0" i="0" u="none" strike="noStrike" cap="none" dirty="0">
                <a:solidFill>
                  <a:srgbClr val="000000"/>
                </a:solidFill>
                <a:latin typeface="Arial"/>
                <a:ea typeface="Arial"/>
                <a:cs typeface="Arial"/>
                <a:sym typeface="Arial"/>
              </a:rPr>
              <a:t>αθητή, χωρίς να οξύνετε την κατάσταση ή να φέρνετε σε δύσκολη θέση κανέναν από τους δύο μαθητές;</a:t>
            </a:r>
            <a:endParaRPr dirty="0"/>
          </a:p>
          <a:p>
            <a:pPr marL="0" marR="0" lvl="0" indent="0" algn="l" rtl="0">
              <a:lnSpc>
                <a:spcPct val="100000"/>
              </a:lnSpc>
              <a:spcBef>
                <a:spcPts val="0"/>
              </a:spcBef>
              <a:spcAft>
                <a:spcPts val="0"/>
              </a:spcAft>
              <a:buNone/>
            </a:pPr>
            <a:endParaRPr sz="2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Ποι</a:t>
            </a:r>
            <a:r>
              <a:rPr lang="en-US" sz="2000" b="0" i="0" u="none" strike="noStrike" cap="none" dirty="0">
                <a:solidFill>
                  <a:srgbClr val="000000"/>
                </a:solidFill>
                <a:latin typeface="Arial"/>
                <a:ea typeface="Arial"/>
                <a:cs typeface="Arial"/>
                <a:sym typeface="Arial"/>
              </a:rPr>
              <a:t>α πρακτική προσαρμογή θα μπορούσατε να κάνετε σε αυτή τη συνεδρία για να διευκολύνετε την πρόσβαση του μαθητή στο περιεχόμενο;</a:t>
            </a:r>
            <a:endParaRPr dirty="0"/>
          </a:p>
        </p:txBody>
      </p:sp>
      <p:sp>
        <p:nvSpPr>
          <p:cNvPr id="244" name="Google Shape;244;p29"/>
          <p:cNvSpPr txBox="1"/>
          <p:nvPr/>
        </p:nvSpPr>
        <p:spPr>
          <a:xfrm>
            <a:off x="867787" y="5843638"/>
            <a:ext cx="17135637" cy="923330"/>
          </a:xfrm>
          <a:prstGeom prst="rect">
            <a:avLst/>
          </a:prstGeom>
          <a:noFill/>
          <a:ln>
            <a:noFill/>
          </a:ln>
        </p:spPr>
        <p:txBody>
          <a:bodyPr spcFirstLastPara="1" wrap="square" lIns="182875" tIns="0" rIns="0" bIns="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a:t>
            </a:r>
            <a:r>
              <a:rPr lang="en-US" sz="2000" b="0" i="0" u="none" strike="noStrike" cap="none" dirty="0" err="1">
                <a:solidFill>
                  <a:srgbClr val="000000"/>
                </a:solidFill>
                <a:latin typeface="Arial"/>
                <a:ea typeface="Arial"/>
                <a:cs typeface="Arial"/>
                <a:sym typeface="Arial"/>
              </a:rPr>
              <a:t>Πώς</a:t>
            </a:r>
            <a:r>
              <a:rPr lang="en-US" sz="2000" b="0" i="0" u="none" strike="noStrike" cap="none" dirty="0">
                <a:solidFill>
                  <a:srgbClr val="000000"/>
                </a:solidFill>
                <a:latin typeface="Arial"/>
                <a:ea typeface="Arial"/>
                <a:cs typeface="Arial"/>
                <a:sym typeface="Arial"/>
              </a:rPr>
              <a:t> επ</a:t>
            </a:r>
            <a:r>
              <a:rPr lang="en-US" sz="2000" b="0" i="0" u="none" strike="noStrike" cap="none" dirty="0" err="1">
                <a:solidFill>
                  <a:srgbClr val="000000"/>
                </a:solidFill>
                <a:latin typeface="Arial"/>
                <a:ea typeface="Arial"/>
                <a:cs typeface="Arial"/>
                <a:sym typeface="Arial"/>
              </a:rPr>
              <a:t>ικοινωνείτε</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με</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τον</a:t>
            </a:r>
            <a:r>
              <a:rPr lang="en-US" sz="2000" b="0" i="0" u="none" strike="noStrike" cap="none" dirty="0">
                <a:solidFill>
                  <a:srgbClr val="000000"/>
                </a:solidFill>
                <a:latin typeface="Arial"/>
                <a:ea typeface="Arial"/>
                <a:cs typeface="Arial"/>
                <a:sym typeface="Arial"/>
              </a:rPr>
              <a:t> μα</a:t>
            </a:r>
            <a:r>
              <a:rPr lang="en-US" sz="2000" b="0" i="0" u="none" strike="noStrike" cap="none" dirty="0" err="1">
                <a:solidFill>
                  <a:srgbClr val="000000"/>
                </a:solidFill>
                <a:latin typeface="Arial"/>
                <a:ea typeface="Arial"/>
                <a:cs typeface="Arial"/>
                <a:sym typeface="Arial"/>
              </a:rPr>
              <a:t>θητή</a:t>
            </a:r>
            <a:r>
              <a:rPr lang="en-US" sz="2000" b="0" i="0" u="none" strike="noStrike" cap="none" dirty="0">
                <a:solidFill>
                  <a:srgbClr val="000000"/>
                </a:solidFill>
                <a:latin typeface="Arial"/>
                <a:ea typeface="Arial"/>
                <a:cs typeface="Arial"/>
                <a:sym typeface="Arial"/>
              </a:rPr>
              <a:t> κατ’ </a:t>
            </a:r>
            <a:r>
              <a:rPr lang="en-US" sz="2000" b="0" i="0" u="none" strike="noStrike" cap="none" dirty="0" err="1">
                <a:solidFill>
                  <a:srgbClr val="000000"/>
                </a:solidFill>
                <a:latin typeface="Arial"/>
                <a:ea typeface="Arial"/>
                <a:cs typeface="Arial"/>
                <a:sym typeface="Arial"/>
              </a:rPr>
              <a:t>ιδί</a:t>
            </a:r>
            <a:r>
              <a:rPr lang="en-US" sz="2000" b="0" i="0" u="none" strike="noStrike" cap="none" dirty="0">
                <a:solidFill>
                  <a:srgbClr val="000000"/>
                </a:solidFill>
                <a:latin typeface="Arial"/>
                <a:ea typeface="Arial"/>
                <a:cs typeface="Arial"/>
                <a:sym typeface="Arial"/>
              </a:rPr>
              <a:t>αν μετά το μάθημα;</a:t>
            </a:r>
            <a:endParaRPr dirty="0"/>
          </a:p>
          <a:p>
            <a:pPr marL="0" marR="0" lvl="0" indent="0" algn="l" rtl="0">
              <a:lnSpc>
                <a:spcPct val="100000"/>
              </a:lnSpc>
              <a:spcBef>
                <a:spcPts val="0"/>
              </a:spcBef>
              <a:spcAft>
                <a:spcPts val="0"/>
              </a:spcAft>
              <a:buNone/>
            </a:pPr>
            <a:endParaRPr sz="2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a:t>
            </a:r>
            <a:r>
              <a:rPr lang="en-US" sz="2000" b="0" i="0" u="none" strike="noStrike" cap="none" dirty="0" err="1">
                <a:solidFill>
                  <a:srgbClr val="000000"/>
                </a:solidFill>
                <a:latin typeface="Arial"/>
                <a:ea typeface="Arial"/>
                <a:cs typeface="Arial"/>
                <a:sym typeface="Arial"/>
              </a:rPr>
              <a:t>Τι</a:t>
            </a:r>
            <a:r>
              <a:rPr lang="en-US" sz="2000" b="0" i="0" u="none" strike="noStrike" cap="none" dirty="0">
                <a:solidFill>
                  <a:srgbClr val="000000"/>
                </a:solidFill>
                <a:latin typeface="Arial"/>
                <a:ea typeface="Arial"/>
                <a:cs typeface="Arial"/>
                <a:sym typeface="Arial"/>
              </a:rPr>
              <a:t> σας </a:t>
            </a:r>
            <a:r>
              <a:rPr lang="en-US" sz="2000" b="0" i="0" u="none" strike="noStrike" cap="none" dirty="0" err="1">
                <a:solidFill>
                  <a:srgbClr val="000000"/>
                </a:solidFill>
                <a:latin typeface="Arial"/>
                <a:ea typeface="Arial"/>
                <a:cs typeface="Arial"/>
                <a:sym typeface="Arial"/>
              </a:rPr>
              <a:t>λέει</a:t>
            </a:r>
            <a:r>
              <a:rPr lang="en-US" sz="2000" b="0" i="0" u="none" strike="noStrike" cap="none" dirty="0">
                <a:solidFill>
                  <a:srgbClr val="000000"/>
                </a:solidFill>
                <a:latin typeface="Arial"/>
                <a:ea typeface="Arial"/>
                <a:cs typeface="Arial"/>
                <a:sym typeface="Arial"/>
              </a:rPr>
              <a:t> α</a:t>
            </a:r>
            <a:r>
              <a:rPr lang="en-US" sz="2000" b="0" i="0" u="none" strike="noStrike" cap="none" dirty="0" err="1">
                <a:solidFill>
                  <a:srgbClr val="000000"/>
                </a:solidFill>
                <a:latin typeface="Arial"/>
                <a:ea typeface="Arial"/>
                <a:cs typeface="Arial"/>
                <a:sym typeface="Arial"/>
              </a:rPr>
              <a:t>υτή</a:t>
            </a:r>
            <a:r>
              <a:rPr lang="en-US" sz="2000" b="0" i="0" u="none" strike="noStrike" cap="none" dirty="0">
                <a:solidFill>
                  <a:srgbClr val="000000"/>
                </a:solidFill>
                <a:latin typeface="Arial"/>
                <a:ea typeface="Arial"/>
                <a:cs typeface="Arial"/>
                <a:sym typeface="Arial"/>
              </a:rPr>
              <a:t> η κα</a:t>
            </a:r>
            <a:r>
              <a:rPr lang="en-US" sz="2000" b="0" i="0" u="none" strike="noStrike" cap="none" dirty="0" err="1">
                <a:solidFill>
                  <a:srgbClr val="000000"/>
                </a:solidFill>
                <a:latin typeface="Arial"/>
                <a:ea typeface="Arial"/>
                <a:cs typeface="Arial"/>
                <a:sym typeface="Arial"/>
              </a:rPr>
              <a:t>τάστ</a:t>
            </a:r>
            <a:r>
              <a:rPr lang="en-US" sz="2000" b="0" i="0" u="none" strike="noStrike" cap="none" dirty="0">
                <a:solidFill>
                  <a:srgbClr val="000000"/>
                </a:solidFill>
                <a:latin typeface="Arial"/>
                <a:ea typeface="Arial"/>
                <a:cs typeface="Arial"/>
                <a:sym typeface="Arial"/>
              </a:rPr>
              <a:t>αση σχετικά με τους κανόνες της ομάδας που πρέπει να ενισχύσετε;</a:t>
            </a:r>
            <a:endParaRPr dirty="0"/>
          </a:p>
        </p:txBody>
      </p:sp>
      <p:sp>
        <p:nvSpPr>
          <p:cNvPr id="245" name="Google Shape;245;p29"/>
          <p:cNvSpPr txBox="1"/>
          <p:nvPr/>
        </p:nvSpPr>
        <p:spPr>
          <a:xfrm>
            <a:off x="341200" y="8362335"/>
            <a:ext cx="17135638" cy="950622"/>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002060"/>
                </a:solidFill>
                <a:latin typeface="Arial"/>
                <a:ea typeface="Arial"/>
                <a:cs typeface="Arial"/>
                <a:sym typeface="Arial"/>
              </a:rPr>
              <a:t>Βασική αρχή: </a:t>
            </a:r>
            <a:r>
              <a:rPr lang="en-US" sz="2400" b="0" i="1" u="none" strike="noStrike" cap="none">
                <a:solidFill>
                  <a:schemeClr val="lt1"/>
                </a:solidFill>
                <a:latin typeface="Arial"/>
                <a:ea typeface="Arial"/>
                <a:cs typeface="Arial"/>
                <a:sym typeface="Arial"/>
              </a:rPr>
              <a:t>Η διευκόλυνση της ένταξης γίνεται δεξιότητα όταν προγραμματίζεται εκ των προτέρων και εφαρμόζεται με συνέπεια, και όχι μόνο όταν προκαλείται από συγκεκριμένα περιστατικά.</a:t>
            </a:r>
            <a:endParaRPr sz="2400" b="0" i="0" u="none" strike="noStrike" cap="none">
              <a:solidFill>
                <a:schemeClr val="lt1"/>
              </a:solidFill>
              <a:latin typeface="Arial"/>
              <a:ea typeface="Arial"/>
              <a:cs typeface="Arial"/>
              <a:sym typeface="Arial"/>
            </a:endParaRPr>
          </a:p>
        </p:txBody>
      </p:sp>
      <p:pic>
        <p:nvPicPr>
          <p:cNvPr id="3" name="Picture 2">
            <a:extLst>
              <a:ext uri="{FF2B5EF4-FFF2-40B4-BE49-F238E27FC236}">
                <a16:creationId xmlns:a16="http://schemas.microsoft.com/office/drawing/2014/main" id="{AC1FFF7A-D96B-8588-6860-8420DC1C4ED5}"/>
              </a:ext>
            </a:extLst>
          </p:cNvPr>
          <p:cNvPicPr>
            <a:picLocks noChangeAspect="1"/>
          </p:cNvPicPr>
          <p:nvPr/>
        </p:nvPicPr>
        <p:blipFill>
          <a:blip r:embed="rId5"/>
          <a:stretch>
            <a:fillRect/>
          </a:stretch>
        </p:blipFill>
        <p:spPr>
          <a:xfrm>
            <a:off x="13745979" y="361706"/>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1" name="Google Shape;251;p30"/>
          <p:cNvGrpSpPr/>
          <p:nvPr/>
        </p:nvGrpSpPr>
        <p:grpSpPr>
          <a:xfrm>
            <a:off x="5940775" y="946396"/>
            <a:ext cx="857867" cy="857867"/>
            <a:chOff x="0" y="0"/>
            <a:chExt cx="812800" cy="812800"/>
          </a:xfrm>
        </p:grpSpPr>
        <p:sp>
          <p:nvSpPr>
            <p:cNvPr id="252" name="Google Shape;25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4" name="Google Shape;254;p30"/>
          <p:cNvGrpSpPr/>
          <p:nvPr/>
        </p:nvGrpSpPr>
        <p:grpSpPr>
          <a:xfrm>
            <a:off x="6592862" y="2226096"/>
            <a:ext cx="604566" cy="604566"/>
            <a:chOff x="0" y="0"/>
            <a:chExt cx="812800" cy="812800"/>
          </a:xfrm>
        </p:grpSpPr>
        <p:sp>
          <p:nvSpPr>
            <p:cNvPr id="255" name="Google Shape;25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7" name="Google Shape;257;p30"/>
          <p:cNvGrpSpPr/>
          <p:nvPr/>
        </p:nvGrpSpPr>
        <p:grpSpPr>
          <a:xfrm>
            <a:off x="5825201" y="681913"/>
            <a:ext cx="637633" cy="637633"/>
            <a:chOff x="0" y="0"/>
            <a:chExt cx="812800" cy="812800"/>
          </a:xfrm>
        </p:grpSpPr>
        <p:sp>
          <p:nvSpPr>
            <p:cNvPr id="258" name="Google Shape;25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0" name="Google Shape;260;p30"/>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30"/>
          <p:cNvSpPr/>
          <p:nvPr/>
        </p:nvSpPr>
        <p:spPr>
          <a:xfrm>
            <a:off x="16080902" y="8635584"/>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30"/>
          <p:cNvSpPr txBox="1"/>
          <p:nvPr/>
        </p:nvSpPr>
        <p:spPr>
          <a:xfrm>
            <a:off x="8768075" y="1933756"/>
            <a:ext cx="9220121" cy="627864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πολιτισμική παιδεία έχει σημασία και πέρα από την τάξη. Όταν οι εκπαιδευόμενοι προχωρούν σε πρακτική άσκηση και μαθητεία, εισέρχονται σε χώρους εργασίας με τη δική τους κουλτούρα, τους δικούς τους κανόνες και τις δικές τους προσδοκίες όσον αφορά την επικοινωνία. Οι εκπαιδευτές της Επαγγελματικής Εκπαίδευσης και Κατάρτισης (ΕΕΚ) διαδραματίζουν καθοριστικό ρόλο στην προετοιμασία των εκπαιδευομένων για αυτή τη μετάβαση και στην υποστήριξη των εργοδοτών ώστε να κατανοήσουν τους εκπαιδευόμενους τους.</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Οι παρεξηγήσεις κατά τη διάρκεια της πρακτικής άσκησης συχνά προκύπτουν από πολιτισμικές διαφορές στον τρόπο επικοινωνίας ή στις επαγγελματικές προσδοκίες — και όχι από έλλειψη ικανοτήτων.</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Η προληπτική αντιμετώπιση αυτών των ζητημάτων οδηγεί σε καλύτερα αποτελέσματα τόσο για τους εκπαιδευόμενους όσο και για τους εργοδότες.</a:t>
            </a:r>
            <a:endParaRPr/>
          </a:p>
        </p:txBody>
      </p:sp>
      <p:sp>
        <p:nvSpPr>
          <p:cNvPr id="265" name="Google Shape;265;p30"/>
          <p:cNvSpPr txBox="1"/>
          <p:nvPr/>
        </p:nvSpPr>
        <p:spPr>
          <a:xfrm>
            <a:off x="7140750" y="828881"/>
            <a:ext cx="11097410" cy="86177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Ενότητα 4: Πολιτισμική παιδεία στα προγράμματα πρακτικής άσκησης και στους χώρους εργασίας</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1538</Words>
  <Application>Microsoft Office PowerPoint</Application>
  <PresentationFormat>Custom</PresentationFormat>
  <Paragraphs>91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Poppins</vt:lpstr>
      <vt:lpstr>Arial</vt:lpstr>
      <vt:lpstr>Poppins SemiBold</vt:lpstr>
      <vt:lpstr>Poppins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2026-09-01T08:43:44Z</dcterms:modified>
</cp:coreProperties>
</file>