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8288000" cy="10287000"/>
  <p:notesSz cx="6858000" cy="9144000"/>
  <p:embeddedFontLst>
    <p:embeddedFont>
      <p:font typeface="Poppins" panose="00000500000000000000" pitchFamily="2" charset="0"/>
      <p:regular r:id="rId15"/>
      <p:bold r:id="rId16"/>
      <p:italic r:id="rId17"/>
      <p:boldItalic r:id="rId18"/>
    </p:embeddedFont>
    <p:embeddedFont>
      <p:font typeface="Poppins Medium" panose="00000600000000000000" pitchFamily="2" charset="0"/>
      <p:regular r:id="rId19"/>
      <p:bold r:id="rId20"/>
      <p:italic r:id="rId21"/>
      <p:boldItalic r:id="rId22"/>
    </p:embeddedFont>
    <p:embeddedFont>
      <p:font typeface="Poppins SemiBold" panose="00000700000000000000" pitchFamily="2"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0" roundtripDataSignature="AMtx7mj8c2X3rW82lVuDdK9ckatnlUzYd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5" d="100"/>
          <a:sy n="45" d="100"/>
        </p:scale>
        <p:origin x="548" y="2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30"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8" name="Google Shape;268;p3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0" name="Google Shape;310;p3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7" name="Google Shape;327;p3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2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2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1" name="Google Shape;171;p2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8" name="Google Shape;198;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6" name="Google Shape;216;p2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6" name="Google Shape;236;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8" name="Google Shape;248;p3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6" Type="http://schemas.openxmlformats.org/officeDocument/2006/relationships/hyperlink" Target="https://creativecommons.org/licenses/by/4.0/" TargetMode="Externa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jp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16.png"/><Relationship Id="rId3" Type="http://schemas.openxmlformats.org/officeDocument/2006/relationships/image" Target="../media/image20.png"/><Relationship Id="rId7" Type="http://schemas.openxmlformats.org/officeDocument/2006/relationships/image" Target="../media/image34.png"/><Relationship Id="rId12"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3.png"/><Relationship Id="rId11" Type="http://schemas.openxmlformats.org/officeDocument/2006/relationships/image" Target="../media/image26.png"/><Relationship Id="rId5" Type="http://schemas.openxmlformats.org/officeDocument/2006/relationships/image" Target="../media/image32.png"/><Relationship Id="rId10" Type="http://schemas.openxmlformats.org/officeDocument/2006/relationships/image" Target="../media/image25.png"/><Relationship Id="rId4" Type="http://schemas.openxmlformats.org/officeDocument/2006/relationships/image" Target="../media/image31.png"/><Relationship Id="rId9"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38.jpg"/><Relationship Id="rId9"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14.jp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5.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16.png"/><Relationship Id="rId5" Type="http://schemas.openxmlformats.org/officeDocument/2006/relationships/image" Target="../media/image22.png"/><Relationship Id="rId10" Type="http://schemas.openxmlformats.org/officeDocument/2006/relationships/image" Target="../media/image15.png"/><Relationship Id="rId4" Type="http://schemas.openxmlformats.org/officeDocument/2006/relationships/image" Target="../media/image21.png"/><Relationship Id="rId9"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3.png"/><Relationship Id="rId4" Type="http://schemas.openxmlformats.org/officeDocument/2006/relationships/image" Target="../media/image27.jpg"/></Relationships>
</file>

<file path=ppt/slides/_rels/slide7.xml.rels><?xml version="1.0" encoding="UTF-8" standalone="yes"?>
<Relationships xmlns="http://schemas.openxmlformats.org/package/2006/relationships"><Relationship Id="rId3" Type="http://schemas.openxmlformats.org/officeDocument/2006/relationships/image" Target="../media/image28.jp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2"/>
          <p:cNvSpPr/>
          <p:nvPr/>
        </p:nvSpPr>
        <p:spPr>
          <a:xfrm rot="-4724778">
            <a:off x="3634711" y="1395284"/>
            <a:ext cx="14302942" cy="4988151"/>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2"/>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 name="Google Shape;96;p22"/>
          <p:cNvSpPr/>
          <p:nvPr/>
        </p:nvSpPr>
        <p:spPr>
          <a:xfrm>
            <a:off x="298536" y="398998"/>
            <a:ext cx="2240781" cy="1952681"/>
          </a:xfrm>
          <a:custGeom>
            <a:avLst/>
            <a:gdLst/>
            <a:ahLst/>
            <a:cxnLst/>
            <a:rect l="l" t="t" r="r" b="b"/>
            <a:pathLst>
              <a:path w="2240781" h="1952681" extrusionOk="0">
                <a:moveTo>
                  <a:pt x="0" y="0"/>
                </a:moveTo>
                <a:lnTo>
                  <a:pt x="2240781" y="0"/>
                </a:lnTo>
                <a:lnTo>
                  <a:pt x="2240781" y="1952681"/>
                </a:lnTo>
                <a:lnTo>
                  <a:pt x="0" y="195268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 name="Google Shape;97;p22"/>
          <p:cNvSpPr/>
          <p:nvPr/>
        </p:nvSpPr>
        <p:spPr>
          <a:xfrm>
            <a:off x="4086621" y="8255516"/>
            <a:ext cx="1522251" cy="673677"/>
          </a:xfrm>
          <a:custGeom>
            <a:avLst/>
            <a:gdLst/>
            <a:ahLst/>
            <a:cxnLst/>
            <a:rect l="l" t="t" r="r" b="b"/>
            <a:pathLst>
              <a:path w="1522251" h="673677" extrusionOk="0">
                <a:moveTo>
                  <a:pt x="0" y="0"/>
                </a:moveTo>
                <a:lnTo>
                  <a:pt x="1522251" y="0"/>
                </a:lnTo>
                <a:lnTo>
                  <a:pt x="1522251" y="673677"/>
                </a:lnTo>
                <a:lnTo>
                  <a:pt x="0" y="673677"/>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8" name="Google Shape;98;p22"/>
          <p:cNvSpPr/>
          <p:nvPr/>
        </p:nvSpPr>
        <p:spPr>
          <a:xfrm>
            <a:off x="684186" y="7251984"/>
            <a:ext cx="1855138" cy="593644"/>
          </a:xfrm>
          <a:custGeom>
            <a:avLst/>
            <a:gdLst/>
            <a:ahLst/>
            <a:cxnLst/>
            <a:rect l="l" t="t" r="r" b="b"/>
            <a:pathLst>
              <a:path w="1855138" h="593644" extrusionOk="0">
                <a:moveTo>
                  <a:pt x="0" y="0"/>
                </a:moveTo>
                <a:lnTo>
                  <a:pt x="1855138" y="0"/>
                </a:lnTo>
                <a:lnTo>
                  <a:pt x="1855138" y="593644"/>
                </a:lnTo>
                <a:lnTo>
                  <a:pt x="0" y="593644"/>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9" name="Google Shape;99;p22"/>
          <p:cNvSpPr/>
          <p:nvPr/>
        </p:nvSpPr>
        <p:spPr>
          <a:xfrm>
            <a:off x="5110603" y="7016659"/>
            <a:ext cx="1064292" cy="1064292"/>
          </a:xfrm>
          <a:custGeom>
            <a:avLst/>
            <a:gdLst/>
            <a:ahLst/>
            <a:cxnLst/>
            <a:rect l="l" t="t" r="r" b="b"/>
            <a:pathLst>
              <a:path w="1064292" h="1064292" extrusionOk="0">
                <a:moveTo>
                  <a:pt x="0" y="0"/>
                </a:moveTo>
                <a:lnTo>
                  <a:pt x="1064292" y="0"/>
                </a:lnTo>
                <a:lnTo>
                  <a:pt x="1064292" y="1064293"/>
                </a:lnTo>
                <a:lnTo>
                  <a:pt x="0" y="1064293"/>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0" name="Google Shape;100;p22"/>
          <p:cNvSpPr/>
          <p:nvPr/>
        </p:nvSpPr>
        <p:spPr>
          <a:xfrm>
            <a:off x="6174895" y="7140517"/>
            <a:ext cx="1001936" cy="816577"/>
          </a:xfrm>
          <a:custGeom>
            <a:avLst/>
            <a:gdLst/>
            <a:ahLst/>
            <a:cxnLst/>
            <a:rect l="l" t="t" r="r" b="b"/>
            <a:pathLst>
              <a:path w="1001936" h="816577" extrusionOk="0">
                <a:moveTo>
                  <a:pt x="0" y="0"/>
                </a:moveTo>
                <a:lnTo>
                  <a:pt x="1001936" y="0"/>
                </a:lnTo>
                <a:lnTo>
                  <a:pt x="1001936" y="816577"/>
                </a:lnTo>
                <a:lnTo>
                  <a:pt x="0" y="81657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1" name="Google Shape;101;p22"/>
          <p:cNvSpPr/>
          <p:nvPr/>
        </p:nvSpPr>
        <p:spPr>
          <a:xfrm>
            <a:off x="712761" y="8276609"/>
            <a:ext cx="1184797" cy="631491"/>
          </a:xfrm>
          <a:custGeom>
            <a:avLst/>
            <a:gdLst/>
            <a:ahLst/>
            <a:cxnLst/>
            <a:rect l="l" t="t" r="r" b="b"/>
            <a:pathLst>
              <a:path w="1184797" h="631491" extrusionOk="0">
                <a:moveTo>
                  <a:pt x="0" y="0"/>
                </a:moveTo>
                <a:lnTo>
                  <a:pt x="1184798" y="0"/>
                </a:lnTo>
                <a:lnTo>
                  <a:pt x="1184798" y="631491"/>
                </a:lnTo>
                <a:lnTo>
                  <a:pt x="0" y="631491"/>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2" name="Google Shape;102;p22"/>
          <p:cNvSpPr/>
          <p:nvPr/>
        </p:nvSpPr>
        <p:spPr>
          <a:xfrm>
            <a:off x="2184658" y="8325345"/>
            <a:ext cx="1668812" cy="534020"/>
          </a:xfrm>
          <a:custGeom>
            <a:avLst/>
            <a:gdLst/>
            <a:ahLst/>
            <a:cxnLst/>
            <a:rect l="l" t="t" r="r" b="b"/>
            <a:pathLst>
              <a:path w="1668812" h="534020" extrusionOk="0">
                <a:moveTo>
                  <a:pt x="0" y="0"/>
                </a:moveTo>
                <a:lnTo>
                  <a:pt x="1668811" y="0"/>
                </a:lnTo>
                <a:lnTo>
                  <a:pt x="1668811" y="534019"/>
                </a:lnTo>
                <a:lnTo>
                  <a:pt x="0" y="53401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3" name="Google Shape;103;p22"/>
          <p:cNvSpPr/>
          <p:nvPr/>
        </p:nvSpPr>
        <p:spPr>
          <a:xfrm>
            <a:off x="5894622" y="8325345"/>
            <a:ext cx="1310784" cy="480349"/>
          </a:xfrm>
          <a:custGeom>
            <a:avLst/>
            <a:gdLst/>
            <a:ahLst/>
            <a:cxnLst/>
            <a:rect l="l" t="t" r="r" b="b"/>
            <a:pathLst>
              <a:path w="1310784" h="480349" extrusionOk="0">
                <a:moveTo>
                  <a:pt x="0" y="0"/>
                </a:moveTo>
                <a:lnTo>
                  <a:pt x="1310784" y="0"/>
                </a:lnTo>
                <a:lnTo>
                  <a:pt x="1310784" y="480349"/>
                </a:lnTo>
                <a:lnTo>
                  <a:pt x="0" y="480349"/>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4" name="Google Shape;104;p22"/>
          <p:cNvSpPr txBox="1"/>
          <p:nvPr/>
        </p:nvSpPr>
        <p:spPr>
          <a:xfrm>
            <a:off x="684186" y="2792562"/>
            <a:ext cx="8319300" cy="923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6000"/>
              <a:buFont typeface="Arial"/>
              <a:buNone/>
            </a:pPr>
            <a:r>
              <a:rPr lang="en-US" sz="6000" b="1" i="0" u="none" strike="noStrike" cap="none">
                <a:solidFill>
                  <a:srgbClr val="10146E"/>
                </a:solidFill>
                <a:latin typeface="Poppins"/>
                <a:ea typeface="Poppins"/>
                <a:cs typeface="Poppins"/>
                <a:sym typeface="Poppins"/>
              </a:rPr>
              <a:t>VETCOMPASS</a:t>
            </a:r>
            <a:endParaRPr sz="6000" b="0" i="0" u="none" strike="noStrike" cap="none">
              <a:solidFill>
                <a:srgbClr val="000000"/>
              </a:solidFill>
              <a:latin typeface="Arial"/>
              <a:ea typeface="Arial"/>
              <a:cs typeface="Arial"/>
              <a:sym typeface="Arial"/>
            </a:endParaRPr>
          </a:p>
        </p:txBody>
      </p:sp>
      <p:sp>
        <p:nvSpPr>
          <p:cNvPr id="105" name="Google Shape;105;p22"/>
          <p:cNvSpPr txBox="1"/>
          <p:nvPr/>
        </p:nvSpPr>
        <p:spPr>
          <a:xfrm>
            <a:off x="684178" y="3885075"/>
            <a:ext cx="7177200" cy="1054200"/>
          </a:xfrm>
          <a:prstGeom prst="rect">
            <a:avLst/>
          </a:prstGeom>
          <a:noFill/>
          <a:ln>
            <a:noFill/>
          </a:ln>
        </p:spPr>
        <p:txBody>
          <a:bodyPr spcFirstLastPara="1" wrap="square" lIns="0" tIns="0" rIns="0" bIns="0" anchor="t" anchorCtr="0">
            <a:spAutoFit/>
          </a:bodyPr>
          <a:lstStyle/>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VET Teachers' Transversal Skills </a:t>
            </a:r>
            <a:endParaRPr sz="3200" b="1" i="0" u="none" strike="noStrike" cap="none">
              <a:solidFill>
                <a:srgbClr val="17B8BB"/>
              </a:solidFill>
              <a:latin typeface="Poppins"/>
              <a:ea typeface="Poppins"/>
              <a:cs typeface="Poppins"/>
              <a:sym typeface="Poppins"/>
            </a:endParaRPr>
          </a:p>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Competence Assessment System</a:t>
            </a:r>
            <a:endParaRPr sz="3200" b="0" i="0" u="none" strike="noStrike" cap="none">
              <a:solidFill>
                <a:srgbClr val="000000"/>
              </a:solidFill>
              <a:latin typeface="Arial"/>
              <a:ea typeface="Arial"/>
              <a:cs typeface="Arial"/>
              <a:sym typeface="Arial"/>
            </a:endParaRPr>
          </a:p>
        </p:txBody>
      </p:sp>
      <p:sp>
        <p:nvSpPr>
          <p:cNvPr id="106" name="Google Shape;106;p22"/>
          <p:cNvSpPr txBox="1"/>
          <p:nvPr/>
        </p:nvSpPr>
        <p:spPr>
          <a:xfrm>
            <a:off x="684186" y="5296048"/>
            <a:ext cx="8319300" cy="1019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3800"/>
              <a:buFont typeface="Arial"/>
              <a:buNone/>
            </a:pPr>
            <a:r>
              <a:rPr lang="en-US" sz="3800" b="1" i="0" u="none" strike="noStrike" cap="none">
                <a:solidFill>
                  <a:srgbClr val="10146E"/>
                </a:solidFill>
                <a:latin typeface="Poppins"/>
                <a:ea typeface="Poppins"/>
                <a:cs typeface="Poppins"/>
                <a:sym typeface="Poppins"/>
              </a:rPr>
              <a:t>Module 6: Cultural Literacy and Diversity Awareness</a:t>
            </a:r>
            <a:endParaRPr sz="900" b="0" i="0" u="none" strike="noStrike" cap="none">
              <a:solidFill>
                <a:srgbClr val="000000"/>
              </a:solidFill>
              <a:latin typeface="Arial"/>
              <a:ea typeface="Arial"/>
              <a:cs typeface="Arial"/>
              <a:sym typeface="Arial"/>
            </a:endParaRPr>
          </a:p>
        </p:txBody>
      </p:sp>
      <p:sp>
        <p:nvSpPr>
          <p:cNvPr id="107" name="Google Shape;107;p22"/>
          <p:cNvSpPr/>
          <p:nvPr/>
        </p:nvSpPr>
        <p:spPr>
          <a:xfrm>
            <a:off x="2905948" y="681917"/>
            <a:ext cx="3671865" cy="991404"/>
          </a:xfrm>
          <a:custGeom>
            <a:avLst/>
            <a:gdLst/>
            <a:ahLst/>
            <a:cxnLst/>
            <a:rect l="l" t="t" r="r" b="b"/>
            <a:pathLst>
              <a:path w="3671865" h="991404" extrusionOk="0">
                <a:moveTo>
                  <a:pt x="0" y="0"/>
                </a:moveTo>
                <a:lnTo>
                  <a:pt x="3671865" y="0"/>
                </a:lnTo>
                <a:lnTo>
                  <a:pt x="3671865" y="991404"/>
                </a:lnTo>
                <a:lnTo>
                  <a:pt x="0" y="991404"/>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08" name="Google Shape;108;p22"/>
          <p:cNvPicPr preferRelativeResize="0"/>
          <p:nvPr/>
        </p:nvPicPr>
        <p:blipFill rotWithShape="1">
          <a:blip r:embed="rId15">
            <a:alphaModFix/>
          </a:blip>
          <a:srcRect/>
          <a:stretch/>
        </p:blipFill>
        <p:spPr>
          <a:xfrm>
            <a:off x="2897388" y="7176238"/>
            <a:ext cx="1855150" cy="707461"/>
          </a:xfrm>
          <a:prstGeom prst="rect">
            <a:avLst/>
          </a:prstGeom>
          <a:noFill/>
          <a:ln>
            <a:noFill/>
          </a:ln>
        </p:spPr>
      </p:pic>
      <p:sp>
        <p:nvSpPr>
          <p:cNvPr id="109" name="Google Shape;109;p22"/>
          <p:cNvSpPr txBox="1"/>
          <p:nvPr/>
        </p:nvSpPr>
        <p:spPr>
          <a:xfrm>
            <a:off x="494875" y="9158825"/>
            <a:ext cx="7366500" cy="794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200" i="1">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a:p>
        </p:txBody>
      </p:sp>
      <p:sp>
        <p:nvSpPr>
          <p:cNvPr id="110" name="Google Shape;110;p22"/>
          <p:cNvSpPr txBox="1"/>
          <p:nvPr/>
        </p:nvSpPr>
        <p:spPr>
          <a:xfrm>
            <a:off x="422150" y="214825"/>
            <a:ext cx="88512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100">
                <a:solidFill>
                  <a:srgbClr val="10153D"/>
                </a:solidFill>
              </a:rPr>
              <a:t>Material available under the Creative Commons CC BY 4.0 licence (</a:t>
            </a:r>
            <a:r>
              <a:rPr lang="en-US" sz="1100" u="sng">
                <a:solidFill>
                  <a:srgbClr val="10153D"/>
                </a:solidFill>
                <a:hlinkClick r:id="rId16">
                  <a:extLst>
                    <a:ext uri="{A12FA001-AC4F-418D-AE19-62706E023703}">
                      <ahyp:hlinkClr xmlns:ahyp="http://schemas.microsoft.com/office/drawing/2018/hyperlinkcolor" val="tx"/>
                    </a:ext>
                  </a:extLst>
                </a:hlinkClick>
              </a:rPr>
              <a:t>https://creativecommons.org/licenses/by/4.0/</a:t>
            </a:r>
            <a:r>
              <a:rPr lang="en-US" sz="1100">
                <a:solidFill>
                  <a:srgbClr val="10153D"/>
                </a:solidFill>
              </a:rPr>
              <a:t>).</a:t>
            </a:r>
            <a:endParaRPr>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grpSp>
        <p:nvGrpSpPr>
          <p:cNvPr id="270" name="Google Shape;270;p31"/>
          <p:cNvGrpSpPr/>
          <p:nvPr/>
        </p:nvGrpSpPr>
        <p:grpSpPr>
          <a:xfrm>
            <a:off x="-1821361" y="4584074"/>
            <a:ext cx="21494542" cy="6357176"/>
            <a:chOff x="0" y="0"/>
            <a:chExt cx="5661114" cy="1674318"/>
          </a:xfrm>
        </p:grpSpPr>
        <p:sp>
          <p:nvSpPr>
            <p:cNvPr id="271" name="Google Shape;271;p31"/>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2" name="Google Shape;272;p31"/>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73" name="Google Shape;273;p31"/>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4" name="Google Shape;274;p31"/>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5" name="Google Shape;275;p31"/>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6" name="Google Shape;276;p31"/>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7" name="Google Shape;277;p31"/>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8" name="Google Shape;278;p31"/>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9" name="Google Shape;279;p31"/>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0" name="Google Shape;280;p31"/>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1" name="Google Shape;281;p31"/>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2" name="Google Shape;282;p31"/>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3" name="Google Shape;283;p31"/>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4" name="Google Shape;284;p31"/>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5" name="Google Shape;285;p31"/>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6" name="Google Shape;286;p31"/>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7" name="Google Shape;287;p31"/>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8" name="Google Shape;288;p31"/>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9" name="Google Shape;289;p31"/>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0" name="Google Shape;290;p31"/>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91" name="Google Shape;291;p31"/>
          <p:cNvGrpSpPr/>
          <p:nvPr/>
        </p:nvGrpSpPr>
        <p:grpSpPr>
          <a:xfrm>
            <a:off x="-1342907" y="9913239"/>
            <a:ext cx="20973813" cy="837562"/>
            <a:chOff x="0" y="-57150"/>
            <a:chExt cx="11607985" cy="463550"/>
          </a:xfrm>
        </p:grpSpPr>
        <p:sp>
          <p:nvSpPr>
            <p:cNvPr id="292" name="Google Shape;292;p31"/>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31"/>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4" name="Google Shape;294;p31"/>
          <p:cNvGrpSpPr/>
          <p:nvPr/>
        </p:nvGrpSpPr>
        <p:grpSpPr>
          <a:xfrm>
            <a:off x="4131384" y="9913239"/>
            <a:ext cx="10025232" cy="837562"/>
            <a:chOff x="0" y="-57150"/>
            <a:chExt cx="5548478" cy="463550"/>
          </a:xfrm>
        </p:grpSpPr>
        <p:sp>
          <p:nvSpPr>
            <p:cNvPr id="295" name="Google Shape;295;p31"/>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p31"/>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97" name="Google Shape;297;p31"/>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Why This Matters: Transversal Skills</a:t>
            </a:r>
            <a:endParaRPr sz="1400" b="0" i="0" u="none" strike="noStrike" cap="none">
              <a:solidFill>
                <a:srgbClr val="000000"/>
              </a:solidFill>
              <a:latin typeface="Arial"/>
              <a:ea typeface="Arial"/>
              <a:cs typeface="Arial"/>
              <a:sym typeface="Arial"/>
            </a:endParaRPr>
          </a:p>
        </p:txBody>
      </p:sp>
      <p:sp>
        <p:nvSpPr>
          <p:cNvPr id="298" name="Google Shape;298;p31"/>
          <p:cNvSpPr txBox="1"/>
          <p:nvPr/>
        </p:nvSpPr>
        <p:spPr>
          <a:xfrm>
            <a:off x="1028700"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Improves when learners understand that professional communication styles vary across cultures and contexts.</a:t>
            </a:r>
            <a:endParaRPr sz="1400" b="0" i="0" u="none" strike="noStrike" cap="none">
              <a:solidFill>
                <a:srgbClr val="000000"/>
              </a:solidFill>
              <a:latin typeface="Arial"/>
              <a:ea typeface="Arial"/>
              <a:cs typeface="Arial"/>
              <a:sym typeface="Arial"/>
            </a:endParaRPr>
          </a:p>
        </p:txBody>
      </p:sp>
      <p:sp>
        <p:nvSpPr>
          <p:cNvPr id="299" name="Google Shape;299;p31"/>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Communication</a:t>
            </a:r>
            <a:endParaRPr sz="1400" b="0" i="0" u="none" strike="noStrike" cap="none">
              <a:solidFill>
                <a:srgbClr val="000000"/>
              </a:solidFill>
              <a:latin typeface="Arial"/>
              <a:ea typeface="Arial"/>
              <a:cs typeface="Arial"/>
              <a:sym typeface="Arial"/>
            </a:endParaRPr>
          </a:p>
        </p:txBody>
      </p:sp>
      <p:sp>
        <p:nvSpPr>
          <p:cNvPr id="300" name="Google Shape;300;p31"/>
          <p:cNvSpPr txBox="1"/>
          <p:nvPr/>
        </p:nvSpPr>
        <p:spPr>
          <a:xfrm>
            <a:off x="5201666"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Strengthens when learners can navigate difference constructively rather than treating it as a problem.</a:t>
            </a:r>
            <a:endParaRPr sz="1400" b="0" i="0" u="none" strike="noStrike" cap="none">
              <a:solidFill>
                <a:srgbClr val="000000"/>
              </a:solidFill>
              <a:latin typeface="Arial"/>
              <a:ea typeface="Arial"/>
              <a:cs typeface="Arial"/>
              <a:sym typeface="Arial"/>
            </a:endParaRPr>
          </a:p>
        </p:txBody>
      </p:sp>
      <p:sp>
        <p:nvSpPr>
          <p:cNvPr id="301" name="Google Shape;301;p31"/>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Teamwork</a:t>
            </a:r>
            <a:endParaRPr sz="1400" b="0" i="0" u="none" strike="noStrike" cap="none">
              <a:solidFill>
                <a:srgbClr val="000000"/>
              </a:solidFill>
              <a:latin typeface="Arial"/>
              <a:ea typeface="Arial"/>
              <a:cs typeface="Arial"/>
              <a:sym typeface="Arial"/>
            </a:endParaRPr>
          </a:p>
        </p:txBody>
      </p:sp>
      <p:sp>
        <p:nvSpPr>
          <p:cNvPr id="302" name="Google Shape;302;p31"/>
          <p:cNvSpPr txBox="1"/>
          <p:nvPr/>
        </p:nvSpPr>
        <p:spPr>
          <a:xfrm>
            <a:off x="9373585"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Develops when learners have experience adjusting to environments that do not reflect their own background.</a:t>
            </a:r>
            <a:endParaRPr sz="1400" b="0" i="0" u="none" strike="noStrike" cap="none">
              <a:solidFill>
                <a:srgbClr val="000000"/>
              </a:solidFill>
              <a:latin typeface="Arial"/>
              <a:ea typeface="Arial"/>
              <a:cs typeface="Arial"/>
              <a:sym typeface="Arial"/>
            </a:endParaRPr>
          </a:p>
        </p:txBody>
      </p:sp>
      <p:sp>
        <p:nvSpPr>
          <p:cNvPr id="303" name="Google Shape;303;p31"/>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Adaptability</a:t>
            </a:r>
            <a:endParaRPr sz="1400" b="0" i="0" u="none" strike="noStrike" cap="none">
              <a:solidFill>
                <a:srgbClr val="000000"/>
              </a:solidFill>
              <a:latin typeface="Arial"/>
              <a:ea typeface="Arial"/>
              <a:cs typeface="Arial"/>
              <a:sym typeface="Arial"/>
            </a:endParaRPr>
          </a:p>
        </p:txBody>
      </p:sp>
      <p:sp>
        <p:nvSpPr>
          <p:cNvPr id="304" name="Google Shape;304;p31"/>
          <p:cNvSpPr txBox="1"/>
          <p:nvPr/>
        </p:nvSpPr>
        <p:spPr>
          <a:xfrm>
            <a:off x="13545504"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Builds when learners feel genuinely included rather than merely tolerated.</a:t>
            </a:r>
            <a:endParaRPr sz="1400" b="0" i="0" u="none" strike="noStrike" cap="none">
              <a:solidFill>
                <a:srgbClr val="000000"/>
              </a:solidFill>
              <a:latin typeface="Arial"/>
              <a:ea typeface="Arial"/>
              <a:cs typeface="Arial"/>
              <a:sym typeface="Arial"/>
            </a:endParaRPr>
          </a:p>
        </p:txBody>
      </p:sp>
      <p:sp>
        <p:nvSpPr>
          <p:cNvPr id="305" name="Google Shape;305;p31"/>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Confidence</a:t>
            </a:r>
            <a:endParaRPr sz="1400" b="0" i="0" u="none" strike="noStrike" cap="none">
              <a:solidFill>
                <a:srgbClr val="000000"/>
              </a:solidFill>
              <a:latin typeface="Arial"/>
              <a:ea typeface="Arial"/>
              <a:cs typeface="Arial"/>
              <a:sym typeface="Arial"/>
            </a:endParaRPr>
          </a:p>
        </p:txBody>
      </p:sp>
      <p:sp>
        <p:nvSpPr>
          <p:cNvPr id="306" name="Google Shape;306;p31"/>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7" name="Google Shape;307;p31"/>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pic>
        <p:nvPicPr>
          <p:cNvPr id="312" name="Google Shape;312;p32"/>
          <p:cNvPicPr preferRelativeResize="0"/>
          <p:nvPr/>
        </p:nvPicPr>
        <p:blipFill rotWithShape="1">
          <a:blip r:embed="rId3">
            <a:alphaModFix/>
          </a:blip>
          <a:srcRect/>
          <a:stretch/>
        </p:blipFill>
        <p:spPr>
          <a:xfrm>
            <a:off x="-133210" y="0"/>
            <a:ext cx="4911214" cy="10287000"/>
          </a:xfrm>
          <a:prstGeom prst="rect">
            <a:avLst/>
          </a:prstGeom>
          <a:noFill/>
          <a:ln>
            <a:noFill/>
          </a:ln>
        </p:spPr>
      </p:pic>
      <p:sp>
        <p:nvSpPr>
          <p:cNvPr id="313" name="Google Shape;313;p32"/>
          <p:cNvSpPr/>
          <p:nvPr/>
        </p:nvSpPr>
        <p:spPr>
          <a:xfrm rot="4721273" flipH="1">
            <a:off x="-1483778" y="2471030"/>
            <a:ext cx="14314219" cy="4032066"/>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14" name="Google Shape;314;p32"/>
          <p:cNvGrpSpPr/>
          <p:nvPr/>
        </p:nvGrpSpPr>
        <p:grpSpPr>
          <a:xfrm>
            <a:off x="5940775" y="946396"/>
            <a:ext cx="857867" cy="857867"/>
            <a:chOff x="0" y="0"/>
            <a:chExt cx="812800" cy="812800"/>
          </a:xfrm>
        </p:grpSpPr>
        <p:sp>
          <p:nvSpPr>
            <p:cNvPr id="315" name="Google Shape;315;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17" name="Google Shape;317;p32"/>
          <p:cNvGrpSpPr/>
          <p:nvPr/>
        </p:nvGrpSpPr>
        <p:grpSpPr>
          <a:xfrm>
            <a:off x="6592862" y="2226096"/>
            <a:ext cx="604566" cy="604566"/>
            <a:chOff x="0" y="0"/>
            <a:chExt cx="812800" cy="812800"/>
          </a:xfrm>
        </p:grpSpPr>
        <p:sp>
          <p:nvSpPr>
            <p:cNvPr id="318" name="Google Shape;318;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20" name="Google Shape;320;p32"/>
          <p:cNvGrpSpPr/>
          <p:nvPr/>
        </p:nvGrpSpPr>
        <p:grpSpPr>
          <a:xfrm>
            <a:off x="5825201" y="681913"/>
            <a:ext cx="637633" cy="637633"/>
            <a:chOff x="0" y="0"/>
            <a:chExt cx="812800" cy="812800"/>
          </a:xfrm>
        </p:grpSpPr>
        <p:sp>
          <p:nvSpPr>
            <p:cNvPr id="321" name="Google Shape;321;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3" name="Google Shape;323;p32"/>
          <p:cNvSpPr txBox="1"/>
          <p:nvPr/>
        </p:nvSpPr>
        <p:spPr>
          <a:xfrm>
            <a:off x="8613500" y="1804263"/>
            <a:ext cx="9350035" cy="7861639"/>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None/>
            </a:pPr>
            <a:r>
              <a:rPr lang="en-US" sz="2400" b="1" i="0" u="none" strike="noStrike" cap="none">
                <a:solidFill>
                  <a:srgbClr val="17B8BB"/>
                </a:solidFill>
                <a:latin typeface="Poppins"/>
                <a:ea typeface="Poppins"/>
                <a:cs typeface="Poppins"/>
                <a:sym typeface="Poppins"/>
              </a:rPr>
              <a:t>VET trainers can develop this skill by:</a:t>
            </a:r>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Auditing one session per term and asking: whose perspectives are represented in my examples and materials?</a:t>
            </a:r>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Questioning first impressions of learners and considering what cultural factors may be influencing their perceptions and expectations</a:t>
            </a:r>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Facilitating three-way conversations between trainer, employer, and learner when placement misunderstandings arise</a:t>
            </a:r>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Introducing one small inclusive practice change per programme and reviewing whether it made a difference</a:t>
            </a:r>
            <a:endParaRPr/>
          </a:p>
          <a:p>
            <a:pPr marL="0" marR="0" lvl="0" indent="0" algn="l" rtl="0">
              <a:lnSpc>
                <a:spcPct val="130009"/>
              </a:lnSpc>
              <a:spcBef>
                <a:spcPts val="150"/>
              </a:spcBef>
              <a:spcAft>
                <a:spcPts val="0"/>
              </a:spcAft>
              <a:buNone/>
            </a:pPr>
            <a:endParaRPr sz="2400" b="0" i="0" u="none" strike="noStrike" cap="none">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None/>
            </a:pPr>
            <a:r>
              <a:rPr lang="en-US" sz="2400" b="0" i="0" u="none" strike="noStrike" cap="none">
                <a:solidFill>
                  <a:srgbClr val="17B8BB"/>
                </a:solidFill>
                <a:latin typeface="Poppins"/>
                <a:ea typeface="Poppins"/>
                <a:cs typeface="Poppins"/>
                <a:sym typeface="Poppins"/>
              </a:rPr>
              <a:t>Cultural literacy builds through deliberate encounter and honest reflection. Like any professional skill, it develops most when growth is structured and ongoing.</a:t>
            </a:r>
            <a:endParaRPr/>
          </a:p>
        </p:txBody>
      </p:sp>
      <p:sp>
        <p:nvSpPr>
          <p:cNvPr id="324" name="Google Shape;324;p32"/>
          <p:cNvSpPr txBox="1"/>
          <p:nvPr/>
        </p:nvSpPr>
        <p:spPr>
          <a:xfrm>
            <a:off x="8576344" y="565066"/>
            <a:ext cx="9880982"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Teacher Strategies to Strengthen Cultural Literacy Practice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33"/>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0" name="Google Shape;330;p33"/>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33"/>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32" name="Google Shape;332;p33"/>
          <p:cNvGrpSpPr/>
          <p:nvPr/>
        </p:nvGrpSpPr>
        <p:grpSpPr>
          <a:xfrm>
            <a:off x="10165433" y="946396"/>
            <a:ext cx="857867" cy="857867"/>
            <a:chOff x="0" y="0"/>
            <a:chExt cx="812800" cy="812800"/>
          </a:xfrm>
        </p:grpSpPr>
        <p:sp>
          <p:nvSpPr>
            <p:cNvPr id="333" name="Google Shape;333;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35" name="Google Shape;335;p33"/>
          <p:cNvGrpSpPr/>
          <p:nvPr/>
        </p:nvGrpSpPr>
        <p:grpSpPr>
          <a:xfrm>
            <a:off x="9651318" y="2226096"/>
            <a:ext cx="604566" cy="604566"/>
            <a:chOff x="0" y="0"/>
            <a:chExt cx="812800" cy="812800"/>
          </a:xfrm>
        </p:grpSpPr>
        <p:sp>
          <p:nvSpPr>
            <p:cNvPr id="336" name="Google Shape;336;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38" name="Google Shape;338;p33"/>
          <p:cNvGrpSpPr/>
          <p:nvPr/>
        </p:nvGrpSpPr>
        <p:grpSpPr>
          <a:xfrm>
            <a:off x="10476408" y="681913"/>
            <a:ext cx="637633" cy="637633"/>
            <a:chOff x="0" y="0"/>
            <a:chExt cx="812800" cy="812800"/>
          </a:xfrm>
        </p:grpSpPr>
        <p:sp>
          <p:nvSpPr>
            <p:cNvPr id="339" name="Google Shape;339;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41" name="Google Shape;341;p33"/>
          <p:cNvSpPr txBox="1"/>
          <p:nvPr/>
        </p:nvSpPr>
        <p:spPr>
          <a:xfrm>
            <a:off x="1041071" y="5394958"/>
            <a:ext cx="7614174" cy="563079"/>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3606"/>
              <a:buFont typeface="Arial"/>
              <a:buNone/>
            </a:pPr>
            <a:r>
              <a:rPr lang="en-US" sz="3606" b="0" i="0" u="none" strike="noStrike" cap="none">
                <a:solidFill>
                  <a:srgbClr val="000000"/>
                </a:solidFill>
                <a:latin typeface="Poppins SemiBold"/>
                <a:ea typeface="Poppins SemiBold"/>
                <a:cs typeface="Poppins SemiBold"/>
                <a:sym typeface="Poppins SemiBold"/>
              </a:rPr>
              <a:t>For Your Attention</a:t>
            </a:r>
            <a:endParaRPr sz="1400" b="0" i="0" u="none" strike="noStrike" cap="none">
              <a:solidFill>
                <a:srgbClr val="000000"/>
              </a:solidFill>
              <a:latin typeface="Arial"/>
              <a:ea typeface="Arial"/>
              <a:cs typeface="Arial"/>
              <a:sym typeface="Arial"/>
            </a:endParaRPr>
          </a:p>
        </p:txBody>
      </p:sp>
      <p:sp>
        <p:nvSpPr>
          <p:cNvPr id="342" name="Google Shape;342;p33"/>
          <p:cNvSpPr txBox="1"/>
          <p:nvPr/>
        </p:nvSpPr>
        <p:spPr>
          <a:xfrm>
            <a:off x="1034729" y="3875590"/>
            <a:ext cx="7538244" cy="1633786"/>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10518"/>
              <a:buFont typeface="Arial"/>
              <a:buNone/>
            </a:pPr>
            <a:r>
              <a:rPr lang="en-US" sz="10518" b="1" i="0" u="none" strike="noStrike" cap="none">
                <a:solidFill>
                  <a:srgbClr val="17B8BB"/>
                </a:solidFill>
                <a:latin typeface="Poppins"/>
                <a:ea typeface="Poppins"/>
                <a:cs typeface="Poppins"/>
                <a:sym typeface="Poppins"/>
              </a:rPr>
              <a:t>Thank You</a:t>
            </a:r>
            <a:endParaRPr sz="1400" b="0" i="0" u="none" strike="noStrike" cap="none">
              <a:solidFill>
                <a:srgbClr val="000000"/>
              </a:solidFill>
              <a:latin typeface="Arial"/>
              <a:ea typeface="Arial"/>
              <a:cs typeface="Arial"/>
              <a:sym typeface="Arial"/>
            </a:endParaRPr>
          </a:p>
        </p:txBody>
      </p:sp>
      <p:sp>
        <p:nvSpPr>
          <p:cNvPr id="343" name="Google Shape;343;p33"/>
          <p:cNvSpPr/>
          <p:nvPr/>
        </p:nvSpPr>
        <p:spPr>
          <a:xfrm>
            <a:off x="3577505" y="681913"/>
            <a:ext cx="1413849" cy="1232069"/>
          </a:xfrm>
          <a:custGeom>
            <a:avLst/>
            <a:gdLst/>
            <a:ahLst/>
            <a:cxnLst/>
            <a:rect l="l" t="t" r="r" b="b"/>
            <a:pathLst>
              <a:path w="1413849" h="1232069" extrusionOk="0">
                <a:moveTo>
                  <a:pt x="0" y="0"/>
                </a:moveTo>
                <a:lnTo>
                  <a:pt x="1413850" y="0"/>
                </a:lnTo>
                <a:lnTo>
                  <a:pt x="1413850" y="1232069"/>
                </a:lnTo>
                <a:lnTo>
                  <a:pt x="0" y="123206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4" name="Google Shape;344;p33"/>
          <p:cNvSpPr/>
          <p:nvPr/>
        </p:nvSpPr>
        <p:spPr>
          <a:xfrm>
            <a:off x="1041071" y="1126889"/>
            <a:ext cx="2350712" cy="634692"/>
          </a:xfrm>
          <a:custGeom>
            <a:avLst/>
            <a:gdLst/>
            <a:ahLst/>
            <a:cxnLst/>
            <a:rect l="l" t="t" r="r" b="b"/>
            <a:pathLst>
              <a:path w="2350712" h="634692" extrusionOk="0">
                <a:moveTo>
                  <a:pt x="0" y="0"/>
                </a:moveTo>
                <a:lnTo>
                  <a:pt x="2350713" y="0"/>
                </a:lnTo>
                <a:lnTo>
                  <a:pt x="2350713"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5" name="Google Shape;345;p33"/>
          <p:cNvSpPr txBox="1"/>
          <p:nvPr/>
        </p:nvSpPr>
        <p:spPr>
          <a:xfrm>
            <a:off x="397770" y="6823285"/>
            <a:ext cx="3352441" cy="800100"/>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Contact Us</a:t>
            </a:r>
            <a:endParaRPr sz="1400" b="0" i="0" u="none" strike="noStrike" cap="none">
              <a:solidFill>
                <a:srgbClr val="000000"/>
              </a:solidFill>
              <a:latin typeface="Arial"/>
              <a:ea typeface="Arial"/>
              <a:cs typeface="Arial"/>
              <a:sym typeface="Arial"/>
            </a:endParaRPr>
          </a:p>
        </p:txBody>
      </p:sp>
      <p:grpSp>
        <p:nvGrpSpPr>
          <p:cNvPr id="346" name="Google Shape;346;p33"/>
          <p:cNvGrpSpPr/>
          <p:nvPr/>
        </p:nvGrpSpPr>
        <p:grpSpPr>
          <a:xfrm>
            <a:off x="555937" y="7970706"/>
            <a:ext cx="6239170" cy="761091"/>
            <a:chOff x="0" y="-57150"/>
            <a:chExt cx="3800029" cy="463550"/>
          </a:xfrm>
        </p:grpSpPr>
        <p:sp>
          <p:nvSpPr>
            <p:cNvPr id="347" name="Google Shape;347;p33"/>
            <p:cNvSpPr/>
            <p:nvPr/>
          </p:nvSpPr>
          <p:spPr>
            <a:xfrm>
              <a:off x="0" y="0"/>
              <a:ext cx="3800029" cy="406400"/>
            </a:xfrm>
            <a:custGeom>
              <a:avLst/>
              <a:gdLst/>
              <a:ahLst/>
              <a:cxnLst/>
              <a:rect l="l" t="t" r="r" b="b"/>
              <a:pathLst>
                <a:path w="3800029" h="406400" extrusionOk="0">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33"/>
            <p:cNvSpPr txBox="1"/>
            <p:nvPr/>
          </p:nvSpPr>
          <p:spPr>
            <a:xfrm>
              <a:off x="0" y="-57150"/>
              <a:ext cx="3800029"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49" name="Google Shape;349;p33"/>
          <p:cNvSpPr/>
          <p:nvPr/>
        </p:nvSpPr>
        <p:spPr>
          <a:xfrm>
            <a:off x="79280" y="7898495"/>
            <a:ext cx="953315" cy="953315"/>
          </a:xfrm>
          <a:custGeom>
            <a:avLst/>
            <a:gdLst/>
            <a:ahLst/>
            <a:cxnLst/>
            <a:rect l="l" t="t" r="r" b="b"/>
            <a:pathLst>
              <a:path w="953315" h="953315" extrusionOk="0">
                <a:moveTo>
                  <a:pt x="0" y="0"/>
                </a:moveTo>
                <a:lnTo>
                  <a:pt x="953315" y="0"/>
                </a:lnTo>
                <a:lnTo>
                  <a:pt x="953315" y="953315"/>
                </a:lnTo>
                <a:lnTo>
                  <a:pt x="0" y="95331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0" name="Google Shape;350;p33"/>
          <p:cNvSpPr/>
          <p:nvPr/>
        </p:nvSpPr>
        <p:spPr>
          <a:xfrm>
            <a:off x="260238" y="8092651"/>
            <a:ext cx="591399" cy="591399"/>
          </a:xfrm>
          <a:custGeom>
            <a:avLst/>
            <a:gdLst/>
            <a:ahLst/>
            <a:cxnLst/>
            <a:rect l="l" t="t" r="r" b="b"/>
            <a:pathLst>
              <a:path w="591399" h="591399" extrusionOk="0">
                <a:moveTo>
                  <a:pt x="0" y="0"/>
                </a:moveTo>
                <a:lnTo>
                  <a:pt x="591399" y="0"/>
                </a:lnTo>
                <a:lnTo>
                  <a:pt x="591399" y="591399"/>
                </a:lnTo>
                <a:lnTo>
                  <a:pt x="0" y="59139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1" name="Google Shape;351;p33"/>
          <p:cNvSpPr txBox="1"/>
          <p:nvPr/>
        </p:nvSpPr>
        <p:spPr>
          <a:xfrm>
            <a:off x="1297363" y="8084713"/>
            <a:ext cx="4689224" cy="493036"/>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Clr>
                <a:srgbClr val="000000"/>
              </a:buClr>
              <a:buSzPts val="2733"/>
              <a:buFont typeface="Arial"/>
              <a:buNone/>
            </a:pPr>
            <a:r>
              <a:rPr lang="en-US" sz="2733" b="0" i="0" u="none" strike="noStrike" cap="none">
                <a:solidFill>
                  <a:srgbClr val="FFFFFF"/>
                </a:solidFill>
                <a:latin typeface="Poppins Medium"/>
                <a:ea typeface="Poppins Medium"/>
                <a:cs typeface="Poppins Medium"/>
                <a:sym typeface="Poppins Medium"/>
              </a:rPr>
              <a:t>www.vetcompass.eu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23"/>
          <p:cNvPicPr preferRelativeResize="0"/>
          <p:nvPr/>
        </p:nvPicPr>
        <p:blipFill rotWithShape="1">
          <a:blip r:embed="rId3">
            <a:alphaModFix/>
          </a:blip>
          <a:srcRect l="25077" r="27818"/>
          <a:stretch/>
        </p:blipFill>
        <p:spPr>
          <a:xfrm>
            <a:off x="0" y="0"/>
            <a:ext cx="4549922" cy="10287000"/>
          </a:xfrm>
          <a:prstGeom prst="rect">
            <a:avLst/>
          </a:prstGeom>
          <a:noFill/>
          <a:ln>
            <a:noFill/>
          </a:ln>
        </p:spPr>
      </p:pic>
      <p:sp>
        <p:nvSpPr>
          <p:cNvPr id="116" name="Google Shape;116;p23"/>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17" name="Google Shape;117;p23"/>
          <p:cNvGrpSpPr/>
          <p:nvPr/>
        </p:nvGrpSpPr>
        <p:grpSpPr>
          <a:xfrm>
            <a:off x="5940775" y="946396"/>
            <a:ext cx="857867" cy="857867"/>
            <a:chOff x="0" y="0"/>
            <a:chExt cx="812800" cy="812800"/>
          </a:xfrm>
        </p:grpSpPr>
        <p:sp>
          <p:nvSpPr>
            <p:cNvPr id="118" name="Google Shape;118;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0" name="Google Shape;120;p23"/>
          <p:cNvGrpSpPr/>
          <p:nvPr/>
        </p:nvGrpSpPr>
        <p:grpSpPr>
          <a:xfrm>
            <a:off x="6592862" y="2226096"/>
            <a:ext cx="604566" cy="604566"/>
            <a:chOff x="0" y="0"/>
            <a:chExt cx="812800" cy="812800"/>
          </a:xfrm>
        </p:grpSpPr>
        <p:sp>
          <p:nvSpPr>
            <p:cNvPr id="121" name="Google Shape;121;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3" name="Google Shape;123;p23"/>
          <p:cNvGrpSpPr/>
          <p:nvPr/>
        </p:nvGrpSpPr>
        <p:grpSpPr>
          <a:xfrm>
            <a:off x="5825201" y="681913"/>
            <a:ext cx="637633" cy="637633"/>
            <a:chOff x="0" y="0"/>
            <a:chExt cx="812800" cy="812800"/>
          </a:xfrm>
        </p:grpSpPr>
        <p:sp>
          <p:nvSpPr>
            <p:cNvPr id="124" name="Google Shape;124;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6" name="Google Shape;126;p23"/>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7" name="Google Shape;127;p23"/>
          <p:cNvSpPr/>
          <p:nvPr/>
        </p:nvSpPr>
        <p:spPr>
          <a:xfrm>
            <a:off x="16682856" y="8874083"/>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8" name="Google Shape;128;p23"/>
          <p:cNvSpPr/>
          <p:nvPr/>
        </p:nvSpPr>
        <p:spPr>
          <a:xfrm>
            <a:off x="14332144" y="9471460"/>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9" name="Google Shape;129;p23"/>
          <p:cNvSpPr txBox="1"/>
          <p:nvPr/>
        </p:nvSpPr>
        <p:spPr>
          <a:xfrm>
            <a:off x="8679304" y="1776252"/>
            <a:ext cx="9248931" cy="7482048"/>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Cultural literacy and diversity awareness is the ability to recognise, respect, and work effectively with learners from diverse cultural, social, and economic backgrounds. In VET, this supports inclusive classrooms and smoother cooperation during practical activities and placements in diverse workplaces.</a:t>
            </a:r>
            <a:endParaRPr/>
          </a:p>
          <a:p>
            <a:pPr marL="0" marR="0" lvl="0" indent="0" algn="l"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Cultural literacy in VET is not just about being polite. It is a professional skill. Diverse learner groups bring varied perspectives, experiences, and communication styles to the workshop. When VET educators understand and respond to that diversity, they improve engagement, reduce dropout, and prepare learners for multicultural workplaces.</a:t>
            </a:r>
            <a:endParaRPr/>
          </a:p>
          <a:p>
            <a:pPr marL="0" marR="0" lvl="0" indent="0" algn="l"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By the end of this module, you will learn to recognise unconscious bias in your own practice, facilitate inclusively in mixed-ability and multicultural groups, and prepare learners for cultural differences they will encounter in placements and workplaces.</a:t>
            </a:r>
            <a:endParaRPr sz="2200" b="0" i="0" u="none" strike="noStrike" cap="none">
              <a:solidFill>
                <a:srgbClr val="000000"/>
              </a:solidFill>
              <a:latin typeface="Arial"/>
              <a:ea typeface="Arial"/>
              <a:cs typeface="Arial"/>
              <a:sym typeface="Arial"/>
            </a:endParaRPr>
          </a:p>
        </p:txBody>
      </p:sp>
      <p:sp>
        <p:nvSpPr>
          <p:cNvPr id="130" name="Google Shape;130;p23"/>
          <p:cNvSpPr txBox="1"/>
          <p:nvPr/>
        </p:nvSpPr>
        <p:spPr>
          <a:xfrm>
            <a:off x="6369708" y="1096729"/>
            <a:ext cx="8729897" cy="486928"/>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Introduction &amp; Learning Objectives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4"/>
          <p:cNvPicPr preferRelativeResize="0"/>
          <p:nvPr/>
        </p:nvPicPr>
        <p:blipFill rotWithShape="1">
          <a:blip r:embed="rId3">
            <a:alphaModFix/>
          </a:blip>
          <a:srcRect b="-439"/>
          <a:stretch/>
        </p:blipFill>
        <p:spPr>
          <a:xfrm>
            <a:off x="0" y="0"/>
            <a:ext cx="7315200" cy="10287000"/>
          </a:xfrm>
          <a:prstGeom prst="rect">
            <a:avLst/>
          </a:prstGeom>
          <a:noFill/>
          <a:ln>
            <a:noFill/>
          </a:ln>
        </p:spPr>
      </p:pic>
      <p:sp>
        <p:nvSpPr>
          <p:cNvPr id="136" name="Google Shape;136;p24"/>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37" name="Google Shape;137;p24"/>
          <p:cNvGrpSpPr/>
          <p:nvPr/>
        </p:nvGrpSpPr>
        <p:grpSpPr>
          <a:xfrm>
            <a:off x="5940775" y="946396"/>
            <a:ext cx="857867" cy="857867"/>
            <a:chOff x="0" y="0"/>
            <a:chExt cx="812800" cy="812800"/>
          </a:xfrm>
        </p:grpSpPr>
        <p:sp>
          <p:nvSpPr>
            <p:cNvPr id="138" name="Google Shape;138;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0" name="Google Shape;140;p24"/>
          <p:cNvGrpSpPr/>
          <p:nvPr/>
        </p:nvGrpSpPr>
        <p:grpSpPr>
          <a:xfrm>
            <a:off x="6592862" y="2226096"/>
            <a:ext cx="604566" cy="604566"/>
            <a:chOff x="0" y="0"/>
            <a:chExt cx="812800" cy="812800"/>
          </a:xfrm>
        </p:grpSpPr>
        <p:sp>
          <p:nvSpPr>
            <p:cNvPr id="141" name="Google Shape;141;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24"/>
          <p:cNvGrpSpPr/>
          <p:nvPr/>
        </p:nvGrpSpPr>
        <p:grpSpPr>
          <a:xfrm>
            <a:off x="5825201" y="681913"/>
            <a:ext cx="637633" cy="637633"/>
            <a:chOff x="0" y="0"/>
            <a:chExt cx="812800" cy="812800"/>
          </a:xfrm>
        </p:grpSpPr>
        <p:sp>
          <p:nvSpPr>
            <p:cNvPr id="144" name="Google Shape;144;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6" name="Google Shape;146;p24"/>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7" name="Google Shape;147;p24"/>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8" name="Google Shape;148;p24"/>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9" name="Google Shape;149;p24"/>
          <p:cNvSpPr txBox="1"/>
          <p:nvPr/>
        </p:nvSpPr>
        <p:spPr>
          <a:xfrm>
            <a:off x="8768076" y="1933756"/>
            <a:ext cx="8491224" cy="5281446"/>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Cultural literacy is the ability to understand, appreciate, and interact effectively with people from diverse cultural backgrounds. It encompasses awareness of different customs, values, beliefs, and communication styles that shape how individuals perceive and engage with the world.</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In VET contexts, cultural competence means recognising how cultural factors influence learning styles, classroom dynamics, and learner engagement.</a:t>
            </a:r>
            <a:endParaRPr sz="2400" b="0" i="0" u="none" strike="noStrike" cap="none">
              <a:solidFill>
                <a:srgbClr val="000000"/>
              </a:solidFill>
              <a:latin typeface="Poppins"/>
              <a:ea typeface="Poppins"/>
              <a:cs typeface="Poppins"/>
              <a:sym typeface="Poppins"/>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It also requires educators to develop awareness of their own cultural perspectives — not only those of their learners.</a:t>
            </a:r>
            <a:endParaRPr sz="2400" b="0" i="0" u="none" strike="noStrike" cap="none">
              <a:solidFill>
                <a:srgbClr val="000000"/>
              </a:solidFill>
              <a:latin typeface="Arial"/>
              <a:ea typeface="Arial"/>
              <a:cs typeface="Arial"/>
              <a:sym typeface="Arial"/>
            </a:endParaRPr>
          </a:p>
        </p:txBody>
      </p:sp>
      <p:sp>
        <p:nvSpPr>
          <p:cNvPr id="150" name="Google Shape;150;p24"/>
          <p:cNvSpPr txBox="1"/>
          <p:nvPr/>
        </p:nvSpPr>
        <p:spPr>
          <a:xfrm>
            <a:off x="8768076" y="1076082"/>
            <a:ext cx="8954749"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Section 1: Understanding Cultural Literacy in VET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5"/>
          <p:cNvSpPr/>
          <p:nvPr/>
        </p:nvSpPr>
        <p:spPr>
          <a:xfrm>
            <a:off x="-38494" y="-2262"/>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25"/>
          <p:cNvSpPr/>
          <p:nvPr/>
        </p:nvSpPr>
        <p:spPr>
          <a:xfrm rot="4721273" flipH="1">
            <a:off x="-1013092" y="2000104"/>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57" name="Google Shape;157;p25"/>
          <p:cNvGrpSpPr/>
          <p:nvPr/>
        </p:nvGrpSpPr>
        <p:grpSpPr>
          <a:xfrm>
            <a:off x="5940775" y="946396"/>
            <a:ext cx="857867" cy="857867"/>
            <a:chOff x="0" y="0"/>
            <a:chExt cx="812800" cy="812800"/>
          </a:xfrm>
        </p:grpSpPr>
        <p:sp>
          <p:nvSpPr>
            <p:cNvPr id="158" name="Google Shape;158;p2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2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60" name="Google Shape;160;p25"/>
          <p:cNvGrpSpPr/>
          <p:nvPr/>
        </p:nvGrpSpPr>
        <p:grpSpPr>
          <a:xfrm>
            <a:off x="6592862" y="2226096"/>
            <a:ext cx="604566" cy="604566"/>
            <a:chOff x="0" y="0"/>
            <a:chExt cx="812800" cy="812800"/>
          </a:xfrm>
        </p:grpSpPr>
        <p:sp>
          <p:nvSpPr>
            <p:cNvPr id="161" name="Google Shape;161;p2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p2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63" name="Google Shape;163;p25"/>
          <p:cNvGrpSpPr/>
          <p:nvPr/>
        </p:nvGrpSpPr>
        <p:grpSpPr>
          <a:xfrm>
            <a:off x="5825201" y="681913"/>
            <a:ext cx="637633" cy="637633"/>
            <a:chOff x="0" y="0"/>
            <a:chExt cx="812800" cy="812800"/>
          </a:xfrm>
        </p:grpSpPr>
        <p:sp>
          <p:nvSpPr>
            <p:cNvPr id="164" name="Google Shape;164;p2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2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66" name="Google Shape;166;p25"/>
          <p:cNvSpPr/>
          <p:nvPr/>
        </p:nvSpPr>
        <p:spPr>
          <a:xfrm>
            <a:off x="16530936" y="8677579"/>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7" name="Google Shape;167;p25"/>
          <p:cNvSpPr txBox="1"/>
          <p:nvPr/>
        </p:nvSpPr>
        <p:spPr>
          <a:xfrm>
            <a:off x="8860936" y="1742977"/>
            <a:ext cx="8491224" cy="7304564"/>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Cultural literacy in VET encompasses three key components: cultural knowledge, cross-cultural skills, and cultural encounters.</a:t>
            </a:r>
            <a:endParaRPr dirty="0"/>
          </a:p>
          <a:p>
            <a:pPr marL="0" marR="0" lvl="0" indent="0" algn="l" rtl="0">
              <a:lnSpc>
                <a:spcPct val="130009"/>
              </a:lnSpc>
              <a:spcBef>
                <a:spcPts val="150"/>
              </a:spcBef>
              <a:spcAft>
                <a:spcPts val="0"/>
              </a:spcAft>
              <a:buClr>
                <a:srgbClr val="000000"/>
              </a:buClr>
              <a:buSzPts val="2400"/>
              <a:buFont typeface="Arial"/>
              <a:buNone/>
            </a:pPr>
            <a:endParaRPr sz="2400" b="1" i="0" u="none" strike="noStrike" cap="none" dirty="0">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400"/>
              <a:buFont typeface="Arial"/>
              <a:buNone/>
            </a:pPr>
            <a:r>
              <a:rPr lang="en-US" sz="2400" b="1" i="0" u="none" strike="noStrike" cap="none" dirty="0">
                <a:solidFill>
                  <a:srgbClr val="17B8BB"/>
                </a:solidFill>
                <a:latin typeface="Poppins"/>
                <a:ea typeface="Poppins"/>
                <a:cs typeface="Poppins"/>
                <a:sym typeface="Poppins"/>
              </a:rPr>
              <a:t>Developing Together, Not in Stages</a:t>
            </a:r>
            <a:endParaRPr dirty="0"/>
          </a:p>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Cultural knowledge means understanding the diverse traditions, values, and communication styles learners bring to the learning environment. Cross-cultural skills are the ability to adapt teaching methods and build rapport across cultural differences. Cultural encounters are meaningful interactions that deepen understanding through real engagement with diverse learners and workplace settings. These components develop together through deliberate professional practice, not as separate stages.</a:t>
            </a:r>
            <a:endParaRPr dirty="0"/>
          </a:p>
        </p:txBody>
      </p:sp>
      <p:sp>
        <p:nvSpPr>
          <p:cNvPr id="168" name="Google Shape;168;p25"/>
          <p:cNvSpPr txBox="1"/>
          <p:nvPr/>
        </p:nvSpPr>
        <p:spPr>
          <a:xfrm>
            <a:off x="8587599" y="1026821"/>
            <a:ext cx="9880982"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The Three Key Components of Cultural Literacy</a:t>
            </a:r>
            <a:endParaRPr/>
          </a:p>
        </p:txBody>
      </p:sp>
      <p:pic>
        <p:nvPicPr>
          <p:cNvPr id="3" name="Picture 2">
            <a:extLst>
              <a:ext uri="{FF2B5EF4-FFF2-40B4-BE49-F238E27FC236}">
                <a16:creationId xmlns:a16="http://schemas.microsoft.com/office/drawing/2014/main" id="{D61DD767-FAF4-11F3-0C7E-44D3C635CAD6}"/>
              </a:ext>
            </a:extLst>
          </p:cNvPr>
          <p:cNvPicPr>
            <a:picLocks noChangeAspect="1"/>
          </p:cNvPicPr>
          <p:nvPr/>
        </p:nvPicPr>
        <p:blipFill>
          <a:blip r:embed="rId6"/>
          <a:stretch>
            <a:fillRect/>
          </a:stretch>
        </p:blipFill>
        <p:spPr>
          <a:xfrm>
            <a:off x="13396912" y="9260179"/>
            <a:ext cx="2352675" cy="63817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grpSp>
        <p:nvGrpSpPr>
          <p:cNvPr id="173" name="Google Shape;173;p26"/>
          <p:cNvGrpSpPr/>
          <p:nvPr/>
        </p:nvGrpSpPr>
        <p:grpSpPr>
          <a:xfrm rot="-5400000">
            <a:off x="-2018150" y="5932743"/>
            <a:ext cx="13655680" cy="7561980"/>
            <a:chOff x="0" y="0"/>
            <a:chExt cx="733891" cy="406400"/>
          </a:xfrm>
        </p:grpSpPr>
        <p:sp>
          <p:nvSpPr>
            <p:cNvPr id="174" name="Google Shape;174;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76" name="Google Shape;176;p26"/>
          <p:cNvGrpSpPr/>
          <p:nvPr/>
        </p:nvGrpSpPr>
        <p:grpSpPr>
          <a:xfrm rot="-5400000">
            <a:off x="6650470" y="5932743"/>
            <a:ext cx="13655680" cy="7561980"/>
            <a:chOff x="0" y="0"/>
            <a:chExt cx="733891" cy="406400"/>
          </a:xfrm>
        </p:grpSpPr>
        <p:sp>
          <p:nvSpPr>
            <p:cNvPr id="177" name="Google Shape;177;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79" name="Google Shape;179;p26"/>
          <p:cNvSpPr/>
          <p:nvPr/>
        </p:nvSpPr>
        <p:spPr>
          <a:xfrm>
            <a:off x="351016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0" name="Google Shape;180;p26"/>
          <p:cNvSpPr/>
          <p:nvPr/>
        </p:nvSpPr>
        <p:spPr>
          <a:xfrm>
            <a:off x="3706174" y="1975026"/>
            <a:ext cx="2207033" cy="2207033"/>
          </a:xfrm>
          <a:custGeom>
            <a:avLst/>
            <a:gdLst/>
            <a:ahLst/>
            <a:cxnLst/>
            <a:rect l="l" t="t" r="r" b="b"/>
            <a:pathLst>
              <a:path w="2207033" h="2207033" extrusionOk="0">
                <a:moveTo>
                  <a:pt x="0" y="0"/>
                </a:moveTo>
                <a:lnTo>
                  <a:pt x="2207032" y="0"/>
                </a:lnTo>
                <a:lnTo>
                  <a:pt x="2207032"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1" name="Google Shape;181;p26"/>
          <p:cNvSpPr/>
          <p:nvPr/>
        </p:nvSpPr>
        <p:spPr>
          <a:xfrm>
            <a:off x="1217878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2" name="Google Shape;182;p26"/>
          <p:cNvSpPr/>
          <p:nvPr/>
        </p:nvSpPr>
        <p:spPr>
          <a:xfrm>
            <a:off x="12377073" y="1975026"/>
            <a:ext cx="2207033" cy="2207033"/>
          </a:xfrm>
          <a:custGeom>
            <a:avLst/>
            <a:gdLst/>
            <a:ahLst/>
            <a:cxnLst/>
            <a:rect l="l" t="t" r="r" b="b"/>
            <a:pathLst>
              <a:path w="2207033" h="2207033" extrusionOk="0">
                <a:moveTo>
                  <a:pt x="0" y="0"/>
                </a:moveTo>
                <a:lnTo>
                  <a:pt x="2207033" y="0"/>
                </a:lnTo>
                <a:lnTo>
                  <a:pt x="2207033"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3" name="Google Shape;183;p26"/>
          <p:cNvSpPr/>
          <p:nvPr/>
        </p:nvSpPr>
        <p:spPr>
          <a:xfrm>
            <a:off x="38206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4" name="Google Shape;184;p26"/>
          <p:cNvSpPr/>
          <p:nvPr/>
        </p:nvSpPr>
        <p:spPr>
          <a:xfrm>
            <a:off x="124915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5" name="Google Shape;185;p26"/>
          <p:cNvSpPr/>
          <p:nvPr/>
        </p:nvSpPr>
        <p:spPr>
          <a:xfrm>
            <a:off x="4182900" y="2586513"/>
            <a:ext cx="1253580" cy="984060"/>
          </a:xfrm>
          <a:custGeom>
            <a:avLst/>
            <a:gdLst/>
            <a:ahLst/>
            <a:cxnLst/>
            <a:rect l="l" t="t" r="r" b="b"/>
            <a:pathLst>
              <a:path w="1253580" h="984060" extrusionOk="0">
                <a:moveTo>
                  <a:pt x="0" y="0"/>
                </a:moveTo>
                <a:lnTo>
                  <a:pt x="1253580" y="0"/>
                </a:lnTo>
                <a:lnTo>
                  <a:pt x="1253580" y="984060"/>
                </a:lnTo>
                <a:lnTo>
                  <a:pt x="0" y="98406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6" name="Google Shape;186;p26"/>
          <p:cNvSpPr/>
          <p:nvPr/>
        </p:nvSpPr>
        <p:spPr>
          <a:xfrm rot="10800000" flipH="1">
            <a:off x="12853800" y="2586513"/>
            <a:ext cx="1253580" cy="984060"/>
          </a:xfrm>
          <a:custGeom>
            <a:avLst/>
            <a:gdLst/>
            <a:ahLst/>
            <a:cxnLst/>
            <a:rect l="l" t="t" r="r" b="b"/>
            <a:pathLst>
              <a:path w="1253580" h="984060" extrusionOk="0">
                <a:moveTo>
                  <a:pt x="0" y="984060"/>
                </a:moveTo>
                <a:lnTo>
                  <a:pt x="1253580" y="984060"/>
                </a:lnTo>
                <a:lnTo>
                  <a:pt x="1253580" y="0"/>
                </a:lnTo>
                <a:lnTo>
                  <a:pt x="0" y="0"/>
                </a:lnTo>
                <a:lnTo>
                  <a:pt x="0" y="98406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7" name="Google Shape;187;p26"/>
          <p:cNvSpPr/>
          <p:nvPr/>
        </p:nvSpPr>
        <p:spPr>
          <a:xfrm rot="-10520999">
            <a:off x="12455024" y="-1230096"/>
            <a:ext cx="6240735" cy="2176456"/>
          </a:xfrm>
          <a:custGeom>
            <a:avLst/>
            <a:gdLst/>
            <a:ahLst/>
            <a:cxnLst/>
            <a:rect l="l" t="t" r="r" b="b"/>
            <a:pathLst>
              <a:path w="6240735" h="2176456" extrusionOk="0">
                <a:moveTo>
                  <a:pt x="0" y="0"/>
                </a:moveTo>
                <a:lnTo>
                  <a:pt x="6240735" y="0"/>
                </a:lnTo>
                <a:lnTo>
                  <a:pt x="6240735" y="2176456"/>
                </a:lnTo>
                <a:lnTo>
                  <a:pt x="0" y="2176456"/>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8" name="Google Shape;188;p26"/>
          <p:cNvSpPr/>
          <p:nvPr/>
        </p:nvSpPr>
        <p:spPr>
          <a:xfrm rot="10598374" flipH="1">
            <a:off x="-1201877" y="-1735978"/>
            <a:ext cx="6576787" cy="2293655"/>
          </a:xfrm>
          <a:custGeom>
            <a:avLst/>
            <a:gdLst/>
            <a:ahLst/>
            <a:cxnLst/>
            <a:rect l="l" t="t" r="r" b="b"/>
            <a:pathLst>
              <a:path w="6576787" h="2293655" extrusionOk="0">
                <a:moveTo>
                  <a:pt x="0" y="2293654"/>
                </a:moveTo>
                <a:lnTo>
                  <a:pt x="6576787" y="2293654"/>
                </a:lnTo>
                <a:lnTo>
                  <a:pt x="6576787" y="0"/>
                </a:lnTo>
                <a:lnTo>
                  <a:pt x="0" y="0"/>
                </a:lnTo>
                <a:lnTo>
                  <a:pt x="0" y="2293654"/>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9" name="Google Shape;189;p26"/>
          <p:cNvSpPr txBox="1"/>
          <p:nvPr/>
        </p:nvSpPr>
        <p:spPr>
          <a:xfrm>
            <a:off x="6501477" y="1019175"/>
            <a:ext cx="528504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Cultural Literacy Self-Assessment (Rate 1–5)</a:t>
            </a:r>
            <a:endParaRPr sz="1400" b="0" i="0" u="none" strike="noStrike" cap="none">
              <a:solidFill>
                <a:srgbClr val="000000"/>
              </a:solidFill>
              <a:latin typeface="Arial"/>
              <a:ea typeface="Arial"/>
              <a:cs typeface="Arial"/>
              <a:sym typeface="Arial"/>
            </a:endParaRPr>
          </a:p>
        </p:txBody>
      </p:sp>
      <p:sp>
        <p:nvSpPr>
          <p:cNvPr id="190" name="Google Shape;190;p26"/>
          <p:cNvSpPr txBox="1"/>
          <p:nvPr/>
        </p:nvSpPr>
        <p:spPr>
          <a:xfrm>
            <a:off x="1776607" y="5553355"/>
            <a:ext cx="6066165" cy="4034438"/>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Rate 1–5:</a:t>
            </a:r>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 am aware of the cultural backgrounds represented in my current learner group.</a:t>
            </a:r>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 adapt my communication style when working with multilingual or multicultural groups. </a:t>
            </a: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 notice when assumptions I hold about learners may be culturally influenced.</a:t>
            </a:r>
            <a:endParaRPr sz="1400" b="0" i="0" u="none" strike="noStrike" cap="none">
              <a:solidFill>
                <a:srgbClr val="000000"/>
              </a:solidFill>
              <a:latin typeface="Arial"/>
              <a:ea typeface="Arial"/>
              <a:cs typeface="Arial"/>
              <a:sym typeface="Arial"/>
            </a:endParaRPr>
          </a:p>
        </p:txBody>
      </p:sp>
      <p:sp>
        <p:nvSpPr>
          <p:cNvPr id="191" name="Google Shape;191;p26"/>
          <p:cNvSpPr txBox="1"/>
          <p:nvPr/>
        </p:nvSpPr>
        <p:spPr>
          <a:xfrm>
            <a:off x="10445227" y="5553355"/>
            <a:ext cx="6066165" cy="3227550"/>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Rate 1–5:</a:t>
            </a:r>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 use examples and materials that reflect diverse backgrounds and contexts.</a:t>
            </a:r>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 address cultural misunderstandings directly and constructively when they arise.</a:t>
            </a:r>
            <a:endParaRPr sz="1400" b="0" i="0" u="none" strike="noStrike" cap="none">
              <a:solidFill>
                <a:srgbClr val="000000"/>
              </a:solidFill>
              <a:latin typeface="Arial"/>
              <a:ea typeface="Arial"/>
              <a:cs typeface="Arial"/>
              <a:sym typeface="Arial"/>
            </a:endParaRPr>
          </a:p>
        </p:txBody>
      </p:sp>
      <p:sp>
        <p:nvSpPr>
          <p:cNvPr id="192" name="Google Shape;192;p26"/>
          <p:cNvSpPr txBox="1"/>
          <p:nvPr/>
        </p:nvSpPr>
        <p:spPr>
          <a:xfrm>
            <a:off x="2309072" y="4566360"/>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Awareness &amp; Communication (1–3)</a:t>
            </a:r>
            <a:endParaRPr sz="1400" b="0" i="0" u="none" strike="noStrike" cap="none">
              <a:solidFill>
                <a:srgbClr val="000000"/>
              </a:solidFill>
              <a:latin typeface="Arial"/>
              <a:ea typeface="Arial"/>
              <a:cs typeface="Arial"/>
              <a:sym typeface="Arial"/>
            </a:endParaRPr>
          </a:p>
        </p:txBody>
      </p:sp>
      <p:sp>
        <p:nvSpPr>
          <p:cNvPr id="193" name="Google Shape;193;p26"/>
          <p:cNvSpPr txBox="1"/>
          <p:nvPr/>
        </p:nvSpPr>
        <p:spPr>
          <a:xfrm>
            <a:off x="10977692" y="4566360"/>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Materials &amp; Response (4–5)</a:t>
            </a:r>
            <a:endParaRPr sz="1400" b="0" i="0" u="none" strike="noStrike" cap="none">
              <a:solidFill>
                <a:srgbClr val="000000"/>
              </a:solidFill>
              <a:latin typeface="Arial"/>
              <a:ea typeface="Arial"/>
              <a:cs typeface="Arial"/>
              <a:sym typeface="Arial"/>
            </a:endParaRPr>
          </a:p>
        </p:txBody>
      </p:sp>
      <p:sp>
        <p:nvSpPr>
          <p:cNvPr id="194" name="Google Shape;194;p26"/>
          <p:cNvSpPr/>
          <p:nvPr/>
        </p:nvSpPr>
        <p:spPr>
          <a:xfrm>
            <a:off x="3064632" y="412666"/>
            <a:ext cx="1413849" cy="1232069"/>
          </a:xfrm>
          <a:custGeom>
            <a:avLst/>
            <a:gdLst/>
            <a:ahLst/>
            <a:cxnLst/>
            <a:rect l="l" t="t" r="r" b="b"/>
            <a:pathLst>
              <a:path w="1413849" h="1232069" extrusionOk="0">
                <a:moveTo>
                  <a:pt x="0" y="0"/>
                </a:moveTo>
                <a:lnTo>
                  <a:pt x="1413850" y="0"/>
                </a:lnTo>
                <a:lnTo>
                  <a:pt x="1413850" y="1232068"/>
                </a:lnTo>
                <a:lnTo>
                  <a:pt x="0" y="1232068"/>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5" name="Google Shape;195;p26"/>
          <p:cNvSpPr/>
          <p:nvPr/>
        </p:nvSpPr>
        <p:spPr>
          <a:xfrm>
            <a:off x="528198" y="857642"/>
            <a:ext cx="2350712" cy="634692"/>
          </a:xfrm>
          <a:custGeom>
            <a:avLst/>
            <a:gdLst/>
            <a:ahLst/>
            <a:cxnLst/>
            <a:rect l="l" t="t" r="r" b="b"/>
            <a:pathLst>
              <a:path w="2350712" h="634692" extrusionOk="0">
                <a:moveTo>
                  <a:pt x="0" y="0"/>
                </a:moveTo>
                <a:lnTo>
                  <a:pt x="2350713" y="0"/>
                </a:lnTo>
                <a:lnTo>
                  <a:pt x="2350713" y="634692"/>
                </a:lnTo>
                <a:lnTo>
                  <a:pt x="0" y="634692"/>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7"/>
          <p:cNvSpPr/>
          <p:nvPr/>
        </p:nvSpPr>
        <p:spPr>
          <a:xfrm rot="-4773720">
            <a:off x="6447536" y="3985775"/>
            <a:ext cx="12676724" cy="2638406"/>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1" name="Google Shape;201;p27"/>
          <p:cNvSpPr/>
          <p:nvPr/>
        </p:nvSpPr>
        <p:spPr>
          <a:xfrm>
            <a:off x="11495141"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p27"/>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3" name="Google Shape;203;p27"/>
          <p:cNvSpPr txBox="1"/>
          <p:nvPr/>
        </p:nvSpPr>
        <p:spPr>
          <a:xfrm>
            <a:off x="226406" y="1120295"/>
            <a:ext cx="10836361" cy="7922169"/>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Unconscious bias refers to automatic judgements we make about people based on their background, appearance, or identity — without realising it. These biases form through experience, cultural conditioning, and media exposure. They are not a sign of bad intent.</a:t>
            </a:r>
            <a:endParaRPr/>
          </a:p>
          <a:p>
            <a:pPr marL="0" marR="0" lvl="0" indent="0" algn="just"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200"/>
              <a:buFont typeface="Arial"/>
              <a:buNone/>
            </a:pPr>
            <a:r>
              <a:rPr lang="en-US" sz="2200" b="1" i="0" u="none" strike="noStrike" cap="none">
                <a:solidFill>
                  <a:srgbClr val="000000"/>
                </a:solidFill>
                <a:latin typeface="Poppins"/>
                <a:ea typeface="Poppins"/>
                <a:cs typeface="Poppins"/>
                <a:sym typeface="Poppins"/>
              </a:rPr>
              <a:t>How bias shows up in VET:</a:t>
            </a:r>
            <a:endParaRPr/>
          </a:p>
          <a:p>
            <a:pPr marL="342900" marR="0" lvl="0" indent="-342900" algn="just"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Calling on the same learners repeatedly during group discussion</a:t>
            </a:r>
            <a:endParaRPr/>
          </a:p>
          <a:p>
            <a:pPr marL="342900" marR="0" lvl="0" indent="-342900" algn="just"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Assuming a quiet learner is disengaged rather than considering cultural norms around participation</a:t>
            </a:r>
            <a:endParaRPr/>
          </a:p>
          <a:p>
            <a:pPr marL="342900" marR="0" lvl="0" indent="-342900" algn="just"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Providing more detailed feedback to learners who remind us of ourselves</a:t>
            </a:r>
            <a:endParaRPr/>
          </a:p>
          <a:p>
            <a:pPr marL="342900" marR="0" lvl="0" indent="-342900" algn="just"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Making assumptions about a learner’s aspirations or ability based on their background</a:t>
            </a:r>
            <a:endParaRPr/>
          </a:p>
          <a:p>
            <a:pPr marL="342900" marR="0" lvl="0" indent="-342900" algn="just"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Using examples or humour that assume a shared cultural reference point</a:t>
            </a:r>
            <a:endParaRPr/>
          </a:p>
          <a:p>
            <a:pPr marL="0" marR="0" lvl="0" indent="0" algn="just"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Instead of assuming a learner is unmotivated because they are quiet, ask: “What cultural norms might be influencing how this learner participates in a group?” That shift — from judgement to curiosity — is where inclusive practice begins.</a:t>
            </a:r>
            <a:endParaRPr sz="2200" b="0" i="0" u="none" strike="noStrike" cap="none">
              <a:solidFill>
                <a:srgbClr val="000000"/>
              </a:solidFill>
              <a:latin typeface="Arial"/>
              <a:ea typeface="Arial"/>
              <a:cs typeface="Arial"/>
              <a:sym typeface="Arial"/>
            </a:endParaRPr>
          </a:p>
        </p:txBody>
      </p:sp>
      <p:sp>
        <p:nvSpPr>
          <p:cNvPr id="204" name="Google Shape;204;p27"/>
          <p:cNvSpPr txBox="1"/>
          <p:nvPr/>
        </p:nvSpPr>
        <p:spPr>
          <a:xfrm>
            <a:off x="429038" y="455857"/>
            <a:ext cx="9704909" cy="452111"/>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a:solidFill>
                  <a:srgbClr val="000000"/>
                </a:solidFill>
                <a:latin typeface="Poppins"/>
                <a:ea typeface="Poppins"/>
                <a:cs typeface="Poppins"/>
                <a:sym typeface="Poppins"/>
              </a:rPr>
              <a:t>Section 2: Unconscious Bias and Its Effect on Teaching</a:t>
            </a:r>
            <a:endParaRPr sz="1400" b="0" i="0" u="none" strike="noStrike" cap="none">
              <a:solidFill>
                <a:srgbClr val="000000"/>
              </a:solidFill>
              <a:latin typeface="Arial"/>
              <a:ea typeface="Arial"/>
              <a:cs typeface="Arial"/>
              <a:sym typeface="Arial"/>
            </a:endParaRPr>
          </a:p>
        </p:txBody>
      </p:sp>
      <p:grpSp>
        <p:nvGrpSpPr>
          <p:cNvPr id="205" name="Google Shape;205;p27"/>
          <p:cNvGrpSpPr/>
          <p:nvPr/>
        </p:nvGrpSpPr>
        <p:grpSpPr>
          <a:xfrm>
            <a:off x="12222449" y="465158"/>
            <a:ext cx="857867" cy="857867"/>
            <a:chOff x="0" y="0"/>
            <a:chExt cx="812800" cy="812800"/>
          </a:xfrm>
        </p:grpSpPr>
        <p:sp>
          <p:nvSpPr>
            <p:cNvPr id="206" name="Google Shape;206;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08" name="Google Shape;208;p27"/>
          <p:cNvGrpSpPr/>
          <p:nvPr/>
        </p:nvGrpSpPr>
        <p:grpSpPr>
          <a:xfrm>
            <a:off x="12908123" y="303402"/>
            <a:ext cx="604566" cy="604566"/>
            <a:chOff x="0" y="0"/>
            <a:chExt cx="812800" cy="812800"/>
          </a:xfrm>
        </p:grpSpPr>
        <p:sp>
          <p:nvSpPr>
            <p:cNvPr id="209" name="Google Shape;209;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11" name="Google Shape;211;p27"/>
          <p:cNvGrpSpPr/>
          <p:nvPr/>
        </p:nvGrpSpPr>
        <p:grpSpPr>
          <a:xfrm>
            <a:off x="12927954" y="801479"/>
            <a:ext cx="637633" cy="637633"/>
            <a:chOff x="0" y="0"/>
            <a:chExt cx="812800" cy="812800"/>
          </a:xfrm>
        </p:grpSpPr>
        <p:sp>
          <p:nvSpPr>
            <p:cNvPr id="212" name="Google Shape;212;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3" name="Google Shape;231;p28">
            <a:extLst>
              <a:ext uri="{FF2B5EF4-FFF2-40B4-BE49-F238E27FC236}">
                <a16:creationId xmlns:a16="http://schemas.microsoft.com/office/drawing/2014/main" id="{6FEC7F86-A434-37E0-56CC-EAA393B00B82}"/>
              </a:ext>
            </a:extLst>
          </p:cNvPr>
          <p:cNvSpPr/>
          <p:nvPr/>
        </p:nvSpPr>
        <p:spPr>
          <a:xfrm>
            <a:off x="6271410" y="9254791"/>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 name="Google Shape;230;p28">
            <a:extLst>
              <a:ext uri="{FF2B5EF4-FFF2-40B4-BE49-F238E27FC236}">
                <a16:creationId xmlns:a16="http://schemas.microsoft.com/office/drawing/2014/main" id="{44C1A18C-EA3C-ECD4-2C49-0B01E69E2F29}"/>
              </a:ext>
            </a:extLst>
          </p:cNvPr>
          <p:cNvSpPr/>
          <p:nvPr/>
        </p:nvSpPr>
        <p:spPr>
          <a:xfrm>
            <a:off x="8900076" y="8956102"/>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28"/>
          <p:cNvPicPr preferRelativeResize="0"/>
          <p:nvPr/>
        </p:nvPicPr>
        <p:blipFill rotWithShape="1">
          <a:blip r:embed="rId3">
            <a:alphaModFix/>
          </a:blip>
          <a:srcRect l="21255" r="33084"/>
          <a:stretch/>
        </p:blipFill>
        <p:spPr>
          <a:xfrm>
            <a:off x="-11504" y="0"/>
            <a:ext cx="7046485" cy="10287000"/>
          </a:xfrm>
          <a:prstGeom prst="rect">
            <a:avLst/>
          </a:prstGeom>
          <a:noFill/>
          <a:ln>
            <a:noFill/>
          </a:ln>
        </p:spPr>
      </p:pic>
      <p:sp>
        <p:nvSpPr>
          <p:cNvPr id="219" name="Google Shape;219;p28"/>
          <p:cNvSpPr/>
          <p:nvPr/>
        </p:nvSpPr>
        <p:spPr>
          <a:xfrm rot="4721273" flipH="1">
            <a:off x="-261964" y="2947481"/>
            <a:ext cx="14314219" cy="256459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20" name="Google Shape;220;p28"/>
          <p:cNvGrpSpPr/>
          <p:nvPr/>
        </p:nvGrpSpPr>
        <p:grpSpPr>
          <a:xfrm>
            <a:off x="5940775" y="946396"/>
            <a:ext cx="857867" cy="857867"/>
            <a:chOff x="0" y="0"/>
            <a:chExt cx="812800" cy="812800"/>
          </a:xfrm>
        </p:grpSpPr>
        <p:sp>
          <p:nvSpPr>
            <p:cNvPr id="221" name="Google Shape;221;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2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23" name="Google Shape;223;p28"/>
          <p:cNvGrpSpPr/>
          <p:nvPr/>
        </p:nvGrpSpPr>
        <p:grpSpPr>
          <a:xfrm>
            <a:off x="6592862" y="2226096"/>
            <a:ext cx="604566" cy="604566"/>
            <a:chOff x="0" y="0"/>
            <a:chExt cx="812800" cy="812800"/>
          </a:xfrm>
        </p:grpSpPr>
        <p:sp>
          <p:nvSpPr>
            <p:cNvPr id="224" name="Google Shape;224;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 name="Google Shape;225;p2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26" name="Google Shape;226;p28"/>
          <p:cNvGrpSpPr/>
          <p:nvPr/>
        </p:nvGrpSpPr>
        <p:grpSpPr>
          <a:xfrm>
            <a:off x="5825201" y="681913"/>
            <a:ext cx="637633" cy="637633"/>
            <a:chOff x="0" y="0"/>
            <a:chExt cx="812800" cy="812800"/>
          </a:xfrm>
        </p:grpSpPr>
        <p:sp>
          <p:nvSpPr>
            <p:cNvPr id="227" name="Google Shape;227;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p2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29" name="Google Shape;229;p28"/>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0" name="Google Shape;230;p28"/>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1" name="Google Shape;231;p28"/>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2" name="Google Shape;232;p28"/>
          <p:cNvSpPr txBox="1"/>
          <p:nvPr/>
        </p:nvSpPr>
        <p:spPr>
          <a:xfrm>
            <a:off x="8741889" y="1183798"/>
            <a:ext cx="9220121" cy="7201972"/>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Inclusive facilitation means actively creating conditions in which all learners can participate, contribute, and progress — regardless of language, background, or prior experience. In VET workshops and practical settings, this requires deliberate planning and consistent attention.</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Adapting instruction to reflect learners’ cultural backgrounds does not mean reducing standards. It means using diverse examples, incorporating different perspectives in materials, and validating different ways of approaching a task.</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Creating a safe learning space means establishing ground rules for respectful dialogue from the start of a programme, addressing microaggressions promptly when they occur, and modelling the inclusive language you expect from learners.</a:t>
            </a:r>
            <a:endParaRPr sz="2400" b="0" i="0" u="none" strike="noStrike" cap="none">
              <a:solidFill>
                <a:srgbClr val="000000"/>
              </a:solidFill>
              <a:latin typeface="Arial"/>
              <a:ea typeface="Arial"/>
              <a:cs typeface="Arial"/>
              <a:sym typeface="Arial"/>
            </a:endParaRPr>
          </a:p>
        </p:txBody>
      </p:sp>
      <p:sp>
        <p:nvSpPr>
          <p:cNvPr id="233" name="Google Shape;233;p28"/>
          <p:cNvSpPr txBox="1"/>
          <p:nvPr/>
        </p:nvSpPr>
        <p:spPr>
          <a:xfrm>
            <a:off x="7613891" y="459468"/>
            <a:ext cx="8729897" cy="486928"/>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Section 3: Inclusive Facilitation in Practice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pic>
        <p:nvPicPr>
          <p:cNvPr id="238" name="Google Shape;238;p29"/>
          <p:cNvPicPr preferRelativeResize="0"/>
          <p:nvPr/>
        </p:nvPicPr>
        <p:blipFill rotWithShape="1">
          <a:blip r:embed="rId3">
            <a:alphaModFix/>
          </a:blip>
          <a:srcRect/>
          <a:stretch/>
        </p:blipFill>
        <p:spPr>
          <a:xfrm>
            <a:off x="-196948" y="7515509"/>
            <a:ext cx="19272738" cy="2929883"/>
          </a:xfrm>
          <a:prstGeom prst="rect">
            <a:avLst/>
          </a:prstGeom>
          <a:noFill/>
          <a:ln>
            <a:noFill/>
          </a:ln>
        </p:spPr>
      </p:pic>
      <p:pic>
        <p:nvPicPr>
          <p:cNvPr id="239" name="Google Shape;239;p29"/>
          <p:cNvPicPr preferRelativeResize="0"/>
          <p:nvPr/>
        </p:nvPicPr>
        <p:blipFill rotWithShape="1">
          <a:blip r:embed="rId4">
            <a:alphaModFix/>
          </a:blip>
          <a:srcRect/>
          <a:stretch/>
        </p:blipFill>
        <p:spPr>
          <a:xfrm>
            <a:off x="934501" y="208815"/>
            <a:ext cx="1239715" cy="927140"/>
          </a:xfrm>
          <a:prstGeom prst="rect">
            <a:avLst/>
          </a:prstGeom>
          <a:noFill/>
          <a:ln>
            <a:noFill/>
          </a:ln>
        </p:spPr>
      </p:pic>
      <p:sp>
        <p:nvSpPr>
          <p:cNvPr id="240" name="Google Shape;240;p29"/>
          <p:cNvSpPr txBox="1"/>
          <p:nvPr/>
        </p:nvSpPr>
        <p:spPr>
          <a:xfrm>
            <a:off x="341199" y="1545366"/>
            <a:ext cx="17243415" cy="1154734"/>
          </a:xfrm>
          <a:prstGeom prst="rect">
            <a:avLst/>
          </a:prstGeom>
          <a:solidFill>
            <a:srgbClr val="10146E"/>
          </a:solidFill>
          <a:ln>
            <a:noFill/>
          </a:ln>
        </p:spPr>
        <p:txBody>
          <a:bodyPr spcFirstLastPara="1" wrap="square" lIns="182875" tIns="91425" rIns="18287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7B8BB"/>
                </a:solidFill>
                <a:latin typeface="Poppins"/>
                <a:ea typeface="Poppins"/>
                <a:cs typeface="Poppins"/>
                <a:sym typeface="Poppins"/>
              </a:rPr>
              <a:t>SCENARIO  </a:t>
            </a:r>
            <a:r>
              <a:rPr lang="en-US" sz="1800" b="0" i="0" u="none" strike="noStrike" cap="none">
                <a:solidFill>
                  <a:srgbClr val="FFFFFF"/>
                </a:solidFill>
                <a:latin typeface="Poppins"/>
                <a:ea typeface="Poppins"/>
                <a:cs typeface="Poppins"/>
                <a:sym typeface="Poppins"/>
              </a:rPr>
              <a:t>A learner with a different first language is competent with the practical tasks in a workshop but falls behind when instructions are verbal and fast-paced. A peer makes a dismissive comment about their language ability in front of the group.</a:t>
            </a:r>
            <a:endParaRPr/>
          </a:p>
        </p:txBody>
      </p:sp>
      <p:sp>
        <p:nvSpPr>
          <p:cNvPr id="241" name="Google Shape;241;p29"/>
          <p:cNvSpPr txBox="1"/>
          <p:nvPr/>
        </p:nvSpPr>
        <p:spPr>
          <a:xfrm>
            <a:off x="3657600" y="228600"/>
            <a:ext cx="8229600" cy="6858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2800"/>
              <a:buFont typeface="Arial"/>
              <a:buNone/>
            </a:pPr>
            <a:r>
              <a:rPr lang="en-US" sz="2800" b="1" i="0" u="none" strike="noStrike" cap="none">
                <a:solidFill>
                  <a:srgbClr val="10146E"/>
                </a:solidFill>
                <a:latin typeface="Poppins"/>
                <a:ea typeface="Poppins"/>
                <a:cs typeface="Poppins"/>
                <a:sym typeface="Poppins"/>
              </a:rPr>
              <a:t>Scenario Exercise: The Peer Comment</a:t>
            </a:r>
            <a:endParaRPr/>
          </a:p>
        </p:txBody>
      </p:sp>
      <p:sp>
        <p:nvSpPr>
          <p:cNvPr id="242" name="Google Shape;242;p29"/>
          <p:cNvSpPr txBox="1"/>
          <p:nvPr/>
        </p:nvSpPr>
        <p:spPr>
          <a:xfrm>
            <a:off x="5914465" y="3204026"/>
            <a:ext cx="11430000" cy="3429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10146E"/>
                </a:solidFill>
                <a:latin typeface="Poppins"/>
                <a:ea typeface="Poppins"/>
                <a:cs typeface="Poppins"/>
                <a:sym typeface="Poppins"/>
              </a:rPr>
              <a:t>Reflect on your response as the trainer:</a:t>
            </a:r>
            <a:endParaRPr dirty="0"/>
          </a:p>
        </p:txBody>
      </p:sp>
      <p:sp>
        <p:nvSpPr>
          <p:cNvPr id="243" name="Google Shape;243;p29"/>
          <p:cNvSpPr txBox="1"/>
          <p:nvPr/>
        </p:nvSpPr>
        <p:spPr>
          <a:xfrm>
            <a:off x="934501" y="4003909"/>
            <a:ext cx="12570483" cy="1554272"/>
          </a:xfrm>
          <a:prstGeom prst="rect">
            <a:avLst/>
          </a:prstGeom>
          <a:noFill/>
          <a:ln>
            <a:noFill/>
          </a:ln>
        </p:spPr>
        <p:txBody>
          <a:bodyPr spcFirstLastPara="1" wrap="square" lIns="0" tIns="0" rIns="182875"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How do you respond to the peer comment in the moment without escalating or embarrassing either learner?</a:t>
            </a:r>
            <a:endParaRPr dirty="0"/>
          </a:p>
          <a:p>
            <a:pPr marL="342900" marR="0" lvl="0" indent="-342900" algn="l" rtl="0">
              <a:lnSpc>
                <a:spcPct val="120000"/>
              </a:lnSpc>
              <a:spcBef>
                <a:spcPts val="60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What practical adjustment could you make to this session to support the learner’s access to the content?</a:t>
            </a:r>
            <a:endParaRPr dirty="0"/>
          </a:p>
        </p:txBody>
      </p:sp>
      <p:sp>
        <p:nvSpPr>
          <p:cNvPr id="244" name="Google Shape;244;p29"/>
          <p:cNvSpPr txBox="1"/>
          <p:nvPr/>
        </p:nvSpPr>
        <p:spPr>
          <a:xfrm>
            <a:off x="785919" y="5967592"/>
            <a:ext cx="15476334" cy="815608"/>
          </a:xfrm>
          <a:prstGeom prst="rect">
            <a:avLst/>
          </a:prstGeom>
          <a:noFill/>
          <a:ln>
            <a:noFill/>
          </a:ln>
        </p:spPr>
        <p:txBody>
          <a:bodyPr spcFirstLastPara="1" wrap="square" lIns="182875" tIns="0" rIns="0"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How do you check in with the learner privately afterwards?</a:t>
            </a:r>
            <a:endParaRPr dirty="0"/>
          </a:p>
          <a:p>
            <a:pPr marL="342900" marR="0" lvl="0" indent="-342900" algn="l" rtl="0">
              <a:lnSpc>
                <a:spcPct val="120000"/>
              </a:lnSpc>
              <a:spcBef>
                <a:spcPts val="60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What does this situation tell you about the group norms you need to reinforce?</a:t>
            </a:r>
            <a:endParaRPr dirty="0"/>
          </a:p>
        </p:txBody>
      </p:sp>
      <p:sp>
        <p:nvSpPr>
          <p:cNvPr id="245" name="Google Shape;245;p29"/>
          <p:cNvSpPr txBox="1"/>
          <p:nvPr/>
        </p:nvSpPr>
        <p:spPr>
          <a:xfrm>
            <a:off x="341200" y="8362335"/>
            <a:ext cx="17135638" cy="950622"/>
          </a:xfrm>
          <a:prstGeom prst="rect">
            <a:avLst/>
          </a:prstGeom>
          <a:solidFill>
            <a:srgbClr val="17B8BB"/>
          </a:solidFill>
          <a:ln>
            <a:noFill/>
          </a:ln>
        </p:spPr>
        <p:txBody>
          <a:bodyPr spcFirstLastPara="1" wrap="square" lIns="228600" tIns="91425" rIns="228600"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Key principle:  </a:t>
            </a:r>
            <a:r>
              <a:rPr lang="en-US" sz="2400" b="0" i="1" u="none" strike="noStrike" cap="none">
                <a:solidFill>
                  <a:srgbClr val="FFFFFF"/>
                </a:solidFill>
                <a:latin typeface="Poppins"/>
                <a:ea typeface="Poppins"/>
                <a:cs typeface="Poppins"/>
                <a:sym typeface="Poppins"/>
              </a:rPr>
              <a:t>Inclusive facilitation becomes a skill when it is planned in advance and practised consistently, not only triggered by incidents.</a:t>
            </a:r>
            <a:endParaRPr/>
          </a:p>
        </p:txBody>
      </p:sp>
      <p:sp>
        <p:nvSpPr>
          <p:cNvPr id="3" name="Google Shape;231;p28">
            <a:extLst>
              <a:ext uri="{FF2B5EF4-FFF2-40B4-BE49-F238E27FC236}">
                <a16:creationId xmlns:a16="http://schemas.microsoft.com/office/drawing/2014/main" id="{D08C3577-B975-A537-92DF-46DFA8509C2E}"/>
              </a:ext>
            </a:extLst>
          </p:cNvPr>
          <p:cNvSpPr/>
          <p:nvPr/>
        </p:nvSpPr>
        <p:spPr>
          <a:xfrm>
            <a:off x="13911541" y="495711"/>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30"/>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51" name="Google Shape;251;p30"/>
          <p:cNvGrpSpPr/>
          <p:nvPr/>
        </p:nvGrpSpPr>
        <p:grpSpPr>
          <a:xfrm>
            <a:off x="5940775" y="946396"/>
            <a:ext cx="857867" cy="857867"/>
            <a:chOff x="0" y="0"/>
            <a:chExt cx="812800" cy="812800"/>
          </a:xfrm>
        </p:grpSpPr>
        <p:sp>
          <p:nvSpPr>
            <p:cNvPr id="252" name="Google Shape;252;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4" name="Google Shape;254;p30"/>
          <p:cNvGrpSpPr/>
          <p:nvPr/>
        </p:nvGrpSpPr>
        <p:grpSpPr>
          <a:xfrm>
            <a:off x="6592862" y="2226096"/>
            <a:ext cx="604566" cy="604566"/>
            <a:chOff x="0" y="0"/>
            <a:chExt cx="812800" cy="812800"/>
          </a:xfrm>
        </p:grpSpPr>
        <p:sp>
          <p:nvSpPr>
            <p:cNvPr id="255" name="Google Shape;255;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7" name="Google Shape;257;p30"/>
          <p:cNvGrpSpPr/>
          <p:nvPr/>
        </p:nvGrpSpPr>
        <p:grpSpPr>
          <a:xfrm>
            <a:off x="5825201" y="681913"/>
            <a:ext cx="637633" cy="637633"/>
            <a:chOff x="0" y="0"/>
            <a:chExt cx="812800" cy="812800"/>
          </a:xfrm>
        </p:grpSpPr>
        <p:sp>
          <p:nvSpPr>
            <p:cNvPr id="258" name="Google Shape;258;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60" name="Google Shape;260;p30"/>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30"/>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2" name="Google Shape;262;p30"/>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3" name="Google Shape;263;p30"/>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4" name="Google Shape;264;p30"/>
          <p:cNvSpPr txBox="1"/>
          <p:nvPr/>
        </p:nvSpPr>
        <p:spPr>
          <a:xfrm>
            <a:off x="8768075" y="1933756"/>
            <a:ext cx="9220121" cy="7201972"/>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Cultural literacy matters beyond the classroom. When learners move into placements and apprenticeships, they enter workplaces with their own cultures, norms, and communication expectations. VET trainers play a key role in preparing learners for that transition and in supporting employers to understand their learners.</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Misunderstandings in placements often arise from cultural differences in communication style or professional expectations — not from a lack of competence.</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Addressing these proactively produces better outcomes for learners and employers alike.</a:t>
            </a:r>
            <a:endParaRPr sz="2400" b="0" i="0" u="none" strike="noStrike" cap="none">
              <a:solidFill>
                <a:srgbClr val="000000"/>
              </a:solidFill>
              <a:latin typeface="Arial"/>
              <a:ea typeface="Arial"/>
              <a:cs typeface="Arial"/>
              <a:sym typeface="Arial"/>
            </a:endParaRPr>
          </a:p>
        </p:txBody>
      </p:sp>
      <p:sp>
        <p:nvSpPr>
          <p:cNvPr id="265" name="Google Shape;265;p30"/>
          <p:cNvSpPr txBox="1"/>
          <p:nvPr/>
        </p:nvSpPr>
        <p:spPr>
          <a:xfrm>
            <a:off x="6649540" y="1076082"/>
            <a:ext cx="11097410" cy="486928"/>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Section 4: Cultural Literacy in Placements and Workplaces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1227</Words>
  <Application>Microsoft Office PowerPoint</Application>
  <PresentationFormat>Custom</PresentationFormat>
  <Paragraphs>90</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Poppins SemiBold</vt:lpstr>
      <vt:lpstr>Arial</vt:lpstr>
      <vt:lpstr>Poppins</vt:lpstr>
      <vt:lpstr>Calibri</vt:lpstr>
      <vt:lpstr>Poppins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lastModifiedBy>Beatrice Fredducci</cp:lastModifiedBy>
  <cp:revision>2</cp:revision>
  <dcterms:created xsi:type="dcterms:W3CDTF">2006-08-16T00:00:00Z</dcterms:created>
  <dcterms:modified xsi:type="dcterms:W3CDTF">2026-09-01T08:42:55Z</dcterms:modified>
</cp:coreProperties>
</file>