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Poppins" panose="00000500000000000000" pitchFamily="2" charset="0"/>
      <p:regular r:id="rId15"/>
      <p:bold r:id="rId16"/>
      <p:italic r:id="rId17"/>
      <p:boldItalic r:id="rId18"/>
    </p:embeddedFont>
    <p:embeddedFont>
      <p:font typeface="Poppins Medium" panose="000006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jv6/PhjGh7yobKP53fVzcDPoVk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2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30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5" name="Google Shape;27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7" name="Google Shape;31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6" name="Google Shape;33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" name="Google Shape;1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2" name="Google Shape;20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2" name="Google Shape;22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15.pn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26.png"/><Relationship Id="rId5" Type="http://schemas.openxmlformats.org/officeDocument/2006/relationships/image" Target="../media/image33.png"/><Relationship Id="rId10" Type="http://schemas.openxmlformats.org/officeDocument/2006/relationships/image" Target="../media/image25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8.png"/><Relationship Id="rId4" Type="http://schemas.openxmlformats.org/officeDocument/2006/relationships/image" Target="../media/image3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39.jp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15.png"/><Relationship Id="rId5" Type="http://schemas.openxmlformats.org/officeDocument/2006/relationships/image" Target="../media/image22.png"/><Relationship Id="rId10" Type="http://schemas.openxmlformats.org/officeDocument/2006/relationships/image" Target="../media/image14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 rot="-4724778">
            <a:off x="3634711" y="1395284"/>
            <a:ext cx="14302942" cy="4988151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2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2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2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88" name="Google Shape;88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22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91" name="Google Shape;91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22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94" name="Google Shape;94;p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22"/>
          <p:cNvSpPr/>
          <p:nvPr/>
        </p:nvSpPr>
        <p:spPr>
          <a:xfrm>
            <a:off x="298536" y="398998"/>
            <a:ext cx="2240781" cy="1952681"/>
          </a:xfrm>
          <a:custGeom>
            <a:avLst/>
            <a:gdLst/>
            <a:ahLst/>
            <a:cxnLst/>
            <a:rect l="l" t="t" r="r" b="b"/>
            <a:pathLst>
              <a:path w="2240781" h="1952681" extrusionOk="0">
                <a:moveTo>
                  <a:pt x="0" y="0"/>
                </a:moveTo>
                <a:lnTo>
                  <a:pt x="2240781" y="0"/>
                </a:lnTo>
                <a:lnTo>
                  <a:pt x="2240781" y="1952681"/>
                </a:lnTo>
                <a:lnTo>
                  <a:pt x="0" y="19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2"/>
          <p:cNvSpPr/>
          <p:nvPr/>
        </p:nvSpPr>
        <p:spPr>
          <a:xfrm>
            <a:off x="4086621" y="8255516"/>
            <a:ext cx="1522251" cy="673677"/>
          </a:xfrm>
          <a:custGeom>
            <a:avLst/>
            <a:gdLst/>
            <a:ahLst/>
            <a:cxnLst/>
            <a:rect l="l" t="t" r="r" b="b"/>
            <a:pathLst>
              <a:path w="1522251" h="673677" extrusionOk="0">
                <a:moveTo>
                  <a:pt x="0" y="0"/>
                </a:moveTo>
                <a:lnTo>
                  <a:pt x="1522251" y="0"/>
                </a:lnTo>
                <a:lnTo>
                  <a:pt x="1522251" y="673677"/>
                </a:lnTo>
                <a:lnTo>
                  <a:pt x="0" y="67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2"/>
          <p:cNvSpPr/>
          <p:nvPr/>
        </p:nvSpPr>
        <p:spPr>
          <a:xfrm>
            <a:off x="684186" y="7251984"/>
            <a:ext cx="1855138" cy="593644"/>
          </a:xfrm>
          <a:custGeom>
            <a:avLst/>
            <a:gdLst/>
            <a:ahLst/>
            <a:cxnLst/>
            <a:rect l="l" t="t" r="r" b="b"/>
            <a:pathLst>
              <a:path w="1855138" h="593644" extrusionOk="0">
                <a:moveTo>
                  <a:pt x="0" y="0"/>
                </a:moveTo>
                <a:lnTo>
                  <a:pt x="1855138" y="0"/>
                </a:lnTo>
                <a:lnTo>
                  <a:pt x="1855138" y="593644"/>
                </a:lnTo>
                <a:lnTo>
                  <a:pt x="0" y="5936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2"/>
          <p:cNvSpPr/>
          <p:nvPr/>
        </p:nvSpPr>
        <p:spPr>
          <a:xfrm>
            <a:off x="5110603" y="7016659"/>
            <a:ext cx="1064292" cy="1064292"/>
          </a:xfrm>
          <a:custGeom>
            <a:avLst/>
            <a:gdLst/>
            <a:ahLst/>
            <a:cxnLst/>
            <a:rect l="l" t="t" r="r" b="b"/>
            <a:pathLst>
              <a:path w="1064292" h="1064292" extrusionOk="0">
                <a:moveTo>
                  <a:pt x="0" y="0"/>
                </a:moveTo>
                <a:lnTo>
                  <a:pt x="1064292" y="0"/>
                </a:lnTo>
                <a:lnTo>
                  <a:pt x="1064292" y="1064293"/>
                </a:lnTo>
                <a:lnTo>
                  <a:pt x="0" y="10642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/>
          <p:cNvSpPr/>
          <p:nvPr/>
        </p:nvSpPr>
        <p:spPr>
          <a:xfrm>
            <a:off x="6174895" y="7140517"/>
            <a:ext cx="1001936" cy="816577"/>
          </a:xfrm>
          <a:custGeom>
            <a:avLst/>
            <a:gdLst/>
            <a:ahLst/>
            <a:cxnLst/>
            <a:rect l="l" t="t" r="r" b="b"/>
            <a:pathLst>
              <a:path w="1001936" h="816577" extrusionOk="0">
                <a:moveTo>
                  <a:pt x="0" y="0"/>
                </a:moveTo>
                <a:lnTo>
                  <a:pt x="1001936" y="0"/>
                </a:lnTo>
                <a:lnTo>
                  <a:pt x="1001936" y="816577"/>
                </a:lnTo>
                <a:lnTo>
                  <a:pt x="0" y="816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2"/>
          <p:cNvSpPr/>
          <p:nvPr/>
        </p:nvSpPr>
        <p:spPr>
          <a:xfrm>
            <a:off x="712761" y="8276609"/>
            <a:ext cx="1184797" cy="631491"/>
          </a:xfrm>
          <a:custGeom>
            <a:avLst/>
            <a:gdLst/>
            <a:ahLst/>
            <a:cxnLst/>
            <a:rect l="l" t="t" r="r" b="b"/>
            <a:pathLst>
              <a:path w="1184797" h="631491" extrusionOk="0">
                <a:moveTo>
                  <a:pt x="0" y="0"/>
                </a:moveTo>
                <a:lnTo>
                  <a:pt x="1184798" y="0"/>
                </a:lnTo>
                <a:lnTo>
                  <a:pt x="1184798" y="631491"/>
                </a:lnTo>
                <a:lnTo>
                  <a:pt x="0" y="63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2"/>
          <p:cNvSpPr/>
          <p:nvPr/>
        </p:nvSpPr>
        <p:spPr>
          <a:xfrm>
            <a:off x="2184658" y="8325345"/>
            <a:ext cx="1668812" cy="534020"/>
          </a:xfrm>
          <a:custGeom>
            <a:avLst/>
            <a:gdLst/>
            <a:ahLst/>
            <a:cxnLst/>
            <a:rect l="l" t="t" r="r" b="b"/>
            <a:pathLst>
              <a:path w="1668812" h="534020" extrusionOk="0">
                <a:moveTo>
                  <a:pt x="0" y="0"/>
                </a:moveTo>
                <a:lnTo>
                  <a:pt x="1668811" y="0"/>
                </a:lnTo>
                <a:lnTo>
                  <a:pt x="1668811" y="534019"/>
                </a:lnTo>
                <a:lnTo>
                  <a:pt x="0" y="5340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5894622" y="8325345"/>
            <a:ext cx="1310784" cy="480349"/>
          </a:xfrm>
          <a:custGeom>
            <a:avLst/>
            <a:gdLst/>
            <a:ahLst/>
            <a:cxnLst/>
            <a:rect l="l" t="t" r="r" b="b"/>
            <a:pathLst>
              <a:path w="1310784" h="480349" extrusionOk="0">
                <a:moveTo>
                  <a:pt x="0" y="0"/>
                </a:moveTo>
                <a:lnTo>
                  <a:pt x="1310784" y="0"/>
                </a:lnTo>
                <a:lnTo>
                  <a:pt x="1310784" y="480349"/>
                </a:lnTo>
                <a:lnTo>
                  <a:pt x="0" y="480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2"/>
          <p:cNvSpPr txBox="1"/>
          <p:nvPr/>
        </p:nvSpPr>
        <p:spPr>
          <a:xfrm>
            <a:off x="684186" y="2792562"/>
            <a:ext cx="8319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VETCOMPASS</a:t>
            </a: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2"/>
          <p:cNvSpPr txBox="1"/>
          <p:nvPr/>
        </p:nvSpPr>
        <p:spPr>
          <a:xfrm>
            <a:off x="684187" y="5296048"/>
            <a:ext cx="7683514" cy="1122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2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Modulo 6: Alfabetizzazione culturale e consapevolezza della diversità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2"/>
          <p:cNvSpPr/>
          <p:nvPr/>
        </p:nvSpPr>
        <p:spPr>
          <a:xfrm>
            <a:off x="2905948" y="681917"/>
            <a:ext cx="3671865" cy="991404"/>
          </a:xfrm>
          <a:custGeom>
            <a:avLst/>
            <a:gdLst/>
            <a:ahLst/>
            <a:cxnLst/>
            <a:rect l="l" t="t" r="r" b="b"/>
            <a:pathLst>
              <a:path w="3671865" h="991404" extrusionOk="0">
                <a:moveTo>
                  <a:pt x="0" y="0"/>
                </a:moveTo>
                <a:lnTo>
                  <a:pt x="3671865" y="0"/>
                </a:lnTo>
                <a:lnTo>
                  <a:pt x="3671865" y="991404"/>
                </a:lnTo>
                <a:lnTo>
                  <a:pt x="0" y="991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897388" y="7176238"/>
            <a:ext cx="1855150" cy="70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2"/>
          <p:cNvSpPr txBox="1"/>
          <p:nvPr/>
        </p:nvSpPr>
        <p:spPr>
          <a:xfrm>
            <a:off x="494875" y="9158825"/>
            <a:ext cx="73665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Finanziato dall'Unione europea. Le opinioni espresse appartengono, tuttavia, al solo o ai soli autori e non riflettono necessariamente le opinioni dell'Unione europea o dell’Agenzia esecutiva europea per l’istruzione e la cultura (EACEA). Né l'Unione europea né l'EACEA possono esserne ritenute responsabili.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2"/>
          <p:cNvSpPr txBox="1"/>
          <p:nvPr/>
        </p:nvSpPr>
        <p:spPr>
          <a:xfrm>
            <a:off x="422150" y="214825"/>
            <a:ext cx="88512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Materiale disponibile sotto licenza Creative Commons CC BY 4.0 (</a:t>
            </a:r>
            <a:r>
              <a:rPr lang="en-US" sz="1100" b="0" i="0" u="sng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https://creativecommons.org/licenses/by/4.0/</a:t>
            </a:r>
            <a:r>
              <a:rPr lang="en-US" sz="1100" b="0" i="0" u="none" strike="noStrike" cap="none">
                <a:solidFill>
                  <a:srgbClr val="10153D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684186" y="3782157"/>
            <a:ext cx="8165740" cy="126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VET Teachers’ Transversal Skills Competence Assessment System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31"/>
          <p:cNvGrpSpPr/>
          <p:nvPr/>
        </p:nvGrpSpPr>
        <p:grpSpPr>
          <a:xfrm>
            <a:off x="-1821361" y="4584074"/>
            <a:ext cx="21494542" cy="6357176"/>
            <a:chOff x="0" y="0"/>
            <a:chExt cx="5661114" cy="1674318"/>
          </a:xfrm>
        </p:grpSpPr>
        <p:sp>
          <p:nvSpPr>
            <p:cNvPr id="278" name="Google Shape;278;p31"/>
            <p:cNvSpPr/>
            <p:nvPr/>
          </p:nvSpPr>
          <p:spPr>
            <a:xfrm>
              <a:off x="0" y="0"/>
              <a:ext cx="5661114" cy="1674318"/>
            </a:xfrm>
            <a:custGeom>
              <a:avLst/>
              <a:gdLst/>
              <a:ahLst/>
              <a:cxnLst/>
              <a:rect l="l" t="t" r="r" b="b"/>
              <a:pathLst>
                <a:path w="5661114" h="1674318" extrusionOk="0">
                  <a:moveTo>
                    <a:pt x="0" y="0"/>
                  </a:moveTo>
                  <a:lnTo>
                    <a:pt x="5661114" y="0"/>
                  </a:lnTo>
                  <a:lnTo>
                    <a:pt x="5661114" y="1674318"/>
                  </a:lnTo>
                  <a:lnTo>
                    <a:pt x="0" y="1674318"/>
                  </a:ln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1"/>
            <p:cNvSpPr txBox="1"/>
            <p:nvPr/>
          </p:nvSpPr>
          <p:spPr>
            <a:xfrm>
              <a:off x="0" y="0"/>
              <a:ext cx="5661114" cy="16743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0" name="Google Shape;280;p31"/>
          <p:cNvSpPr/>
          <p:nvPr/>
        </p:nvSpPr>
        <p:spPr>
          <a:xfrm>
            <a:off x="1591207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1"/>
          <p:cNvSpPr/>
          <p:nvPr/>
        </p:nvSpPr>
        <p:spPr>
          <a:xfrm>
            <a:off x="1786442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1"/>
          <p:cNvSpPr/>
          <p:nvPr/>
        </p:nvSpPr>
        <p:spPr>
          <a:xfrm>
            <a:off x="1900426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31"/>
          <p:cNvSpPr/>
          <p:nvPr/>
        </p:nvSpPr>
        <p:spPr>
          <a:xfrm>
            <a:off x="5764174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0" y="0"/>
                </a:lnTo>
                <a:lnTo>
                  <a:pt x="2588780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1"/>
          <p:cNvSpPr/>
          <p:nvPr/>
        </p:nvSpPr>
        <p:spPr>
          <a:xfrm>
            <a:off x="5959408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1"/>
          <p:cNvSpPr/>
          <p:nvPr/>
        </p:nvSpPr>
        <p:spPr>
          <a:xfrm>
            <a:off x="6073392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1"/>
          <p:cNvSpPr/>
          <p:nvPr/>
        </p:nvSpPr>
        <p:spPr>
          <a:xfrm>
            <a:off x="9936093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1"/>
          <p:cNvSpPr/>
          <p:nvPr/>
        </p:nvSpPr>
        <p:spPr>
          <a:xfrm>
            <a:off x="10131327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1"/>
          <p:cNvSpPr/>
          <p:nvPr/>
        </p:nvSpPr>
        <p:spPr>
          <a:xfrm>
            <a:off x="10245311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1"/>
          <p:cNvSpPr/>
          <p:nvPr/>
        </p:nvSpPr>
        <p:spPr>
          <a:xfrm>
            <a:off x="14108012" y="3225562"/>
            <a:ext cx="2588781" cy="2588781"/>
          </a:xfrm>
          <a:custGeom>
            <a:avLst/>
            <a:gdLst/>
            <a:ahLst/>
            <a:cxnLst/>
            <a:rect l="l" t="t" r="r" b="b"/>
            <a:pathLst>
              <a:path w="2588781" h="2588781" extrusionOk="0">
                <a:moveTo>
                  <a:pt x="0" y="0"/>
                </a:moveTo>
                <a:lnTo>
                  <a:pt x="2588781" y="0"/>
                </a:lnTo>
                <a:lnTo>
                  <a:pt x="2588781" y="2588780"/>
                </a:lnTo>
                <a:lnTo>
                  <a:pt x="0" y="2588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1"/>
          <p:cNvSpPr/>
          <p:nvPr/>
        </p:nvSpPr>
        <p:spPr>
          <a:xfrm>
            <a:off x="14303246" y="3420796"/>
            <a:ext cx="2198312" cy="2198312"/>
          </a:xfrm>
          <a:custGeom>
            <a:avLst/>
            <a:gdLst/>
            <a:ahLst/>
            <a:cxnLst/>
            <a:rect l="l" t="t" r="r" b="b"/>
            <a:pathLst>
              <a:path w="2198312" h="2198312" extrusionOk="0">
                <a:moveTo>
                  <a:pt x="0" y="0"/>
                </a:moveTo>
                <a:lnTo>
                  <a:pt x="2198312" y="0"/>
                </a:lnTo>
                <a:lnTo>
                  <a:pt x="2198312" y="2198312"/>
                </a:lnTo>
                <a:lnTo>
                  <a:pt x="0" y="21983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1"/>
          <p:cNvSpPr/>
          <p:nvPr/>
        </p:nvSpPr>
        <p:spPr>
          <a:xfrm>
            <a:off x="14417230" y="3534780"/>
            <a:ext cx="1970344" cy="1970344"/>
          </a:xfrm>
          <a:custGeom>
            <a:avLst/>
            <a:gdLst/>
            <a:ahLst/>
            <a:cxnLst/>
            <a:rect l="l" t="t" r="r" b="b"/>
            <a:pathLst>
              <a:path w="1970344" h="1970344" extrusionOk="0">
                <a:moveTo>
                  <a:pt x="0" y="0"/>
                </a:moveTo>
                <a:lnTo>
                  <a:pt x="1970344" y="0"/>
                </a:lnTo>
                <a:lnTo>
                  <a:pt x="1970344" y="1970344"/>
                </a:lnTo>
                <a:lnTo>
                  <a:pt x="0" y="1970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1"/>
          <p:cNvSpPr/>
          <p:nvPr/>
        </p:nvSpPr>
        <p:spPr>
          <a:xfrm>
            <a:off x="2311879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1"/>
          <p:cNvSpPr/>
          <p:nvPr/>
        </p:nvSpPr>
        <p:spPr>
          <a:xfrm>
            <a:off x="6484845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1"/>
          <p:cNvSpPr/>
          <p:nvPr/>
        </p:nvSpPr>
        <p:spPr>
          <a:xfrm>
            <a:off x="10668925" y="3875415"/>
            <a:ext cx="1123117" cy="1123117"/>
          </a:xfrm>
          <a:custGeom>
            <a:avLst/>
            <a:gdLst/>
            <a:ahLst/>
            <a:cxnLst/>
            <a:rect l="l" t="t" r="r" b="b"/>
            <a:pathLst>
              <a:path w="1123117" h="1123117" extrusionOk="0">
                <a:moveTo>
                  <a:pt x="0" y="0"/>
                </a:moveTo>
                <a:lnTo>
                  <a:pt x="1123116" y="0"/>
                </a:lnTo>
                <a:lnTo>
                  <a:pt x="1123116" y="1123117"/>
                </a:lnTo>
                <a:lnTo>
                  <a:pt x="0" y="1123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1"/>
          <p:cNvSpPr/>
          <p:nvPr/>
        </p:nvSpPr>
        <p:spPr>
          <a:xfrm>
            <a:off x="14828683" y="3946233"/>
            <a:ext cx="1147438" cy="1147438"/>
          </a:xfrm>
          <a:custGeom>
            <a:avLst/>
            <a:gdLst/>
            <a:ahLst/>
            <a:cxnLst/>
            <a:rect l="l" t="t" r="r" b="b"/>
            <a:pathLst>
              <a:path w="1147438" h="1147438" extrusionOk="0">
                <a:moveTo>
                  <a:pt x="0" y="0"/>
                </a:moveTo>
                <a:lnTo>
                  <a:pt x="1147438" y="0"/>
                </a:lnTo>
                <a:lnTo>
                  <a:pt x="1147438" y="1147438"/>
                </a:lnTo>
                <a:lnTo>
                  <a:pt x="0" y="1147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1"/>
          <p:cNvSpPr/>
          <p:nvPr/>
        </p:nvSpPr>
        <p:spPr>
          <a:xfrm rot="-10602057">
            <a:off x="12387093" y="-1133853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7"/>
                </a:lnTo>
                <a:lnTo>
                  <a:pt x="0" y="2176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1"/>
          <p:cNvSpPr/>
          <p:nvPr/>
        </p:nvSpPr>
        <p:spPr>
          <a:xfrm rot="10598374" flipH="1">
            <a:off x="-440482" y="-1192452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5"/>
                </a:moveTo>
                <a:lnTo>
                  <a:pt x="6576787" y="2293655"/>
                </a:lnTo>
                <a:lnTo>
                  <a:pt x="6576787" y="0"/>
                </a:lnTo>
                <a:lnTo>
                  <a:pt x="0" y="0"/>
                </a:lnTo>
                <a:lnTo>
                  <a:pt x="0" y="2293655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" name="Google Shape;298;p31"/>
          <p:cNvGrpSpPr/>
          <p:nvPr/>
        </p:nvGrpSpPr>
        <p:grpSpPr>
          <a:xfrm>
            <a:off x="-1342907" y="9913239"/>
            <a:ext cx="20973813" cy="837562"/>
            <a:chOff x="0" y="-57150"/>
            <a:chExt cx="11607985" cy="463550"/>
          </a:xfrm>
        </p:grpSpPr>
        <p:sp>
          <p:nvSpPr>
            <p:cNvPr id="299" name="Google Shape;299;p31"/>
            <p:cNvSpPr/>
            <p:nvPr/>
          </p:nvSpPr>
          <p:spPr>
            <a:xfrm>
              <a:off x="0" y="0"/>
              <a:ext cx="11607985" cy="406400"/>
            </a:xfrm>
            <a:custGeom>
              <a:avLst/>
              <a:gdLst/>
              <a:ahLst/>
              <a:cxnLst/>
              <a:rect l="l" t="t" r="r" b="b"/>
              <a:pathLst>
                <a:path w="11607985" h="406400" extrusionOk="0">
                  <a:moveTo>
                    <a:pt x="11404785" y="0"/>
                  </a:moveTo>
                  <a:cubicBezTo>
                    <a:pt x="11517009" y="0"/>
                    <a:pt x="11607985" y="90976"/>
                    <a:pt x="11607985" y="203200"/>
                  </a:cubicBezTo>
                  <a:cubicBezTo>
                    <a:pt x="11607985" y="315424"/>
                    <a:pt x="11517009" y="406400"/>
                    <a:pt x="114047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1"/>
            <p:cNvSpPr txBox="1"/>
            <p:nvPr/>
          </p:nvSpPr>
          <p:spPr>
            <a:xfrm>
              <a:off x="0" y="-57150"/>
              <a:ext cx="11607985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31"/>
          <p:cNvGrpSpPr/>
          <p:nvPr/>
        </p:nvGrpSpPr>
        <p:grpSpPr>
          <a:xfrm>
            <a:off x="4131384" y="9913239"/>
            <a:ext cx="10025232" cy="837562"/>
            <a:chOff x="0" y="-57150"/>
            <a:chExt cx="5548478" cy="463550"/>
          </a:xfrm>
        </p:grpSpPr>
        <p:sp>
          <p:nvSpPr>
            <p:cNvPr id="302" name="Google Shape;302;p31"/>
            <p:cNvSpPr/>
            <p:nvPr/>
          </p:nvSpPr>
          <p:spPr>
            <a:xfrm>
              <a:off x="0" y="0"/>
              <a:ext cx="5548478" cy="406400"/>
            </a:xfrm>
            <a:custGeom>
              <a:avLst/>
              <a:gdLst/>
              <a:ahLst/>
              <a:cxnLst/>
              <a:rect l="l" t="t" r="r" b="b"/>
              <a:pathLst>
                <a:path w="5548478" h="406400" extrusionOk="0">
                  <a:moveTo>
                    <a:pt x="5345278" y="0"/>
                  </a:moveTo>
                  <a:cubicBezTo>
                    <a:pt x="5457503" y="0"/>
                    <a:pt x="5548478" y="90976"/>
                    <a:pt x="5548478" y="203200"/>
                  </a:cubicBezTo>
                  <a:cubicBezTo>
                    <a:pt x="5548478" y="315424"/>
                    <a:pt x="5457503" y="406400"/>
                    <a:pt x="534527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7B8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1"/>
            <p:cNvSpPr txBox="1"/>
            <p:nvPr/>
          </p:nvSpPr>
          <p:spPr>
            <a:xfrm>
              <a:off x="0" y="-57150"/>
              <a:ext cx="5548478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31"/>
          <p:cNvSpPr txBox="1"/>
          <p:nvPr/>
        </p:nvSpPr>
        <p:spPr>
          <a:xfrm>
            <a:off x="3496556" y="1655255"/>
            <a:ext cx="10702796" cy="156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Perché le competenze trasversali sono importanti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1"/>
          <p:cNvSpPr txBox="1"/>
          <p:nvPr/>
        </p:nvSpPr>
        <p:spPr>
          <a:xfrm>
            <a:off x="1151480" y="6852457"/>
            <a:ext cx="3444702" cy="1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Migliora quando gli studenti comprendono che gli stili di comunicazione professionale variano a seconda delle culture e dei contesti.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1"/>
          <p:cNvSpPr txBox="1"/>
          <p:nvPr/>
        </p:nvSpPr>
        <p:spPr>
          <a:xfrm>
            <a:off x="1297793" y="6042689"/>
            <a:ext cx="3175609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Comunicazione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1"/>
          <p:cNvSpPr txBox="1"/>
          <p:nvPr/>
        </p:nvSpPr>
        <p:spPr>
          <a:xfrm>
            <a:off x="5587086" y="6852457"/>
            <a:ext cx="2942955" cy="21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rafforza quando gli studenti riescono a gestire le differenze in modo costruttivo anziché considerarle un problema.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1"/>
          <p:cNvSpPr txBox="1"/>
          <p:nvPr/>
        </p:nvSpPr>
        <p:spPr>
          <a:xfrm>
            <a:off x="5200743" y="6042689"/>
            <a:ext cx="3715643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Lavoro di squadra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1"/>
          <p:cNvSpPr txBox="1"/>
          <p:nvPr/>
        </p:nvSpPr>
        <p:spPr>
          <a:xfrm>
            <a:off x="9615253" y="6852457"/>
            <a:ext cx="3139643" cy="21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acquisiscono esperienza nell’adattarsi ad ambienti che non rispecchiano il proprio background.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31"/>
          <p:cNvSpPr txBox="1"/>
          <p:nvPr/>
        </p:nvSpPr>
        <p:spPr>
          <a:xfrm>
            <a:off x="9547648" y="5889017"/>
            <a:ext cx="3365670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Capacità di adattamento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1"/>
          <p:cNvSpPr txBox="1"/>
          <p:nvPr/>
        </p:nvSpPr>
        <p:spPr>
          <a:xfrm>
            <a:off x="13840108" y="6875825"/>
            <a:ext cx="3139644" cy="1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5"/>
              <a:buFont typeface="Arial"/>
              <a:buNone/>
            </a:pPr>
            <a:r>
              <a:rPr lang="en-US" sz="1825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 sviluppa quando gli studenti si sentono genuinamente inclusi anziché semplicemente tollerati.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1"/>
          <p:cNvSpPr txBox="1"/>
          <p:nvPr/>
        </p:nvSpPr>
        <p:spPr>
          <a:xfrm>
            <a:off x="13545504" y="6042689"/>
            <a:ext cx="3713796" cy="38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r>
              <a:rPr lang="en-US" sz="2489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Fiducia in sé stessi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1"/>
          <p:cNvSpPr/>
          <p:nvPr/>
        </p:nvSpPr>
        <p:spPr>
          <a:xfrm>
            <a:off x="3059553" y="29122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31"/>
          <p:cNvSpPr/>
          <p:nvPr/>
        </p:nvSpPr>
        <p:spPr>
          <a:xfrm>
            <a:off x="523119" y="923994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2"/>
          <p:cNvSpPr/>
          <p:nvPr/>
        </p:nvSpPr>
        <p:spPr>
          <a:xfrm rot="4721273" flipH="1">
            <a:off x="-2187402" y="2501511"/>
            <a:ext cx="14314219" cy="4032066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0" name="Google Shape;320;p32"/>
          <p:cNvGrpSpPr/>
          <p:nvPr/>
        </p:nvGrpSpPr>
        <p:grpSpPr>
          <a:xfrm>
            <a:off x="5143247" y="1640787"/>
            <a:ext cx="857867" cy="857867"/>
            <a:chOff x="0" y="0"/>
            <a:chExt cx="812800" cy="812800"/>
          </a:xfrm>
        </p:grpSpPr>
        <p:sp>
          <p:nvSpPr>
            <p:cNvPr id="321" name="Google Shape;321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32"/>
          <p:cNvGrpSpPr/>
          <p:nvPr/>
        </p:nvGrpSpPr>
        <p:grpSpPr>
          <a:xfrm>
            <a:off x="5859711" y="3375348"/>
            <a:ext cx="604566" cy="604566"/>
            <a:chOff x="0" y="0"/>
            <a:chExt cx="812800" cy="812800"/>
          </a:xfrm>
        </p:grpSpPr>
        <p:sp>
          <p:nvSpPr>
            <p:cNvPr id="324" name="Google Shape;324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32"/>
          <p:cNvGrpSpPr/>
          <p:nvPr/>
        </p:nvGrpSpPr>
        <p:grpSpPr>
          <a:xfrm>
            <a:off x="4849832" y="1220104"/>
            <a:ext cx="637633" cy="637633"/>
            <a:chOff x="0" y="0"/>
            <a:chExt cx="812800" cy="812800"/>
          </a:xfrm>
        </p:grpSpPr>
        <p:sp>
          <p:nvSpPr>
            <p:cNvPr id="327" name="Google Shape;327;p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32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32"/>
          <p:cNvSpPr txBox="1"/>
          <p:nvPr/>
        </p:nvSpPr>
        <p:spPr>
          <a:xfrm>
            <a:off x="7437120" y="7654969"/>
            <a:ext cx="9966960" cy="194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L’alfabetizzazione culturale si costruisce attraverso incontri mirati e una riflessione onesta. Come qualsiasi competenza professionale, si sviluppa al meglio quando la crescita è strutturata e continua.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2"/>
          <p:cNvSpPr txBox="1"/>
          <p:nvPr/>
        </p:nvSpPr>
        <p:spPr>
          <a:xfrm>
            <a:off x="6202680" y="685857"/>
            <a:ext cx="11338560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Strategie per i docenti volte a rafforzare la pratica dell’alfabetizzazione culturale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2"/>
          <p:cNvSpPr txBox="1"/>
          <p:nvPr/>
        </p:nvSpPr>
        <p:spPr>
          <a:xfrm>
            <a:off x="6982236" y="2498654"/>
            <a:ext cx="10421844" cy="493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Valutando una sessione ogni trimestre e chiedendosi: quali prospettive sono rappresentate nei miei esempi e nei miei materiali?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Mettendo in discussione le prime impressioni degli studenti e valutando quali fattori culturali possano influenzare le loro percezioni e aspettative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Facilitando dialoghi a tre tra formatore, datore di lavoro e studente quando sorgono malintesi relativi allo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Introducendo un piccolo cambiamento inclusivo nelle pratiche per ogni programma, valutando se abbia fatto la differenza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2"/>
          <p:cNvSpPr/>
          <p:nvPr/>
        </p:nvSpPr>
        <p:spPr>
          <a:xfrm>
            <a:off x="16594" y="-2262"/>
            <a:ext cx="5393289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2"/>
          <p:cNvSpPr txBox="1"/>
          <p:nvPr/>
        </p:nvSpPr>
        <p:spPr>
          <a:xfrm>
            <a:off x="6202680" y="1716391"/>
            <a:ext cx="11201400" cy="60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I formatori dell’IFP possono sviluppare questa competenza: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CA8E49-CA9B-15CA-679A-FE99F7C77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6699" y="459327"/>
            <a:ext cx="1419225" cy="1228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D940DF-87E5-E088-4BF8-4D01CAE4B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11387" y="9256444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"/>
          <p:cNvSpPr/>
          <p:nvPr/>
        </p:nvSpPr>
        <p:spPr>
          <a:xfrm rot="-4721612">
            <a:off x="3638115" y="1896865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0"/>
                </a:moveTo>
                <a:lnTo>
                  <a:pt x="14314219" y="0"/>
                </a:lnTo>
                <a:lnTo>
                  <a:pt x="14314219" y="4992084"/>
                </a:lnTo>
                <a:lnTo>
                  <a:pt x="0" y="49920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3"/>
          <p:cNvSpPr/>
          <p:nvPr/>
        </p:nvSpPr>
        <p:spPr>
          <a:xfrm>
            <a:off x="9680911" y="5"/>
            <a:ext cx="8986399" cy="10289262"/>
          </a:xfrm>
          <a:custGeom>
            <a:avLst/>
            <a:gdLst/>
            <a:ahLst/>
            <a:cxnLst/>
            <a:rect l="l" t="t" r="r" b="b"/>
            <a:pathLst>
              <a:path w="21700490" h="24846662" extrusionOk="0">
                <a:moveTo>
                  <a:pt x="9113774" y="0"/>
                </a:moveTo>
                <a:cubicBezTo>
                  <a:pt x="9113774" y="0"/>
                  <a:pt x="10028936" y="4543806"/>
                  <a:pt x="4926584" y="12121388"/>
                </a:cubicBezTo>
                <a:cubicBezTo>
                  <a:pt x="0" y="19437986"/>
                  <a:pt x="691769" y="24846662"/>
                  <a:pt x="691769" y="24846662"/>
                </a:cubicBezTo>
                <a:lnTo>
                  <a:pt x="21700490" y="24846662"/>
                </a:lnTo>
                <a:lnTo>
                  <a:pt x="2170049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3"/>
          <p:cNvSpPr/>
          <p:nvPr/>
        </p:nvSpPr>
        <p:spPr>
          <a:xfrm rot="-2967198" flipH="1">
            <a:off x="12833343" y="6024265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10909314" y="0"/>
                </a:moveTo>
                <a:lnTo>
                  <a:pt x="0" y="0"/>
                </a:lnTo>
                <a:lnTo>
                  <a:pt x="0" y="3709167"/>
                </a:lnTo>
                <a:lnTo>
                  <a:pt x="10909314" y="3709167"/>
                </a:lnTo>
                <a:lnTo>
                  <a:pt x="10909314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1" name="Google Shape;341;p33"/>
          <p:cNvGrpSpPr/>
          <p:nvPr/>
        </p:nvGrpSpPr>
        <p:grpSpPr>
          <a:xfrm>
            <a:off x="10165433" y="946396"/>
            <a:ext cx="857867" cy="857867"/>
            <a:chOff x="0" y="0"/>
            <a:chExt cx="812800" cy="812800"/>
          </a:xfrm>
        </p:grpSpPr>
        <p:sp>
          <p:nvSpPr>
            <p:cNvPr id="342" name="Google Shape;342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33"/>
          <p:cNvGrpSpPr/>
          <p:nvPr/>
        </p:nvGrpSpPr>
        <p:grpSpPr>
          <a:xfrm>
            <a:off x="9651318" y="2226096"/>
            <a:ext cx="604566" cy="604566"/>
            <a:chOff x="0" y="0"/>
            <a:chExt cx="812800" cy="812800"/>
          </a:xfrm>
        </p:grpSpPr>
        <p:sp>
          <p:nvSpPr>
            <p:cNvPr id="345" name="Google Shape;345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33"/>
          <p:cNvGrpSpPr/>
          <p:nvPr/>
        </p:nvGrpSpPr>
        <p:grpSpPr>
          <a:xfrm>
            <a:off x="10476408" y="681913"/>
            <a:ext cx="637633" cy="637633"/>
            <a:chOff x="0" y="0"/>
            <a:chExt cx="812800" cy="812800"/>
          </a:xfrm>
        </p:grpSpPr>
        <p:sp>
          <p:nvSpPr>
            <p:cNvPr id="348" name="Google Shape;348;p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0" name="Google Shape;350;p33"/>
          <p:cNvSpPr txBox="1"/>
          <p:nvPr/>
        </p:nvSpPr>
        <p:spPr>
          <a:xfrm>
            <a:off x="1041071" y="5394958"/>
            <a:ext cx="7614174" cy="632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6"/>
              <a:buFont typeface="Arial"/>
              <a:buNone/>
            </a:pPr>
            <a:r>
              <a:rPr lang="en-US" sz="3606" b="0" i="0" u="none" strike="noStrike" cap="none">
                <a:solidFill>
                  <a:srgbClr val="000000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Per l’attenzione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3"/>
          <p:cNvSpPr txBox="1"/>
          <p:nvPr/>
        </p:nvSpPr>
        <p:spPr>
          <a:xfrm>
            <a:off x="1034729" y="3875590"/>
            <a:ext cx="7538244" cy="163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18"/>
              <a:buFont typeface="Arial"/>
              <a:buNone/>
            </a:pPr>
            <a:r>
              <a:rPr lang="en-US" sz="10518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Grazie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3"/>
          <p:cNvSpPr/>
          <p:nvPr/>
        </p:nvSpPr>
        <p:spPr>
          <a:xfrm>
            <a:off x="3577505" y="68191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9"/>
                </a:lnTo>
                <a:lnTo>
                  <a:pt x="0" y="12320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33"/>
          <p:cNvSpPr/>
          <p:nvPr/>
        </p:nvSpPr>
        <p:spPr>
          <a:xfrm>
            <a:off x="1041071" y="112688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3"/>
                </a:lnTo>
                <a:lnTo>
                  <a:pt x="0" y="6346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33"/>
          <p:cNvSpPr txBox="1"/>
          <p:nvPr/>
        </p:nvSpPr>
        <p:spPr>
          <a:xfrm>
            <a:off x="2019658" y="7144426"/>
            <a:ext cx="3352441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Contattaci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33"/>
          <p:cNvGrpSpPr/>
          <p:nvPr/>
        </p:nvGrpSpPr>
        <p:grpSpPr>
          <a:xfrm>
            <a:off x="555937" y="7970706"/>
            <a:ext cx="6239170" cy="761091"/>
            <a:chOff x="0" y="-57150"/>
            <a:chExt cx="3800029" cy="463550"/>
          </a:xfrm>
        </p:grpSpPr>
        <p:sp>
          <p:nvSpPr>
            <p:cNvPr id="356" name="Google Shape;356;p33"/>
            <p:cNvSpPr/>
            <p:nvPr/>
          </p:nvSpPr>
          <p:spPr>
            <a:xfrm>
              <a:off x="0" y="0"/>
              <a:ext cx="3800029" cy="406400"/>
            </a:xfrm>
            <a:custGeom>
              <a:avLst/>
              <a:gdLst/>
              <a:ahLst/>
              <a:cxnLst/>
              <a:rect l="l" t="t" r="r" b="b"/>
              <a:pathLst>
                <a:path w="3800029" h="406400" extrusionOk="0">
                  <a:moveTo>
                    <a:pt x="3596829" y="0"/>
                  </a:moveTo>
                  <a:cubicBezTo>
                    <a:pt x="3709053" y="0"/>
                    <a:pt x="3800029" y="90976"/>
                    <a:pt x="3800029" y="203200"/>
                  </a:cubicBezTo>
                  <a:cubicBezTo>
                    <a:pt x="3800029" y="315424"/>
                    <a:pt x="3709053" y="406400"/>
                    <a:pt x="35968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33"/>
            <p:cNvSpPr txBox="1"/>
            <p:nvPr/>
          </p:nvSpPr>
          <p:spPr>
            <a:xfrm>
              <a:off x="0" y="-57150"/>
              <a:ext cx="3800029" cy="463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33"/>
          <p:cNvSpPr/>
          <p:nvPr/>
        </p:nvSpPr>
        <p:spPr>
          <a:xfrm>
            <a:off x="491844" y="7944526"/>
            <a:ext cx="953315" cy="953315"/>
          </a:xfrm>
          <a:custGeom>
            <a:avLst/>
            <a:gdLst/>
            <a:ahLst/>
            <a:cxnLst/>
            <a:rect l="l" t="t" r="r" b="b"/>
            <a:pathLst>
              <a:path w="953315" h="953315" extrusionOk="0">
                <a:moveTo>
                  <a:pt x="0" y="0"/>
                </a:moveTo>
                <a:lnTo>
                  <a:pt x="953315" y="0"/>
                </a:lnTo>
                <a:lnTo>
                  <a:pt x="953315" y="953315"/>
                </a:lnTo>
                <a:lnTo>
                  <a:pt x="0" y="953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3"/>
          <p:cNvSpPr/>
          <p:nvPr/>
        </p:nvSpPr>
        <p:spPr>
          <a:xfrm>
            <a:off x="672802" y="8138682"/>
            <a:ext cx="591399" cy="591399"/>
          </a:xfrm>
          <a:custGeom>
            <a:avLst/>
            <a:gdLst/>
            <a:ahLst/>
            <a:cxnLst/>
            <a:rect l="l" t="t" r="r" b="b"/>
            <a:pathLst>
              <a:path w="591399" h="591399" extrusionOk="0">
                <a:moveTo>
                  <a:pt x="0" y="0"/>
                </a:moveTo>
                <a:lnTo>
                  <a:pt x="591399" y="0"/>
                </a:lnTo>
                <a:lnTo>
                  <a:pt x="591399" y="591399"/>
                </a:lnTo>
                <a:lnTo>
                  <a:pt x="0" y="591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3"/>
          <p:cNvSpPr txBox="1"/>
          <p:nvPr/>
        </p:nvSpPr>
        <p:spPr>
          <a:xfrm>
            <a:off x="1877303" y="8071418"/>
            <a:ext cx="4689224" cy="49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33"/>
              <a:buFont typeface="Arial"/>
              <a:buNone/>
            </a:pPr>
            <a:r>
              <a:rPr lang="en-US" sz="2733" b="0" i="0" u="none" strike="noStrike" cap="non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www.vetcompass.eu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/>
          <p:nvPr/>
        </p:nvSpPr>
        <p:spPr>
          <a:xfrm rot="4721273" flipH="1">
            <a:off x="-1713038" y="1881367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23"/>
          <p:cNvGrpSpPr/>
          <p:nvPr/>
        </p:nvGrpSpPr>
        <p:grpSpPr>
          <a:xfrm>
            <a:off x="5499867" y="978111"/>
            <a:ext cx="857867" cy="857867"/>
            <a:chOff x="0" y="0"/>
            <a:chExt cx="812800" cy="812800"/>
          </a:xfrm>
        </p:grpSpPr>
        <p:sp>
          <p:nvSpPr>
            <p:cNvPr id="117" name="Google Shape;117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" name="Google Shape;119;p23"/>
          <p:cNvGrpSpPr/>
          <p:nvPr/>
        </p:nvGrpSpPr>
        <p:grpSpPr>
          <a:xfrm>
            <a:off x="6217308" y="2541542"/>
            <a:ext cx="604566" cy="604566"/>
            <a:chOff x="0" y="0"/>
            <a:chExt cx="812800" cy="812800"/>
          </a:xfrm>
        </p:grpSpPr>
        <p:sp>
          <p:nvSpPr>
            <p:cNvPr id="120" name="Google Shape;120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3"/>
          <p:cNvGrpSpPr/>
          <p:nvPr/>
        </p:nvGrpSpPr>
        <p:grpSpPr>
          <a:xfrm>
            <a:off x="5384293" y="713628"/>
            <a:ext cx="637633" cy="637633"/>
            <a:chOff x="0" y="0"/>
            <a:chExt cx="812800" cy="812800"/>
          </a:xfrm>
        </p:grpSpPr>
        <p:sp>
          <p:nvSpPr>
            <p:cNvPr id="123" name="Google Shape;123;p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3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/>
          <p:nvPr/>
        </p:nvSpPr>
        <p:spPr>
          <a:xfrm>
            <a:off x="16682856" y="887408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3"/>
          <p:cNvSpPr/>
          <p:nvPr/>
        </p:nvSpPr>
        <p:spPr>
          <a:xfrm>
            <a:off x="14332144" y="9471460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/>
        </p:nvSpPr>
        <p:spPr>
          <a:xfrm>
            <a:off x="7955280" y="4377408"/>
            <a:ext cx="9759596" cy="2520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L’alfabetizzazione culturale nell’IFP non si limita alla semplice cortesia: è una competenza professionale. Gruppi di studenti eterogenei apportano prospettive, esperienze e stili di comunicazione diversi al laboratorio. Quando i formatori comprendono e rispondono a tale diversità, migliorano il coinvolgimento, riducono l’abbandono scolastico e preparano i discenti ad ambienti di lavoro multiculturali.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3"/>
          <p:cNvSpPr txBox="1"/>
          <p:nvPr/>
        </p:nvSpPr>
        <p:spPr>
          <a:xfrm>
            <a:off x="8233842" y="1000729"/>
            <a:ext cx="8729897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Introduzione e obiettivi di apprendimento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 txBox="1"/>
          <p:nvPr/>
        </p:nvSpPr>
        <p:spPr>
          <a:xfrm>
            <a:off x="7025506" y="1690470"/>
            <a:ext cx="10689370" cy="2580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L’alfabetizzazione culturale e la consapevolezza della diversità consistono nella capacità di riconoscere, rispettare e lavorare efficacemente con studenti provenienti da contesti culturali, sociali ed economici diversi. Nell’istruzione e formazione professionale (IFP), ciò favorisce classi inclusive e una cooperazione più agevole durante le attività pratiche e i tirocini in contesti lavorativi eterogenei.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 txBox="1"/>
          <p:nvPr/>
        </p:nvSpPr>
        <p:spPr>
          <a:xfrm>
            <a:off x="8233842" y="7073848"/>
            <a:ext cx="9481034" cy="216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 termine di questo modulo, imparerete a riconoscere i pregiudizi inconsci nella vostra pratica, a facilitare in modo inclusivo gruppi multiculturali e con livelli di abilità misti e a preparare gli studenti alle differenze culturali che incontreranno durante i tirocini e nei luoghi di lavoro.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/>
          <p:nvPr/>
        </p:nvSpPr>
        <p:spPr>
          <a:xfrm>
            <a:off x="-189397" y="-1415180"/>
            <a:ext cx="5566058" cy="11702179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/>
          <p:nvPr/>
        </p:nvSpPr>
        <p:spPr>
          <a:xfrm rot="4878024" flipH="1">
            <a:off x="-1489899" y="2213117"/>
            <a:ext cx="14314219" cy="4463299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-68218" y="-40366"/>
            <a:ext cx="6748663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24"/>
          <p:cNvGrpSpPr/>
          <p:nvPr/>
        </p:nvGrpSpPr>
        <p:grpSpPr>
          <a:xfrm>
            <a:off x="5537963" y="1307132"/>
            <a:ext cx="857867" cy="857867"/>
            <a:chOff x="0" y="0"/>
            <a:chExt cx="812800" cy="812800"/>
          </a:xfrm>
        </p:grpSpPr>
        <p:sp>
          <p:nvSpPr>
            <p:cNvPr id="140" name="Google Shape;140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24"/>
          <p:cNvGrpSpPr/>
          <p:nvPr/>
        </p:nvGrpSpPr>
        <p:grpSpPr>
          <a:xfrm>
            <a:off x="6297886" y="2735101"/>
            <a:ext cx="604566" cy="604566"/>
            <a:chOff x="0" y="0"/>
            <a:chExt cx="812800" cy="812800"/>
          </a:xfrm>
        </p:grpSpPr>
        <p:sp>
          <p:nvSpPr>
            <p:cNvPr id="143" name="Google Shape;143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24"/>
          <p:cNvGrpSpPr/>
          <p:nvPr/>
        </p:nvGrpSpPr>
        <p:grpSpPr>
          <a:xfrm>
            <a:off x="5422389" y="1042649"/>
            <a:ext cx="637633" cy="637633"/>
            <a:chOff x="0" y="0"/>
            <a:chExt cx="812800" cy="812800"/>
          </a:xfrm>
        </p:grpSpPr>
        <p:sp>
          <p:nvSpPr>
            <p:cNvPr id="146" name="Google Shape;146;p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24"/>
          <p:cNvSpPr/>
          <p:nvPr/>
        </p:nvSpPr>
        <p:spPr>
          <a:xfrm rot="3192595">
            <a:off x="-6059686" y="553339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/>
          <p:nvPr/>
        </p:nvSpPr>
        <p:spPr>
          <a:xfrm>
            <a:off x="16330111" y="8735804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/>
          <p:nvPr/>
        </p:nvSpPr>
        <p:spPr>
          <a:xfrm>
            <a:off x="13862266" y="9304209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4"/>
          <p:cNvSpPr txBox="1"/>
          <p:nvPr/>
        </p:nvSpPr>
        <p:spPr>
          <a:xfrm>
            <a:off x="8016240" y="5374884"/>
            <a:ext cx="9083040" cy="384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Nei contesti dell’IFP, competenza culturale significa riconoscere in che modo i fattori culturali influenzano gli stili di apprendimento, le dinamiche in classe e il coinvolgimento degli studenti.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Richiede inoltre che i formatori sviluppino la consapevolezza delle proprie prospettive culturali — non solo di quelle dei propri studenti.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2" name="Google Shape;152;p24"/>
          <p:cNvSpPr txBox="1"/>
          <p:nvPr/>
        </p:nvSpPr>
        <p:spPr>
          <a:xfrm>
            <a:off x="6845002" y="935161"/>
            <a:ext cx="10877823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1: Comprendere l’alfabetizzazione culturale nell’istruzione e formazione professionale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4"/>
          <p:cNvSpPr txBox="1"/>
          <p:nvPr/>
        </p:nvSpPr>
        <p:spPr>
          <a:xfrm>
            <a:off x="7306167" y="2164999"/>
            <a:ext cx="9905688" cy="293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L'alfabetizzazione culturale è la capacità di comprendere, apprezzare e interagire efficacemente con persone provenienti da contesti culturali diversi. Comprende la consapevolezza delle diverse usanze, dei valori, delle credenze e degli stili di comunicazione che determinano il modo in cui gli individui percepiscono il mondo e interagiscono con esso.</a:t>
            </a:r>
            <a:endParaRPr sz="2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/>
          <p:nvPr/>
        </p:nvSpPr>
        <p:spPr>
          <a:xfrm rot="5051047" flipH="1">
            <a:off x="-861892" y="1984864"/>
            <a:ext cx="14314219" cy="4992084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25"/>
          <p:cNvGrpSpPr/>
          <p:nvPr/>
        </p:nvGrpSpPr>
        <p:grpSpPr>
          <a:xfrm>
            <a:off x="6062695" y="827692"/>
            <a:ext cx="857867" cy="857867"/>
            <a:chOff x="0" y="0"/>
            <a:chExt cx="812800" cy="812800"/>
          </a:xfrm>
        </p:grpSpPr>
        <p:sp>
          <p:nvSpPr>
            <p:cNvPr id="160" name="Google Shape;160;p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25"/>
          <p:cNvGrpSpPr/>
          <p:nvPr/>
        </p:nvGrpSpPr>
        <p:grpSpPr>
          <a:xfrm>
            <a:off x="6700354" y="2148355"/>
            <a:ext cx="604566" cy="604566"/>
            <a:chOff x="0" y="0"/>
            <a:chExt cx="812800" cy="812800"/>
          </a:xfrm>
        </p:grpSpPr>
        <p:sp>
          <p:nvSpPr>
            <p:cNvPr id="163" name="Google Shape;163;p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25"/>
          <p:cNvGrpSpPr/>
          <p:nvPr/>
        </p:nvGrpSpPr>
        <p:grpSpPr>
          <a:xfrm>
            <a:off x="5947121" y="563209"/>
            <a:ext cx="637633" cy="637633"/>
            <a:chOff x="0" y="0"/>
            <a:chExt cx="812800" cy="812800"/>
          </a:xfrm>
        </p:grpSpPr>
        <p:sp>
          <p:nvSpPr>
            <p:cNvPr id="166" name="Google Shape;166;p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25"/>
          <p:cNvSpPr/>
          <p:nvPr/>
        </p:nvSpPr>
        <p:spPr>
          <a:xfrm>
            <a:off x="16645235" y="8654661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7741920" y="1742977"/>
            <a:ext cx="9122094" cy="1406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L’alfabetizzazione culturale nell’IFP comprende tre componenti fondamentali: conoscenze culturali, competenze interculturali e incontri culturali.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7165099" y="1016304"/>
            <a:ext cx="11122901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tre componenti chiave dell’alfabetizzazione culturale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8597175" y="3149000"/>
            <a:ext cx="8640000" cy="60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Crescere insieme, non per fasi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conoscenza culturale si intende la comprensione delle diverse tradizioni, dei valori e degli stili di comunicazione che gli studenti apportano all’ambiente di apprendimento. Le competenze interculturali sono la capacità di adattare i metodi didattici e di instaurare un rapporto di fiducia al di là delle differenze culturali. Gli incontri culturali sono interazioni significative che approfondiscono la comprensione attraverso un coinvolgimento reale con studenti diversi e contesti lavorativi vari. Queste componenti si sviluppano insieme attraverso una pratica professionale mirata, non come fasi separate.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/>
          <p:nvPr/>
        </p:nvSpPr>
        <p:spPr>
          <a:xfrm>
            <a:off x="0" y="-2262"/>
            <a:ext cx="8085061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296FA-4676-6B37-690D-75ECE52D11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96962" y="9053512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" name="Google Shape;177;p26"/>
          <p:cNvGrpSpPr/>
          <p:nvPr/>
        </p:nvGrpSpPr>
        <p:grpSpPr>
          <a:xfrm rot="-5400000">
            <a:off x="-2018150" y="5932743"/>
            <a:ext cx="13655680" cy="7561980"/>
            <a:chOff x="0" y="0"/>
            <a:chExt cx="733891" cy="406400"/>
          </a:xfrm>
        </p:grpSpPr>
        <p:sp>
          <p:nvSpPr>
            <p:cNvPr id="178" name="Google Shape;178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26"/>
          <p:cNvGrpSpPr/>
          <p:nvPr/>
        </p:nvGrpSpPr>
        <p:grpSpPr>
          <a:xfrm rot="-5400000">
            <a:off x="6650470" y="5932743"/>
            <a:ext cx="13655680" cy="7561980"/>
            <a:chOff x="0" y="0"/>
            <a:chExt cx="733891" cy="406400"/>
          </a:xfrm>
        </p:grpSpPr>
        <p:sp>
          <p:nvSpPr>
            <p:cNvPr id="181" name="Google Shape;181;p26"/>
            <p:cNvSpPr/>
            <p:nvPr/>
          </p:nvSpPr>
          <p:spPr>
            <a:xfrm>
              <a:off x="0" y="0"/>
              <a:ext cx="733891" cy="406400"/>
            </a:xfrm>
            <a:custGeom>
              <a:avLst/>
              <a:gdLst/>
              <a:ahLst/>
              <a:cxnLst/>
              <a:rect l="l" t="t" r="r" b="b"/>
              <a:pathLst>
                <a:path w="733891" h="406400" extrusionOk="0">
                  <a:moveTo>
                    <a:pt x="530691" y="0"/>
                  </a:moveTo>
                  <a:cubicBezTo>
                    <a:pt x="642915" y="0"/>
                    <a:pt x="733891" y="90976"/>
                    <a:pt x="733891" y="203200"/>
                  </a:cubicBezTo>
                  <a:cubicBezTo>
                    <a:pt x="733891" y="315424"/>
                    <a:pt x="642915" y="406400"/>
                    <a:pt x="530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0146E"/>
            </a:solidFill>
            <a:ln w="123825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6"/>
            <p:cNvSpPr txBox="1"/>
            <p:nvPr/>
          </p:nvSpPr>
          <p:spPr>
            <a:xfrm>
              <a:off x="0" y="0"/>
              <a:ext cx="733891" cy="40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26"/>
          <p:cNvSpPr/>
          <p:nvPr/>
        </p:nvSpPr>
        <p:spPr>
          <a:xfrm>
            <a:off x="351016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6"/>
          <p:cNvSpPr/>
          <p:nvPr/>
        </p:nvSpPr>
        <p:spPr>
          <a:xfrm>
            <a:off x="3706174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2" y="0"/>
                </a:lnTo>
                <a:lnTo>
                  <a:pt x="2207032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6"/>
          <p:cNvSpPr/>
          <p:nvPr/>
        </p:nvSpPr>
        <p:spPr>
          <a:xfrm>
            <a:off x="12178785" y="1779018"/>
            <a:ext cx="2599050" cy="2599050"/>
          </a:xfrm>
          <a:custGeom>
            <a:avLst/>
            <a:gdLst/>
            <a:ahLst/>
            <a:cxnLst/>
            <a:rect l="l" t="t" r="r" b="b"/>
            <a:pathLst>
              <a:path w="2599050" h="2599050" extrusionOk="0">
                <a:moveTo>
                  <a:pt x="0" y="0"/>
                </a:moveTo>
                <a:lnTo>
                  <a:pt x="2599050" y="0"/>
                </a:lnTo>
                <a:lnTo>
                  <a:pt x="2599050" y="2599050"/>
                </a:lnTo>
                <a:lnTo>
                  <a:pt x="0" y="2599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6"/>
          <p:cNvSpPr/>
          <p:nvPr/>
        </p:nvSpPr>
        <p:spPr>
          <a:xfrm>
            <a:off x="12377073" y="1975026"/>
            <a:ext cx="2207033" cy="2207033"/>
          </a:xfrm>
          <a:custGeom>
            <a:avLst/>
            <a:gdLst/>
            <a:ahLst/>
            <a:cxnLst/>
            <a:rect l="l" t="t" r="r" b="b"/>
            <a:pathLst>
              <a:path w="2207033" h="2207033" extrusionOk="0">
                <a:moveTo>
                  <a:pt x="0" y="0"/>
                </a:moveTo>
                <a:lnTo>
                  <a:pt x="2207033" y="0"/>
                </a:lnTo>
                <a:lnTo>
                  <a:pt x="2207033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6"/>
          <p:cNvSpPr/>
          <p:nvPr/>
        </p:nvSpPr>
        <p:spPr>
          <a:xfrm>
            <a:off x="38206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6"/>
          <p:cNvSpPr/>
          <p:nvPr/>
        </p:nvSpPr>
        <p:spPr>
          <a:xfrm>
            <a:off x="12491510" y="2089463"/>
            <a:ext cx="1978160" cy="1978160"/>
          </a:xfrm>
          <a:custGeom>
            <a:avLst/>
            <a:gdLst/>
            <a:ahLst/>
            <a:cxnLst/>
            <a:rect l="l" t="t" r="r" b="b"/>
            <a:pathLst>
              <a:path w="1978160" h="1978160" extrusionOk="0">
                <a:moveTo>
                  <a:pt x="0" y="0"/>
                </a:moveTo>
                <a:lnTo>
                  <a:pt x="1978160" y="0"/>
                </a:lnTo>
                <a:lnTo>
                  <a:pt x="1978160" y="1978160"/>
                </a:lnTo>
                <a:lnTo>
                  <a:pt x="0" y="19781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6"/>
          <p:cNvSpPr/>
          <p:nvPr/>
        </p:nvSpPr>
        <p:spPr>
          <a:xfrm>
            <a:off x="41829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0"/>
                </a:moveTo>
                <a:lnTo>
                  <a:pt x="1253580" y="0"/>
                </a:lnTo>
                <a:lnTo>
                  <a:pt x="1253580" y="984060"/>
                </a:lnTo>
                <a:lnTo>
                  <a:pt x="0" y="984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6"/>
          <p:cNvSpPr/>
          <p:nvPr/>
        </p:nvSpPr>
        <p:spPr>
          <a:xfrm rot="10800000" flipH="1">
            <a:off x="12853800" y="2586513"/>
            <a:ext cx="1253580" cy="984060"/>
          </a:xfrm>
          <a:custGeom>
            <a:avLst/>
            <a:gdLst/>
            <a:ahLst/>
            <a:cxnLst/>
            <a:rect l="l" t="t" r="r" b="b"/>
            <a:pathLst>
              <a:path w="1253580" h="984060" extrusionOk="0">
                <a:moveTo>
                  <a:pt x="0" y="984060"/>
                </a:moveTo>
                <a:lnTo>
                  <a:pt x="1253580" y="984060"/>
                </a:lnTo>
                <a:lnTo>
                  <a:pt x="1253580" y="0"/>
                </a:lnTo>
                <a:lnTo>
                  <a:pt x="0" y="0"/>
                </a:lnTo>
                <a:lnTo>
                  <a:pt x="0" y="98406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/>
          <p:nvPr/>
        </p:nvSpPr>
        <p:spPr>
          <a:xfrm rot="-10520999">
            <a:off x="12455024" y="-1230096"/>
            <a:ext cx="6240735" cy="2176456"/>
          </a:xfrm>
          <a:custGeom>
            <a:avLst/>
            <a:gdLst/>
            <a:ahLst/>
            <a:cxnLst/>
            <a:rect l="l" t="t" r="r" b="b"/>
            <a:pathLst>
              <a:path w="6240735" h="2176456" extrusionOk="0">
                <a:moveTo>
                  <a:pt x="0" y="0"/>
                </a:moveTo>
                <a:lnTo>
                  <a:pt x="6240735" y="0"/>
                </a:lnTo>
                <a:lnTo>
                  <a:pt x="6240735" y="2176456"/>
                </a:lnTo>
                <a:lnTo>
                  <a:pt x="0" y="2176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/>
          <p:nvPr/>
        </p:nvSpPr>
        <p:spPr>
          <a:xfrm rot="10598374" flipH="1">
            <a:off x="-1201877" y="-1735978"/>
            <a:ext cx="6576787" cy="2293655"/>
          </a:xfrm>
          <a:custGeom>
            <a:avLst/>
            <a:gdLst/>
            <a:ahLst/>
            <a:cxnLst/>
            <a:rect l="l" t="t" r="r" b="b"/>
            <a:pathLst>
              <a:path w="6576787" h="2293655" extrusionOk="0">
                <a:moveTo>
                  <a:pt x="0" y="2293654"/>
                </a:moveTo>
                <a:lnTo>
                  <a:pt x="6576787" y="2293654"/>
                </a:lnTo>
                <a:lnTo>
                  <a:pt x="6576787" y="0"/>
                </a:lnTo>
                <a:lnTo>
                  <a:pt x="0" y="0"/>
                </a:lnTo>
                <a:lnTo>
                  <a:pt x="0" y="2293654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6"/>
          <p:cNvSpPr txBox="1"/>
          <p:nvPr/>
        </p:nvSpPr>
        <p:spPr>
          <a:xfrm>
            <a:off x="5389888" y="1019175"/>
            <a:ext cx="7945183" cy="234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99"/>
              <a:buFont typeface="Arial"/>
              <a:buNone/>
            </a:pPr>
            <a:r>
              <a:rPr lang="en-US" sz="4499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Autovalutazione delle competenze culturali (Vota da 1 a 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6"/>
          <p:cNvSpPr txBox="1"/>
          <p:nvPr/>
        </p:nvSpPr>
        <p:spPr>
          <a:xfrm>
            <a:off x="1524000" y="5317614"/>
            <a:ext cx="6644640" cy="4437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Sono consapevole dei contesti culturali presenti nel mio attuale gruppo di studenti.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Adatto il mio stile di comunicazione quando lavoro con gruppi multilingue o multiculturali. </a:t>
            </a: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Mi rendo conto quando le mie supposizioni sugli studenti potrebbero essere influenzate da fattori culturali.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6"/>
          <p:cNvSpPr txBox="1"/>
          <p:nvPr/>
        </p:nvSpPr>
        <p:spPr>
          <a:xfrm>
            <a:off x="10445225" y="5484942"/>
            <a:ext cx="6066165" cy="322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Vota da 1 a 5: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Utilizzo esempi e materiali che riflettono contesti e background diversi.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endParaRPr sz="2203" b="0" i="0" u="none" strike="noStrike" cap="non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just" rtl="0">
              <a:lnSpc>
                <a:spcPct val="1189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3"/>
              <a:buFont typeface="Arial"/>
              <a:buNone/>
            </a:pPr>
            <a:r>
              <a:rPr lang="en-US" sz="2203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Affronto i malintesi culturali in modo diretto e costruttivo quando si presentano.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6"/>
          <p:cNvSpPr txBox="1"/>
          <p:nvPr/>
        </p:nvSpPr>
        <p:spPr>
          <a:xfrm>
            <a:off x="2274393" y="4215282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Consapevolezza e comunicazione (1–3)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 txBox="1"/>
          <p:nvPr/>
        </p:nvSpPr>
        <p:spPr>
          <a:xfrm>
            <a:off x="10977691" y="4367002"/>
            <a:ext cx="5001235" cy="641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9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Materiali e risposta (4–5)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6"/>
          <p:cNvSpPr/>
          <p:nvPr/>
        </p:nvSpPr>
        <p:spPr>
          <a:xfrm>
            <a:off x="3064632" y="4126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50" y="0"/>
                </a:lnTo>
                <a:lnTo>
                  <a:pt x="1413850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26"/>
          <p:cNvSpPr/>
          <p:nvPr/>
        </p:nvSpPr>
        <p:spPr>
          <a:xfrm>
            <a:off x="528198" y="8576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3" y="0"/>
                </a:lnTo>
                <a:lnTo>
                  <a:pt x="2350713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/>
          <p:nvPr/>
        </p:nvSpPr>
        <p:spPr>
          <a:xfrm rot="-4984500">
            <a:off x="7839563" y="3237972"/>
            <a:ext cx="12676724" cy="4196985"/>
          </a:xfrm>
          <a:custGeom>
            <a:avLst/>
            <a:gdLst/>
            <a:ahLst/>
            <a:cxnLst/>
            <a:rect l="l" t="t" r="r" b="b"/>
            <a:pathLst>
              <a:path w="12676724" h="4421008" extrusionOk="0">
                <a:moveTo>
                  <a:pt x="0" y="0"/>
                </a:moveTo>
                <a:lnTo>
                  <a:pt x="12676724" y="0"/>
                </a:lnTo>
                <a:lnTo>
                  <a:pt x="12676724" y="4421008"/>
                </a:lnTo>
                <a:lnTo>
                  <a:pt x="0" y="44210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7"/>
          <p:cNvSpPr/>
          <p:nvPr/>
        </p:nvSpPr>
        <p:spPr>
          <a:xfrm>
            <a:off x="13171107" y="2664"/>
            <a:ext cx="7172607" cy="10284336"/>
          </a:xfrm>
          <a:custGeom>
            <a:avLst/>
            <a:gdLst/>
            <a:ahLst/>
            <a:cxnLst/>
            <a:rect l="l" t="t" r="r" b="b"/>
            <a:pathLst>
              <a:path w="20508340" h="29405582" extrusionOk="0">
                <a:moveTo>
                  <a:pt x="9683242" y="0"/>
                </a:moveTo>
                <a:cubicBezTo>
                  <a:pt x="9719437" y="5416550"/>
                  <a:pt x="8407908" y="9588373"/>
                  <a:pt x="4155313" y="16175737"/>
                </a:cubicBezTo>
                <a:cubicBezTo>
                  <a:pt x="343281" y="22080474"/>
                  <a:pt x="1397" y="27222577"/>
                  <a:pt x="0" y="28861513"/>
                </a:cubicBezTo>
                <a:lnTo>
                  <a:pt x="0" y="28881071"/>
                </a:lnTo>
                <a:cubicBezTo>
                  <a:pt x="254" y="29222067"/>
                  <a:pt x="15240" y="29405582"/>
                  <a:pt x="15240" y="29405582"/>
                </a:cubicBezTo>
                <a:lnTo>
                  <a:pt x="20508340" y="29405582"/>
                </a:lnTo>
                <a:lnTo>
                  <a:pt x="2050834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 rot="-1768098" flipH="1">
            <a:off x="14124807" y="7077808"/>
            <a:ext cx="10665551" cy="3626287"/>
          </a:xfrm>
          <a:custGeom>
            <a:avLst/>
            <a:gdLst/>
            <a:ahLst/>
            <a:cxnLst/>
            <a:rect l="l" t="t" r="r" b="b"/>
            <a:pathLst>
              <a:path w="10665551" h="3626287" extrusionOk="0">
                <a:moveTo>
                  <a:pt x="10665551" y="0"/>
                </a:moveTo>
                <a:lnTo>
                  <a:pt x="0" y="0"/>
                </a:lnTo>
                <a:lnTo>
                  <a:pt x="0" y="3626288"/>
                </a:lnTo>
                <a:lnTo>
                  <a:pt x="10665551" y="3626288"/>
                </a:lnTo>
                <a:lnTo>
                  <a:pt x="10665551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7"/>
          <p:cNvSpPr txBox="1"/>
          <p:nvPr/>
        </p:nvSpPr>
        <p:spPr>
          <a:xfrm>
            <a:off x="1015115" y="7652737"/>
            <a:ext cx="10530229" cy="1760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Invece di presumere che uno studente sia demotivato perché è silenzioso, chiedetevi: «Quali norme culturali potrebbero influenzare il modo in cui questo studente partecipa al gruppo?» È proprio in questo passaggio — dal giudizio alla curiosità — che ha inizio la pratica inclusiva.</a:t>
            </a:r>
            <a:endParaRPr sz="2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7"/>
          <p:cNvSpPr txBox="1"/>
          <p:nvPr/>
        </p:nvSpPr>
        <p:spPr>
          <a:xfrm>
            <a:off x="797564" y="699697"/>
            <a:ext cx="11773062" cy="452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2: I pregiudizi inconsci e il loro effetto sull’insegnamento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27"/>
          <p:cNvGrpSpPr/>
          <p:nvPr/>
        </p:nvGrpSpPr>
        <p:grpSpPr>
          <a:xfrm>
            <a:off x="13725353" y="1424530"/>
            <a:ext cx="857867" cy="857867"/>
            <a:chOff x="0" y="0"/>
            <a:chExt cx="812800" cy="812800"/>
          </a:xfrm>
        </p:grpSpPr>
        <p:sp>
          <p:nvSpPr>
            <p:cNvPr id="210" name="Google Shape;210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212;p27"/>
          <p:cNvGrpSpPr/>
          <p:nvPr/>
        </p:nvGrpSpPr>
        <p:grpSpPr>
          <a:xfrm>
            <a:off x="14407509" y="495145"/>
            <a:ext cx="604566" cy="604566"/>
            <a:chOff x="0" y="0"/>
            <a:chExt cx="812800" cy="812800"/>
          </a:xfrm>
        </p:grpSpPr>
        <p:sp>
          <p:nvSpPr>
            <p:cNvPr id="213" name="Google Shape;213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" name="Google Shape;215;p27"/>
          <p:cNvGrpSpPr/>
          <p:nvPr/>
        </p:nvGrpSpPr>
        <p:grpSpPr>
          <a:xfrm>
            <a:off x="13665575" y="1888692"/>
            <a:ext cx="637633" cy="637633"/>
            <a:chOff x="0" y="0"/>
            <a:chExt cx="812800" cy="812800"/>
          </a:xfrm>
        </p:grpSpPr>
        <p:sp>
          <p:nvSpPr>
            <p:cNvPr id="216" name="Google Shape;216;p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27"/>
          <p:cNvSpPr txBox="1"/>
          <p:nvPr/>
        </p:nvSpPr>
        <p:spPr>
          <a:xfrm>
            <a:off x="864734" y="1364135"/>
            <a:ext cx="12409305" cy="1818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Il pregiudizio inconscio si riferisce ai giudizi automatici che formuliamo sulle persone in base al loro background, al loro aspetto o alla loro identità — senza rendercene conto. Questi pregiudizi si formano attraverso l’esperienza, il condizionamento culturale e l’esposizione ai media. Non sono un segno di cattive intenzioni.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822960" y="3394909"/>
            <a:ext cx="11475720" cy="4019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si manifestano i pregiudizi nella formazione professionale: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Interpellare ripetutamente gli stessi studenti durante le discussioni di gruppo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Dare per scontato che uno studente silenzioso sia disinteressato, anziché considerare le norme culturali relative alla partecipazione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Fornire un feedback più dettagliato agli studenti che ci ricordano noi stessi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Formare supposizioni sulle aspirazioni o sulle capacità di uno studente in base al suo background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lang="en-US" sz="2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Utilizzare esempi o battute che presuppongono un punto di riferimento culturale condiviso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B22E34-8695-87F7-81B7-0F4247DC0C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503" y="9033419"/>
            <a:ext cx="1313436" cy="11371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9DBD92-0BB0-1AD2-4394-A687E92EF0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2055" y="9472799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/>
          <p:nvPr/>
        </p:nvSpPr>
        <p:spPr>
          <a:xfrm rot="5032327" flipH="1">
            <a:off x="-547705" y="3265077"/>
            <a:ext cx="14314219" cy="3800725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28"/>
          <p:cNvGrpSpPr/>
          <p:nvPr/>
        </p:nvGrpSpPr>
        <p:grpSpPr>
          <a:xfrm>
            <a:off x="6261288" y="491752"/>
            <a:ext cx="857867" cy="857867"/>
            <a:chOff x="0" y="0"/>
            <a:chExt cx="812800" cy="812800"/>
          </a:xfrm>
        </p:grpSpPr>
        <p:sp>
          <p:nvSpPr>
            <p:cNvPr id="226" name="Google Shape;226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28"/>
          <p:cNvGrpSpPr/>
          <p:nvPr/>
        </p:nvGrpSpPr>
        <p:grpSpPr>
          <a:xfrm>
            <a:off x="6418455" y="1662109"/>
            <a:ext cx="604566" cy="604566"/>
            <a:chOff x="0" y="0"/>
            <a:chExt cx="812800" cy="812800"/>
          </a:xfrm>
        </p:grpSpPr>
        <p:sp>
          <p:nvSpPr>
            <p:cNvPr id="229" name="Google Shape;229;p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28"/>
          <p:cNvSpPr/>
          <p:nvPr/>
        </p:nvSpPr>
        <p:spPr>
          <a:xfrm>
            <a:off x="6757198" y="189421"/>
            <a:ext cx="637633" cy="637633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76200" cap="sq" cmpd="sng">
            <a:solidFill>
              <a:srgbClr val="17B8BB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8"/>
          <p:cNvSpPr/>
          <p:nvPr/>
        </p:nvSpPr>
        <p:spPr>
          <a:xfrm>
            <a:off x="16273157" y="8788553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8"/>
          <p:cNvSpPr/>
          <p:nvPr/>
        </p:nvSpPr>
        <p:spPr>
          <a:xfrm>
            <a:off x="13779759" y="9451815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8"/>
          <p:cNvSpPr txBox="1"/>
          <p:nvPr/>
        </p:nvSpPr>
        <p:spPr>
          <a:xfrm>
            <a:off x="8717280" y="6387896"/>
            <a:ext cx="8638266" cy="288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uno spazio di apprendimento sicuro permette di  stabilire fin dall’inizio del programma delle regole di base per un dialogo rispettoso, affrontare tempestivamente le microaggressioni quando si verificano e dare l’esempio del linguaggio inclusivo che ci si aspetta dagli studenti.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8128252" y="463161"/>
            <a:ext cx="8921908" cy="486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3: La facilitazione inclusiva nella pratica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8"/>
          <p:cNvSpPr txBox="1"/>
          <p:nvPr/>
        </p:nvSpPr>
        <p:spPr>
          <a:xfrm>
            <a:off x="7119155" y="1014317"/>
            <a:ext cx="10198577" cy="2935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facilitazione inclusiva significa creare attivamente le condizioni affinché tutti gli studenti possano partecipare, contribuire e progredire — indipendentemente dalla lingua, dal background o dall’esperienza pregressa. Nei lavoratori IFP e nei contesti pratici, ciò richiede una pianificazione mirata e un’attenzione costante.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8"/>
          <p:cNvSpPr txBox="1"/>
          <p:nvPr/>
        </p:nvSpPr>
        <p:spPr>
          <a:xfrm>
            <a:off x="8001000" y="3881465"/>
            <a:ext cx="9354546" cy="245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Adattare la didattica in modo da riflettere il background culturale degli studenti non abbassa gli standard. Utilizza esempi diversificati, incorpora prospettive diverse nei materiali didattici e riconosce la validità di diversi modi di affrontare un compito.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8"/>
          <p:cNvSpPr/>
          <p:nvPr/>
        </p:nvSpPr>
        <p:spPr>
          <a:xfrm>
            <a:off x="-90762" y="-2262"/>
            <a:ext cx="7466922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8"/>
          <p:cNvSpPr/>
          <p:nvPr/>
        </p:nvSpPr>
        <p:spPr>
          <a:xfrm rot="2903702">
            <a:off x="-6099048" y="6299337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829110">
            <a:off x="-2243276" y="1111422"/>
            <a:ext cx="5871851" cy="241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57400" y="288242"/>
            <a:ext cx="2528888" cy="147004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9"/>
          <p:cNvSpPr txBox="1"/>
          <p:nvPr/>
        </p:nvSpPr>
        <p:spPr>
          <a:xfrm>
            <a:off x="1772230" y="1758292"/>
            <a:ext cx="14843760" cy="1154734"/>
          </a:xfrm>
          <a:prstGeom prst="rect">
            <a:avLst/>
          </a:prstGeom>
          <a:solidFill>
            <a:srgbClr val="10146E"/>
          </a:solidFill>
          <a:ln>
            <a:noFill/>
          </a:ln>
        </p:spPr>
        <p:txBody>
          <a:bodyPr spcFirstLastPara="1" wrap="square" lIns="182875" tIns="91425" rIns="18287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7B8BB"/>
                </a:solidFill>
                <a:latin typeface="Poppins"/>
                <a:ea typeface="Poppins"/>
                <a:cs typeface="Poppins"/>
                <a:sym typeface="Poppins"/>
              </a:rPr>
              <a:t>SCENARIO </a:t>
            </a:r>
            <a:r>
              <a:rPr lang="en-US" sz="1800" b="0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Uno studente con una lingua madre diversa è in grado di svolgere le attività pratiche durante un workshop, ma rimane indietro quando le istruzioni vengono fornite oralmente e a ritmo serrato. Un compagno fa un commento sprezzante sulle sue capacità linguistiche davanti al gruppo.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9"/>
          <p:cNvSpPr txBox="1"/>
          <p:nvPr/>
        </p:nvSpPr>
        <p:spPr>
          <a:xfrm>
            <a:off x="1171575" y="729592"/>
            <a:ext cx="1295839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Esercizio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sullo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scenario: Il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commento</a:t>
            </a:r>
            <a:r>
              <a:rPr lang="en-US" sz="28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28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compagno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1772230" y="3449532"/>
            <a:ext cx="10536341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Rifletti sulla tua risposta in qualità di formatore: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2057400" y="4201843"/>
            <a:ext cx="14401800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reagiresti al commento del compagno in quel momento senza inasprire la situazione né mettere in imbarazzo nessuno dei due allievi?</a:t>
            </a:r>
            <a:endParaRPr sz="20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Quali adeguamenti pratici potresti apportare a questa sessione per facilitare l’accesso dello studente ai contenuti?</a:t>
            </a:r>
            <a:endParaRPr sz="2000" b="0" i="0" u="none" strike="noStrike" cap="none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2057400" y="6183432"/>
            <a:ext cx="14401800" cy="112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Come ti metteresti in contatto con lo studente in privato dopo la sessione?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20000"/>
              </a:lnSpc>
              <a:spcBef>
                <a:spcPts val="1800"/>
              </a:spcBef>
              <a:spcAft>
                <a:spcPts val="1200"/>
              </a:spcAft>
              <a:buClr>
                <a:srgbClr val="000000"/>
              </a:buClr>
              <a:buSzPts val="2000"/>
              <a:buFont typeface="Arial"/>
              <a:buChar char="▶"/>
            </a:pPr>
            <a:r>
              <a:rPr lang="en-US" sz="2000" b="0" i="0" u="none" strike="noStrike" cap="none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Cosa ti dice questa situazione riguardo alle norme di gruppo che devi rafforzare?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1627450" y="8193610"/>
            <a:ext cx="15133320" cy="950622"/>
          </a:xfrm>
          <a:prstGeom prst="rect">
            <a:avLst/>
          </a:prstGeom>
          <a:solidFill>
            <a:srgbClr val="17B8BB"/>
          </a:solidFill>
          <a:ln>
            <a:noFill/>
          </a:ln>
        </p:spPr>
        <p:txBody>
          <a:bodyPr spcFirstLastPara="1" wrap="square" lIns="228600" tIns="91425" rIns="22860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Principio </a:t>
            </a:r>
            <a:r>
              <a:rPr lang="en-US" sz="2400" b="1" i="0" u="none" strike="noStrike" cap="none" dirty="0" err="1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chiave</a:t>
            </a:r>
            <a:r>
              <a:rPr lang="en-US" sz="2400" b="1" i="0" u="none" strike="noStrike" cap="none" dirty="0">
                <a:solidFill>
                  <a:srgbClr val="10146E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facilitazione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inclusiva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diventa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competenza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quando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viene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pianificata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in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anticipo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e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praticata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con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costanza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, non solo in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risposta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a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singoli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00" b="0" i="1" u="none" strike="noStrike" cap="non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episodi</a:t>
            </a:r>
            <a:r>
              <a:rPr lang="en-US" sz="2400" b="0" i="1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499988-365B-7EEF-7AD5-A1A599A859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82862" y="9363116"/>
            <a:ext cx="2352675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/>
          <p:nvPr/>
        </p:nvSpPr>
        <p:spPr>
          <a:xfrm rot="4721273" flipH="1">
            <a:off x="-1524382" y="2019887"/>
            <a:ext cx="14314219" cy="4811869"/>
          </a:xfrm>
          <a:custGeom>
            <a:avLst/>
            <a:gdLst/>
            <a:ahLst/>
            <a:cxnLst/>
            <a:rect l="l" t="t" r="r" b="b"/>
            <a:pathLst>
              <a:path w="14314219" h="4992084" extrusionOk="0">
                <a:moveTo>
                  <a:pt x="0" y="4992084"/>
                </a:moveTo>
                <a:lnTo>
                  <a:pt x="14314219" y="4992084"/>
                </a:lnTo>
                <a:lnTo>
                  <a:pt x="14314219" y="0"/>
                </a:lnTo>
                <a:lnTo>
                  <a:pt x="0" y="0"/>
                </a:lnTo>
                <a:lnTo>
                  <a:pt x="0" y="4992084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30"/>
          <p:cNvGrpSpPr/>
          <p:nvPr/>
        </p:nvGrpSpPr>
        <p:grpSpPr>
          <a:xfrm>
            <a:off x="5596206" y="702932"/>
            <a:ext cx="857867" cy="857867"/>
            <a:chOff x="0" y="0"/>
            <a:chExt cx="812800" cy="812800"/>
          </a:xfrm>
        </p:grpSpPr>
        <p:sp>
          <p:nvSpPr>
            <p:cNvPr id="258" name="Google Shape;258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E56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30"/>
          <p:cNvGrpSpPr/>
          <p:nvPr/>
        </p:nvGrpSpPr>
        <p:grpSpPr>
          <a:xfrm>
            <a:off x="6382629" y="2133833"/>
            <a:ext cx="604566" cy="604566"/>
            <a:chOff x="0" y="0"/>
            <a:chExt cx="812800" cy="812800"/>
          </a:xfrm>
        </p:grpSpPr>
        <p:sp>
          <p:nvSpPr>
            <p:cNvPr id="261" name="Google Shape;261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01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30"/>
          <p:cNvGrpSpPr/>
          <p:nvPr/>
        </p:nvGrpSpPr>
        <p:grpSpPr>
          <a:xfrm>
            <a:off x="6095044" y="646254"/>
            <a:ext cx="637633" cy="637633"/>
            <a:chOff x="0" y="0"/>
            <a:chExt cx="812800" cy="812800"/>
          </a:xfrm>
        </p:grpSpPr>
        <p:sp>
          <p:nvSpPr>
            <p:cNvPr id="264" name="Google Shape;264;p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 cmpd="sng">
              <a:solidFill>
                <a:srgbClr val="17B8BB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305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66;p30"/>
          <p:cNvSpPr/>
          <p:nvPr/>
        </p:nvSpPr>
        <p:spPr>
          <a:xfrm>
            <a:off x="-1972872" y="5"/>
            <a:ext cx="8412180" cy="10289262"/>
          </a:xfrm>
          <a:custGeom>
            <a:avLst/>
            <a:gdLst/>
            <a:ahLst/>
            <a:cxnLst/>
            <a:rect l="l" t="t" r="r" b="b"/>
            <a:pathLst>
              <a:path w="21041995" h="24846662" extrusionOk="0">
                <a:moveTo>
                  <a:pt x="0" y="0"/>
                </a:moveTo>
                <a:lnTo>
                  <a:pt x="0" y="24846662"/>
                </a:lnTo>
                <a:lnTo>
                  <a:pt x="21008848" y="24846662"/>
                </a:lnTo>
                <a:cubicBezTo>
                  <a:pt x="21008848" y="24846662"/>
                  <a:pt x="21040344" y="24600281"/>
                  <a:pt x="21041995" y="24141557"/>
                </a:cubicBezTo>
                <a:lnTo>
                  <a:pt x="21041995" y="24141557"/>
                </a:lnTo>
                <a:lnTo>
                  <a:pt x="21041995" y="24065103"/>
                </a:lnTo>
                <a:lnTo>
                  <a:pt x="21041995" y="24065103"/>
                </a:lnTo>
                <a:cubicBezTo>
                  <a:pt x="21035772" y="22316314"/>
                  <a:pt x="20592160" y="17791937"/>
                  <a:pt x="16774033" y="12121388"/>
                </a:cubicBezTo>
                <a:cubicBezTo>
                  <a:pt x="11671681" y="4543806"/>
                  <a:pt x="12586843" y="0"/>
                  <a:pt x="12586843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0"/>
          <p:cNvSpPr/>
          <p:nvPr/>
        </p:nvSpPr>
        <p:spPr>
          <a:xfrm rot="3200665">
            <a:off x="-7020986" y="5911319"/>
            <a:ext cx="10909314" cy="3709167"/>
          </a:xfrm>
          <a:custGeom>
            <a:avLst/>
            <a:gdLst/>
            <a:ahLst/>
            <a:cxnLst/>
            <a:rect l="l" t="t" r="r" b="b"/>
            <a:pathLst>
              <a:path w="10909314" h="3709167" extrusionOk="0">
                <a:moveTo>
                  <a:pt x="0" y="0"/>
                </a:moveTo>
                <a:lnTo>
                  <a:pt x="10909314" y="0"/>
                </a:lnTo>
                <a:lnTo>
                  <a:pt x="10909314" y="3709167"/>
                </a:lnTo>
                <a:lnTo>
                  <a:pt x="0" y="3709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0"/>
          <p:cNvSpPr/>
          <p:nvPr/>
        </p:nvSpPr>
        <p:spPr>
          <a:xfrm>
            <a:off x="16053269" y="8642266"/>
            <a:ext cx="1413849" cy="1232069"/>
          </a:xfrm>
          <a:custGeom>
            <a:avLst/>
            <a:gdLst/>
            <a:ahLst/>
            <a:cxnLst/>
            <a:rect l="l" t="t" r="r" b="b"/>
            <a:pathLst>
              <a:path w="1413849" h="1232069" extrusionOk="0">
                <a:moveTo>
                  <a:pt x="0" y="0"/>
                </a:moveTo>
                <a:lnTo>
                  <a:pt x="1413849" y="0"/>
                </a:lnTo>
                <a:lnTo>
                  <a:pt x="1413849" y="1232068"/>
                </a:lnTo>
                <a:lnTo>
                  <a:pt x="0" y="1232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0"/>
          <p:cNvSpPr/>
          <p:nvPr/>
        </p:nvSpPr>
        <p:spPr>
          <a:xfrm>
            <a:off x="13516835" y="9087242"/>
            <a:ext cx="2350712" cy="634692"/>
          </a:xfrm>
          <a:custGeom>
            <a:avLst/>
            <a:gdLst/>
            <a:ahLst/>
            <a:cxnLst/>
            <a:rect l="l" t="t" r="r" b="b"/>
            <a:pathLst>
              <a:path w="2350712" h="634692" extrusionOk="0">
                <a:moveTo>
                  <a:pt x="0" y="0"/>
                </a:moveTo>
                <a:lnTo>
                  <a:pt x="2350712" y="0"/>
                </a:lnTo>
                <a:lnTo>
                  <a:pt x="2350712" y="634692"/>
                </a:lnTo>
                <a:lnTo>
                  <a:pt x="0" y="6346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8260080" y="5669758"/>
            <a:ext cx="9151779" cy="288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malintesi nei tirocini derivano spesso dalle differenze culturali nello stile di comunicazione o nelle aspettative professionali — non da una mancanza di competenza.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Affrontare questi aspetti in modo proattivo produce risultati migliori sia per gli studenti che per i datori di lavoro.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0"/>
          <p:cNvSpPr txBox="1"/>
          <p:nvPr/>
        </p:nvSpPr>
        <p:spPr>
          <a:xfrm>
            <a:off x="7665720" y="819284"/>
            <a:ext cx="9746558" cy="97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3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Sezione 4: Alfabetizzazione culturale nei tirocini e nei luoghi di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7720560" y="1954372"/>
            <a:ext cx="9746700" cy="33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30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L’alfabetizzazione culturale è importante anche al di fuori dell’aula. Quando gli studenti iniziano i tirocini e gli apprendistati, entrano in ambienti di lavoro con culture, norme e aspettative comunicative proprie. I formatori della formazione professionale svolgono un ruolo fondamentale nel preparare gli studenti a questa transizione e nell’aiutare i datori di lavoro a comprendere i propri </a:t>
            </a:r>
            <a:r>
              <a:rPr lang="en-US" sz="2400">
                <a:latin typeface="Poppins"/>
                <a:ea typeface="Poppins"/>
                <a:cs typeface="Poppins"/>
                <a:sym typeface="Poppins"/>
              </a:rPr>
              <a:t>stagisti</a:t>
            </a:r>
            <a:r>
              <a:rPr lang="en-US" sz="2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1406</Words>
  <Application>Microsoft Office PowerPoint</Application>
  <PresentationFormat>Custom</PresentationFormat>
  <Paragraphs>79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Poppins SemiBold</vt:lpstr>
      <vt:lpstr>Poppins</vt:lpstr>
      <vt:lpstr>Arial</vt:lpstr>
      <vt:lpstr>Poppins Medium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Laurence Cole</dc:creator>
  <cp:lastModifiedBy>Beatrice Fredducci</cp:lastModifiedBy>
  <cp:revision>1</cp:revision>
  <dcterms:created xsi:type="dcterms:W3CDTF">2006-08-16T00:00:00Z</dcterms:created>
  <dcterms:modified xsi:type="dcterms:W3CDTF">2026-09-01T08:45:10Z</dcterms:modified>
</cp:coreProperties>
</file>