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Dlh34ToVaWGD/wqlSVkwP2Ti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1" name="Google Shape;30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2" name="Google Shape;32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4" name="Google Shape;36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5" name="Google Shape;38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0" name="Google Shape;27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creativecommons.org/licenses/by/4.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8.jp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4.jp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684186" y="56124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161441"/>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157909"/>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6922584"/>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046442"/>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182534"/>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231270"/>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231270"/>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105" name="Google Shape;105;p22"/>
          <p:cNvSpPr txBox="1"/>
          <p:nvPr/>
        </p:nvSpPr>
        <p:spPr>
          <a:xfrm>
            <a:off x="693835" y="557203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 7: Lernen zulernen Und Selbstreflexion</a:t>
            </a:r>
            <a:endParaRPr sz="900" b="0" i="0" u="none" strike="noStrike" cap="none">
              <a:solidFill>
                <a:srgbClr val="000000"/>
              </a:solidFill>
              <a:latin typeface="Arial"/>
              <a:ea typeface="Arial"/>
              <a:cs typeface="Arial"/>
              <a:sym typeface="Arial"/>
            </a:endParaRPr>
          </a:p>
        </p:txBody>
      </p:sp>
      <p:sp>
        <p:nvSpPr>
          <p:cNvPr id="106" name="Google Shape;106;p22"/>
          <p:cNvSpPr/>
          <p:nvPr/>
        </p:nvSpPr>
        <p:spPr>
          <a:xfrm>
            <a:off x="3272561" y="1234692"/>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7" name="Google Shape;107;p22"/>
          <p:cNvPicPr preferRelativeResize="0"/>
          <p:nvPr/>
        </p:nvPicPr>
        <p:blipFill rotWithShape="1">
          <a:blip r:embed="rId15">
            <a:alphaModFix/>
          </a:blip>
          <a:srcRect/>
          <a:stretch/>
        </p:blipFill>
        <p:spPr>
          <a:xfrm>
            <a:off x="2897388" y="7082163"/>
            <a:ext cx="1855150" cy="707461"/>
          </a:xfrm>
          <a:prstGeom prst="rect">
            <a:avLst/>
          </a:prstGeom>
          <a:noFill/>
          <a:ln>
            <a:noFill/>
          </a:ln>
        </p:spPr>
      </p:pic>
      <p:sp>
        <p:nvSpPr>
          <p:cNvPr id="108" name="Google Shape;108;p22"/>
          <p:cNvSpPr txBox="1"/>
          <p:nvPr/>
        </p:nvSpPr>
        <p:spPr>
          <a:xfrm>
            <a:off x="304575" y="9206950"/>
            <a:ext cx="7701600" cy="1034099"/>
          </a:xfrm>
          <a:prstGeom prst="rect">
            <a:avLst/>
          </a:prstGeom>
          <a:noFill/>
          <a:ln>
            <a:noFill/>
          </a:ln>
        </p:spPr>
        <p:txBody>
          <a:bodyPr spcFirstLastPara="1" wrap="square" lIns="91425" tIns="91425" rIns="91425" bIns="91425" anchor="t" anchorCtr="0">
            <a:spAutoFit/>
          </a:bodyPr>
          <a:lstStyle/>
          <a:p>
            <a:pPr lvl="0">
              <a:lnSpc>
                <a:spcPct val="115000"/>
              </a:lnSpc>
              <a:buSzPts val="1200"/>
            </a:pPr>
            <a:r>
              <a:rPr lang="de-DE" sz="1200" i="1" dirty="0">
                <a:solidFill>
                  <a:schemeClr val="dk1"/>
                </a:solidFill>
                <a:latin typeface="Calibri"/>
                <a:ea typeface="Calibri"/>
                <a:cs typeface="Calibri"/>
                <a:sym typeface="Calibri"/>
              </a:rPr>
              <a:t>Von der Europäischen Union finanziert. Die geäußerten Ansichten und Meinungen entsprechen </a:t>
            </a:r>
          </a:p>
          <a:p>
            <a:pPr lvl="0">
              <a:lnSpc>
                <a:spcPct val="115000"/>
              </a:lnSpc>
              <a:buSzPts val="1200"/>
            </a:pPr>
            <a:r>
              <a:rPr lang="de-DE" sz="1200" i="1" dirty="0">
                <a:solidFill>
                  <a:schemeClr val="dk1"/>
                </a:solidFill>
                <a:latin typeface="Calibri"/>
                <a:ea typeface="Calibri"/>
                <a:cs typeface="Calibri"/>
                <a:sym typeface="Calibri"/>
              </a:rPr>
              <a:t>jedoch ausschließlich denen des Autors bzw. der Autoren und spiegeln nicht zwingend die der </a:t>
            </a:r>
          </a:p>
          <a:p>
            <a:pPr lvl="0">
              <a:lnSpc>
                <a:spcPct val="115000"/>
              </a:lnSpc>
              <a:buSzPts val="1200"/>
            </a:pPr>
            <a:r>
              <a:rPr lang="de-DE" sz="1200" i="1" dirty="0">
                <a:solidFill>
                  <a:schemeClr val="dk1"/>
                </a:solidFill>
                <a:latin typeface="Calibri"/>
                <a:ea typeface="Calibri"/>
                <a:cs typeface="Calibri"/>
                <a:sym typeface="Calibri"/>
              </a:rPr>
              <a:t>Europäischen Union oder der Europäischen Exekutivagentur für Bildung und Kultur (EACEA) wider. </a:t>
            </a:r>
          </a:p>
          <a:p>
            <a:pPr lvl="0">
              <a:lnSpc>
                <a:spcPct val="115000"/>
              </a:lnSpc>
              <a:buSzPts val="1200"/>
            </a:pPr>
            <a:r>
              <a:rPr lang="de-DE" sz="1200" i="1" dirty="0">
                <a:solidFill>
                  <a:schemeClr val="dk1"/>
                </a:solidFill>
                <a:latin typeface="Calibri"/>
                <a:ea typeface="Calibri"/>
                <a:cs typeface="Calibri"/>
                <a:sym typeface="Calibri"/>
              </a:rPr>
              <a:t>Weder die Europäische Union noch die EACEA können dafür verantwortlich gemacht werden</a:t>
            </a:r>
            <a:endParaRPr sz="1400" b="0" i="0" u="none" strike="noStrike" cap="none" dirty="0">
              <a:solidFill>
                <a:srgbClr val="000000"/>
              </a:solidFill>
              <a:latin typeface="Arial"/>
              <a:ea typeface="Arial"/>
              <a:cs typeface="Arial"/>
              <a:sym typeface="Arial"/>
            </a:endParaRPr>
          </a:p>
        </p:txBody>
      </p:sp>
      <p:sp>
        <p:nvSpPr>
          <p:cNvPr id="109" name="Google Shape;109;p22"/>
          <p:cNvSpPr txBox="1"/>
          <p:nvPr/>
        </p:nvSpPr>
        <p:spPr>
          <a:xfrm>
            <a:off x="152400" y="152400"/>
            <a:ext cx="80745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Das Material ist unter der Creative Commons CC BY 4.0 Lizenz verfügbar (</a:t>
            </a:r>
            <a:r>
              <a:rPr lang="en-US" sz="1100" b="0" i="0" u="sng" strike="noStrike" cap="none">
                <a:solidFill>
                  <a:srgbClr val="10153D"/>
                </a:solidFill>
                <a:latin typeface="Arial"/>
                <a:ea typeface="Arial"/>
                <a:cs typeface="Arial"/>
                <a:sym typeface="Arial"/>
                <a:hlinkClick r:id="rId16">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p:txBody>
      </p:sp>
      <p:sp>
        <p:nvSpPr>
          <p:cNvPr id="110" name="Google Shape;110;p22"/>
          <p:cNvSpPr txBox="1"/>
          <p:nvPr/>
        </p:nvSpPr>
        <p:spPr>
          <a:xfrm>
            <a:off x="684186" y="3782157"/>
            <a:ext cx="8839376" cy="1894749"/>
          </a:xfrm>
          <a:prstGeom prst="rect">
            <a:avLst/>
          </a:prstGeom>
          <a:noFill/>
          <a:ln>
            <a:noFill/>
          </a:ln>
        </p:spPr>
        <p:txBody>
          <a:bodyPr spcFirstLastPara="1" wrap="square" lIns="0" tIns="0" rIns="0" bIns="0" anchor="t" anchorCtr="0">
            <a:spAutoFit/>
          </a:bodyPr>
          <a:lstStyle/>
          <a:p>
            <a:pPr marL="0" marR="0" lvl="0" indent="0" algn="l" rtl="0">
              <a:lnSpc>
                <a:spcPct val="113999"/>
              </a:lnSpc>
              <a:spcBef>
                <a:spcPts val="0"/>
              </a:spcBef>
              <a:spcAft>
                <a:spcPts val="0"/>
              </a:spcAft>
              <a:buNone/>
            </a:pPr>
            <a:r>
              <a:rPr lang="en-US" sz="3600" b="1" i="0" u="none" strike="noStrike" cap="none">
                <a:solidFill>
                  <a:srgbClr val="17B8BB"/>
                </a:solidFill>
                <a:latin typeface="Poppins"/>
                <a:ea typeface="Poppins"/>
                <a:cs typeface="Poppins"/>
                <a:sym typeface="Poppins"/>
              </a:rPr>
              <a:t>Kompetenzbewertungssystem für übergreifende Fähigkeiten von Berufsschullehrern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p:nvPr/>
        </p:nvSpPr>
        <p:spPr>
          <a:xfrm rot="4721273" flipH="1">
            <a:off x="-1743168" y="192684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4" name="Google Shape;304;p31"/>
          <p:cNvGrpSpPr/>
          <p:nvPr/>
        </p:nvGrpSpPr>
        <p:grpSpPr>
          <a:xfrm>
            <a:off x="5195256" y="1075889"/>
            <a:ext cx="857867" cy="857867"/>
            <a:chOff x="0" y="0"/>
            <a:chExt cx="812800" cy="812800"/>
          </a:xfrm>
        </p:grpSpPr>
        <p:sp>
          <p:nvSpPr>
            <p:cNvPr id="305" name="Google Shape;305;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7" name="Google Shape;307;p31"/>
          <p:cNvGrpSpPr/>
          <p:nvPr/>
        </p:nvGrpSpPr>
        <p:grpSpPr>
          <a:xfrm>
            <a:off x="5847343" y="2355589"/>
            <a:ext cx="604566" cy="604566"/>
            <a:chOff x="0" y="0"/>
            <a:chExt cx="812800" cy="812800"/>
          </a:xfrm>
        </p:grpSpPr>
        <p:sp>
          <p:nvSpPr>
            <p:cNvPr id="308" name="Google Shape;308;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0" name="Google Shape;310;p31"/>
          <p:cNvGrpSpPr/>
          <p:nvPr/>
        </p:nvGrpSpPr>
        <p:grpSpPr>
          <a:xfrm>
            <a:off x="5079682" y="811406"/>
            <a:ext cx="637633" cy="637633"/>
            <a:chOff x="0" y="0"/>
            <a:chExt cx="812800" cy="812800"/>
          </a:xfrm>
        </p:grpSpPr>
        <p:sp>
          <p:nvSpPr>
            <p:cNvPr id="311" name="Google Shape;311;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3" name="Google Shape;313;p31"/>
          <p:cNvSpPr/>
          <p:nvPr/>
        </p:nvSpPr>
        <p:spPr>
          <a:xfrm>
            <a:off x="-1972873" y="5"/>
            <a:ext cx="8223771"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31"/>
          <p:cNvSpPr txBox="1"/>
          <p:nvPr/>
        </p:nvSpPr>
        <p:spPr>
          <a:xfrm>
            <a:off x="8089351" y="4091513"/>
            <a:ext cx="9422700" cy="37314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a:latin typeface="Poppins"/>
                <a:ea typeface="Poppins"/>
                <a:cs typeface="Poppins"/>
                <a:sym typeface="Poppins"/>
              </a:rPr>
              <a:t>Strukturierte Reflexion ist der Mechanismus, der alltägliche Erfahrung in fortlaufende Weiterentwicklung überführt. </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a:latin typeface="Poppins"/>
                <a:ea typeface="Poppins"/>
                <a:cs typeface="Poppins"/>
                <a:sym typeface="Poppins"/>
              </a:rPr>
              <a:t>Die wirksamsten Fachkräfte der beruflichen Bildung sind nicht diejenigen, die die meisten Fortbildungsveranstaltungen besuchen. Es sind diejenigen, die ihrer eigenen Praxis beständig mit Neugier begegnen und ehrlich benennen, was funktioniert und was nicht. </a:t>
            </a:r>
            <a:endParaRPr sz="2400" b="0" i="0" u="none" strike="noStrike" cap="none">
              <a:solidFill>
                <a:srgbClr val="000000"/>
              </a:solidFill>
              <a:latin typeface="Arial"/>
              <a:ea typeface="Arial"/>
              <a:cs typeface="Arial"/>
              <a:sym typeface="Arial"/>
            </a:endParaRPr>
          </a:p>
        </p:txBody>
      </p:sp>
      <p:sp>
        <p:nvSpPr>
          <p:cNvPr id="318" name="Google Shape;318;p31"/>
          <p:cNvSpPr txBox="1"/>
          <p:nvPr/>
        </p:nvSpPr>
        <p:spPr>
          <a:xfrm>
            <a:off x="6108919" y="1096729"/>
            <a:ext cx="11358300" cy="9180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Abschnitt 4: Reflexion als Gewohnheit der beruflichen Weiterbildung </a:t>
            </a:r>
            <a:endParaRPr sz="1400" b="0" i="0" u="none" strike="noStrike" cap="none">
              <a:solidFill>
                <a:srgbClr val="000000"/>
              </a:solidFill>
              <a:latin typeface="Arial"/>
              <a:ea typeface="Arial"/>
              <a:cs typeface="Arial"/>
              <a:sym typeface="Arial"/>
            </a:endParaRPr>
          </a:p>
        </p:txBody>
      </p:sp>
      <p:sp>
        <p:nvSpPr>
          <p:cNvPr id="319" name="Google Shape;319;p31"/>
          <p:cNvSpPr txBox="1"/>
          <p:nvPr/>
        </p:nvSpPr>
        <p:spPr>
          <a:xfrm>
            <a:off x="6790344" y="2369899"/>
            <a:ext cx="10721700" cy="14223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a:latin typeface="Poppins"/>
                <a:ea typeface="Poppins"/>
                <a:cs typeface="Poppins"/>
                <a:sym typeface="Poppins"/>
              </a:rPr>
              <a:t>Berufliche Weiterbildung in der beruflichen Bildung ist dann am wirksamsten, wenn sie in die tägliche Praxis eingebettet ist und nicht über vereinzelte Fortbildungsveranstaltungen vermittelt wird.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grpSp>
        <p:nvGrpSpPr>
          <p:cNvPr id="324" name="Google Shape;324;p32"/>
          <p:cNvGrpSpPr/>
          <p:nvPr/>
        </p:nvGrpSpPr>
        <p:grpSpPr>
          <a:xfrm>
            <a:off x="-1" y="4584074"/>
            <a:ext cx="18288001" cy="6357176"/>
            <a:chOff x="0" y="0"/>
            <a:chExt cx="5661114" cy="1674318"/>
          </a:xfrm>
        </p:grpSpPr>
        <p:sp>
          <p:nvSpPr>
            <p:cNvPr id="325" name="Google Shape;325;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7" name="Google Shape;327;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5" name="Google Shape;345;p32"/>
          <p:cNvGrpSpPr/>
          <p:nvPr/>
        </p:nvGrpSpPr>
        <p:grpSpPr>
          <a:xfrm>
            <a:off x="-1342907" y="9913239"/>
            <a:ext cx="20973813" cy="837562"/>
            <a:chOff x="0" y="-57150"/>
            <a:chExt cx="11607985" cy="463550"/>
          </a:xfrm>
        </p:grpSpPr>
        <p:sp>
          <p:nvSpPr>
            <p:cNvPr id="346" name="Google Shape;346;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8" name="Google Shape;348;p32"/>
          <p:cNvGrpSpPr/>
          <p:nvPr/>
        </p:nvGrpSpPr>
        <p:grpSpPr>
          <a:xfrm>
            <a:off x="4131384" y="9913239"/>
            <a:ext cx="10025232" cy="837562"/>
            <a:chOff x="0" y="-57150"/>
            <a:chExt cx="5548478" cy="463550"/>
          </a:xfrm>
        </p:grpSpPr>
        <p:sp>
          <p:nvSpPr>
            <p:cNvPr id="349" name="Google Shape;349;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1" name="Google Shape;351;p32"/>
          <p:cNvSpPr txBox="1"/>
          <p:nvPr/>
        </p:nvSpPr>
        <p:spPr>
          <a:xfrm>
            <a:off x="3891595" y="1627179"/>
            <a:ext cx="10047734"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WarumFähigkeiten querIch binwichtig</a:t>
            </a:r>
            <a:endParaRPr sz="1400" b="0" i="0" u="none" strike="noStrike" cap="none">
              <a:solidFill>
                <a:srgbClr val="000000"/>
              </a:solidFill>
              <a:latin typeface="Arial"/>
              <a:ea typeface="Arial"/>
              <a:cs typeface="Arial"/>
              <a:sym typeface="Arial"/>
            </a:endParaRPr>
          </a:p>
        </p:txBody>
      </p:sp>
      <p:sp>
        <p:nvSpPr>
          <p:cNvPr id="352" name="Google Shape;352;p32"/>
          <p:cNvSpPr txBox="1"/>
          <p:nvPr/>
        </p:nvSpPr>
        <p:spPr>
          <a:xfrm>
            <a:off x="1028699" y="6994724"/>
            <a:ext cx="3841200" cy="13767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Setzt die Fähigkeit voraus, zu bemerken, wenn etwas nicht funktioniert, und den Ansatz zu ändern. </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354" name="Google Shape;354;p32"/>
          <p:cNvSpPr txBox="1"/>
          <p:nvPr/>
        </p:nvSpPr>
        <p:spPr>
          <a:xfrm>
            <a:off x="5502103" y="6994725"/>
            <a:ext cx="3239400" cy="21072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Entsteht, wenn Lernende und Lehrende die Gewohnheit entwickeln, aus Schwierigkeiten zu lernen, anstatt sich durch sie bestimmen zu lassen. </a:t>
            </a:r>
            <a:endParaRPr sz="1400" b="0" i="0" u="none" strike="noStrike" cap="none">
              <a:solidFill>
                <a:srgbClr val="000000"/>
              </a:solidFill>
              <a:latin typeface="Arial"/>
              <a:ea typeface="Arial"/>
              <a:cs typeface="Arial"/>
              <a:sym typeface="Arial"/>
            </a:endParaRPr>
          </a:p>
        </p:txBody>
      </p:sp>
      <p:sp>
        <p:nvSpPr>
          <p:cNvPr id="355" name="Google Shape;355;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Widerstandsfähigkeit</a:t>
            </a:r>
            <a:endParaRPr sz="1400" b="0" i="0" u="none" strike="noStrike" cap="none">
              <a:solidFill>
                <a:srgbClr val="000000"/>
              </a:solidFill>
              <a:latin typeface="Arial"/>
              <a:ea typeface="Arial"/>
              <a:cs typeface="Arial"/>
              <a:sym typeface="Arial"/>
            </a:endParaRPr>
          </a:p>
        </p:txBody>
      </p:sp>
      <p:sp>
        <p:nvSpPr>
          <p:cNvPr id="356" name="Google Shape;356;p32"/>
          <p:cNvSpPr txBox="1"/>
          <p:nvPr/>
        </p:nvSpPr>
        <p:spPr>
          <a:xfrm>
            <a:off x="9373585" y="6994725"/>
            <a:ext cx="3539700" cy="21072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Verbessert sich, wenn Lernende ihr eigenes Denken beobachten und erkennen können, an welcher Stelle ihre Überlegungen fehlgeleitet waren. </a:t>
            </a:r>
            <a:endParaRPr sz="1400" b="0" i="0" u="none" strike="noStrike" cap="none">
              <a:solidFill>
                <a:srgbClr val="000000"/>
              </a:solidFill>
              <a:latin typeface="Arial"/>
              <a:ea typeface="Arial"/>
              <a:cs typeface="Arial"/>
              <a:sym typeface="Arial"/>
            </a:endParaRPr>
          </a:p>
        </p:txBody>
      </p:sp>
      <p:sp>
        <p:nvSpPr>
          <p:cNvPr id="357" name="Google Shape;357;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Fehlerbehebung</a:t>
            </a:r>
            <a:endParaRPr sz="1400" b="0" i="0" u="none" strike="noStrike" cap="none">
              <a:solidFill>
                <a:srgbClr val="000000"/>
              </a:solidFill>
              <a:latin typeface="Arial"/>
              <a:ea typeface="Arial"/>
              <a:cs typeface="Arial"/>
              <a:sym typeface="Arial"/>
            </a:endParaRPr>
          </a:p>
        </p:txBody>
      </p:sp>
      <p:sp>
        <p:nvSpPr>
          <p:cNvPr id="358" name="Google Shape;358;p32"/>
          <p:cNvSpPr txBox="1"/>
          <p:nvPr/>
        </p:nvSpPr>
        <p:spPr>
          <a:xfrm>
            <a:off x="13701252" y="6994725"/>
            <a:ext cx="3384000" cy="2472600"/>
          </a:xfrm>
          <a:prstGeom prst="rect">
            <a:avLst/>
          </a:prstGeom>
          <a:noFill/>
          <a:ln>
            <a:noFill/>
          </a:ln>
        </p:spPr>
        <p:txBody>
          <a:bodyPr spcFirstLastPara="1" wrap="square" lIns="0" tIns="0" rIns="0" bIns="0" anchor="t" anchorCtr="0">
            <a:spAutoFit/>
          </a:bodyPr>
          <a:lstStyle/>
          <a:p>
            <a:pPr marL="0" marR="0" lvl="0" indent="0" algn="l"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Wird gestärkt, wenn sich Fachkräfte als Lernende verstehen, die sich fortwährend weiterentwickeln, und nicht als Fachleute, die bereits am Ziel sind. </a:t>
            </a:r>
            <a:endParaRPr sz="1400" b="0" i="0" u="none" strike="noStrike" cap="none">
              <a:solidFill>
                <a:srgbClr val="000000"/>
              </a:solidFill>
              <a:latin typeface="Arial"/>
              <a:ea typeface="Arial"/>
              <a:cs typeface="Arial"/>
              <a:sym typeface="Arial"/>
            </a:endParaRPr>
          </a:p>
        </p:txBody>
      </p:sp>
      <p:sp>
        <p:nvSpPr>
          <p:cNvPr id="359" name="Google Shape;359;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Professionelle Identität</a:t>
            </a:r>
            <a:endParaRPr sz="1400" b="0" i="0" u="none" strike="noStrike" cap="none">
              <a:solidFill>
                <a:srgbClr val="000000"/>
              </a:solidFill>
              <a:latin typeface="Arial"/>
              <a:ea typeface="Arial"/>
              <a:cs typeface="Arial"/>
              <a:sym typeface="Arial"/>
            </a:endParaRPr>
          </a:p>
        </p:txBody>
      </p:sp>
      <p:sp>
        <p:nvSpPr>
          <p:cNvPr id="360" name="Google Shape;360;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3"/>
          <p:cNvSpPr/>
          <p:nvPr/>
        </p:nvSpPr>
        <p:spPr>
          <a:xfrm rot="4721273" flipH="1">
            <a:off x="-2004714" y="2299169"/>
            <a:ext cx="14314219" cy="446738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7" name="Google Shape;367;p33"/>
          <p:cNvGrpSpPr/>
          <p:nvPr/>
        </p:nvGrpSpPr>
        <p:grpSpPr>
          <a:xfrm>
            <a:off x="4977061" y="1004390"/>
            <a:ext cx="857867" cy="857867"/>
            <a:chOff x="0" y="0"/>
            <a:chExt cx="812800" cy="812800"/>
          </a:xfrm>
        </p:grpSpPr>
        <p:sp>
          <p:nvSpPr>
            <p:cNvPr id="368" name="Google Shape;368;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0" name="Google Shape;370;p33"/>
          <p:cNvGrpSpPr/>
          <p:nvPr/>
        </p:nvGrpSpPr>
        <p:grpSpPr>
          <a:xfrm>
            <a:off x="5608799" y="2319529"/>
            <a:ext cx="604566" cy="604566"/>
            <a:chOff x="0" y="0"/>
            <a:chExt cx="812800" cy="812800"/>
          </a:xfrm>
        </p:grpSpPr>
        <p:sp>
          <p:nvSpPr>
            <p:cNvPr id="371" name="Google Shape;371;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p33"/>
          <p:cNvGrpSpPr/>
          <p:nvPr/>
        </p:nvGrpSpPr>
        <p:grpSpPr>
          <a:xfrm>
            <a:off x="4715687" y="817378"/>
            <a:ext cx="637633" cy="637633"/>
            <a:chOff x="0" y="0"/>
            <a:chExt cx="812800" cy="812800"/>
          </a:xfrm>
        </p:grpSpPr>
        <p:sp>
          <p:nvSpPr>
            <p:cNvPr id="374" name="Google Shape;37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6" name="Google Shape;376;p3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3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33"/>
          <p:cNvSpPr txBox="1"/>
          <p:nvPr/>
        </p:nvSpPr>
        <p:spPr>
          <a:xfrm>
            <a:off x="7477432" y="3585024"/>
            <a:ext cx="9894000" cy="369300"/>
          </a:xfrm>
          <a:prstGeom prst="rect">
            <a:avLst/>
          </a:prstGeom>
          <a:noFill/>
          <a:ln>
            <a:noFill/>
          </a:ln>
        </p:spPr>
        <p:txBody>
          <a:bodyPr spcFirstLastPara="1" wrap="square" lIns="0" tIns="0" rIns="0" bIns="0" anchor="t" anchorCtr="0">
            <a:spAutoFit/>
          </a:bodyPr>
          <a:lstStyle/>
          <a:p>
            <a:pPr marL="342900" marR="0" lvl="0" indent="-342900" algn="l" rtl="0">
              <a:lnSpc>
                <a:spcPct val="130009"/>
              </a:lnSpc>
              <a:spcBef>
                <a:spcPts val="150"/>
              </a:spcBef>
              <a:spcAft>
                <a:spcPts val="0"/>
              </a:spcAft>
              <a:buClr>
                <a:srgbClr val="000000"/>
              </a:buClr>
              <a:buSzPts val="2400"/>
              <a:buFont typeface="Arial"/>
              <a:buChar char="•"/>
            </a:pPr>
            <a:endParaRPr sz="1400" b="0" i="0" u="none" strike="noStrike" cap="none">
              <a:solidFill>
                <a:srgbClr val="000000"/>
              </a:solidFill>
              <a:latin typeface="Arial"/>
              <a:ea typeface="Arial"/>
              <a:cs typeface="Arial"/>
              <a:sym typeface="Arial"/>
            </a:endParaRPr>
          </a:p>
        </p:txBody>
      </p:sp>
      <p:sp>
        <p:nvSpPr>
          <p:cNvPr id="379" name="Google Shape;379;p33"/>
          <p:cNvSpPr txBox="1"/>
          <p:nvPr/>
        </p:nvSpPr>
        <p:spPr>
          <a:xfrm>
            <a:off x="6213366" y="920642"/>
            <a:ext cx="112539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Strategien für Lehrende zur Stärkung der reflexiven Praxis </a:t>
            </a:r>
            <a:endParaRPr sz="1400" b="0" i="0" u="none" strike="noStrike" cap="none">
              <a:solidFill>
                <a:srgbClr val="000000"/>
              </a:solidFill>
              <a:latin typeface="Arial"/>
              <a:ea typeface="Arial"/>
              <a:cs typeface="Arial"/>
              <a:sym typeface="Arial"/>
            </a:endParaRPr>
          </a:p>
        </p:txBody>
      </p:sp>
      <p:sp>
        <p:nvSpPr>
          <p:cNvPr id="380" name="Google Shape;380;p33"/>
          <p:cNvSpPr txBox="1"/>
          <p:nvPr/>
        </p:nvSpPr>
        <p:spPr>
          <a:xfrm>
            <a:off x="6661349" y="1315887"/>
            <a:ext cx="11609400" cy="54189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1" dirty="0" err="1">
                <a:solidFill>
                  <a:srgbClr val="17B8BB"/>
                </a:solidFill>
                <a:latin typeface="Poppins"/>
                <a:ea typeface="Poppins"/>
                <a:cs typeface="Poppins"/>
                <a:sym typeface="Poppins"/>
              </a:rPr>
              <a:t>Lehrende</a:t>
            </a:r>
            <a:r>
              <a:rPr lang="en-US" sz="2400" b="1" dirty="0">
                <a:solidFill>
                  <a:srgbClr val="17B8BB"/>
                </a:solidFill>
                <a:latin typeface="Poppins"/>
                <a:ea typeface="Poppins"/>
                <a:cs typeface="Poppins"/>
                <a:sym typeface="Poppins"/>
              </a:rPr>
              <a:t> in der </a:t>
            </a:r>
            <a:r>
              <a:rPr lang="en-US" sz="2400" b="1" dirty="0" err="1">
                <a:solidFill>
                  <a:srgbClr val="17B8BB"/>
                </a:solidFill>
                <a:latin typeface="Poppins"/>
                <a:ea typeface="Poppins"/>
                <a:cs typeface="Poppins"/>
                <a:sym typeface="Poppins"/>
              </a:rPr>
              <a:t>beruflichen</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Bildung</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können</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diese</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Kompetenz</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entwickeln</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indem</a:t>
            </a:r>
            <a:r>
              <a:rPr lang="en-US" sz="2400" b="1" dirty="0">
                <a:solidFill>
                  <a:srgbClr val="17B8BB"/>
                </a:solidFill>
                <a:latin typeface="Poppins"/>
                <a:ea typeface="Poppins"/>
                <a:cs typeface="Poppins"/>
                <a:sym typeface="Poppins"/>
              </a:rPr>
              <a:t> </a:t>
            </a:r>
            <a:r>
              <a:rPr lang="en-US" sz="2400" b="1" dirty="0" err="1">
                <a:solidFill>
                  <a:srgbClr val="17B8BB"/>
                </a:solidFill>
                <a:latin typeface="Poppins"/>
                <a:ea typeface="Poppins"/>
                <a:cs typeface="Poppins"/>
                <a:sym typeface="Poppins"/>
              </a:rPr>
              <a:t>sie</a:t>
            </a:r>
            <a:r>
              <a:rPr lang="en-US" sz="2400" b="1" dirty="0">
                <a:solidFill>
                  <a:srgbClr val="17B8BB"/>
                </a:solidFill>
                <a:latin typeface="Poppins"/>
                <a:ea typeface="Poppins"/>
                <a:cs typeface="Poppins"/>
                <a:sym typeface="Poppins"/>
              </a:rPr>
              <a:t>: </a:t>
            </a:r>
            <a:endParaRPr sz="1400" b="0" i="0" u="none" strike="noStrike" cap="none" dirty="0">
              <a:solidFill>
                <a:srgbClr val="000000"/>
              </a:solidFill>
              <a:latin typeface="Arial"/>
              <a:ea typeface="Arial"/>
              <a:cs typeface="Arial"/>
              <a:sym typeface="Arial"/>
            </a:endParaRPr>
          </a:p>
          <a:p>
            <a:pPr marL="457200" lvl="0" indent="-381000" algn="l" rtl="0">
              <a:lnSpc>
                <a:spcPct val="115000"/>
              </a:lnSpc>
              <a:spcBef>
                <a:spcPts val="1200"/>
              </a:spcBef>
              <a:spcAft>
                <a:spcPts val="0"/>
              </a:spcAft>
              <a:buSzPts val="2400"/>
              <a:buChar char="•"/>
            </a:pPr>
            <a:r>
              <a:rPr lang="en-US" sz="2400" dirty="0" err="1">
                <a:latin typeface="Poppins"/>
                <a:ea typeface="Poppins"/>
                <a:cs typeface="Poppins"/>
                <a:sym typeface="Poppins"/>
              </a:rPr>
              <a:t>ein</a:t>
            </a:r>
            <a:r>
              <a:rPr lang="en-US" sz="2400" dirty="0">
                <a:latin typeface="Poppins"/>
                <a:ea typeface="Poppins"/>
                <a:cs typeface="Poppins"/>
                <a:sym typeface="Poppins"/>
              </a:rPr>
              <a:t> </a:t>
            </a:r>
            <a:r>
              <a:rPr lang="en-US" sz="2400" dirty="0" err="1">
                <a:latin typeface="Poppins"/>
                <a:ea typeface="Poppins"/>
                <a:cs typeface="Poppins"/>
                <a:sym typeface="Poppins"/>
              </a:rPr>
              <a:t>kurzes</a:t>
            </a:r>
            <a:r>
              <a:rPr lang="en-US" sz="2400" dirty="0">
                <a:latin typeface="Poppins"/>
                <a:ea typeface="Poppins"/>
                <a:cs typeface="Poppins"/>
                <a:sym typeface="Poppins"/>
              </a:rPr>
              <a:t> </a:t>
            </a:r>
            <a:r>
              <a:rPr lang="en-US" sz="2400" dirty="0" err="1">
                <a:latin typeface="Poppins"/>
                <a:ea typeface="Poppins"/>
                <a:cs typeface="Poppins"/>
                <a:sym typeface="Poppins"/>
              </a:rPr>
              <a:t>Unterrichtsprotokoll</a:t>
            </a:r>
            <a:r>
              <a:rPr lang="en-US" sz="2400" dirty="0">
                <a:latin typeface="Poppins"/>
                <a:ea typeface="Poppins"/>
                <a:cs typeface="Poppins"/>
                <a:sym typeface="Poppins"/>
              </a:rPr>
              <a:t> </a:t>
            </a:r>
            <a:r>
              <a:rPr lang="en-US" sz="2400" dirty="0" err="1">
                <a:latin typeface="Poppins"/>
                <a:ea typeface="Poppins"/>
                <a:cs typeface="Poppins"/>
                <a:sym typeface="Poppins"/>
              </a:rPr>
              <a:t>führen</a:t>
            </a:r>
            <a:r>
              <a:rPr lang="en-US" sz="2400" dirty="0">
                <a:latin typeface="Poppins"/>
                <a:ea typeface="Poppins"/>
                <a:cs typeface="Poppins"/>
                <a:sym typeface="Poppins"/>
              </a:rPr>
              <a:t>, </a:t>
            </a:r>
            <a:r>
              <a:rPr lang="en-US" sz="2400" dirty="0" err="1">
                <a:latin typeface="Poppins"/>
                <a:ea typeface="Poppins"/>
                <a:cs typeface="Poppins"/>
                <a:sym typeface="Poppins"/>
              </a:rPr>
              <a:t>mit</a:t>
            </a:r>
            <a:r>
              <a:rPr lang="en-US" sz="2400" dirty="0">
                <a:latin typeface="Poppins"/>
                <a:ea typeface="Poppins"/>
                <a:cs typeface="Poppins"/>
                <a:sym typeface="Poppins"/>
              </a:rPr>
              <a:t> </a:t>
            </a:r>
            <a:r>
              <a:rPr lang="en-US" sz="2400" dirty="0" err="1">
                <a:latin typeface="Poppins"/>
                <a:ea typeface="Poppins"/>
                <a:cs typeface="Poppins"/>
                <a:sym typeface="Poppins"/>
              </a:rPr>
              <a:t>drei</a:t>
            </a:r>
            <a:r>
              <a:rPr lang="en-US" sz="2400" dirty="0">
                <a:latin typeface="Poppins"/>
                <a:ea typeface="Poppins"/>
                <a:cs typeface="Poppins"/>
                <a:sym typeface="Poppins"/>
              </a:rPr>
              <a:t> </a:t>
            </a:r>
            <a:r>
              <a:rPr lang="en-US" sz="2400" dirty="0" err="1">
                <a:latin typeface="Poppins"/>
                <a:ea typeface="Poppins"/>
                <a:cs typeface="Poppins"/>
                <a:sym typeface="Poppins"/>
              </a:rPr>
              <a:t>Sätzen</a:t>
            </a:r>
            <a:r>
              <a:rPr lang="en-US" sz="2400" dirty="0">
                <a:latin typeface="Poppins"/>
                <a:ea typeface="Poppins"/>
                <a:cs typeface="Poppins"/>
                <a:sym typeface="Poppins"/>
              </a:rPr>
              <a:t> </a:t>
            </a:r>
            <a:r>
              <a:rPr lang="en-US" sz="2400" dirty="0" err="1">
                <a:latin typeface="Poppins"/>
                <a:ea typeface="Poppins"/>
                <a:cs typeface="Poppins"/>
                <a:sym typeface="Poppins"/>
              </a:rPr>
              <a:t>nach</a:t>
            </a:r>
            <a:r>
              <a:rPr lang="en-US" sz="2400" dirty="0">
                <a:latin typeface="Poppins"/>
                <a:ea typeface="Poppins"/>
                <a:cs typeface="Poppins"/>
                <a:sym typeface="Poppins"/>
              </a:rPr>
              <a:t> </a:t>
            </a:r>
            <a:r>
              <a:rPr lang="en-US" sz="2400" dirty="0" err="1">
                <a:latin typeface="Poppins"/>
                <a:ea typeface="Poppins"/>
                <a:cs typeface="Poppins"/>
                <a:sym typeface="Poppins"/>
              </a:rPr>
              <a:t>jeder</a:t>
            </a:r>
            <a:r>
              <a:rPr lang="en-US" sz="2400" dirty="0">
                <a:latin typeface="Poppins"/>
                <a:ea typeface="Poppins"/>
                <a:cs typeface="Poppins"/>
                <a:sym typeface="Poppins"/>
              </a:rPr>
              <a:t> Einheit </a:t>
            </a:r>
            <a:r>
              <a:rPr lang="en-US" sz="2400" dirty="0" err="1">
                <a:latin typeface="Poppins"/>
                <a:ea typeface="Poppins"/>
                <a:cs typeface="Poppins"/>
                <a:sym typeface="Poppins"/>
              </a:rPr>
              <a:t>dazu</a:t>
            </a:r>
            <a:r>
              <a:rPr lang="en-US" sz="2400" dirty="0">
                <a:latin typeface="Poppins"/>
                <a:ea typeface="Poppins"/>
                <a:cs typeface="Poppins"/>
                <a:sym typeface="Poppins"/>
              </a:rPr>
              <a:t>, was </a:t>
            </a:r>
            <a:r>
              <a:rPr lang="en-US" sz="2400" dirty="0" err="1">
                <a:latin typeface="Poppins"/>
                <a:ea typeface="Poppins"/>
                <a:cs typeface="Poppins"/>
                <a:sym typeface="Poppins"/>
              </a:rPr>
              <a:t>funktioniert</a:t>
            </a:r>
            <a:r>
              <a:rPr lang="en-US" sz="2400" dirty="0">
                <a:latin typeface="Poppins"/>
                <a:ea typeface="Poppins"/>
                <a:cs typeface="Poppins"/>
                <a:sym typeface="Poppins"/>
              </a:rPr>
              <a:t> hat, was nicht und was </a:t>
            </a:r>
            <a:r>
              <a:rPr lang="en-US" sz="2400" dirty="0" err="1">
                <a:latin typeface="Poppins"/>
                <a:ea typeface="Poppins"/>
                <a:cs typeface="Poppins"/>
                <a:sym typeface="Poppins"/>
              </a:rPr>
              <a:t>zu</a:t>
            </a:r>
            <a:r>
              <a:rPr lang="en-US" sz="2400" dirty="0">
                <a:latin typeface="Poppins"/>
                <a:ea typeface="Poppins"/>
                <a:cs typeface="Poppins"/>
                <a:sym typeface="Poppins"/>
              </a:rPr>
              <a:t> </a:t>
            </a:r>
            <a:r>
              <a:rPr lang="en-US" sz="2400" dirty="0" err="1">
                <a:latin typeface="Poppins"/>
                <a:ea typeface="Poppins"/>
                <a:cs typeface="Poppins"/>
                <a:sym typeface="Poppins"/>
              </a:rPr>
              <a:t>ändern</a:t>
            </a:r>
            <a:r>
              <a:rPr lang="en-US" sz="2400" dirty="0">
                <a:latin typeface="Poppins"/>
                <a:ea typeface="Poppins"/>
                <a:cs typeface="Poppins"/>
                <a:sym typeface="Poppins"/>
              </a:rPr>
              <a:t> </a:t>
            </a:r>
            <a:r>
              <a:rPr lang="en-US" sz="2400" dirty="0" err="1">
                <a:latin typeface="Poppins"/>
                <a:ea typeface="Poppins"/>
                <a:cs typeface="Poppins"/>
                <a:sym typeface="Poppins"/>
              </a:rPr>
              <a:t>ist</a:t>
            </a:r>
            <a:endParaRPr sz="2400" dirty="0">
              <a:latin typeface="Poppins"/>
              <a:ea typeface="Poppins"/>
              <a:cs typeface="Poppins"/>
              <a:sym typeface="Poppins"/>
            </a:endParaRPr>
          </a:p>
          <a:p>
            <a:pPr marL="457200" lvl="0" indent="-381000" algn="l" rtl="0">
              <a:lnSpc>
                <a:spcPct val="115000"/>
              </a:lnSpc>
              <a:spcBef>
                <a:spcPts val="0"/>
              </a:spcBef>
              <a:spcAft>
                <a:spcPts val="0"/>
              </a:spcAft>
              <a:buSzPts val="2400"/>
              <a:buChar char="•"/>
            </a:pPr>
            <a:r>
              <a:rPr lang="en-US" sz="2400" dirty="0">
                <a:latin typeface="Poppins"/>
                <a:ea typeface="Poppins"/>
                <a:cs typeface="Poppins"/>
                <a:sym typeface="Poppins"/>
              </a:rPr>
              <a:t>pro Semester </a:t>
            </a:r>
            <a:r>
              <a:rPr lang="en-US" sz="2400" dirty="0" err="1">
                <a:latin typeface="Poppins"/>
                <a:ea typeface="Poppins"/>
                <a:cs typeface="Poppins"/>
                <a:sym typeface="Poppins"/>
              </a:rPr>
              <a:t>mit</a:t>
            </a:r>
            <a:r>
              <a:rPr lang="en-US" sz="2400" dirty="0">
                <a:latin typeface="Poppins"/>
                <a:ea typeface="Poppins"/>
                <a:cs typeface="Poppins"/>
                <a:sym typeface="Poppins"/>
              </a:rPr>
              <a:t> </a:t>
            </a:r>
            <a:r>
              <a:rPr lang="en-US" sz="2400" dirty="0" err="1">
                <a:latin typeface="Poppins"/>
                <a:ea typeface="Poppins"/>
                <a:cs typeface="Poppins"/>
                <a:sym typeface="Poppins"/>
              </a:rPr>
              <a:t>einer</a:t>
            </a:r>
            <a:r>
              <a:rPr lang="en-US" sz="2400" dirty="0">
                <a:latin typeface="Poppins"/>
                <a:ea typeface="Poppins"/>
                <a:cs typeface="Poppins"/>
                <a:sym typeface="Poppins"/>
              </a:rPr>
              <a:t> </a:t>
            </a:r>
            <a:r>
              <a:rPr lang="en-US" sz="2400" dirty="0" err="1">
                <a:latin typeface="Poppins"/>
                <a:ea typeface="Poppins"/>
                <a:cs typeface="Poppins"/>
                <a:sym typeface="Poppins"/>
              </a:rPr>
              <a:t>Kollegin</a:t>
            </a:r>
            <a:r>
              <a:rPr lang="en-US" sz="2400" dirty="0">
                <a:latin typeface="Poppins"/>
                <a:ea typeface="Poppins"/>
                <a:cs typeface="Poppins"/>
                <a:sym typeface="Poppins"/>
              </a:rPr>
              <a:t> </a:t>
            </a:r>
            <a:r>
              <a:rPr lang="en-US" sz="2400" dirty="0" err="1">
                <a:latin typeface="Poppins"/>
                <a:ea typeface="Poppins"/>
                <a:cs typeface="Poppins"/>
                <a:sym typeface="Poppins"/>
              </a:rPr>
              <a:t>oder</a:t>
            </a:r>
            <a:r>
              <a:rPr lang="en-US" sz="2400" dirty="0">
                <a:latin typeface="Poppins"/>
                <a:ea typeface="Poppins"/>
                <a:cs typeface="Poppins"/>
                <a:sym typeface="Poppins"/>
              </a:rPr>
              <a:t> </a:t>
            </a:r>
            <a:r>
              <a:rPr lang="en-US" sz="2400" dirty="0" err="1">
                <a:latin typeface="Poppins"/>
                <a:ea typeface="Poppins"/>
                <a:cs typeface="Poppins"/>
                <a:sym typeface="Poppins"/>
              </a:rPr>
              <a:t>einem</a:t>
            </a:r>
            <a:r>
              <a:rPr lang="en-US" sz="2400" dirty="0">
                <a:latin typeface="Poppins"/>
                <a:ea typeface="Poppins"/>
                <a:cs typeface="Poppins"/>
                <a:sym typeface="Poppins"/>
              </a:rPr>
              <a:t> </a:t>
            </a:r>
            <a:r>
              <a:rPr lang="en-US" sz="2400" dirty="0" err="1">
                <a:latin typeface="Poppins"/>
                <a:ea typeface="Poppins"/>
                <a:cs typeface="Poppins"/>
                <a:sym typeface="Poppins"/>
              </a:rPr>
              <a:t>Kollegen</a:t>
            </a:r>
            <a:r>
              <a:rPr lang="en-US" sz="2400" dirty="0">
                <a:latin typeface="Poppins"/>
                <a:ea typeface="Poppins"/>
                <a:cs typeface="Poppins"/>
                <a:sym typeface="Poppins"/>
              </a:rPr>
              <a:t> </a:t>
            </a:r>
            <a:r>
              <a:rPr lang="en-US" sz="2400" dirty="0" err="1">
                <a:latin typeface="Poppins"/>
                <a:ea typeface="Poppins"/>
                <a:cs typeface="Poppins"/>
                <a:sym typeface="Poppins"/>
              </a:rPr>
              <a:t>eine</a:t>
            </a:r>
            <a:r>
              <a:rPr lang="en-US" sz="2400" dirty="0">
                <a:latin typeface="Poppins"/>
                <a:ea typeface="Poppins"/>
                <a:cs typeface="Poppins"/>
                <a:sym typeface="Poppins"/>
              </a:rPr>
              <a:t> </a:t>
            </a:r>
            <a:r>
              <a:rPr lang="en-US" sz="2400" dirty="0" err="1">
                <a:latin typeface="Poppins"/>
                <a:ea typeface="Poppins"/>
                <a:cs typeface="Poppins"/>
                <a:sym typeface="Poppins"/>
              </a:rPr>
              <a:t>wechselseitige</a:t>
            </a:r>
            <a:r>
              <a:rPr lang="en-US" sz="2400" dirty="0">
                <a:latin typeface="Poppins"/>
                <a:ea typeface="Poppins"/>
                <a:cs typeface="Poppins"/>
                <a:sym typeface="Poppins"/>
              </a:rPr>
              <a:t> </a:t>
            </a:r>
            <a:r>
              <a:rPr lang="en-US" sz="2400" dirty="0" err="1">
                <a:latin typeface="Poppins"/>
                <a:ea typeface="Poppins"/>
                <a:cs typeface="Poppins"/>
                <a:sym typeface="Poppins"/>
              </a:rPr>
              <a:t>kollegiale</a:t>
            </a:r>
            <a:r>
              <a:rPr lang="en-US" sz="2400" dirty="0">
                <a:latin typeface="Poppins"/>
                <a:ea typeface="Poppins"/>
                <a:cs typeface="Poppins"/>
                <a:sym typeface="Poppins"/>
              </a:rPr>
              <a:t> </a:t>
            </a:r>
            <a:r>
              <a:rPr lang="en-US" sz="2400" dirty="0" err="1">
                <a:latin typeface="Poppins"/>
                <a:ea typeface="Poppins"/>
                <a:cs typeface="Poppins"/>
                <a:sym typeface="Poppins"/>
              </a:rPr>
              <a:t>Hospitation</a:t>
            </a:r>
            <a:r>
              <a:rPr lang="en-US" sz="2400" dirty="0">
                <a:latin typeface="Poppins"/>
                <a:ea typeface="Poppins"/>
                <a:cs typeface="Poppins"/>
                <a:sym typeface="Poppins"/>
              </a:rPr>
              <a:t> </a:t>
            </a:r>
            <a:r>
              <a:rPr lang="en-US" sz="2400" dirty="0" err="1">
                <a:latin typeface="Poppins"/>
                <a:ea typeface="Poppins"/>
                <a:cs typeface="Poppins"/>
                <a:sym typeface="Poppins"/>
              </a:rPr>
              <a:t>vereinbaren</a:t>
            </a:r>
            <a:r>
              <a:rPr lang="en-US" sz="2400" dirty="0">
                <a:latin typeface="Poppins"/>
                <a:ea typeface="Poppins"/>
                <a:cs typeface="Poppins"/>
                <a:sym typeface="Poppins"/>
              </a:rPr>
              <a:t>, </a:t>
            </a:r>
            <a:r>
              <a:rPr lang="en-US" sz="2400" dirty="0" err="1">
                <a:latin typeface="Poppins"/>
                <a:ea typeface="Poppins"/>
                <a:cs typeface="Poppins"/>
                <a:sym typeface="Poppins"/>
              </a:rPr>
              <a:t>ausgerichtet</a:t>
            </a:r>
            <a:r>
              <a:rPr lang="en-US" sz="2400" dirty="0">
                <a:latin typeface="Poppins"/>
                <a:ea typeface="Poppins"/>
                <a:cs typeface="Poppins"/>
                <a:sym typeface="Poppins"/>
              </a:rPr>
              <a:t> auf </a:t>
            </a:r>
            <a:r>
              <a:rPr lang="en-US" sz="2400" dirty="0" err="1">
                <a:latin typeface="Poppins"/>
                <a:ea typeface="Poppins"/>
                <a:cs typeface="Poppins"/>
                <a:sym typeface="Poppins"/>
              </a:rPr>
              <a:t>eine</a:t>
            </a:r>
            <a:r>
              <a:rPr lang="en-US" sz="2400" dirty="0">
                <a:latin typeface="Poppins"/>
                <a:ea typeface="Poppins"/>
                <a:cs typeface="Poppins"/>
                <a:sym typeface="Poppins"/>
              </a:rPr>
              <a:t> </a:t>
            </a:r>
            <a:r>
              <a:rPr lang="en-US" sz="2400" dirty="0" err="1">
                <a:latin typeface="Poppins"/>
                <a:ea typeface="Poppins"/>
                <a:cs typeface="Poppins"/>
                <a:sym typeface="Poppins"/>
              </a:rPr>
              <a:t>konkrete</a:t>
            </a:r>
            <a:r>
              <a:rPr lang="en-US" sz="2400" dirty="0">
                <a:latin typeface="Poppins"/>
                <a:ea typeface="Poppins"/>
                <a:cs typeface="Poppins"/>
                <a:sym typeface="Poppins"/>
              </a:rPr>
              <a:t> und </a:t>
            </a:r>
            <a:r>
              <a:rPr lang="en-US" sz="2400" dirty="0" err="1">
                <a:latin typeface="Poppins"/>
                <a:ea typeface="Poppins"/>
                <a:cs typeface="Poppins"/>
                <a:sym typeface="Poppins"/>
              </a:rPr>
              <a:t>gemeinsam</a:t>
            </a:r>
            <a:r>
              <a:rPr lang="en-US" sz="2400" dirty="0">
                <a:latin typeface="Poppins"/>
                <a:ea typeface="Poppins"/>
                <a:cs typeface="Poppins"/>
                <a:sym typeface="Poppins"/>
              </a:rPr>
              <a:t> </a:t>
            </a:r>
            <a:r>
              <a:rPr lang="en-US" sz="2400" dirty="0" err="1">
                <a:latin typeface="Poppins"/>
                <a:ea typeface="Poppins"/>
                <a:cs typeface="Poppins"/>
                <a:sym typeface="Poppins"/>
              </a:rPr>
              <a:t>festgelegte</a:t>
            </a:r>
            <a:r>
              <a:rPr lang="en-US" sz="2400" dirty="0">
                <a:latin typeface="Poppins"/>
                <a:ea typeface="Poppins"/>
                <a:cs typeface="Poppins"/>
                <a:sym typeface="Poppins"/>
              </a:rPr>
              <a:t> Frage</a:t>
            </a:r>
            <a:endParaRPr sz="2400" dirty="0">
              <a:latin typeface="Poppins"/>
              <a:ea typeface="Poppins"/>
              <a:cs typeface="Poppins"/>
              <a:sym typeface="Poppins"/>
            </a:endParaRPr>
          </a:p>
          <a:p>
            <a:pPr marL="457200" lvl="0" indent="-381000" algn="l" rtl="0">
              <a:lnSpc>
                <a:spcPct val="115000"/>
              </a:lnSpc>
              <a:spcBef>
                <a:spcPts val="0"/>
              </a:spcBef>
              <a:spcAft>
                <a:spcPts val="0"/>
              </a:spcAft>
              <a:buSzPts val="2400"/>
              <a:buChar char="•"/>
            </a:pPr>
            <a:r>
              <a:rPr lang="en-US" sz="2400" dirty="0">
                <a:latin typeface="Poppins"/>
                <a:ea typeface="Poppins"/>
                <a:cs typeface="Poppins"/>
                <a:sym typeface="Poppins"/>
              </a:rPr>
              <a:t>in </a:t>
            </a:r>
            <a:r>
              <a:rPr lang="en-US" sz="2400" dirty="0" err="1">
                <a:latin typeface="Poppins"/>
                <a:ea typeface="Poppins"/>
                <a:cs typeface="Poppins"/>
                <a:sym typeface="Poppins"/>
              </a:rPr>
              <a:t>jede</a:t>
            </a:r>
            <a:r>
              <a:rPr lang="en-US" sz="2400" dirty="0">
                <a:latin typeface="Poppins"/>
                <a:ea typeface="Poppins"/>
                <a:cs typeface="Poppins"/>
                <a:sym typeface="Poppins"/>
              </a:rPr>
              <a:t> </a:t>
            </a:r>
            <a:r>
              <a:rPr lang="en-US" sz="2400" dirty="0" err="1">
                <a:latin typeface="Poppins"/>
                <a:ea typeface="Poppins"/>
                <a:cs typeface="Poppins"/>
                <a:sym typeface="Poppins"/>
              </a:rPr>
              <a:t>Unterrichtseinheit</a:t>
            </a:r>
            <a:r>
              <a:rPr lang="en-US" sz="2400" dirty="0">
                <a:latin typeface="Poppins"/>
                <a:ea typeface="Poppins"/>
                <a:cs typeface="Poppins"/>
                <a:sym typeface="Poppins"/>
              </a:rPr>
              <a:t> </a:t>
            </a:r>
            <a:r>
              <a:rPr lang="en-US" sz="2400" dirty="0" err="1">
                <a:latin typeface="Poppins"/>
                <a:ea typeface="Poppins"/>
                <a:cs typeface="Poppins"/>
                <a:sym typeface="Poppins"/>
              </a:rPr>
              <a:t>einen</a:t>
            </a:r>
            <a:r>
              <a:rPr lang="en-US" sz="2400" dirty="0">
                <a:latin typeface="Poppins"/>
                <a:ea typeface="Poppins"/>
                <a:cs typeface="Poppins"/>
                <a:sym typeface="Poppins"/>
              </a:rPr>
              <a:t> </a:t>
            </a:r>
            <a:r>
              <a:rPr lang="en-US" sz="2400" dirty="0" err="1">
                <a:latin typeface="Poppins"/>
                <a:ea typeface="Poppins"/>
                <a:cs typeface="Poppins"/>
                <a:sym typeface="Poppins"/>
              </a:rPr>
              <a:t>strukturierten</a:t>
            </a:r>
            <a:r>
              <a:rPr lang="en-US" sz="2400" dirty="0">
                <a:latin typeface="Poppins"/>
                <a:ea typeface="Poppins"/>
                <a:cs typeface="Poppins"/>
                <a:sym typeface="Poppins"/>
              </a:rPr>
              <a:t> </a:t>
            </a:r>
            <a:r>
              <a:rPr lang="en-US" sz="2400" dirty="0" err="1">
                <a:latin typeface="Poppins"/>
                <a:ea typeface="Poppins"/>
                <a:cs typeface="Poppins"/>
                <a:sym typeface="Poppins"/>
              </a:rPr>
              <a:t>Reflexionsmoment</a:t>
            </a:r>
            <a:r>
              <a:rPr lang="en-US" sz="2400" dirty="0">
                <a:latin typeface="Poppins"/>
                <a:ea typeface="Poppins"/>
                <a:cs typeface="Poppins"/>
                <a:sym typeface="Poppins"/>
              </a:rPr>
              <a:t> für die </a:t>
            </a:r>
            <a:r>
              <a:rPr lang="en-US" sz="2400" dirty="0" err="1">
                <a:latin typeface="Poppins"/>
                <a:ea typeface="Poppins"/>
                <a:cs typeface="Poppins"/>
                <a:sym typeface="Poppins"/>
              </a:rPr>
              <a:t>Lernenden</a:t>
            </a:r>
            <a:r>
              <a:rPr lang="en-US" sz="2400" dirty="0">
                <a:latin typeface="Poppins"/>
                <a:ea typeface="Poppins"/>
                <a:cs typeface="Poppins"/>
                <a:sym typeface="Poppins"/>
              </a:rPr>
              <a:t> </a:t>
            </a:r>
            <a:r>
              <a:rPr lang="en-US" sz="2400" dirty="0" err="1">
                <a:latin typeface="Poppins"/>
                <a:ea typeface="Poppins"/>
                <a:cs typeface="Poppins"/>
                <a:sym typeface="Poppins"/>
              </a:rPr>
              <a:t>einbauen</a:t>
            </a:r>
            <a:r>
              <a:rPr lang="en-US" sz="2400" dirty="0">
                <a:latin typeface="Poppins"/>
                <a:ea typeface="Poppins"/>
                <a:cs typeface="Poppins"/>
                <a:sym typeface="Poppins"/>
              </a:rPr>
              <a:t>, so </a:t>
            </a:r>
            <a:r>
              <a:rPr lang="en-US" sz="2400" dirty="0" err="1">
                <a:latin typeface="Poppins"/>
                <a:ea typeface="Poppins"/>
                <a:cs typeface="Poppins"/>
                <a:sym typeface="Poppins"/>
              </a:rPr>
              <a:t>kurz</a:t>
            </a:r>
            <a:r>
              <a:rPr lang="en-US" sz="2400" dirty="0">
                <a:latin typeface="Poppins"/>
                <a:ea typeface="Poppins"/>
                <a:cs typeface="Poppins"/>
                <a:sym typeface="Poppins"/>
              </a:rPr>
              <a:t> er </a:t>
            </a:r>
            <a:r>
              <a:rPr lang="en-US" sz="2400" dirty="0" err="1">
                <a:latin typeface="Poppins"/>
                <a:ea typeface="Poppins"/>
                <a:cs typeface="Poppins"/>
                <a:sym typeface="Poppins"/>
              </a:rPr>
              <a:t>auch</a:t>
            </a:r>
            <a:r>
              <a:rPr lang="en-US" sz="2400" dirty="0">
                <a:latin typeface="Poppins"/>
                <a:ea typeface="Poppins"/>
                <a:cs typeface="Poppins"/>
                <a:sym typeface="Poppins"/>
              </a:rPr>
              <a:t> sein mag</a:t>
            </a:r>
            <a:endParaRPr sz="2400" dirty="0">
              <a:latin typeface="Poppins"/>
              <a:ea typeface="Poppins"/>
              <a:cs typeface="Poppins"/>
              <a:sym typeface="Poppins"/>
            </a:endParaRPr>
          </a:p>
          <a:p>
            <a:pPr marL="457200" lvl="0" indent="-381000" algn="l" rtl="0">
              <a:lnSpc>
                <a:spcPct val="115000"/>
              </a:lnSpc>
              <a:spcBef>
                <a:spcPts val="0"/>
              </a:spcBef>
              <a:spcAft>
                <a:spcPts val="0"/>
              </a:spcAft>
              <a:buSzPts val="2400"/>
              <a:buChar char="•"/>
            </a:pPr>
            <a:r>
              <a:rPr lang="en-US" sz="2400" dirty="0" err="1">
                <a:latin typeface="Poppins"/>
                <a:ea typeface="Poppins"/>
                <a:cs typeface="Poppins"/>
                <a:sym typeface="Poppins"/>
              </a:rPr>
              <a:t>ihr</a:t>
            </a:r>
            <a:r>
              <a:rPr lang="en-US" sz="2400" dirty="0">
                <a:latin typeface="Poppins"/>
                <a:ea typeface="Poppins"/>
                <a:cs typeface="Poppins"/>
                <a:sym typeface="Poppins"/>
              </a:rPr>
              <a:t> </a:t>
            </a:r>
            <a:r>
              <a:rPr lang="en-US" sz="2400" dirty="0" err="1">
                <a:latin typeface="Poppins"/>
                <a:ea typeface="Poppins"/>
                <a:cs typeface="Poppins"/>
                <a:sym typeface="Poppins"/>
              </a:rPr>
              <a:t>Unterrichtsprotokoll</a:t>
            </a:r>
            <a:r>
              <a:rPr lang="en-US" sz="2400" dirty="0">
                <a:latin typeface="Poppins"/>
                <a:ea typeface="Poppins"/>
                <a:cs typeface="Poppins"/>
                <a:sym typeface="Poppins"/>
              </a:rPr>
              <a:t> am Ende </a:t>
            </a:r>
            <a:r>
              <a:rPr lang="en-US" sz="2400" dirty="0" err="1">
                <a:latin typeface="Poppins"/>
                <a:ea typeface="Poppins"/>
                <a:cs typeface="Poppins"/>
                <a:sym typeface="Poppins"/>
              </a:rPr>
              <a:t>jeder</a:t>
            </a:r>
            <a:r>
              <a:rPr lang="en-US" sz="2400" dirty="0">
                <a:latin typeface="Poppins"/>
                <a:ea typeface="Poppins"/>
                <a:cs typeface="Poppins"/>
                <a:sym typeface="Poppins"/>
              </a:rPr>
              <a:t> </a:t>
            </a:r>
            <a:r>
              <a:rPr lang="en-US" sz="2400" dirty="0" err="1">
                <a:latin typeface="Poppins"/>
                <a:ea typeface="Poppins"/>
                <a:cs typeface="Poppins"/>
                <a:sym typeface="Poppins"/>
              </a:rPr>
              <a:t>Lerneinheit</a:t>
            </a:r>
            <a:r>
              <a:rPr lang="en-US" sz="2400" dirty="0">
                <a:latin typeface="Poppins"/>
                <a:ea typeface="Poppins"/>
                <a:cs typeface="Poppins"/>
                <a:sym typeface="Poppins"/>
              </a:rPr>
              <a:t> </a:t>
            </a:r>
            <a:r>
              <a:rPr lang="en-US" sz="2400" dirty="0" err="1">
                <a:latin typeface="Poppins"/>
                <a:ea typeface="Poppins"/>
                <a:cs typeface="Poppins"/>
                <a:sym typeface="Poppins"/>
              </a:rPr>
              <a:t>durchsehen</a:t>
            </a:r>
            <a:r>
              <a:rPr lang="en-US" sz="2400" dirty="0">
                <a:latin typeface="Poppins"/>
                <a:ea typeface="Poppins"/>
                <a:cs typeface="Poppins"/>
                <a:sym typeface="Poppins"/>
              </a:rPr>
              <a:t> und </a:t>
            </a:r>
            <a:r>
              <a:rPr lang="en-US" sz="2400" dirty="0" err="1">
                <a:latin typeface="Poppins"/>
                <a:ea typeface="Poppins"/>
                <a:cs typeface="Poppins"/>
                <a:sym typeface="Poppins"/>
              </a:rPr>
              <a:t>ein</a:t>
            </a:r>
            <a:r>
              <a:rPr lang="en-US" sz="2400" dirty="0">
                <a:latin typeface="Poppins"/>
                <a:ea typeface="Poppins"/>
                <a:cs typeface="Poppins"/>
                <a:sym typeface="Poppins"/>
              </a:rPr>
              <a:t> Muster </a:t>
            </a:r>
            <a:r>
              <a:rPr lang="en-US" sz="2400" dirty="0" err="1">
                <a:latin typeface="Poppins"/>
                <a:ea typeface="Poppins"/>
                <a:cs typeface="Poppins"/>
                <a:sym typeface="Poppins"/>
              </a:rPr>
              <a:t>benennen</a:t>
            </a:r>
            <a:r>
              <a:rPr lang="en-US" sz="2400" dirty="0">
                <a:latin typeface="Poppins"/>
                <a:ea typeface="Poppins"/>
                <a:cs typeface="Poppins"/>
                <a:sym typeface="Poppins"/>
              </a:rPr>
              <a:t>, das </a:t>
            </a:r>
            <a:r>
              <a:rPr lang="en-US" sz="2400" dirty="0" err="1">
                <a:latin typeface="Poppins"/>
                <a:ea typeface="Poppins"/>
                <a:cs typeface="Poppins"/>
                <a:sym typeface="Poppins"/>
              </a:rPr>
              <a:t>sie</a:t>
            </a:r>
            <a:r>
              <a:rPr lang="en-US" sz="2400" dirty="0">
                <a:latin typeface="Poppins"/>
                <a:ea typeface="Poppins"/>
                <a:cs typeface="Poppins"/>
                <a:sym typeface="Poppins"/>
              </a:rPr>
              <a:t> </a:t>
            </a:r>
            <a:r>
              <a:rPr lang="en-US" sz="2400" dirty="0" err="1">
                <a:latin typeface="Poppins"/>
                <a:ea typeface="Poppins"/>
                <a:cs typeface="Poppins"/>
                <a:sym typeface="Poppins"/>
              </a:rPr>
              <a:t>weiterverfolgen</a:t>
            </a:r>
            <a:endParaRPr sz="2400" dirty="0">
              <a:latin typeface="Poppins"/>
              <a:ea typeface="Poppins"/>
              <a:cs typeface="Poppins"/>
              <a:sym typeface="Poppins"/>
            </a:endParaRPr>
          </a:p>
          <a:p>
            <a:pPr marL="342900" marR="0" lvl="0" indent="-342900" algn="l" rtl="0">
              <a:lnSpc>
                <a:spcPct val="130009"/>
              </a:lnSpc>
              <a:spcBef>
                <a:spcPts val="150"/>
              </a:spcBef>
              <a:spcAft>
                <a:spcPts val="0"/>
              </a:spcAft>
              <a:buSzPts val="2400"/>
              <a:buFont typeface="Poppins"/>
              <a:buChar char="•"/>
            </a:pPr>
            <a:endParaRPr sz="2400" dirty="0">
              <a:latin typeface="Poppins"/>
              <a:ea typeface="Poppins"/>
              <a:cs typeface="Poppins"/>
              <a:sym typeface="Poppins"/>
            </a:endParaRPr>
          </a:p>
        </p:txBody>
      </p:sp>
      <p:sp>
        <p:nvSpPr>
          <p:cNvPr id="381" name="Google Shape;381;p33"/>
          <p:cNvSpPr txBox="1"/>
          <p:nvPr/>
        </p:nvSpPr>
        <p:spPr>
          <a:xfrm>
            <a:off x="7742443" y="6959714"/>
            <a:ext cx="9907200" cy="19026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dirty="0" err="1">
                <a:solidFill>
                  <a:srgbClr val="17B8BB"/>
                </a:solidFill>
                <a:latin typeface="Poppins"/>
                <a:ea typeface="Poppins"/>
                <a:cs typeface="Poppins"/>
                <a:sym typeface="Poppins"/>
              </a:rPr>
              <a:t>Reflexion</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ist</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eine</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Kompetenz</a:t>
            </a:r>
            <a:r>
              <a:rPr lang="en-US" sz="2400" dirty="0">
                <a:solidFill>
                  <a:srgbClr val="17B8BB"/>
                </a:solidFill>
                <a:latin typeface="Poppins"/>
                <a:ea typeface="Poppins"/>
                <a:cs typeface="Poppins"/>
                <a:sym typeface="Poppins"/>
              </a:rPr>
              <a:t>. Wie alle </a:t>
            </a:r>
            <a:r>
              <a:rPr lang="en-US" sz="2400" dirty="0" err="1">
                <a:solidFill>
                  <a:srgbClr val="17B8BB"/>
                </a:solidFill>
                <a:latin typeface="Poppins"/>
                <a:ea typeface="Poppins"/>
                <a:cs typeface="Poppins"/>
                <a:sym typeface="Poppins"/>
              </a:rPr>
              <a:t>Kompetenzen</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verbessert</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sie</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sich</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durch</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bewusstes</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Üben</a:t>
            </a:r>
            <a:r>
              <a:rPr lang="en-US" sz="2400" dirty="0">
                <a:solidFill>
                  <a:srgbClr val="17B8BB"/>
                </a:solidFill>
                <a:latin typeface="Poppins"/>
                <a:ea typeface="Poppins"/>
                <a:cs typeface="Poppins"/>
                <a:sym typeface="Poppins"/>
              </a:rPr>
              <a:t> und </a:t>
            </a:r>
            <a:r>
              <a:rPr lang="en-US" sz="2400" dirty="0" err="1">
                <a:solidFill>
                  <a:srgbClr val="17B8BB"/>
                </a:solidFill>
                <a:latin typeface="Poppins"/>
                <a:ea typeface="Poppins"/>
                <a:cs typeface="Poppins"/>
                <a:sym typeface="Poppins"/>
              </a:rPr>
              <a:t>ehrliche</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Auseinandersetzung</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Wer</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als</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Lehrkraft</a:t>
            </a:r>
            <a:r>
              <a:rPr lang="en-US" sz="2400" dirty="0">
                <a:solidFill>
                  <a:srgbClr val="17B8BB"/>
                </a:solidFill>
                <a:latin typeface="Poppins"/>
                <a:ea typeface="Poppins"/>
                <a:cs typeface="Poppins"/>
                <a:sym typeface="Poppins"/>
              </a:rPr>
              <a:t> gut </a:t>
            </a:r>
            <a:r>
              <a:rPr lang="en-US" sz="2400" dirty="0" err="1">
                <a:solidFill>
                  <a:srgbClr val="17B8BB"/>
                </a:solidFill>
                <a:latin typeface="Poppins"/>
                <a:ea typeface="Poppins"/>
                <a:cs typeface="Poppins"/>
                <a:sym typeface="Poppins"/>
              </a:rPr>
              <a:t>reflektiert</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bringt</a:t>
            </a:r>
            <a:r>
              <a:rPr lang="en-US" sz="2400" dirty="0">
                <a:solidFill>
                  <a:srgbClr val="17B8BB"/>
                </a:solidFill>
                <a:latin typeface="Poppins"/>
                <a:ea typeface="Poppins"/>
                <a:cs typeface="Poppins"/>
                <a:sym typeface="Poppins"/>
              </a:rPr>
              <a:t> den </a:t>
            </a:r>
            <a:r>
              <a:rPr lang="en-US" sz="2400" dirty="0" err="1">
                <a:solidFill>
                  <a:srgbClr val="17B8BB"/>
                </a:solidFill>
                <a:latin typeface="Poppins"/>
                <a:ea typeface="Poppins"/>
                <a:cs typeface="Poppins"/>
                <a:sym typeface="Poppins"/>
              </a:rPr>
              <a:t>Lernenden</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bei</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dasselbe</a:t>
            </a:r>
            <a:r>
              <a:rPr lang="en-US" sz="2400" dirty="0">
                <a:solidFill>
                  <a:srgbClr val="17B8BB"/>
                </a:solidFill>
                <a:latin typeface="Poppins"/>
                <a:ea typeface="Poppins"/>
                <a:cs typeface="Poppins"/>
                <a:sym typeface="Poppins"/>
              </a:rPr>
              <a:t> </a:t>
            </a:r>
            <a:r>
              <a:rPr lang="en-US" sz="2400" dirty="0" err="1">
                <a:solidFill>
                  <a:srgbClr val="17B8BB"/>
                </a:solidFill>
                <a:latin typeface="Poppins"/>
                <a:ea typeface="Poppins"/>
                <a:cs typeface="Poppins"/>
                <a:sym typeface="Poppins"/>
              </a:rPr>
              <a:t>zu</a:t>
            </a:r>
            <a:r>
              <a:rPr lang="en-US" sz="2400" dirty="0">
                <a:solidFill>
                  <a:srgbClr val="17B8BB"/>
                </a:solidFill>
                <a:latin typeface="Poppins"/>
                <a:ea typeface="Poppins"/>
                <a:cs typeface="Poppins"/>
                <a:sym typeface="Poppins"/>
              </a:rPr>
              <a:t> tun. </a:t>
            </a:r>
            <a:endParaRPr sz="2400" b="0" i="0" u="none" strike="noStrike" cap="none" dirty="0">
              <a:solidFill>
                <a:srgbClr val="000000"/>
              </a:solidFill>
              <a:latin typeface="Arial"/>
              <a:ea typeface="Arial"/>
              <a:cs typeface="Arial"/>
              <a:sym typeface="Arial"/>
            </a:endParaRPr>
          </a:p>
        </p:txBody>
      </p:sp>
      <p:sp>
        <p:nvSpPr>
          <p:cNvPr id="382" name="Google Shape;382;p33"/>
          <p:cNvSpPr/>
          <p:nvPr/>
        </p:nvSpPr>
        <p:spPr>
          <a:xfrm>
            <a:off x="16594" y="-2262"/>
            <a:ext cx="539328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6">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0" name="Google Shape;390;p34"/>
          <p:cNvGrpSpPr/>
          <p:nvPr/>
        </p:nvGrpSpPr>
        <p:grpSpPr>
          <a:xfrm>
            <a:off x="10165433" y="946396"/>
            <a:ext cx="857867" cy="857867"/>
            <a:chOff x="0" y="0"/>
            <a:chExt cx="812800" cy="812800"/>
          </a:xfrm>
        </p:grpSpPr>
        <p:sp>
          <p:nvSpPr>
            <p:cNvPr id="391" name="Google Shape;391;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3" name="Google Shape;393;p34"/>
          <p:cNvGrpSpPr/>
          <p:nvPr/>
        </p:nvGrpSpPr>
        <p:grpSpPr>
          <a:xfrm>
            <a:off x="9651318" y="2226096"/>
            <a:ext cx="604566" cy="604566"/>
            <a:chOff x="0" y="0"/>
            <a:chExt cx="812800" cy="812800"/>
          </a:xfrm>
        </p:grpSpPr>
        <p:sp>
          <p:nvSpPr>
            <p:cNvPr id="394" name="Google Shape;394;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6" name="Google Shape;396;p34"/>
          <p:cNvGrpSpPr/>
          <p:nvPr/>
        </p:nvGrpSpPr>
        <p:grpSpPr>
          <a:xfrm>
            <a:off x="10476408" y="681913"/>
            <a:ext cx="637633" cy="637633"/>
            <a:chOff x="0" y="0"/>
            <a:chExt cx="812800" cy="812800"/>
          </a:xfrm>
        </p:grpSpPr>
        <p:sp>
          <p:nvSpPr>
            <p:cNvPr id="397" name="Google Shape;39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0" name="Google Shape;400;p34"/>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Danke</a:t>
            </a:r>
            <a:endParaRPr sz="1400" b="0" i="0" u="none" strike="noStrike" cap="none">
              <a:solidFill>
                <a:srgbClr val="000000"/>
              </a:solidFill>
              <a:latin typeface="Arial"/>
              <a:ea typeface="Arial"/>
              <a:cs typeface="Arial"/>
              <a:sym typeface="Arial"/>
            </a:endParaRPr>
          </a:p>
        </p:txBody>
      </p:sp>
      <p:sp>
        <p:nvSpPr>
          <p:cNvPr id="401" name="Google Shape;401;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4"/>
          <p:cNvSpPr txBox="1"/>
          <p:nvPr/>
        </p:nvSpPr>
        <p:spPr>
          <a:xfrm>
            <a:off x="1965754" y="7028744"/>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Kontaktieren</a:t>
            </a:r>
            <a:r>
              <a:rPr lang="en-US" sz="4499" b="1" i="0" u="none" strike="noStrike" cap="none" dirty="0">
                <a:solidFill>
                  <a:srgbClr val="000000"/>
                </a:solidFill>
                <a:latin typeface="Poppins"/>
                <a:ea typeface="Poppins"/>
                <a:cs typeface="Poppins"/>
                <a:sym typeface="Poppins"/>
              </a:rPr>
              <a:t> Sie </a:t>
            </a:r>
            <a:r>
              <a:rPr lang="en-US" sz="4499" b="1" i="0" u="none" strike="noStrike" cap="none" dirty="0" err="1">
                <a:solidFill>
                  <a:srgbClr val="000000"/>
                </a:solidFill>
                <a:latin typeface="Poppins"/>
                <a:ea typeface="Poppins"/>
                <a:cs typeface="Poppins"/>
                <a:sym typeface="Poppins"/>
              </a:rPr>
              <a:t>uns</a:t>
            </a:r>
            <a:endParaRPr sz="1400" b="0" i="0" u="none" strike="noStrike" cap="none" dirty="0">
              <a:solidFill>
                <a:srgbClr val="000000"/>
              </a:solidFill>
              <a:latin typeface="Arial"/>
              <a:ea typeface="Arial"/>
              <a:cs typeface="Arial"/>
              <a:sym typeface="Arial"/>
            </a:endParaRPr>
          </a:p>
        </p:txBody>
      </p:sp>
      <p:grpSp>
        <p:nvGrpSpPr>
          <p:cNvPr id="404" name="Google Shape;404;p34"/>
          <p:cNvGrpSpPr/>
          <p:nvPr/>
        </p:nvGrpSpPr>
        <p:grpSpPr>
          <a:xfrm>
            <a:off x="555937" y="7970706"/>
            <a:ext cx="6239170" cy="761091"/>
            <a:chOff x="0" y="-57150"/>
            <a:chExt cx="3800029" cy="463550"/>
          </a:xfrm>
        </p:grpSpPr>
        <p:sp>
          <p:nvSpPr>
            <p:cNvPr id="405" name="Google Shape;405;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7" name="Google Shape;407;p34"/>
          <p:cNvSpPr/>
          <p:nvPr/>
        </p:nvSpPr>
        <p:spPr>
          <a:xfrm>
            <a:off x="452262" y="7887974"/>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34"/>
          <p:cNvSpPr/>
          <p:nvPr/>
        </p:nvSpPr>
        <p:spPr>
          <a:xfrm>
            <a:off x="633220" y="8082130"/>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34"/>
          <p:cNvSpPr txBox="1"/>
          <p:nvPr/>
        </p:nvSpPr>
        <p:spPr>
          <a:xfrm>
            <a:off x="1959575" y="8084713"/>
            <a:ext cx="4027012" cy="58881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988138"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019649"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5671736"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4904075"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682856" y="884537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411323" y="9486366"/>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792708" y="4254621"/>
            <a:ext cx="9628800" cy="51813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200">
                <a:latin typeface="Poppins"/>
                <a:ea typeface="Poppins"/>
                <a:cs typeface="Poppins"/>
                <a:sym typeface="Poppins"/>
              </a:rPr>
              <a:t>Reflexive Praxis ist keine bürokratische Pflichtübung. Sie ist der Mechanismus, durch den berufliche Erfahrung zu beruflicher Weiterentwicklung wird. Ohne sie sammeln Lehrende Jahre der Praxis an, ohne sich zwangsläufig zu verbessern. Mit ihr wird selbst eine schwierige Unterrichtseinheit zu einer Quelle nützlicher Erkenntnisse. </a:t>
            </a:r>
            <a:endParaRPr sz="2200">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200">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r>
              <a:rPr lang="en-US" sz="2200">
                <a:latin typeface="Poppins"/>
                <a:ea typeface="Poppins"/>
                <a:cs typeface="Poppins"/>
                <a:sym typeface="Poppins"/>
              </a:rPr>
              <a:t>Am Ende dieses Moduls werden Sie gelernt haben, eine Gewohnheit strukturierter Reflexion aufzubauen, Metakognition in Ihre Lehrtätigkeit einzubetten, Lernende bei der Reflexion des eigenen Lernens zu unterstützen und Reflexion als fortlaufende Form der beruflichen Weiterentwicklung zu nutzen.</a:t>
            </a:r>
            <a:endParaRPr sz="2200" i="0" u="none" strike="noStrike" cap="none">
              <a:solidFill>
                <a:srgbClr val="000000"/>
              </a:solidFill>
              <a:latin typeface="Poppins"/>
              <a:ea typeface="Poppins"/>
              <a:cs typeface="Poppins"/>
              <a:sym typeface="Poppins"/>
            </a:endParaRPr>
          </a:p>
        </p:txBody>
      </p:sp>
      <p:sp>
        <p:nvSpPr>
          <p:cNvPr id="130" name="Google Shape;130;p23"/>
          <p:cNvSpPr txBox="1"/>
          <p:nvPr/>
        </p:nvSpPr>
        <p:spPr>
          <a:xfrm>
            <a:off x="6276308" y="515304"/>
            <a:ext cx="87300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a:latin typeface="Poppins"/>
                <a:ea typeface="Poppins"/>
                <a:cs typeface="Poppins"/>
                <a:sym typeface="Poppins"/>
              </a:rPr>
              <a:t>Lernen lernen und Selbstreflexion </a:t>
            </a:r>
            <a:endParaRPr sz="1400" b="0" i="0" u="none" strike="noStrike" cap="none">
              <a:solidFill>
                <a:srgbClr val="000000"/>
              </a:solidFill>
              <a:latin typeface="Arial"/>
              <a:ea typeface="Arial"/>
              <a:cs typeface="Arial"/>
              <a:sym typeface="Arial"/>
            </a:endParaRPr>
          </a:p>
        </p:txBody>
      </p:sp>
      <p:sp>
        <p:nvSpPr>
          <p:cNvPr id="131" name="Google Shape;131;p23"/>
          <p:cNvSpPr txBox="1"/>
          <p:nvPr/>
        </p:nvSpPr>
        <p:spPr>
          <a:xfrm>
            <a:off x="6276307" y="1284422"/>
            <a:ext cx="11146500" cy="2733015"/>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200" b="0" i="0" u="none" strike="noStrike" cap="none" dirty="0" err="1">
                <a:solidFill>
                  <a:srgbClr val="000000"/>
                </a:solidFill>
                <a:latin typeface="Poppins"/>
                <a:ea typeface="Poppins"/>
                <a:cs typeface="Poppins"/>
                <a:sym typeface="Poppins"/>
              </a:rPr>
              <a:t>L</a:t>
            </a:r>
            <a:r>
              <a:rPr lang="en-US" sz="2200" dirty="0" err="1">
                <a:latin typeface="Poppins"/>
                <a:ea typeface="Poppins"/>
                <a:cs typeface="Poppins"/>
                <a:sym typeface="Poppins"/>
              </a:rPr>
              <a:t>ernen</a:t>
            </a:r>
            <a:r>
              <a:rPr lang="en-US" sz="2200" dirty="0">
                <a:latin typeface="Poppins"/>
                <a:ea typeface="Poppins"/>
                <a:cs typeface="Poppins"/>
                <a:sym typeface="Poppins"/>
              </a:rPr>
              <a:t> </a:t>
            </a:r>
            <a:r>
              <a:rPr lang="en-US" sz="2200" dirty="0" err="1">
                <a:latin typeface="Poppins"/>
                <a:ea typeface="Poppins"/>
                <a:cs typeface="Poppins"/>
                <a:sym typeface="Poppins"/>
              </a:rPr>
              <a:t>lernen</a:t>
            </a:r>
            <a:r>
              <a:rPr lang="en-US" sz="2200" dirty="0">
                <a:latin typeface="Poppins"/>
                <a:ea typeface="Poppins"/>
                <a:cs typeface="Poppins"/>
                <a:sym typeface="Poppins"/>
              </a:rPr>
              <a:t> und </a:t>
            </a:r>
            <a:r>
              <a:rPr lang="en-US" sz="2200" dirty="0" err="1">
                <a:latin typeface="Poppins"/>
                <a:ea typeface="Poppins"/>
                <a:cs typeface="Poppins"/>
                <a:sym typeface="Poppins"/>
              </a:rPr>
              <a:t>Selbstreflexion</a:t>
            </a:r>
            <a:r>
              <a:rPr lang="en-US" sz="2200" dirty="0">
                <a:latin typeface="Poppins"/>
                <a:ea typeface="Poppins"/>
                <a:cs typeface="Poppins"/>
                <a:sym typeface="Poppins"/>
              </a:rPr>
              <a:t> </a:t>
            </a:r>
            <a:r>
              <a:rPr lang="en-US" sz="2200" dirty="0" err="1">
                <a:latin typeface="Poppins"/>
                <a:ea typeface="Poppins"/>
                <a:cs typeface="Poppins"/>
                <a:sym typeface="Poppins"/>
              </a:rPr>
              <a:t>bezeichnet</a:t>
            </a:r>
            <a:r>
              <a:rPr lang="en-US" sz="2200" dirty="0">
                <a:latin typeface="Poppins"/>
                <a:ea typeface="Poppins"/>
                <a:cs typeface="Poppins"/>
                <a:sym typeface="Poppins"/>
              </a:rPr>
              <a:t> die </a:t>
            </a:r>
            <a:r>
              <a:rPr lang="en-US" sz="2200" dirty="0" err="1">
                <a:latin typeface="Poppins"/>
                <a:ea typeface="Poppins"/>
                <a:cs typeface="Poppins"/>
                <a:sym typeface="Poppins"/>
              </a:rPr>
              <a:t>Fähigkeit</a:t>
            </a:r>
            <a:r>
              <a:rPr lang="en-US" sz="2200" dirty="0">
                <a:latin typeface="Poppins"/>
                <a:ea typeface="Poppins"/>
                <a:cs typeface="Poppins"/>
                <a:sym typeface="Poppins"/>
              </a:rPr>
              <a:t>, die </a:t>
            </a:r>
            <a:r>
              <a:rPr lang="en-US" sz="2200" dirty="0" err="1">
                <a:latin typeface="Poppins"/>
                <a:ea typeface="Poppins"/>
                <a:cs typeface="Poppins"/>
                <a:sym typeface="Poppins"/>
              </a:rPr>
              <a:t>eigene</a:t>
            </a:r>
            <a:r>
              <a:rPr lang="en-US" sz="2200" dirty="0">
                <a:latin typeface="Poppins"/>
                <a:ea typeface="Poppins"/>
                <a:cs typeface="Poppins"/>
                <a:sym typeface="Poppins"/>
              </a:rPr>
              <a:t> </a:t>
            </a:r>
            <a:r>
              <a:rPr lang="en-US" sz="2200" dirty="0" err="1">
                <a:latin typeface="Poppins"/>
                <a:ea typeface="Poppins"/>
                <a:cs typeface="Poppins"/>
                <a:sym typeface="Poppins"/>
              </a:rPr>
              <a:t>Lehrpraxis</a:t>
            </a:r>
            <a:r>
              <a:rPr lang="en-US" sz="2200" dirty="0">
                <a:latin typeface="Poppins"/>
                <a:ea typeface="Poppins"/>
                <a:cs typeface="Poppins"/>
                <a:sym typeface="Poppins"/>
              </a:rPr>
              <a:t> </a:t>
            </a:r>
            <a:r>
              <a:rPr lang="en-US" sz="2200" dirty="0" err="1">
                <a:latin typeface="Poppins"/>
                <a:ea typeface="Poppins"/>
                <a:cs typeface="Poppins"/>
                <a:sym typeface="Poppins"/>
              </a:rPr>
              <a:t>zu</a:t>
            </a:r>
            <a:r>
              <a:rPr lang="en-US" sz="2200" dirty="0">
                <a:latin typeface="Poppins"/>
                <a:ea typeface="Poppins"/>
                <a:cs typeface="Poppins"/>
                <a:sym typeface="Poppins"/>
              </a:rPr>
              <a:t> </a:t>
            </a:r>
            <a:r>
              <a:rPr lang="en-US" sz="2200" dirty="0" err="1">
                <a:latin typeface="Poppins"/>
                <a:ea typeface="Poppins"/>
                <a:cs typeface="Poppins"/>
                <a:sym typeface="Poppins"/>
              </a:rPr>
              <a:t>reflektieren</a:t>
            </a:r>
            <a:r>
              <a:rPr lang="en-US" sz="2200" dirty="0">
                <a:latin typeface="Poppins"/>
                <a:ea typeface="Poppins"/>
                <a:cs typeface="Poppins"/>
                <a:sym typeface="Poppins"/>
              </a:rPr>
              <a:t> und </a:t>
            </a:r>
            <a:r>
              <a:rPr lang="en-US" sz="2200" dirty="0" err="1">
                <a:latin typeface="Poppins"/>
                <a:ea typeface="Poppins"/>
                <a:cs typeface="Poppins"/>
                <a:sym typeface="Poppins"/>
              </a:rPr>
              <a:t>Lernende</a:t>
            </a:r>
            <a:r>
              <a:rPr lang="en-US" sz="2200" dirty="0">
                <a:latin typeface="Poppins"/>
                <a:ea typeface="Poppins"/>
                <a:cs typeface="Poppins"/>
                <a:sym typeface="Poppins"/>
              </a:rPr>
              <a:t> </a:t>
            </a:r>
            <a:r>
              <a:rPr lang="en-US" sz="2200" dirty="0" err="1">
                <a:latin typeface="Poppins"/>
                <a:ea typeface="Poppins"/>
                <a:cs typeface="Poppins"/>
                <a:sym typeface="Poppins"/>
              </a:rPr>
              <a:t>dabei</a:t>
            </a:r>
            <a:r>
              <a:rPr lang="en-US" sz="2200" dirty="0">
                <a:latin typeface="Poppins"/>
                <a:ea typeface="Poppins"/>
                <a:cs typeface="Poppins"/>
                <a:sym typeface="Poppins"/>
              </a:rPr>
              <a:t> </a:t>
            </a:r>
            <a:r>
              <a:rPr lang="en-US" sz="2200" dirty="0" err="1">
                <a:latin typeface="Poppins"/>
                <a:ea typeface="Poppins"/>
                <a:cs typeface="Poppins"/>
                <a:sym typeface="Poppins"/>
              </a:rPr>
              <a:t>zu</a:t>
            </a:r>
            <a:r>
              <a:rPr lang="en-US" sz="2200" dirty="0">
                <a:latin typeface="Poppins"/>
                <a:ea typeface="Poppins"/>
                <a:cs typeface="Poppins"/>
                <a:sym typeface="Poppins"/>
              </a:rPr>
              <a:t> </a:t>
            </a:r>
            <a:r>
              <a:rPr lang="en-US" sz="2200" dirty="0" err="1">
                <a:latin typeface="Poppins"/>
                <a:ea typeface="Poppins"/>
                <a:cs typeface="Poppins"/>
                <a:sym typeface="Poppins"/>
              </a:rPr>
              <a:t>unterstützen</a:t>
            </a:r>
            <a:r>
              <a:rPr lang="en-US" sz="2200" dirty="0">
                <a:latin typeface="Poppins"/>
                <a:ea typeface="Poppins"/>
                <a:cs typeface="Poppins"/>
                <a:sym typeface="Poppins"/>
              </a:rPr>
              <a:t>, </a:t>
            </a:r>
            <a:r>
              <a:rPr lang="en-US" sz="2200" dirty="0" err="1">
                <a:latin typeface="Poppins"/>
                <a:ea typeface="Poppins"/>
                <a:cs typeface="Poppins"/>
                <a:sym typeface="Poppins"/>
              </a:rPr>
              <a:t>eigene</a:t>
            </a:r>
            <a:r>
              <a:rPr lang="en-US" sz="2200" dirty="0">
                <a:latin typeface="Poppins"/>
                <a:ea typeface="Poppins"/>
                <a:cs typeface="Poppins"/>
                <a:sym typeface="Poppins"/>
              </a:rPr>
              <a:t> reflexive </a:t>
            </a:r>
            <a:r>
              <a:rPr lang="en-US" sz="2200" dirty="0" err="1">
                <a:latin typeface="Poppins"/>
                <a:ea typeface="Poppins"/>
                <a:cs typeface="Poppins"/>
                <a:sym typeface="Poppins"/>
              </a:rPr>
              <a:t>Lerngewohnheiten</a:t>
            </a:r>
            <a:r>
              <a:rPr lang="en-US" sz="2200" dirty="0">
                <a:latin typeface="Poppins"/>
                <a:ea typeface="Poppins"/>
                <a:cs typeface="Poppins"/>
                <a:sym typeface="Poppins"/>
              </a:rPr>
              <a:t> </a:t>
            </a:r>
            <a:r>
              <a:rPr lang="en-US" sz="2200" dirty="0" err="1">
                <a:latin typeface="Poppins"/>
                <a:ea typeface="Poppins"/>
                <a:cs typeface="Poppins"/>
                <a:sym typeface="Poppins"/>
              </a:rPr>
              <a:t>im</a:t>
            </a:r>
            <a:r>
              <a:rPr lang="en-US" sz="2200" dirty="0">
                <a:latin typeface="Poppins"/>
                <a:ea typeface="Poppins"/>
                <a:cs typeface="Poppins"/>
                <a:sym typeface="Poppins"/>
              </a:rPr>
              <a:t> </a:t>
            </a:r>
            <a:r>
              <a:rPr lang="en-US" sz="2200" dirty="0" err="1">
                <a:latin typeface="Poppins"/>
                <a:ea typeface="Poppins"/>
                <a:cs typeface="Poppins"/>
                <a:sym typeface="Poppins"/>
              </a:rPr>
              <a:t>Zusammenhang</a:t>
            </a:r>
            <a:r>
              <a:rPr lang="en-US" sz="2200" dirty="0">
                <a:latin typeface="Poppins"/>
                <a:ea typeface="Poppins"/>
                <a:cs typeface="Poppins"/>
                <a:sym typeface="Poppins"/>
              </a:rPr>
              <a:t> </a:t>
            </a:r>
            <a:r>
              <a:rPr lang="en-US" sz="2200" dirty="0" err="1">
                <a:latin typeface="Poppins"/>
                <a:ea typeface="Poppins"/>
                <a:cs typeface="Poppins"/>
                <a:sym typeface="Poppins"/>
              </a:rPr>
              <a:t>mit</a:t>
            </a:r>
            <a:r>
              <a:rPr lang="en-US" sz="2200" dirty="0">
                <a:latin typeface="Poppins"/>
                <a:ea typeface="Poppins"/>
                <a:cs typeface="Poppins"/>
                <a:sym typeface="Poppins"/>
              </a:rPr>
              <a:t> </a:t>
            </a:r>
            <a:r>
              <a:rPr lang="en-US" sz="2200" dirty="0" err="1">
                <a:latin typeface="Poppins"/>
                <a:ea typeface="Poppins"/>
                <a:cs typeface="Poppins"/>
                <a:sym typeface="Poppins"/>
              </a:rPr>
              <a:t>beruflicher</a:t>
            </a:r>
            <a:r>
              <a:rPr lang="en-US" sz="2200" dirty="0">
                <a:latin typeface="Poppins"/>
                <a:ea typeface="Poppins"/>
                <a:cs typeface="Poppins"/>
                <a:sym typeface="Poppins"/>
              </a:rPr>
              <a:t> </a:t>
            </a:r>
            <a:r>
              <a:rPr lang="en-US" sz="2200" dirty="0" err="1">
                <a:latin typeface="Poppins"/>
                <a:ea typeface="Poppins"/>
                <a:cs typeface="Poppins"/>
                <a:sym typeface="Poppins"/>
              </a:rPr>
              <a:t>Handlungskompetenz</a:t>
            </a:r>
            <a:r>
              <a:rPr lang="en-US" sz="2200" dirty="0">
                <a:latin typeface="Poppins"/>
                <a:ea typeface="Poppins"/>
                <a:cs typeface="Poppins"/>
                <a:sym typeface="Poppins"/>
              </a:rPr>
              <a:t> </a:t>
            </a:r>
            <a:r>
              <a:rPr lang="en-US" sz="2200" dirty="0" err="1">
                <a:latin typeface="Poppins"/>
                <a:ea typeface="Poppins"/>
                <a:cs typeface="Poppins"/>
                <a:sym typeface="Poppins"/>
              </a:rPr>
              <a:t>zu</a:t>
            </a:r>
            <a:r>
              <a:rPr lang="en-US" sz="2200" dirty="0">
                <a:latin typeface="Poppins"/>
                <a:ea typeface="Poppins"/>
                <a:cs typeface="Poppins"/>
                <a:sym typeface="Poppins"/>
              </a:rPr>
              <a:t> </a:t>
            </a:r>
            <a:r>
              <a:rPr lang="en-US" sz="2200" dirty="0" err="1">
                <a:latin typeface="Poppins"/>
                <a:ea typeface="Poppins"/>
                <a:cs typeface="Poppins"/>
                <a:sym typeface="Poppins"/>
              </a:rPr>
              <a:t>entwickeln</a:t>
            </a:r>
            <a:r>
              <a:rPr lang="en-US" sz="2200" dirty="0">
                <a:latin typeface="Poppins"/>
                <a:ea typeface="Poppins"/>
                <a:cs typeface="Poppins"/>
                <a:sym typeface="Poppins"/>
              </a:rPr>
              <a:t>. Dies </a:t>
            </a:r>
            <a:r>
              <a:rPr lang="en-US" sz="2200" dirty="0" err="1">
                <a:latin typeface="Poppins"/>
                <a:ea typeface="Poppins"/>
                <a:cs typeface="Poppins"/>
                <a:sym typeface="Poppins"/>
              </a:rPr>
              <a:t>hilft</a:t>
            </a:r>
            <a:r>
              <a:rPr lang="en-US" sz="2200" dirty="0">
                <a:latin typeface="Poppins"/>
                <a:ea typeface="Poppins"/>
                <a:cs typeface="Poppins"/>
                <a:sym typeface="Poppins"/>
              </a:rPr>
              <a:t> dem </a:t>
            </a:r>
            <a:r>
              <a:rPr lang="en-US" sz="2200" dirty="0" err="1">
                <a:latin typeface="Poppins"/>
                <a:ea typeface="Poppins"/>
                <a:cs typeface="Poppins"/>
                <a:sym typeface="Poppins"/>
              </a:rPr>
              <a:t>Berufsbildungspersonal</a:t>
            </a:r>
            <a:r>
              <a:rPr lang="en-US" sz="2200" dirty="0">
                <a:latin typeface="Poppins"/>
                <a:ea typeface="Poppins"/>
                <a:cs typeface="Poppins"/>
                <a:sym typeface="Poppins"/>
              </a:rPr>
              <a:t>, die </a:t>
            </a:r>
            <a:r>
              <a:rPr lang="en-US" sz="2200" dirty="0" err="1">
                <a:latin typeface="Poppins"/>
                <a:ea typeface="Poppins"/>
                <a:cs typeface="Poppins"/>
                <a:sym typeface="Poppins"/>
              </a:rPr>
              <a:t>eigene</a:t>
            </a:r>
            <a:r>
              <a:rPr lang="en-US" sz="2200" dirty="0">
                <a:latin typeface="Poppins"/>
                <a:ea typeface="Poppins"/>
                <a:cs typeface="Poppins"/>
                <a:sym typeface="Poppins"/>
              </a:rPr>
              <a:t> </a:t>
            </a:r>
            <a:r>
              <a:rPr lang="en-US" sz="2200" dirty="0" err="1">
                <a:latin typeface="Poppins"/>
                <a:ea typeface="Poppins"/>
                <a:cs typeface="Poppins"/>
                <a:sym typeface="Poppins"/>
              </a:rPr>
              <a:t>Vermittlung</a:t>
            </a:r>
            <a:r>
              <a:rPr lang="en-US" sz="2200" dirty="0">
                <a:latin typeface="Poppins"/>
                <a:ea typeface="Poppins"/>
                <a:cs typeface="Poppins"/>
                <a:sym typeface="Poppins"/>
              </a:rPr>
              <a:t> </a:t>
            </a:r>
            <a:r>
              <a:rPr lang="en-US" sz="2200" dirty="0" err="1">
                <a:latin typeface="Poppins"/>
                <a:ea typeface="Poppins"/>
                <a:cs typeface="Poppins"/>
                <a:sym typeface="Poppins"/>
              </a:rPr>
              <a:t>anzupassen</a:t>
            </a:r>
            <a:r>
              <a:rPr lang="en-US" sz="2200" dirty="0">
                <a:latin typeface="Poppins"/>
                <a:ea typeface="Poppins"/>
                <a:cs typeface="Poppins"/>
                <a:sym typeface="Poppins"/>
              </a:rPr>
              <a:t>, und </a:t>
            </a:r>
            <a:r>
              <a:rPr lang="en-US" sz="2200" dirty="0" err="1">
                <a:latin typeface="Poppins"/>
                <a:ea typeface="Poppins"/>
                <a:cs typeface="Poppins"/>
                <a:sym typeface="Poppins"/>
              </a:rPr>
              <a:t>stärkt</a:t>
            </a:r>
            <a:r>
              <a:rPr lang="en-US" sz="2200" dirty="0">
                <a:latin typeface="Poppins"/>
                <a:ea typeface="Poppins"/>
                <a:cs typeface="Poppins"/>
                <a:sym typeface="Poppins"/>
              </a:rPr>
              <a:t> die </a:t>
            </a:r>
            <a:r>
              <a:rPr lang="en-US" sz="2200" dirty="0" err="1">
                <a:latin typeface="Poppins"/>
                <a:ea typeface="Poppins"/>
                <a:cs typeface="Poppins"/>
                <a:sym typeface="Poppins"/>
              </a:rPr>
              <a:t>Resilienz</a:t>
            </a:r>
            <a:r>
              <a:rPr lang="en-US" sz="2200" dirty="0">
                <a:latin typeface="Poppins"/>
                <a:ea typeface="Poppins"/>
                <a:cs typeface="Poppins"/>
                <a:sym typeface="Poppins"/>
              </a:rPr>
              <a:t> der </a:t>
            </a:r>
            <a:r>
              <a:rPr lang="en-US" sz="2200" dirty="0" err="1">
                <a:latin typeface="Poppins"/>
                <a:ea typeface="Poppins"/>
                <a:cs typeface="Poppins"/>
                <a:sym typeface="Poppins"/>
              </a:rPr>
              <a:t>Lernenden</a:t>
            </a:r>
            <a:r>
              <a:rPr lang="en-US" sz="2200" dirty="0">
                <a:latin typeface="Poppins"/>
                <a:ea typeface="Poppins"/>
                <a:cs typeface="Poppins"/>
                <a:sym typeface="Poppins"/>
              </a:rPr>
              <a:t> in </a:t>
            </a:r>
            <a:r>
              <a:rPr lang="en-US" sz="2200" dirty="0" err="1">
                <a:latin typeface="Poppins"/>
                <a:ea typeface="Poppins"/>
                <a:cs typeface="Poppins"/>
                <a:sym typeface="Poppins"/>
              </a:rPr>
              <a:t>Prozessen</a:t>
            </a:r>
            <a:r>
              <a:rPr lang="en-US" sz="2200" dirty="0">
                <a:latin typeface="Poppins"/>
                <a:ea typeface="Poppins"/>
                <a:cs typeface="Poppins"/>
                <a:sym typeface="Poppins"/>
              </a:rPr>
              <a:t> der Um- und </a:t>
            </a:r>
            <a:r>
              <a:rPr lang="en-US" sz="2200" dirty="0" err="1">
                <a:latin typeface="Poppins"/>
                <a:ea typeface="Poppins"/>
                <a:cs typeface="Poppins"/>
                <a:sym typeface="Poppins"/>
              </a:rPr>
              <a:t>Weiterqualifizierung</a:t>
            </a:r>
            <a:r>
              <a:rPr lang="en-US" sz="2200" dirty="0">
                <a:latin typeface="Poppins"/>
                <a:ea typeface="Poppins"/>
                <a:cs typeface="Poppins"/>
                <a:sym typeface="Poppins"/>
              </a:rPr>
              <a:t>. </a:t>
            </a:r>
            <a:endParaRPr sz="22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p:nvPr/>
        </p:nvSpPr>
        <p:spPr>
          <a:xfrm rot="4721273" flipH="1">
            <a:off x="-1331909" y="188187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469369" y="875784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424360" y="9246067"/>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5925" y="2226101"/>
            <a:ext cx="9288600" cy="59292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Reflexive Praxis ist die Gewohnheit, auf das Geschehen einer Unterrichtseinheit zurückzublicken, nach den Gründen dafür zu fragen und dieses Verständnis zu nutzen, um beim nächsten Mal etwas anders zu machen.</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Sie ist der Unterschied zwischen zehn Jahren Berufserfahrung und einem Jahr Berufserfahrung, das zehnmal wiederholt wird.</a:t>
            </a:r>
            <a:endParaRPr sz="2400">
              <a:latin typeface="Poppins"/>
              <a:ea typeface="Poppins"/>
              <a:cs typeface="Poppins"/>
              <a:sym typeface="Poppins"/>
            </a:endParaRPr>
          </a:p>
          <a:p>
            <a:pPr marL="0" lvl="0" indent="0" algn="l" rtl="0">
              <a:lnSpc>
                <a:spcPct val="115000"/>
              </a:lnSpc>
              <a:spcBef>
                <a:spcPts val="1200"/>
              </a:spcBef>
              <a:spcAft>
                <a:spcPts val="0"/>
              </a:spcAft>
              <a:buClr>
                <a:schemeClr val="dk1"/>
              </a:buClr>
              <a:buSzPts val="1100"/>
              <a:buFont typeface="Arial"/>
              <a:buNone/>
            </a:pPr>
            <a:r>
              <a:rPr lang="en-US" sz="2400">
                <a:latin typeface="Poppins"/>
                <a:ea typeface="Poppins"/>
                <a:cs typeface="Poppins"/>
                <a:sym typeface="Poppins"/>
              </a:rPr>
              <a:t>In der beruflichen Bildung steht reflexive Praxis zudem in Verbindung mit Metakognition, also der Fähigkeit, über das eigene Denken nachzudenken. Wenn Lehrende diese Gewohnheit bei sich selbst entwickeln, sind sie besser in der Lage, sie auch bei ihren Lernenden zu fördern.</a:t>
            </a:r>
            <a:endParaRPr sz="2400">
              <a:latin typeface="Poppins"/>
              <a:ea typeface="Poppins"/>
              <a:cs typeface="Poppins"/>
              <a:sym typeface="Poppins"/>
            </a:endParaRPr>
          </a:p>
          <a:p>
            <a:pPr marL="0" marR="0" lvl="0" indent="0" algn="l" rtl="0">
              <a:lnSpc>
                <a:spcPct val="130009"/>
              </a:lnSpc>
              <a:spcBef>
                <a:spcPts val="1200"/>
              </a:spcBef>
              <a:spcAft>
                <a:spcPts val="0"/>
              </a:spcAft>
              <a:buClr>
                <a:srgbClr val="000000"/>
              </a:buClr>
              <a:buSzPts val="2400"/>
              <a:buFont typeface="Arial"/>
              <a:buNone/>
            </a:pPr>
            <a:endParaRPr sz="2400">
              <a:latin typeface="Poppins"/>
              <a:ea typeface="Poppins"/>
              <a:cs typeface="Poppins"/>
              <a:sym typeface="Poppins"/>
            </a:endParaRPr>
          </a:p>
        </p:txBody>
      </p:sp>
      <p:sp>
        <p:nvSpPr>
          <p:cNvPr id="150" name="Google Shape;150;p24"/>
          <p:cNvSpPr txBox="1"/>
          <p:nvPr/>
        </p:nvSpPr>
        <p:spPr>
          <a:xfrm>
            <a:off x="8278822" y="916345"/>
            <a:ext cx="89547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1:Begreifen Dortüben reflektierend im Ausbildung Professional</a:t>
            </a:r>
            <a:endParaRPr sz="1400" b="0" i="0" u="none" strike="noStrike" cap="none">
              <a:solidFill>
                <a:srgbClr val="000000"/>
              </a:solidFill>
              <a:latin typeface="Arial"/>
              <a:ea typeface="Arial"/>
              <a:cs typeface="Arial"/>
              <a:sym typeface="Arial"/>
            </a:endParaRPr>
          </a:p>
        </p:txBody>
      </p:sp>
      <p:sp>
        <p:nvSpPr>
          <p:cNvPr id="151" name="Google Shape;151;p24"/>
          <p:cNvSpPr/>
          <p:nvPr/>
        </p:nvSpPr>
        <p:spPr>
          <a:xfrm>
            <a:off x="-68218" y="-40366"/>
            <a:ext cx="6748663"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7">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9" name="Google Shape;159;p25"/>
          <p:cNvGrpSpPr/>
          <p:nvPr/>
        </p:nvGrpSpPr>
        <p:grpSpPr>
          <a:xfrm>
            <a:off x="-1342907" y="9913239"/>
            <a:ext cx="20973813" cy="837562"/>
            <a:chOff x="0" y="-57150"/>
            <a:chExt cx="11607985" cy="463550"/>
          </a:xfrm>
        </p:grpSpPr>
        <p:sp>
          <p:nvSpPr>
            <p:cNvPr id="160" name="Google Shape;160;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2" name="Google Shape;162;p25"/>
          <p:cNvGrpSpPr/>
          <p:nvPr/>
        </p:nvGrpSpPr>
        <p:grpSpPr>
          <a:xfrm>
            <a:off x="2488624" y="9913239"/>
            <a:ext cx="13310752" cy="837562"/>
            <a:chOff x="0" y="-57150"/>
            <a:chExt cx="7366854" cy="463550"/>
          </a:xfrm>
        </p:grpSpPr>
        <p:sp>
          <p:nvSpPr>
            <p:cNvPr id="163" name="Google Shape;163;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5" name="Google Shape;165;p25"/>
          <p:cNvGrpSpPr/>
          <p:nvPr/>
        </p:nvGrpSpPr>
        <p:grpSpPr>
          <a:xfrm>
            <a:off x="4131384" y="9913239"/>
            <a:ext cx="10025232" cy="837562"/>
            <a:chOff x="0" y="-57150"/>
            <a:chExt cx="5548478" cy="463550"/>
          </a:xfrm>
        </p:grpSpPr>
        <p:sp>
          <p:nvSpPr>
            <p:cNvPr id="166" name="Google Shape;166;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8" name="Google Shape;168;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3436375" y="1376423"/>
            <a:ext cx="11076039" cy="486928"/>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VierGebiete LernenUndder Selbstreflexion</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2510531"/>
            <a:ext cx="2023184" cy="417358"/>
          </a:xfrm>
          <a:prstGeom prst="rect">
            <a:avLst/>
          </a:prstGeom>
          <a:noFill/>
          <a:ln>
            <a:noFill/>
          </a:ln>
        </p:spPr>
        <p:txBody>
          <a:bodyPr spcFirstLastPara="1" wrap="square" lIns="0" tIns="0" rIns="0" bIns="0" anchor="t" anchorCtr="0">
            <a:spAutoFit/>
          </a:bodyPr>
          <a:lstStyle/>
          <a:p>
            <a:pPr marL="0" marR="0" lvl="0" indent="0" algn="ctr" rtl="0">
              <a:lnSpc>
                <a:spcPct val="112980"/>
              </a:lnSpc>
              <a:spcBef>
                <a:spcPts val="0"/>
              </a:spcBef>
              <a:spcAft>
                <a:spcPts val="0"/>
              </a:spcAft>
              <a:buClr>
                <a:srgbClr val="000000"/>
              </a:buClr>
              <a:buSzPts val="1664"/>
              <a:buFont typeface="Arial"/>
              <a:buNone/>
            </a:pPr>
            <a:r>
              <a:rPr lang="en-US" sz="2400" b="1" i="0" u="none" strike="noStrike" cap="none">
                <a:solidFill>
                  <a:srgbClr val="000000"/>
                </a:solidFill>
                <a:latin typeface="Poppins"/>
                <a:ea typeface="Poppins"/>
                <a:cs typeface="Poppins"/>
                <a:sym typeface="Poppins"/>
              </a:rPr>
              <a:t>SPIEGELUNG</a:t>
            </a:r>
            <a:endParaRPr sz="2000" b="0" i="0" u="none" strike="noStrike" cap="none">
              <a:solidFill>
                <a:srgbClr val="000000"/>
              </a:solidFill>
              <a:latin typeface="Arial"/>
              <a:ea typeface="Arial"/>
              <a:cs typeface="Arial"/>
              <a:sym typeface="Arial"/>
            </a:endParaRPr>
          </a:p>
        </p:txBody>
      </p:sp>
      <p:sp>
        <p:nvSpPr>
          <p:cNvPr id="171" name="Google Shape;171;p25"/>
          <p:cNvSpPr txBox="1"/>
          <p:nvPr/>
        </p:nvSpPr>
        <p:spPr>
          <a:xfrm>
            <a:off x="12227182" y="8009399"/>
            <a:ext cx="2023184" cy="417358"/>
          </a:xfrm>
          <a:prstGeom prst="rect">
            <a:avLst/>
          </a:prstGeom>
          <a:noFill/>
          <a:ln>
            <a:noFill/>
          </a:ln>
        </p:spPr>
        <p:txBody>
          <a:bodyPr spcFirstLastPara="1" wrap="square" lIns="0" tIns="0" rIns="0" bIns="0" anchor="t" anchorCtr="0">
            <a:spAutoFit/>
          </a:bodyPr>
          <a:lstStyle/>
          <a:p>
            <a:pPr marL="0" marR="0" lvl="0" indent="0" algn="ctr" rtl="0">
              <a:lnSpc>
                <a:spcPct val="112980"/>
              </a:lnSpc>
              <a:spcBef>
                <a:spcPts val="0"/>
              </a:spcBef>
              <a:spcAft>
                <a:spcPts val="0"/>
              </a:spcAft>
              <a:buClr>
                <a:srgbClr val="000000"/>
              </a:buClr>
              <a:buSzPts val="1664"/>
              <a:buFont typeface="Arial"/>
              <a:buNone/>
            </a:pPr>
            <a:r>
              <a:rPr lang="en-US" sz="2400" b="1" i="0" u="none" strike="noStrike" cap="none">
                <a:solidFill>
                  <a:srgbClr val="000000"/>
                </a:solidFill>
                <a:latin typeface="Poppins"/>
                <a:ea typeface="Poppins"/>
                <a:cs typeface="Poppins"/>
                <a:sym typeface="Poppins"/>
              </a:rPr>
              <a:t>Üben</a:t>
            </a:r>
            <a:endParaRPr sz="20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995248" y="5402609"/>
            <a:ext cx="2116041" cy="347788"/>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2000" b="1" i="0" u="none" strike="noStrike" cap="none">
                <a:solidFill>
                  <a:srgbClr val="000000"/>
                </a:solidFill>
                <a:latin typeface="Poppins"/>
                <a:ea typeface="Poppins"/>
                <a:cs typeface="Poppins"/>
                <a:sym typeface="Poppins"/>
              </a:rPr>
              <a:t>Metakognition</a:t>
            </a:r>
            <a:endParaRPr sz="18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92191" y="3721162"/>
            <a:ext cx="2116041" cy="305340"/>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600" b="1" i="0" u="none" strike="noStrike" cap="none">
                <a:solidFill>
                  <a:srgbClr val="FFFFFF"/>
                </a:solidFill>
                <a:latin typeface="Poppins"/>
                <a:ea typeface="Poppins"/>
                <a:cs typeface="Poppins"/>
                <a:sym typeface="Poppins"/>
              </a:rPr>
              <a:t>Lernen</a:t>
            </a:r>
            <a:endParaRPr sz="1800" b="0" i="0" u="none" strike="noStrike" cap="none">
              <a:solidFill>
                <a:srgbClr val="000000"/>
              </a:solidFill>
              <a:latin typeface="Arial"/>
              <a:ea typeface="Arial"/>
              <a:cs typeface="Arial"/>
              <a:sym typeface="Arial"/>
            </a:endParaRPr>
          </a:p>
        </p:txBody>
      </p:sp>
      <p:sp>
        <p:nvSpPr>
          <p:cNvPr id="174" name="Google Shape;174;p25"/>
          <p:cNvSpPr txBox="1"/>
          <p:nvPr/>
        </p:nvSpPr>
        <p:spPr>
          <a:xfrm>
            <a:off x="14434595" y="6856943"/>
            <a:ext cx="2325598" cy="539122"/>
          </a:xfrm>
          <a:prstGeom prst="rect">
            <a:avLst/>
          </a:prstGeom>
          <a:noFill/>
          <a:ln>
            <a:noFill/>
          </a:ln>
        </p:spPr>
        <p:txBody>
          <a:bodyPr spcFirstLastPara="1" wrap="square" lIns="0" tIns="0" rIns="0" bIns="0" anchor="t" anchorCtr="0">
            <a:spAutoFit/>
          </a:bodyPr>
          <a:lstStyle/>
          <a:p>
            <a:pPr marL="0" marR="0" lvl="0" indent="0" algn="ctr"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Entwicklung Professionalkontinuierlich</a:t>
            </a:r>
            <a:endParaRPr sz="1400" b="0" i="0" u="none" strike="noStrike" cap="none">
              <a:solidFill>
                <a:srgbClr val="000000"/>
              </a:solidFill>
              <a:latin typeface="Arial"/>
              <a:ea typeface="Arial"/>
              <a:cs typeface="Arial"/>
              <a:sym typeface="Arial"/>
            </a:endParaRPr>
          </a:p>
        </p:txBody>
      </p:sp>
      <p:sp>
        <p:nvSpPr>
          <p:cNvPr id="175" name="Google Shape;175;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l"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5"/>
          <p:cNvSpPr txBox="1"/>
          <p:nvPr/>
        </p:nvSpPr>
        <p:spPr>
          <a:xfrm>
            <a:off x="486696" y="2242712"/>
            <a:ext cx="10014300" cy="68577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Üben reflektierend—</a:t>
            </a:r>
            <a:r>
              <a:rPr lang="en-US" sz="2400">
                <a:solidFill>
                  <a:srgbClr val="333333"/>
                </a:solidFill>
                <a:latin typeface="Poppins"/>
                <a:ea typeface="Poppins"/>
                <a:cs typeface="Poppins"/>
                <a:sym typeface="Poppins"/>
              </a:rPr>
              <a:t>strukturierte Gewohnheiten, die eigene Lehrtätigkeit zu überprüfen und zu bestimmen, was zu verändern, beizubehalten oder weiterzuentwickeln ist </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Metakognition—</a:t>
            </a:r>
            <a:r>
              <a:rPr lang="en-US" sz="2400">
                <a:solidFill>
                  <a:srgbClr val="333333"/>
                </a:solidFill>
                <a:latin typeface="Poppins"/>
                <a:ea typeface="Poppins"/>
                <a:cs typeface="Poppins"/>
                <a:sym typeface="Poppins"/>
              </a:rPr>
              <a:t>Bewusstsein dafür, wie Lernen funktioniert, sowohl bei den Lehrenden als auch bei den Lernenden </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Lernenlernen— </a:t>
            </a:r>
            <a:r>
              <a:rPr lang="en-US" sz="2400">
                <a:solidFill>
                  <a:srgbClr val="333333"/>
                </a:solidFill>
                <a:latin typeface="Poppins"/>
                <a:ea typeface="Poppins"/>
                <a:cs typeface="Poppins"/>
                <a:sym typeface="Poppins"/>
              </a:rPr>
              <a:t>Lernende dabei unterstützen, eigene Strategien zu entwickeln, um berufliche Kompetenzen zu behalten, anzuwenden und weiterzuentwickeln </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GewohnheitenVonEntwicklung Professionalkontinuierlich (CPD) —</a:t>
            </a:r>
            <a:r>
              <a:rPr lang="en-US" sz="2400">
                <a:solidFill>
                  <a:srgbClr val="333333"/>
                </a:solidFill>
                <a:latin typeface="Poppins"/>
                <a:ea typeface="Poppins"/>
                <a:cs typeface="Poppins"/>
                <a:sym typeface="Poppins"/>
              </a:rPr>
              <a:t> kollegiale Hospitation, Feedbackschleifen und strukturierte Reflexion als reguläre Instrumente der beruflichen Weiterentwicklung nutzen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grpSp>
        <p:nvGrpSpPr>
          <p:cNvPr id="183" name="Google Shape;183;p26"/>
          <p:cNvGrpSpPr/>
          <p:nvPr/>
        </p:nvGrpSpPr>
        <p:grpSpPr>
          <a:xfrm rot="-5400000">
            <a:off x="-2018150" y="5932743"/>
            <a:ext cx="13655680" cy="7561980"/>
            <a:chOff x="0" y="0"/>
            <a:chExt cx="733891" cy="406400"/>
          </a:xfrm>
        </p:grpSpPr>
        <p:sp>
          <p:nvSpPr>
            <p:cNvPr id="184" name="Google Shape;184;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6" name="Google Shape;186;p26"/>
          <p:cNvGrpSpPr/>
          <p:nvPr/>
        </p:nvGrpSpPr>
        <p:grpSpPr>
          <a:xfrm rot="-5400000">
            <a:off x="6650470" y="5932743"/>
            <a:ext cx="13655680" cy="7561980"/>
            <a:chOff x="0" y="0"/>
            <a:chExt cx="733891" cy="406400"/>
          </a:xfrm>
        </p:grpSpPr>
        <p:sp>
          <p:nvSpPr>
            <p:cNvPr id="187" name="Google Shape;187;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9" name="Google Shape;189;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5436474" y="412663"/>
            <a:ext cx="8196600" cy="2257500"/>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a:latin typeface="Poppins"/>
                <a:ea typeface="Poppins"/>
                <a:cs typeface="Poppins"/>
                <a:sym typeface="Poppins"/>
              </a:rPr>
              <a:t>Selbsteinschätzung zur reflexiven Praxis (Bewertung 1–5) </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520812" y="5408659"/>
            <a:ext cx="6577800" cy="50496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1200"/>
              </a:spcBef>
              <a:spcAft>
                <a:spcPts val="0"/>
              </a:spcAft>
              <a:buClr>
                <a:schemeClr val="dk1"/>
              </a:buClr>
              <a:buSzPts val="1100"/>
              <a:buFont typeface="Arial"/>
              <a:buNone/>
            </a:pPr>
            <a:r>
              <a:rPr lang="en-US" sz="2103">
                <a:solidFill>
                  <a:srgbClr val="FFFFFF"/>
                </a:solidFill>
                <a:latin typeface="Poppins"/>
                <a:ea typeface="Poppins"/>
                <a:cs typeface="Poppins"/>
                <a:sym typeface="Poppins"/>
              </a:rPr>
              <a:t>Bewertung 1–5:</a:t>
            </a:r>
            <a:endParaRPr sz="2103">
              <a:solidFill>
                <a:srgbClr val="FFFFFF"/>
              </a:solidFill>
              <a:latin typeface="Poppins"/>
              <a:ea typeface="Poppins"/>
              <a:cs typeface="Poppins"/>
              <a:sym typeface="Poppins"/>
            </a:endParaRPr>
          </a:p>
          <a:p>
            <a:pPr marL="0" lvl="0" indent="0" algn="ctr" rtl="0">
              <a:lnSpc>
                <a:spcPct val="115000"/>
              </a:lnSpc>
              <a:spcBef>
                <a:spcPts val="1200"/>
              </a:spcBef>
              <a:spcAft>
                <a:spcPts val="0"/>
              </a:spcAft>
              <a:buClr>
                <a:schemeClr val="dk1"/>
              </a:buClr>
              <a:buSzPts val="1100"/>
              <a:buFont typeface="Arial"/>
              <a:buNone/>
            </a:pPr>
            <a:r>
              <a:rPr lang="en-US" sz="2103">
                <a:solidFill>
                  <a:srgbClr val="FFFFFF"/>
                </a:solidFill>
                <a:latin typeface="Poppins"/>
                <a:ea typeface="Poppins"/>
                <a:cs typeface="Poppins"/>
                <a:sym typeface="Poppins"/>
              </a:rPr>
              <a:t>Nach einer schwierigen Unterrichtseinheit benenne ich einen konkreten Punkt, den ich anders machen würde, anstatt einfach weiterzumachen.</a:t>
            </a:r>
            <a:endParaRPr sz="2103">
              <a:solidFill>
                <a:srgbClr val="FFFFFF"/>
              </a:solidFill>
              <a:latin typeface="Poppins"/>
              <a:ea typeface="Poppins"/>
              <a:cs typeface="Poppins"/>
              <a:sym typeface="Poppins"/>
            </a:endParaRPr>
          </a:p>
          <a:p>
            <a:pPr marL="0" lvl="0" indent="0" algn="ctr" rtl="0">
              <a:lnSpc>
                <a:spcPct val="115000"/>
              </a:lnSpc>
              <a:spcBef>
                <a:spcPts val="1200"/>
              </a:spcBef>
              <a:spcAft>
                <a:spcPts val="0"/>
              </a:spcAft>
              <a:buClr>
                <a:schemeClr val="dk1"/>
              </a:buClr>
              <a:buSzPts val="1100"/>
              <a:buFont typeface="Arial"/>
              <a:buNone/>
            </a:pPr>
            <a:r>
              <a:rPr lang="en-US" sz="2103">
                <a:solidFill>
                  <a:srgbClr val="FFFFFF"/>
                </a:solidFill>
                <a:latin typeface="Poppins"/>
                <a:ea typeface="Poppins"/>
                <a:cs typeface="Poppins"/>
                <a:sym typeface="Poppins"/>
              </a:rPr>
              <a:t>Ich hole bei den Lernenden Rückmeldungen dazu ein, wie sie eine Unterrichtseinheit oder Aufgabe erlebt haben, und handle entsprechend.</a:t>
            </a:r>
            <a:endParaRPr sz="2103">
              <a:solidFill>
                <a:srgbClr val="FFFFFF"/>
              </a:solidFill>
              <a:latin typeface="Poppins"/>
              <a:ea typeface="Poppins"/>
              <a:cs typeface="Poppins"/>
              <a:sym typeface="Poppins"/>
            </a:endParaRPr>
          </a:p>
          <a:p>
            <a:pPr marL="0" lvl="0" indent="0" algn="ctr" rtl="0">
              <a:lnSpc>
                <a:spcPct val="115000"/>
              </a:lnSpc>
              <a:spcBef>
                <a:spcPts val="1200"/>
              </a:spcBef>
              <a:spcAft>
                <a:spcPts val="0"/>
              </a:spcAft>
              <a:buClr>
                <a:schemeClr val="dk1"/>
              </a:buClr>
              <a:buSzPts val="1100"/>
              <a:buFont typeface="Arial"/>
              <a:buNone/>
            </a:pPr>
            <a:r>
              <a:rPr lang="en-US" sz="2103">
                <a:solidFill>
                  <a:srgbClr val="FFFFFF"/>
                </a:solidFill>
                <a:latin typeface="Poppins"/>
                <a:ea typeface="Poppins"/>
                <a:cs typeface="Poppins"/>
                <a:sym typeface="Poppins"/>
              </a:rPr>
              <a:t>Ich habe eine Kollegin oder einen Kollegen, der oder die meine Praxis beobachtet und mir ehrliches Feedback gibt.</a:t>
            </a:r>
            <a:endParaRPr sz="2103">
              <a:solidFill>
                <a:srgbClr val="FFFFFF"/>
              </a:solidFill>
              <a:latin typeface="Poppins"/>
              <a:ea typeface="Poppins"/>
              <a:cs typeface="Poppins"/>
              <a:sym typeface="Poppins"/>
            </a:endParaRPr>
          </a:p>
          <a:p>
            <a:pPr marL="0" marR="0" lvl="0" indent="0" algn="ctr" rtl="0">
              <a:lnSpc>
                <a:spcPct val="118974"/>
              </a:lnSpc>
              <a:spcBef>
                <a:spcPts val="1200"/>
              </a:spcBef>
              <a:spcAft>
                <a:spcPts val="0"/>
              </a:spcAft>
              <a:buClr>
                <a:srgbClr val="000000"/>
              </a:buClr>
              <a:buSzPts val="2203"/>
              <a:buFont typeface="Arial"/>
              <a:buNone/>
            </a:pPr>
            <a:endParaRPr sz="2203">
              <a:solidFill>
                <a:srgbClr val="FFFFFF"/>
              </a:solidFill>
              <a:latin typeface="Poppins"/>
              <a:ea typeface="Poppins"/>
              <a:cs typeface="Poppins"/>
              <a:sym typeface="Poppins"/>
            </a:endParaRPr>
          </a:p>
        </p:txBody>
      </p:sp>
      <p:sp>
        <p:nvSpPr>
          <p:cNvPr id="201" name="Google Shape;201;p26"/>
          <p:cNvSpPr txBox="1"/>
          <p:nvPr/>
        </p:nvSpPr>
        <p:spPr>
          <a:xfrm>
            <a:off x="9969910" y="5557080"/>
            <a:ext cx="7064400" cy="3544200"/>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1 </a:t>
            </a:r>
            <a:r>
              <a:rPr lang="en-US" sz="2203">
                <a:solidFill>
                  <a:srgbClr val="FFFFFF"/>
                </a:solidFill>
                <a:latin typeface="Poppins"/>
                <a:ea typeface="Poppins"/>
                <a:cs typeface="Poppins"/>
                <a:sym typeface="Poppins"/>
              </a:rPr>
              <a:t>-</a:t>
            </a:r>
            <a:r>
              <a:rPr lang="en-US" sz="2203" b="0" i="0" u="none" strike="noStrike" cap="none">
                <a:solidFill>
                  <a:srgbClr val="FFFFFF"/>
                </a:solidFill>
                <a:latin typeface="Poppins"/>
                <a:ea typeface="Poppins"/>
                <a:cs typeface="Poppins"/>
                <a:sym typeface="Poppins"/>
              </a:rPr>
              <a:t> 5:</a:t>
            </a:r>
            <a:endParaRPr sz="1400" b="0" i="0" u="none" strike="noStrike" cap="none">
              <a:solidFill>
                <a:srgbClr val="000000"/>
              </a:solidFill>
              <a:latin typeface="Arial"/>
              <a:ea typeface="Arial"/>
              <a:cs typeface="Arial"/>
              <a:sym typeface="Arial"/>
            </a:endParaRPr>
          </a:p>
          <a:p>
            <a:pPr marL="0" lvl="0" indent="0" algn="ctr"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Ich unterstütze die Lernenden dabei, wahrzunehmen und zu benennen, wie sie am besten lernen, und nicht nur, was sie lernen.</a:t>
            </a:r>
            <a:endParaRPr sz="2203">
              <a:solidFill>
                <a:srgbClr val="FFFFFF"/>
              </a:solidFill>
              <a:latin typeface="Poppins"/>
              <a:ea typeface="Poppins"/>
              <a:cs typeface="Poppins"/>
              <a:sym typeface="Poppins"/>
            </a:endParaRPr>
          </a:p>
          <a:p>
            <a:pPr marL="0" lvl="0" indent="0" algn="ctr" rtl="0">
              <a:lnSpc>
                <a:spcPct val="115000"/>
              </a:lnSpc>
              <a:spcBef>
                <a:spcPts val="1200"/>
              </a:spcBef>
              <a:spcAft>
                <a:spcPts val="0"/>
              </a:spcAft>
              <a:buClr>
                <a:schemeClr val="dk1"/>
              </a:buClr>
              <a:buSzPts val="1100"/>
              <a:buFont typeface="Arial"/>
              <a:buNone/>
            </a:pPr>
            <a:r>
              <a:rPr lang="en-US" sz="2203">
                <a:solidFill>
                  <a:srgbClr val="FFFFFF"/>
                </a:solidFill>
                <a:latin typeface="Poppins"/>
                <a:ea typeface="Poppins"/>
                <a:cs typeface="Poppins"/>
                <a:sym typeface="Poppins"/>
              </a:rPr>
              <a:t>Ich kann etwas benennen, das ich in den letzten sechs Monaten infolge von Reflexion an meiner Praxis verändert habe.</a:t>
            </a:r>
            <a:endParaRPr sz="2203">
              <a:solidFill>
                <a:srgbClr val="FFFFFF"/>
              </a:solidFill>
              <a:latin typeface="Poppins"/>
              <a:ea typeface="Poppins"/>
              <a:cs typeface="Poppins"/>
              <a:sym typeface="Poppins"/>
            </a:endParaRPr>
          </a:p>
          <a:p>
            <a:pPr marL="0" marR="0" lvl="0" indent="0" algn="ctr" rtl="0">
              <a:lnSpc>
                <a:spcPct val="118974"/>
              </a:lnSpc>
              <a:spcBef>
                <a:spcPts val="1200"/>
              </a:spcBef>
              <a:spcAft>
                <a:spcPts val="0"/>
              </a:spcAft>
              <a:buClr>
                <a:srgbClr val="000000"/>
              </a:buClr>
              <a:buSzPts val="2203"/>
              <a:buFont typeface="Arial"/>
              <a:buNone/>
            </a:pPr>
            <a:endParaRPr sz="2203">
              <a:solidFill>
                <a:srgbClr val="FFFFFF"/>
              </a:solidFill>
              <a:latin typeface="Poppins"/>
              <a:ea typeface="Poppins"/>
              <a:cs typeface="Poppins"/>
              <a:sym typeface="Poppins"/>
            </a:endParaRPr>
          </a:p>
        </p:txBody>
      </p:sp>
      <p:sp>
        <p:nvSpPr>
          <p:cNvPr id="202" name="Google Shape;202;p26"/>
          <p:cNvSpPr txBox="1"/>
          <p:nvPr/>
        </p:nvSpPr>
        <p:spPr>
          <a:xfrm>
            <a:off x="2309073" y="4317068"/>
            <a:ext cx="5242102"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Reflexion und Feedback (1–3)</a:t>
            </a:r>
            <a:endParaRPr sz="1400" b="0" i="0" u="none" strike="noStrike" cap="none">
              <a:solidFill>
                <a:srgbClr val="000000"/>
              </a:solidFill>
              <a:latin typeface="Arial"/>
              <a:ea typeface="Arial"/>
              <a:cs typeface="Arial"/>
              <a:sym typeface="Arial"/>
            </a:endParaRPr>
          </a:p>
        </p:txBody>
      </p:sp>
      <p:sp>
        <p:nvSpPr>
          <p:cNvPr id="203" name="Google Shape;203;p26"/>
          <p:cNvSpPr txBox="1"/>
          <p:nvPr/>
        </p:nvSpPr>
        <p:spPr>
          <a:xfrm>
            <a:off x="10589341" y="4614719"/>
            <a:ext cx="5825613"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StudentenUndändern(4–5)</a:t>
            </a: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7"/>
          <p:cNvSpPr/>
          <p:nvPr/>
        </p:nvSpPr>
        <p:spPr>
          <a:xfrm rot="-4773720">
            <a:off x="5927404" y="3361071"/>
            <a:ext cx="12676724" cy="3696175"/>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407563" y="6143395"/>
            <a:ext cx="9234300" cy="280076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000" dirty="0" err="1">
                <a:latin typeface="Poppins"/>
                <a:ea typeface="Poppins"/>
                <a:cs typeface="Poppins"/>
                <a:sym typeface="Poppins"/>
              </a:rPr>
              <a:t>Anstatt</a:t>
            </a:r>
            <a:r>
              <a:rPr lang="en-US" sz="2000" dirty="0">
                <a:latin typeface="Poppins"/>
                <a:ea typeface="Poppins"/>
                <a:cs typeface="Poppins"/>
                <a:sym typeface="Poppins"/>
              </a:rPr>
              <a:t> auf </a:t>
            </a:r>
            <a:r>
              <a:rPr lang="en-US" sz="2000" dirty="0" err="1">
                <a:latin typeface="Poppins"/>
                <a:ea typeface="Poppins"/>
                <a:cs typeface="Poppins"/>
                <a:sym typeface="Poppins"/>
              </a:rPr>
              <a:t>einen</a:t>
            </a:r>
            <a:r>
              <a:rPr lang="en-US" sz="2000" dirty="0">
                <a:latin typeface="Poppins"/>
                <a:ea typeface="Poppins"/>
                <a:cs typeface="Poppins"/>
                <a:sym typeface="Poppins"/>
              </a:rPr>
              <a:t> </a:t>
            </a:r>
            <a:r>
              <a:rPr lang="en-US" sz="2000" dirty="0" err="1">
                <a:latin typeface="Poppins"/>
                <a:ea typeface="Poppins"/>
                <a:cs typeface="Poppins"/>
                <a:sym typeface="Poppins"/>
              </a:rPr>
              <a:t>formalen</a:t>
            </a:r>
            <a:r>
              <a:rPr lang="en-US" sz="2000" dirty="0">
                <a:latin typeface="Poppins"/>
                <a:ea typeface="Poppins"/>
                <a:cs typeface="Poppins"/>
                <a:sym typeface="Poppins"/>
              </a:rPr>
              <a:t> </a:t>
            </a:r>
            <a:r>
              <a:rPr lang="en-US" sz="2000" dirty="0" err="1">
                <a:latin typeface="Poppins"/>
                <a:ea typeface="Poppins"/>
                <a:cs typeface="Poppins"/>
                <a:sym typeface="Poppins"/>
              </a:rPr>
              <a:t>Hospitationszyklus</a:t>
            </a:r>
            <a:r>
              <a:rPr lang="en-US" sz="2000" dirty="0">
                <a:latin typeface="Poppins"/>
                <a:ea typeface="Poppins"/>
                <a:cs typeface="Poppins"/>
                <a:sym typeface="Poppins"/>
              </a:rPr>
              <a:t> </a:t>
            </a:r>
            <a:r>
              <a:rPr lang="en-US" sz="2000" dirty="0" err="1">
                <a:latin typeface="Poppins"/>
                <a:ea typeface="Poppins"/>
                <a:cs typeface="Poppins"/>
                <a:sym typeface="Poppins"/>
              </a:rPr>
              <a:t>zu</a:t>
            </a:r>
            <a:r>
              <a:rPr lang="en-US" sz="2000" dirty="0">
                <a:latin typeface="Poppins"/>
                <a:ea typeface="Poppins"/>
                <a:cs typeface="Poppins"/>
                <a:sym typeface="Poppins"/>
              </a:rPr>
              <a:t> </a:t>
            </a:r>
            <a:r>
              <a:rPr lang="en-US" sz="2000" dirty="0" err="1">
                <a:latin typeface="Poppins"/>
                <a:ea typeface="Poppins"/>
                <a:cs typeface="Poppins"/>
                <a:sym typeface="Poppins"/>
              </a:rPr>
              <a:t>warten</a:t>
            </a:r>
            <a:r>
              <a:rPr lang="en-US" sz="2000" dirty="0">
                <a:latin typeface="Poppins"/>
                <a:ea typeface="Poppins"/>
                <a:cs typeface="Poppins"/>
                <a:sym typeface="Poppins"/>
              </a:rPr>
              <a:t>, bitten Sie </a:t>
            </a:r>
            <a:r>
              <a:rPr lang="en-US" sz="2000" dirty="0" err="1">
                <a:latin typeface="Poppins"/>
                <a:ea typeface="Poppins"/>
                <a:cs typeface="Poppins"/>
                <a:sym typeface="Poppins"/>
              </a:rPr>
              <a:t>eine</a:t>
            </a:r>
            <a:r>
              <a:rPr lang="en-US" sz="2000" dirty="0">
                <a:latin typeface="Poppins"/>
                <a:ea typeface="Poppins"/>
                <a:cs typeface="Poppins"/>
                <a:sym typeface="Poppins"/>
              </a:rPr>
              <a:t> </a:t>
            </a:r>
            <a:r>
              <a:rPr lang="en-US" sz="2000" dirty="0" err="1">
                <a:latin typeface="Poppins"/>
                <a:ea typeface="Poppins"/>
                <a:cs typeface="Poppins"/>
                <a:sym typeface="Poppins"/>
              </a:rPr>
              <a:t>Kollegin</a:t>
            </a:r>
            <a:r>
              <a:rPr lang="en-US" sz="2000" dirty="0">
                <a:latin typeface="Poppins"/>
                <a:ea typeface="Poppins"/>
                <a:cs typeface="Poppins"/>
                <a:sym typeface="Poppins"/>
              </a:rPr>
              <a:t> </a:t>
            </a:r>
            <a:r>
              <a:rPr lang="en-US" sz="2000" dirty="0" err="1">
                <a:latin typeface="Poppins"/>
                <a:ea typeface="Poppins"/>
                <a:cs typeface="Poppins"/>
                <a:sym typeface="Poppins"/>
              </a:rPr>
              <a:t>oder</a:t>
            </a:r>
            <a:r>
              <a:rPr lang="en-US" sz="2000" dirty="0">
                <a:latin typeface="Poppins"/>
                <a:ea typeface="Poppins"/>
                <a:cs typeface="Poppins"/>
                <a:sym typeface="Poppins"/>
              </a:rPr>
              <a:t> </a:t>
            </a:r>
            <a:r>
              <a:rPr lang="en-US" sz="2000" dirty="0" err="1">
                <a:latin typeface="Poppins"/>
                <a:ea typeface="Poppins"/>
                <a:cs typeface="Poppins"/>
                <a:sym typeface="Poppins"/>
              </a:rPr>
              <a:t>einen</a:t>
            </a:r>
            <a:r>
              <a:rPr lang="en-US" sz="2000" dirty="0">
                <a:latin typeface="Poppins"/>
                <a:ea typeface="Poppins"/>
                <a:cs typeface="Poppins"/>
                <a:sym typeface="Poppins"/>
              </a:rPr>
              <a:t> </a:t>
            </a:r>
            <a:r>
              <a:rPr lang="en-US" sz="2000" dirty="0" err="1">
                <a:latin typeface="Poppins"/>
                <a:ea typeface="Poppins"/>
                <a:cs typeface="Poppins"/>
                <a:sym typeface="Poppins"/>
              </a:rPr>
              <a:t>Kollegen</a:t>
            </a:r>
            <a:r>
              <a:rPr lang="en-US" sz="2000" dirty="0">
                <a:latin typeface="Poppins"/>
                <a:ea typeface="Poppins"/>
                <a:cs typeface="Poppins"/>
                <a:sym typeface="Poppins"/>
              </a:rPr>
              <a:t>: „</a:t>
            </a:r>
            <a:r>
              <a:rPr lang="en-US" sz="2000" dirty="0" err="1">
                <a:latin typeface="Poppins"/>
                <a:ea typeface="Poppins"/>
                <a:cs typeface="Poppins"/>
                <a:sym typeface="Poppins"/>
              </a:rPr>
              <a:t>Könntest</a:t>
            </a:r>
            <a:r>
              <a:rPr lang="en-US" sz="2000" dirty="0">
                <a:latin typeface="Poppins"/>
                <a:ea typeface="Poppins"/>
                <a:cs typeface="Poppins"/>
                <a:sym typeface="Poppins"/>
              </a:rPr>
              <a:t> du </a:t>
            </a:r>
            <a:r>
              <a:rPr lang="en-US" sz="2000" dirty="0" err="1">
                <a:latin typeface="Poppins"/>
                <a:ea typeface="Poppins"/>
                <a:cs typeface="Poppins"/>
                <a:sym typeface="Poppins"/>
              </a:rPr>
              <a:t>nächste</a:t>
            </a:r>
            <a:r>
              <a:rPr lang="en-US" sz="2000" dirty="0">
                <a:latin typeface="Poppins"/>
                <a:ea typeface="Poppins"/>
                <a:cs typeface="Poppins"/>
                <a:sym typeface="Poppins"/>
              </a:rPr>
              <a:t> </a:t>
            </a:r>
            <a:r>
              <a:rPr lang="en-US" sz="2000" dirty="0" err="1">
                <a:latin typeface="Poppins"/>
                <a:ea typeface="Poppins"/>
                <a:cs typeface="Poppins"/>
                <a:sym typeface="Poppins"/>
              </a:rPr>
              <a:t>Woche</a:t>
            </a:r>
            <a:r>
              <a:rPr lang="en-US" sz="2000" dirty="0">
                <a:latin typeface="Poppins"/>
                <a:ea typeface="Poppins"/>
                <a:cs typeface="Poppins"/>
                <a:sym typeface="Poppins"/>
              </a:rPr>
              <a:t> </a:t>
            </a:r>
            <a:r>
              <a:rPr lang="en-US" sz="2000" dirty="0" err="1">
                <a:latin typeface="Poppins"/>
                <a:ea typeface="Poppins"/>
                <a:cs typeface="Poppins"/>
                <a:sym typeface="Poppins"/>
              </a:rPr>
              <a:t>beobachten</a:t>
            </a:r>
            <a:r>
              <a:rPr lang="en-US" sz="2000" dirty="0">
                <a:latin typeface="Poppins"/>
                <a:ea typeface="Poppins"/>
                <a:cs typeface="Poppins"/>
                <a:sym typeface="Poppins"/>
              </a:rPr>
              <a:t>, </a:t>
            </a:r>
            <a:r>
              <a:rPr lang="en-US" sz="2000" dirty="0" err="1">
                <a:latin typeface="Poppins"/>
                <a:ea typeface="Poppins"/>
                <a:cs typeface="Poppins"/>
                <a:sym typeface="Poppins"/>
              </a:rPr>
              <a:t>wie</a:t>
            </a:r>
            <a:r>
              <a:rPr lang="en-US" sz="2000" dirty="0">
                <a:latin typeface="Poppins"/>
                <a:ea typeface="Poppins"/>
                <a:cs typeface="Poppins"/>
                <a:sym typeface="Poppins"/>
              </a:rPr>
              <a:t> ich die Aufgabe </a:t>
            </a:r>
            <a:r>
              <a:rPr lang="en-US" sz="2000" dirty="0" err="1">
                <a:latin typeface="Poppins"/>
                <a:ea typeface="Poppins"/>
                <a:cs typeface="Poppins"/>
                <a:sym typeface="Poppins"/>
              </a:rPr>
              <a:t>einführe</a:t>
            </a:r>
            <a:r>
              <a:rPr lang="en-US" sz="2000" dirty="0">
                <a:latin typeface="Poppins"/>
                <a:ea typeface="Poppins"/>
                <a:cs typeface="Poppins"/>
                <a:sym typeface="Poppins"/>
              </a:rPr>
              <a:t>, und mir </a:t>
            </a:r>
            <a:r>
              <a:rPr lang="en-US" sz="2000" dirty="0" err="1">
                <a:latin typeface="Poppins"/>
                <a:ea typeface="Poppins"/>
                <a:cs typeface="Poppins"/>
                <a:sym typeface="Poppins"/>
              </a:rPr>
              <a:t>sagen</a:t>
            </a:r>
            <a:r>
              <a:rPr lang="en-US" sz="2000" dirty="0">
                <a:latin typeface="Poppins"/>
                <a:ea typeface="Poppins"/>
                <a:cs typeface="Poppins"/>
                <a:sym typeface="Poppins"/>
              </a:rPr>
              <a:t>, </a:t>
            </a:r>
            <a:r>
              <a:rPr lang="en-US" sz="2000" dirty="0" err="1">
                <a:latin typeface="Poppins"/>
                <a:ea typeface="Poppins"/>
                <a:cs typeface="Poppins"/>
                <a:sym typeface="Poppins"/>
              </a:rPr>
              <a:t>ob</a:t>
            </a:r>
            <a:r>
              <a:rPr lang="en-US" sz="2000" dirty="0">
                <a:latin typeface="Poppins"/>
                <a:ea typeface="Poppins"/>
                <a:cs typeface="Poppins"/>
                <a:sym typeface="Poppins"/>
              </a:rPr>
              <a:t> </a:t>
            </a:r>
            <a:r>
              <a:rPr lang="en-US" sz="2000" dirty="0" err="1">
                <a:latin typeface="Poppins"/>
                <a:ea typeface="Poppins"/>
                <a:cs typeface="Poppins"/>
                <a:sym typeface="Poppins"/>
              </a:rPr>
              <a:t>meine</a:t>
            </a:r>
            <a:r>
              <a:rPr lang="en-US" sz="2000" dirty="0">
                <a:latin typeface="Poppins"/>
                <a:ea typeface="Poppins"/>
                <a:cs typeface="Poppins"/>
                <a:sym typeface="Poppins"/>
              </a:rPr>
              <a:t> </a:t>
            </a:r>
            <a:r>
              <a:rPr lang="en-US" sz="2000" dirty="0" err="1">
                <a:latin typeface="Poppins"/>
                <a:ea typeface="Poppins"/>
                <a:cs typeface="Poppins"/>
                <a:sym typeface="Poppins"/>
              </a:rPr>
              <a:t>Anweisungen</a:t>
            </a:r>
            <a:r>
              <a:rPr lang="en-US" sz="2000" dirty="0">
                <a:latin typeface="Poppins"/>
                <a:ea typeface="Poppins"/>
                <a:cs typeface="Poppins"/>
                <a:sym typeface="Poppins"/>
              </a:rPr>
              <a:t> </a:t>
            </a:r>
            <a:r>
              <a:rPr lang="en-US" sz="2000" dirty="0" err="1">
                <a:latin typeface="Poppins"/>
                <a:ea typeface="Poppins"/>
                <a:cs typeface="Poppins"/>
                <a:sym typeface="Poppins"/>
              </a:rPr>
              <a:t>klar</a:t>
            </a:r>
            <a:r>
              <a:rPr lang="en-US" sz="2000" dirty="0">
                <a:latin typeface="Poppins"/>
                <a:ea typeface="Poppins"/>
                <a:cs typeface="Poppins"/>
                <a:sym typeface="Poppins"/>
              </a:rPr>
              <a:t> </a:t>
            </a:r>
            <a:r>
              <a:rPr lang="en-US" sz="2000" dirty="0" err="1">
                <a:latin typeface="Poppins"/>
                <a:ea typeface="Poppins"/>
                <a:cs typeface="Poppins"/>
                <a:sym typeface="Poppins"/>
              </a:rPr>
              <a:t>sind</a:t>
            </a:r>
            <a:r>
              <a:rPr lang="en-US" sz="2000" dirty="0">
                <a:latin typeface="Poppins"/>
                <a:ea typeface="Poppins"/>
                <a:cs typeface="Poppins"/>
                <a:sym typeface="Poppins"/>
              </a:rPr>
              <a:t>, bevor die </a:t>
            </a:r>
            <a:r>
              <a:rPr lang="en-US" sz="2000" dirty="0" err="1">
                <a:latin typeface="Poppins"/>
                <a:ea typeface="Poppins"/>
                <a:cs typeface="Poppins"/>
                <a:sym typeface="Poppins"/>
              </a:rPr>
              <a:t>Lernenden</a:t>
            </a:r>
            <a:r>
              <a:rPr lang="en-US" sz="2000" dirty="0">
                <a:latin typeface="Poppins"/>
                <a:ea typeface="Poppins"/>
                <a:cs typeface="Poppins"/>
                <a:sym typeface="Poppins"/>
              </a:rPr>
              <a:t> </a:t>
            </a:r>
            <a:r>
              <a:rPr lang="en-US" sz="2000" dirty="0" err="1">
                <a:latin typeface="Poppins"/>
                <a:ea typeface="Poppins"/>
                <a:cs typeface="Poppins"/>
                <a:sym typeface="Poppins"/>
              </a:rPr>
              <a:t>beginnen</a:t>
            </a:r>
            <a:r>
              <a:rPr lang="en-US" sz="2000" dirty="0">
                <a:latin typeface="Poppins"/>
                <a:ea typeface="Poppins"/>
                <a:cs typeface="Poppins"/>
                <a:sym typeface="Poppins"/>
              </a:rPr>
              <a:t>?“ Eine </a:t>
            </a:r>
            <a:r>
              <a:rPr lang="en-US" sz="2000" dirty="0" err="1">
                <a:latin typeface="Poppins"/>
                <a:ea typeface="Poppins"/>
                <a:cs typeface="Poppins"/>
                <a:sym typeface="Poppins"/>
              </a:rPr>
              <a:t>gezielte</a:t>
            </a:r>
            <a:r>
              <a:rPr lang="en-US" sz="2000" dirty="0">
                <a:latin typeface="Poppins"/>
                <a:ea typeface="Poppins"/>
                <a:cs typeface="Poppins"/>
                <a:sym typeface="Poppins"/>
              </a:rPr>
              <a:t> </a:t>
            </a:r>
            <a:r>
              <a:rPr lang="en-US" sz="2000" dirty="0" err="1">
                <a:latin typeface="Poppins"/>
                <a:ea typeface="Poppins"/>
                <a:cs typeface="Poppins"/>
                <a:sym typeface="Poppins"/>
              </a:rPr>
              <a:t>kollegiale</a:t>
            </a:r>
            <a:r>
              <a:rPr lang="en-US" sz="2000" dirty="0">
                <a:latin typeface="Poppins"/>
                <a:ea typeface="Poppins"/>
                <a:cs typeface="Poppins"/>
                <a:sym typeface="Poppins"/>
              </a:rPr>
              <a:t> </a:t>
            </a:r>
            <a:r>
              <a:rPr lang="en-US" sz="2000" dirty="0" err="1">
                <a:latin typeface="Poppins"/>
                <a:ea typeface="Poppins"/>
                <a:cs typeface="Poppins"/>
                <a:sym typeface="Poppins"/>
              </a:rPr>
              <a:t>Hospitation</a:t>
            </a:r>
            <a:r>
              <a:rPr lang="en-US" sz="2000" dirty="0">
                <a:latin typeface="Poppins"/>
                <a:ea typeface="Poppins"/>
                <a:cs typeface="Poppins"/>
                <a:sym typeface="Poppins"/>
              </a:rPr>
              <a:t>, die </a:t>
            </a:r>
            <a:r>
              <a:rPr lang="en-US" sz="2000" dirty="0" err="1">
                <a:latin typeface="Poppins"/>
                <a:ea typeface="Poppins"/>
                <a:cs typeface="Poppins"/>
                <a:sym typeface="Poppins"/>
              </a:rPr>
              <a:t>sich</a:t>
            </a:r>
            <a:r>
              <a:rPr lang="en-US" sz="2000" dirty="0">
                <a:latin typeface="Poppins"/>
                <a:ea typeface="Poppins"/>
                <a:cs typeface="Poppins"/>
                <a:sym typeface="Poppins"/>
              </a:rPr>
              <a:t> auf </a:t>
            </a:r>
            <a:r>
              <a:rPr lang="en-US" sz="2000" dirty="0" err="1">
                <a:latin typeface="Poppins"/>
                <a:ea typeface="Poppins"/>
                <a:cs typeface="Poppins"/>
                <a:sym typeface="Poppins"/>
              </a:rPr>
              <a:t>eine</a:t>
            </a:r>
            <a:r>
              <a:rPr lang="en-US" sz="2000" dirty="0">
                <a:latin typeface="Poppins"/>
                <a:ea typeface="Poppins"/>
                <a:cs typeface="Poppins"/>
                <a:sym typeface="Poppins"/>
              </a:rPr>
              <a:t> </a:t>
            </a:r>
            <a:r>
              <a:rPr lang="en-US" sz="2000" dirty="0" err="1">
                <a:latin typeface="Poppins"/>
                <a:ea typeface="Poppins"/>
                <a:cs typeface="Poppins"/>
                <a:sym typeface="Poppins"/>
              </a:rPr>
              <a:t>konkrete</a:t>
            </a:r>
            <a:r>
              <a:rPr lang="en-US" sz="2000" dirty="0">
                <a:latin typeface="Poppins"/>
                <a:ea typeface="Poppins"/>
                <a:cs typeface="Poppins"/>
                <a:sym typeface="Poppins"/>
              </a:rPr>
              <a:t> Frage </a:t>
            </a:r>
            <a:r>
              <a:rPr lang="en-US" sz="2000" dirty="0" err="1">
                <a:latin typeface="Poppins"/>
                <a:ea typeface="Poppins"/>
                <a:cs typeface="Poppins"/>
                <a:sym typeface="Poppins"/>
              </a:rPr>
              <a:t>konzentriert</a:t>
            </a:r>
            <a:r>
              <a:rPr lang="en-US" sz="2000" dirty="0">
                <a:latin typeface="Poppins"/>
                <a:ea typeface="Poppins"/>
                <a:cs typeface="Poppins"/>
                <a:sym typeface="Poppins"/>
              </a:rPr>
              <a:t>, </a:t>
            </a:r>
            <a:r>
              <a:rPr lang="en-US" sz="2000" dirty="0" err="1">
                <a:latin typeface="Poppins"/>
                <a:ea typeface="Poppins"/>
                <a:cs typeface="Poppins"/>
                <a:sym typeface="Poppins"/>
              </a:rPr>
              <a:t>liefert</a:t>
            </a:r>
            <a:r>
              <a:rPr lang="en-US" sz="2000" dirty="0">
                <a:latin typeface="Poppins"/>
                <a:ea typeface="Poppins"/>
                <a:cs typeface="Poppins"/>
                <a:sym typeface="Poppins"/>
              </a:rPr>
              <a:t> </a:t>
            </a:r>
            <a:r>
              <a:rPr lang="en-US" sz="2000" dirty="0" err="1">
                <a:latin typeface="Poppins"/>
                <a:ea typeface="Poppins"/>
                <a:cs typeface="Poppins"/>
                <a:sym typeface="Poppins"/>
              </a:rPr>
              <a:t>nützlicheres</a:t>
            </a:r>
            <a:r>
              <a:rPr lang="en-US" sz="2000" dirty="0">
                <a:latin typeface="Poppins"/>
                <a:ea typeface="Poppins"/>
                <a:cs typeface="Poppins"/>
                <a:sym typeface="Poppins"/>
              </a:rPr>
              <a:t> Feedback </a:t>
            </a:r>
            <a:r>
              <a:rPr lang="en-US" sz="2000" dirty="0" err="1">
                <a:latin typeface="Poppins"/>
                <a:ea typeface="Poppins"/>
                <a:cs typeface="Poppins"/>
                <a:sym typeface="Poppins"/>
              </a:rPr>
              <a:t>als</a:t>
            </a:r>
            <a:r>
              <a:rPr lang="en-US" sz="2000" dirty="0">
                <a:latin typeface="Poppins"/>
                <a:ea typeface="Poppins"/>
                <a:cs typeface="Poppins"/>
                <a:sym typeface="Poppins"/>
              </a:rPr>
              <a:t> die </a:t>
            </a:r>
            <a:r>
              <a:rPr lang="en-US" sz="2000" dirty="0" err="1">
                <a:latin typeface="Poppins"/>
                <a:ea typeface="Poppins"/>
                <a:cs typeface="Poppins"/>
                <a:sym typeface="Poppins"/>
              </a:rPr>
              <a:t>allgemeine</a:t>
            </a:r>
            <a:r>
              <a:rPr lang="en-US" sz="2000" dirty="0">
                <a:latin typeface="Poppins"/>
                <a:ea typeface="Poppins"/>
                <a:cs typeface="Poppins"/>
                <a:sym typeface="Poppins"/>
              </a:rPr>
              <a:t> </a:t>
            </a:r>
            <a:r>
              <a:rPr lang="en-US" sz="2000" dirty="0" err="1">
                <a:latin typeface="Poppins"/>
                <a:ea typeface="Poppins"/>
                <a:cs typeface="Poppins"/>
                <a:sym typeface="Poppins"/>
              </a:rPr>
              <a:t>Beobachtung</a:t>
            </a:r>
            <a:r>
              <a:rPr lang="en-US" sz="2000" dirty="0">
                <a:latin typeface="Poppins"/>
                <a:ea typeface="Poppins"/>
                <a:cs typeface="Poppins"/>
                <a:sym typeface="Poppins"/>
              </a:rPr>
              <a:t> </a:t>
            </a:r>
            <a:r>
              <a:rPr lang="en-US" sz="2000" dirty="0" err="1">
                <a:latin typeface="Poppins"/>
                <a:ea typeface="Poppins"/>
                <a:cs typeface="Poppins"/>
                <a:sym typeface="Poppins"/>
              </a:rPr>
              <a:t>einer</a:t>
            </a:r>
            <a:r>
              <a:rPr lang="en-US" sz="2000" dirty="0">
                <a:latin typeface="Poppins"/>
                <a:ea typeface="Poppins"/>
                <a:cs typeface="Poppins"/>
                <a:sym typeface="Poppins"/>
              </a:rPr>
              <a:t> </a:t>
            </a:r>
            <a:r>
              <a:rPr lang="en-US" sz="2000" dirty="0" err="1">
                <a:latin typeface="Poppins"/>
                <a:ea typeface="Poppins"/>
                <a:cs typeface="Poppins"/>
                <a:sym typeface="Poppins"/>
              </a:rPr>
              <a:t>gesamten</a:t>
            </a:r>
            <a:r>
              <a:rPr lang="en-US" sz="2000" dirty="0">
                <a:latin typeface="Poppins"/>
                <a:ea typeface="Poppins"/>
                <a:cs typeface="Poppins"/>
                <a:sym typeface="Poppins"/>
              </a:rPr>
              <a:t> </a:t>
            </a:r>
            <a:r>
              <a:rPr lang="en-US" sz="2000" dirty="0" err="1">
                <a:latin typeface="Poppins"/>
                <a:ea typeface="Poppins"/>
                <a:cs typeface="Poppins"/>
                <a:sym typeface="Poppins"/>
              </a:rPr>
              <a:t>Unterrichtseinheit</a:t>
            </a:r>
            <a:r>
              <a:rPr lang="en-US" sz="2000" dirty="0">
                <a:latin typeface="Poppins"/>
                <a:ea typeface="Poppins"/>
                <a:cs typeface="Poppins"/>
                <a:sym typeface="Poppins"/>
              </a:rPr>
              <a:t>. </a:t>
            </a:r>
            <a:endParaRPr sz="2000" b="0" i="0" u="none" strike="noStrike" cap="none" dirty="0">
              <a:solidFill>
                <a:srgbClr val="000000"/>
              </a:solidFill>
              <a:latin typeface="Arial"/>
              <a:ea typeface="Arial"/>
              <a:cs typeface="Arial"/>
              <a:sym typeface="Arial"/>
            </a:endParaRPr>
          </a:p>
        </p:txBody>
      </p:sp>
      <p:sp>
        <p:nvSpPr>
          <p:cNvPr id="214" name="Google Shape;214;p27"/>
          <p:cNvSpPr txBox="1"/>
          <p:nvPr/>
        </p:nvSpPr>
        <p:spPr>
          <a:xfrm>
            <a:off x="749494" y="525957"/>
            <a:ext cx="10236000" cy="4002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Abschnitt 2:Üben reflektierend im Unterricht täglich</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2297194" y="790422"/>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1783079" y="2070122"/>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2608170" y="525939"/>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txBox="1"/>
          <p:nvPr/>
        </p:nvSpPr>
        <p:spPr>
          <a:xfrm>
            <a:off x="288817" y="1129056"/>
            <a:ext cx="10942800" cy="23829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dirty="0" err="1">
                <a:latin typeface="Poppins"/>
                <a:ea typeface="Poppins"/>
                <a:cs typeface="Poppins"/>
                <a:sym typeface="Poppins"/>
              </a:rPr>
              <a:t>Reflexion</a:t>
            </a:r>
            <a:r>
              <a:rPr lang="en-US" sz="2400" dirty="0">
                <a:latin typeface="Poppins"/>
                <a:ea typeface="Poppins"/>
                <a:cs typeface="Poppins"/>
                <a:sym typeface="Poppins"/>
              </a:rPr>
              <a:t> </a:t>
            </a:r>
            <a:r>
              <a:rPr lang="en-US" sz="2400" dirty="0" err="1">
                <a:latin typeface="Poppins"/>
                <a:ea typeface="Poppins"/>
                <a:cs typeface="Poppins"/>
                <a:sym typeface="Poppins"/>
              </a:rPr>
              <a:t>erfordert</a:t>
            </a:r>
            <a:r>
              <a:rPr lang="en-US" sz="2400" dirty="0">
                <a:latin typeface="Poppins"/>
                <a:ea typeface="Poppins"/>
                <a:cs typeface="Poppins"/>
                <a:sym typeface="Poppins"/>
              </a:rPr>
              <a:t> </a:t>
            </a:r>
            <a:r>
              <a:rPr lang="en-US" sz="2400" dirty="0" err="1">
                <a:latin typeface="Poppins"/>
                <a:ea typeface="Poppins"/>
                <a:cs typeface="Poppins"/>
                <a:sym typeface="Poppins"/>
              </a:rPr>
              <a:t>weder</a:t>
            </a:r>
            <a:r>
              <a:rPr lang="en-US" sz="2400" dirty="0">
                <a:latin typeface="Poppins"/>
                <a:ea typeface="Poppins"/>
                <a:cs typeface="Poppins"/>
                <a:sym typeface="Poppins"/>
              </a:rPr>
              <a:t> </a:t>
            </a:r>
            <a:r>
              <a:rPr lang="en-US" sz="2400" dirty="0" err="1">
                <a:latin typeface="Poppins"/>
                <a:ea typeface="Poppins"/>
                <a:cs typeface="Poppins"/>
                <a:sym typeface="Poppins"/>
              </a:rPr>
              <a:t>ein</a:t>
            </a:r>
            <a:r>
              <a:rPr lang="en-US" sz="2400" dirty="0">
                <a:latin typeface="Poppins"/>
                <a:ea typeface="Poppins"/>
                <a:cs typeface="Poppins"/>
                <a:sym typeface="Poppins"/>
              </a:rPr>
              <a:t> </a:t>
            </a:r>
            <a:r>
              <a:rPr lang="en-US" sz="2400" dirty="0" err="1">
                <a:latin typeface="Poppins"/>
                <a:ea typeface="Poppins"/>
                <a:cs typeface="Poppins"/>
                <a:sym typeface="Poppins"/>
              </a:rPr>
              <a:t>formales</a:t>
            </a:r>
            <a:r>
              <a:rPr lang="en-US" sz="2400" dirty="0">
                <a:latin typeface="Poppins"/>
                <a:ea typeface="Poppins"/>
                <a:cs typeface="Poppins"/>
                <a:sym typeface="Poppins"/>
              </a:rPr>
              <a:t> </a:t>
            </a:r>
            <a:r>
              <a:rPr lang="en-US" sz="2400" dirty="0" err="1">
                <a:latin typeface="Poppins"/>
                <a:ea typeface="Poppins"/>
                <a:cs typeface="Poppins"/>
                <a:sym typeface="Poppins"/>
              </a:rPr>
              <a:t>Verfahren</a:t>
            </a:r>
            <a:r>
              <a:rPr lang="en-US" sz="2400" dirty="0">
                <a:latin typeface="Poppins"/>
                <a:ea typeface="Poppins"/>
                <a:cs typeface="Poppins"/>
                <a:sym typeface="Poppins"/>
              </a:rPr>
              <a:t> </a:t>
            </a:r>
            <a:r>
              <a:rPr lang="en-US" sz="2400" dirty="0" err="1">
                <a:latin typeface="Poppins"/>
                <a:ea typeface="Poppins"/>
                <a:cs typeface="Poppins"/>
                <a:sym typeface="Poppins"/>
              </a:rPr>
              <a:t>noch</a:t>
            </a:r>
            <a:r>
              <a:rPr lang="en-US" sz="2400" dirty="0">
                <a:latin typeface="Poppins"/>
                <a:ea typeface="Poppins"/>
                <a:cs typeface="Poppins"/>
                <a:sym typeface="Poppins"/>
              </a:rPr>
              <a:t> </a:t>
            </a:r>
            <a:r>
              <a:rPr lang="en-US" sz="2400" dirty="0" err="1">
                <a:latin typeface="Poppins"/>
                <a:ea typeface="Poppins"/>
                <a:cs typeface="Poppins"/>
                <a:sym typeface="Poppins"/>
              </a:rPr>
              <a:t>erheblichen</a:t>
            </a:r>
            <a:r>
              <a:rPr lang="en-US" sz="2400" dirty="0">
                <a:latin typeface="Poppins"/>
                <a:ea typeface="Poppins"/>
                <a:cs typeface="Poppins"/>
                <a:sym typeface="Poppins"/>
              </a:rPr>
              <a:t> </a:t>
            </a:r>
            <a:r>
              <a:rPr lang="en-US" sz="2400" dirty="0" err="1">
                <a:latin typeface="Poppins"/>
                <a:ea typeface="Poppins"/>
                <a:cs typeface="Poppins"/>
                <a:sym typeface="Poppins"/>
              </a:rPr>
              <a:t>Zeitaufwand</a:t>
            </a:r>
            <a:r>
              <a:rPr lang="en-US" sz="2400" dirty="0">
                <a:latin typeface="Poppins"/>
                <a:ea typeface="Poppins"/>
                <a:cs typeface="Poppins"/>
                <a:sym typeface="Poppins"/>
              </a:rPr>
              <a:t>. Sie </a:t>
            </a:r>
            <a:r>
              <a:rPr lang="en-US" sz="2400" dirty="0" err="1">
                <a:latin typeface="Poppins"/>
                <a:ea typeface="Poppins"/>
                <a:cs typeface="Poppins"/>
                <a:sym typeface="Poppins"/>
              </a:rPr>
              <a:t>erfordert</a:t>
            </a:r>
            <a:r>
              <a:rPr lang="en-US" sz="2400" dirty="0">
                <a:latin typeface="Poppins"/>
                <a:ea typeface="Poppins"/>
                <a:cs typeface="Poppins"/>
                <a:sym typeface="Poppins"/>
              </a:rPr>
              <a:t> die </a:t>
            </a:r>
            <a:r>
              <a:rPr lang="en-US" sz="2400" dirty="0" err="1">
                <a:latin typeface="Poppins"/>
                <a:ea typeface="Poppins"/>
                <a:cs typeface="Poppins"/>
                <a:sym typeface="Poppins"/>
              </a:rPr>
              <a:t>beständige</a:t>
            </a:r>
            <a:r>
              <a:rPr lang="en-US" sz="2400" dirty="0">
                <a:latin typeface="Poppins"/>
                <a:ea typeface="Poppins"/>
                <a:cs typeface="Poppins"/>
                <a:sym typeface="Poppins"/>
              </a:rPr>
              <a:t> </a:t>
            </a:r>
            <a:r>
              <a:rPr lang="en-US" sz="2400" dirty="0" err="1">
                <a:latin typeface="Poppins"/>
                <a:ea typeface="Poppins"/>
                <a:cs typeface="Poppins"/>
                <a:sym typeface="Poppins"/>
              </a:rPr>
              <a:t>Gewohnheit</a:t>
            </a:r>
            <a:r>
              <a:rPr lang="en-US" sz="2400" dirty="0">
                <a:latin typeface="Poppins"/>
                <a:ea typeface="Poppins"/>
                <a:cs typeface="Poppins"/>
                <a:sym typeface="Poppins"/>
              </a:rPr>
              <a:t>, </a:t>
            </a:r>
            <a:r>
              <a:rPr lang="en-US" sz="2400" dirty="0" err="1">
                <a:latin typeface="Poppins"/>
                <a:ea typeface="Poppins"/>
                <a:cs typeface="Poppins"/>
                <a:sym typeface="Poppins"/>
              </a:rPr>
              <a:t>sich</a:t>
            </a:r>
            <a:r>
              <a:rPr lang="en-US" sz="2400" dirty="0">
                <a:latin typeface="Poppins"/>
                <a:ea typeface="Poppins"/>
                <a:cs typeface="Poppins"/>
                <a:sym typeface="Poppins"/>
              </a:rPr>
              <a:t> </a:t>
            </a:r>
            <a:r>
              <a:rPr lang="en-US" sz="2400" dirty="0" err="1">
                <a:latin typeface="Poppins"/>
                <a:ea typeface="Poppins"/>
                <a:cs typeface="Poppins"/>
                <a:sym typeface="Poppins"/>
              </a:rPr>
              <a:t>nach</a:t>
            </a:r>
            <a:r>
              <a:rPr lang="en-US" sz="2400" dirty="0">
                <a:latin typeface="Poppins"/>
                <a:ea typeface="Poppins"/>
                <a:cs typeface="Poppins"/>
                <a:sym typeface="Poppins"/>
              </a:rPr>
              <a:t> </a:t>
            </a:r>
            <a:r>
              <a:rPr lang="en-US" sz="2400" dirty="0" err="1">
                <a:latin typeface="Poppins"/>
                <a:ea typeface="Poppins"/>
                <a:cs typeface="Poppins"/>
                <a:sym typeface="Poppins"/>
              </a:rPr>
              <a:t>jeder</a:t>
            </a:r>
            <a:r>
              <a:rPr lang="en-US" sz="2400" dirty="0">
                <a:latin typeface="Poppins"/>
                <a:ea typeface="Poppins"/>
                <a:cs typeface="Poppins"/>
                <a:sym typeface="Poppins"/>
              </a:rPr>
              <a:t> </a:t>
            </a:r>
            <a:r>
              <a:rPr lang="en-US" sz="2400" dirty="0" err="1">
                <a:latin typeface="Poppins"/>
                <a:ea typeface="Poppins"/>
                <a:cs typeface="Poppins"/>
                <a:sym typeface="Poppins"/>
              </a:rPr>
              <a:t>Unterrichtseinheit</a:t>
            </a:r>
            <a:r>
              <a:rPr lang="en-US" sz="2400" dirty="0">
                <a:latin typeface="Poppins"/>
                <a:ea typeface="Poppins"/>
                <a:cs typeface="Poppins"/>
                <a:sym typeface="Poppins"/>
              </a:rPr>
              <a:t> </a:t>
            </a:r>
            <a:r>
              <a:rPr lang="en-US" sz="2400" dirty="0" err="1">
                <a:latin typeface="Poppins"/>
                <a:ea typeface="Poppins"/>
                <a:cs typeface="Poppins"/>
                <a:sym typeface="Poppins"/>
              </a:rPr>
              <a:t>einige</a:t>
            </a:r>
            <a:r>
              <a:rPr lang="en-US" sz="2400" dirty="0">
                <a:latin typeface="Poppins"/>
                <a:ea typeface="Poppins"/>
                <a:cs typeface="Poppins"/>
                <a:sym typeface="Poppins"/>
              </a:rPr>
              <a:t> </a:t>
            </a:r>
            <a:r>
              <a:rPr lang="en-US" sz="2400" dirty="0" err="1">
                <a:latin typeface="Poppins"/>
                <a:ea typeface="Poppins"/>
                <a:cs typeface="Poppins"/>
                <a:sym typeface="Poppins"/>
              </a:rPr>
              <a:t>wenige</a:t>
            </a:r>
            <a:r>
              <a:rPr lang="en-US" sz="2400" dirty="0">
                <a:latin typeface="Poppins"/>
                <a:ea typeface="Poppins"/>
                <a:cs typeface="Poppins"/>
                <a:sym typeface="Poppins"/>
              </a:rPr>
              <a:t> </a:t>
            </a:r>
            <a:r>
              <a:rPr lang="en-US" sz="2400" dirty="0" err="1">
                <a:latin typeface="Poppins"/>
                <a:ea typeface="Poppins"/>
                <a:cs typeface="Poppins"/>
                <a:sym typeface="Poppins"/>
              </a:rPr>
              <a:t>gezielte</a:t>
            </a:r>
            <a:r>
              <a:rPr lang="en-US" sz="2400" dirty="0">
                <a:latin typeface="Poppins"/>
                <a:ea typeface="Poppins"/>
                <a:cs typeface="Poppins"/>
                <a:sym typeface="Poppins"/>
              </a:rPr>
              <a:t> </a:t>
            </a:r>
            <a:r>
              <a:rPr lang="en-US" sz="2400" dirty="0" err="1">
                <a:latin typeface="Poppins"/>
                <a:ea typeface="Poppins"/>
                <a:cs typeface="Poppins"/>
                <a:sym typeface="Poppins"/>
              </a:rPr>
              <a:t>Fragen</a:t>
            </a:r>
            <a:r>
              <a:rPr lang="en-US" sz="2400" dirty="0">
                <a:latin typeface="Poppins"/>
                <a:ea typeface="Poppins"/>
                <a:cs typeface="Poppins"/>
                <a:sym typeface="Poppins"/>
              </a:rPr>
              <a:t> </a:t>
            </a:r>
            <a:r>
              <a:rPr lang="en-US" sz="2400" dirty="0" err="1">
                <a:latin typeface="Poppins"/>
                <a:ea typeface="Poppins"/>
                <a:cs typeface="Poppins"/>
                <a:sym typeface="Poppins"/>
              </a:rPr>
              <a:t>zu</a:t>
            </a:r>
            <a:r>
              <a:rPr lang="en-US" sz="2400" dirty="0">
                <a:latin typeface="Poppins"/>
                <a:ea typeface="Poppins"/>
                <a:cs typeface="Poppins"/>
                <a:sym typeface="Poppins"/>
              </a:rPr>
              <a:t> </a:t>
            </a:r>
            <a:r>
              <a:rPr lang="en-US" sz="2400" dirty="0" err="1">
                <a:latin typeface="Poppins"/>
                <a:ea typeface="Poppins"/>
                <a:cs typeface="Poppins"/>
                <a:sym typeface="Poppins"/>
              </a:rPr>
              <a:t>stellen</a:t>
            </a:r>
            <a:r>
              <a:rPr lang="en-US" sz="2400" dirty="0">
                <a:latin typeface="Poppins"/>
                <a:ea typeface="Poppins"/>
                <a:cs typeface="Poppins"/>
                <a:sym typeface="Poppins"/>
              </a:rPr>
              <a:t>. Am </a:t>
            </a:r>
            <a:r>
              <a:rPr lang="en-US" sz="2400" dirty="0" err="1">
                <a:latin typeface="Poppins"/>
                <a:ea typeface="Poppins"/>
                <a:cs typeface="Poppins"/>
                <a:sym typeface="Poppins"/>
              </a:rPr>
              <a:t>wirksamsten</a:t>
            </a:r>
            <a:r>
              <a:rPr lang="en-US" sz="2400" dirty="0">
                <a:latin typeface="Poppins"/>
                <a:ea typeface="Poppins"/>
                <a:cs typeface="Poppins"/>
                <a:sym typeface="Poppins"/>
              </a:rPr>
              <a:t> </a:t>
            </a:r>
            <a:r>
              <a:rPr lang="en-US" sz="2400" dirty="0" err="1">
                <a:latin typeface="Poppins"/>
                <a:ea typeface="Poppins"/>
                <a:cs typeface="Poppins"/>
                <a:sym typeface="Poppins"/>
              </a:rPr>
              <a:t>ist</a:t>
            </a:r>
            <a:r>
              <a:rPr lang="en-US" sz="2400" dirty="0">
                <a:latin typeface="Poppins"/>
                <a:ea typeface="Poppins"/>
                <a:cs typeface="Poppins"/>
                <a:sym typeface="Poppins"/>
              </a:rPr>
              <a:t> </a:t>
            </a:r>
            <a:r>
              <a:rPr lang="en-US" sz="2400" dirty="0" err="1">
                <a:latin typeface="Poppins"/>
                <a:ea typeface="Poppins"/>
                <a:cs typeface="Poppins"/>
                <a:sym typeface="Poppins"/>
              </a:rPr>
              <a:t>Reflexion</a:t>
            </a:r>
            <a:r>
              <a:rPr lang="en-US" sz="2400" dirty="0">
                <a:latin typeface="Poppins"/>
                <a:ea typeface="Poppins"/>
                <a:cs typeface="Poppins"/>
                <a:sym typeface="Poppins"/>
              </a:rPr>
              <a:t>, </a:t>
            </a:r>
            <a:r>
              <a:rPr lang="en-US" sz="2400" dirty="0" err="1">
                <a:latin typeface="Poppins"/>
                <a:ea typeface="Poppins"/>
                <a:cs typeface="Poppins"/>
                <a:sym typeface="Poppins"/>
              </a:rPr>
              <a:t>wenn</a:t>
            </a:r>
            <a:r>
              <a:rPr lang="en-US" sz="2400" dirty="0">
                <a:latin typeface="Poppins"/>
                <a:ea typeface="Poppins"/>
                <a:cs typeface="Poppins"/>
                <a:sym typeface="Poppins"/>
              </a:rPr>
              <a:t> </a:t>
            </a:r>
            <a:r>
              <a:rPr lang="en-US" sz="2400" dirty="0" err="1">
                <a:latin typeface="Poppins"/>
                <a:ea typeface="Poppins"/>
                <a:cs typeface="Poppins"/>
                <a:sym typeface="Poppins"/>
              </a:rPr>
              <a:t>sie</a:t>
            </a:r>
            <a:r>
              <a:rPr lang="en-US" sz="2400" dirty="0">
                <a:latin typeface="Poppins"/>
                <a:ea typeface="Poppins"/>
                <a:cs typeface="Poppins"/>
                <a:sym typeface="Poppins"/>
              </a:rPr>
              <a:t> </a:t>
            </a:r>
            <a:r>
              <a:rPr lang="en-US" sz="2400" dirty="0" err="1">
                <a:latin typeface="Poppins"/>
                <a:ea typeface="Poppins"/>
                <a:cs typeface="Poppins"/>
                <a:sym typeface="Poppins"/>
              </a:rPr>
              <a:t>konkret</a:t>
            </a:r>
            <a:r>
              <a:rPr lang="en-US" sz="2400" dirty="0">
                <a:latin typeface="Poppins"/>
                <a:ea typeface="Poppins"/>
                <a:cs typeface="Poppins"/>
                <a:sym typeface="Poppins"/>
              </a:rPr>
              <a:t> </a:t>
            </a:r>
            <a:r>
              <a:rPr lang="en-US" sz="2400" dirty="0" err="1">
                <a:latin typeface="Poppins"/>
                <a:ea typeface="Poppins"/>
                <a:cs typeface="Poppins"/>
                <a:sym typeface="Poppins"/>
              </a:rPr>
              <a:t>ist</a:t>
            </a:r>
            <a:r>
              <a:rPr lang="en-US" sz="2400" dirty="0">
                <a:latin typeface="Poppins"/>
                <a:ea typeface="Poppins"/>
                <a:cs typeface="Poppins"/>
                <a:sym typeface="Poppins"/>
              </a:rPr>
              <a:t>, </a:t>
            </a:r>
            <a:r>
              <a:rPr lang="en-US" sz="2400" dirty="0" err="1">
                <a:latin typeface="Poppins"/>
                <a:ea typeface="Poppins"/>
                <a:cs typeface="Poppins"/>
                <a:sym typeface="Poppins"/>
              </a:rPr>
              <a:t>denn</a:t>
            </a:r>
            <a:r>
              <a:rPr lang="en-US" sz="2400" dirty="0">
                <a:latin typeface="Poppins"/>
                <a:ea typeface="Poppins"/>
                <a:cs typeface="Poppins"/>
                <a:sym typeface="Poppins"/>
              </a:rPr>
              <a:t> </a:t>
            </a:r>
            <a:r>
              <a:rPr lang="en-US" sz="2400" dirty="0" err="1">
                <a:latin typeface="Poppins"/>
                <a:ea typeface="Poppins"/>
                <a:cs typeface="Poppins"/>
                <a:sym typeface="Poppins"/>
              </a:rPr>
              <a:t>vage</a:t>
            </a:r>
            <a:r>
              <a:rPr lang="en-US" sz="2400" dirty="0">
                <a:latin typeface="Poppins"/>
                <a:ea typeface="Poppins"/>
                <a:cs typeface="Poppins"/>
                <a:sym typeface="Poppins"/>
              </a:rPr>
              <a:t> </a:t>
            </a:r>
            <a:r>
              <a:rPr lang="en-US" sz="2400" dirty="0" err="1">
                <a:latin typeface="Poppins"/>
                <a:ea typeface="Poppins"/>
                <a:cs typeface="Poppins"/>
                <a:sym typeface="Poppins"/>
              </a:rPr>
              <a:t>Reflexion</a:t>
            </a:r>
            <a:r>
              <a:rPr lang="en-US" sz="2400" dirty="0">
                <a:latin typeface="Poppins"/>
                <a:ea typeface="Poppins"/>
                <a:cs typeface="Poppins"/>
                <a:sym typeface="Poppins"/>
              </a:rPr>
              <a:t> </a:t>
            </a:r>
            <a:r>
              <a:rPr lang="en-US" sz="2400" dirty="0" err="1">
                <a:latin typeface="Poppins"/>
                <a:ea typeface="Poppins"/>
                <a:cs typeface="Poppins"/>
                <a:sym typeface="Poppins"/>
              </a:rPr>
              <a:t>führt</a:t>
            </a:r>
            <a:r>
              <a:rPr lang="en-US" sz="2400" dirty="0">
                <a:latin typeface="Poppins"/>
                <a:ea typeface="Poppins"/>
                <a:cs typeface="Poppins"/>
                <a:sym typeface="Poppins"/>
              </a:rPr>
              <a:t> </a:t>
            </a:r>
            <a:r>
              <a:rPr lang="en-US" sz="2400" dirty="0" err="1">
                <a:latin typeface="Poppins"/>
                <a:ea typeface="Poppins"/>
                <a:cs typeface="Poppins"/>
                <a:sym typeface="Poppins"/>
              </a:rPr>
              <a:t>zu</a:t>
            </a:r>
            <a:r>
              <a:rPr lang="en-US" sz="2400" dirty="0">
                <a:latin typeface="Poppins"/>
                <a:ea typeface="Poppins"/>
                <a:cs typeface="Poppins"/>
                <a:sym typeface="Poppins"/>
              </a:rPr>
              <a:t> </a:t>
            </a:r>
            <a:r>
              <a:rPr lang="en-US" sz="2400" dirty="0" err="1">
                <a:latin typeface="Poppins"/>
                <a:ea typeface="Poppins"/>
                <a:cs typeface="Poppins"/>
                <a:sym typeface="Poppins"/>
              </a:rPr>
              <a:t>vagen</a:t>
            </a:r>
            <a:r>
              <a:rPr lang="en-US" sz="2400" dirty="0">
                <a:latin typeface="Poppins"/>
                <a:ea typeface="Poppins"/>
                <a:cs typeface="Poppins"/>
                <a:sym typeface="Poppins"/>
              </a:rPr>
              <a:t> </a:t>
            </a:r>
            <a:r>
              <a:rPr lang="en-US" sz="2400" dirty="0" err="1">
                <a:latin typeface="Poppins"/>
                <a:ea typeface="Poppins"/>
                <a:cs typeface="Poppins"/>
                <a:sym typeface="Poppins"/>
              </a:rPr>
              <a:t>Schlussfolgerungen</a:t>
            </a:r>
            <a:r>
              <a:rPr lang="en-US" sz="2400" dirty="0">
                <a:latin typeface="Poppins"/>
                <a:ea typeface="Poppins"/>
                <a:cs typeface="Poppins"/>
                <a:sym typeface="Poppins"/>
              </a:rPr>
              <a:t>. </a:t>
            </a:r>
            <a:endParaRPr sz="1400" b="0" i="0" u="none" strike="noStrike" cap="none" dirty="0">
              <a:solidFill>
                <a:srgbClr val="000000"/>
              </a:solidFill>
              <a:latin typeface="Arial"/>
              <a:ea typeface="Arial"/>
              <a:cs typeface="Arial"/>
              <a:sym typeface="Arial"/>
            </a:endParaRPr>
          </a:p>
        </p:txBody>
      </p:sp>
      <p:sp>
        <p:nvSpPr>
          <p:cNvPr id="225" name="Google Shape;225;p27"/>
          <p:cNvSpPr txBox="1"/>
          <p:nvPr/>
        </p:nvSpPr>
        <p:spPr>
          <a:xfrm>
            <a:off x="281866" y="3751302"/>
            <a:ext cx="11090100" cy="2092840"/>
          </a:xfrm>
          <a:prstGeom prst="rect">
            <a:avLst/>
          </a:prstGeom>
          <a:noFill/>
          <a:ln>
            <a:noFill/>
          </a:ln>
        </p:spPr>
        <p:txBody>
          <a:bodyPr spcFirstLastPara="1" wrap="square" lIns="91425" tIns="45700" rIns="91425" bIns="45700" anchor="t" anchorCtr="0">
            <a:spAutoFit/>
          </a:bodyPr>
          <a:lstStyle/>
          <a:p>
            <a:pPr marL="0" lvl="0" indent="0" algn="l" rtl="0">
              <a:lnSpc>
                <a:spcPct val="130009"/>
              </a:lnSpc>
              <a:spcBef>
                <a:spcPts val="0"/>
              </a:spcBef>
              <a:spcAft>
                <a:spcPts val="0"/>
              </a:spcAft>
              <a:buNone/>
            </a:pPr>
            <a:r>
              <a:rPr lang="en-US" sz="2000" b="1" dirty="0">
                <a:latin typeface="Poppins"/>
                <a:ea typeface="Poppins"/>
                <a:cs typeface="Poppins"/>
                <a:sym typeface="Poppins"/>
              </a:rPr>
              <a:t>Eine </a:t>
            </a:r>
            <a:r>
              <a:rPr lang="en-US" sz="2000" b="1" dirty="0" err="1">
                <a:latin typeface="Poppins"/>
                <a:ea typeface="Poppins"/>
                <a:cs typeface="Poppins"/>
                <a:sym typeface="Poppins"/>
              </a:rPr>
              <a:t>einfache</a:t>
            </a:r>
            <a:r>
              <a:rPr lang="en-US" sz="2000" b="1" dirty="0">
                <a:latin typeface="Poppins"/>
                <a:ea typeface="Poppins"/>
                <a:cs typeface="Poppins"/>
                <a:sym typeface="Poppins"/>
              </a:rPr>
              <a:t> </a:t>
            </a:r>
            <a:r>
              <a:rPr lang="en-US" sz="2000" b="1" dirty="0" err="1">
                <a:latin typeface="Poppins"/>
                <a:ea typeface="Poppins"/>
                <a:cs typeface="Poppins"/>
                <a:sym typeface="Poppins"/>
              </a:rPr>
              <a:t>Reflexionsroutine</a:t>
            </a:r>
            <a:r>
              <a:rPr lang="en-US" sz="2000" b="1" dirty="0">
                <a:latin typeface="Poppins"/>
                <a:ea typeface="Poppins"/>
                <a:cs typeface="Poppins"/>
                <a:sym typeface="Poppins"/>
              </a:rPr>
              <a:t>: Nach </a:t>
            </a:r>
            <a:r>
              <a:rPr lang="en-US" sz="2000" b="1" dirty="0" err="1">
                <a:latin typeface="Poppins"/>
                <a:ea typeface="Poppins"/>
                <a:cs typeface="Poppins"/>
                <a:sym typeface="Poppins"/>
              </a:rPr>
              <a:t>jeder</a:t>
            </a:r>
            <a:r>
              <a:rPr lang="en-US" sz="2000" b="1" dirty="0">
                <a:latin typeface="Poppins"/>
                <a:ea typeface="Poppins"/>
                <a:cs typeface="Poppins"/>
                <a:sym typeface="Poppins"/>
              </a:rPr>
              <a:t> </a:t>
            </a:r>
            <a:r>
              <a:rPr lang="en-US" sz="2000" b="1" dirty="0" err="1">
                <a:latin typeface="Poppins"/>
                <a:ea typeface="Poppins"/>
                <a:cs typeface="Poppins"/>
                <a:sym typeface="Poppins"/>
              </a:rPr>
              <a:t>Unterrichtseinheit</a:t>
            </a:r>
            <a:r>
              <a:rPr lang="en-US" sz="2000" b="1" dirty="0">
                <a:latin typeface="Poppins"/>
                <a:ea typeface="Poppins"/>
                <a:cs typeface="Poppins"/>
                <a:sym typeface="Poppins"/>
              </a:rPr>
              <a:t> </a:t>
            </a:r>
            <a:r>
              <a:rPr lang="en-US" sz="2000" b="1" dirty="0" err="1">
                <a:latin typeface="Poppins"/>
                <a:ea typeface="Poppins"/>
                <a:cs typeface="Poppins"/>
                <a:sym typeface="Poppins"/>
              </a:rPr>
              <a:t>genügen</a:t>
            </a:r>
            <a:r>
              <a:rPr lang="en-US" sz="2000" b="1" dirty="0">
                <a:latin typeface="Poppins"/>
                <a:ea typeface="Poppins"/>
                <a:cs typeface="Poppins"/>
                <a:sym typeface="Poppins"/>
              </a:rPr>
              <a:t> </a:t>
            </a:r>
            <a:r>
              <a:rPr lang="en-US" sz="2000" b="1" dirty="0" err="1">
                <a:latin typeface="Poppins"/>
                <a:ea typeface="Poppins"/>
                <a:cs typeface="Poppins"/>
                <a:sym typeface="Poppins"/>
              </a:rPr>
              <a:t>drei</a:t>
            </a:r>
            <a:r>
              <a:rPr lang="en-US" sz="2000" b="1" dirty="0">
                <a:latin typeface="Poppins"/>
                <a:ea typeface="Poppins"/>
                <a:cs typeface="Poppins"/>
                <a:sym typeface="Poppins"/>
              </a:rPr>
              <a:t> </a:t>
            </a:r>
            <a:r>
              <a:rPr lang="en-US" sz="2000" b="1" dirty="0" err="1">
                <a:latin typeface="Poppins"/>
                <a:ea typeface="Poppins"/>
                <a:cs typeface="Poppins"/>
                <a:sym typeface="Poppins"/>
              </a:rPr>
              <a:t>Fragen</a:t>
            </a:r>
            <a:r>
              <a:rPr lang="en-US" sz="2000" b="1" dirty="0">
                <a:latin typeface="Poppins"/>
                <a:ea typeface="Poppins"/>
                <a:cs typeface="Poppins"/>
                <a:sym typeface="Poppins"/>
              </a:rPr>
              <a:t>:</a:t>
            </a:r>
            <a:endParaRPr sz="2000" b="1" dirty="0">
              <a:latin typeface="Poppins"/>
              <a:ea typeface="Poppins"/>
              <a:cs typeface="Poppins"/>
              <a:sym typeface="Poppins"/>
            </a:endParaRPr>
          </a:p>
          <a:p>
            <a:pPr marL="457200" lvl="0" indent="-381000" algn="l" rtl="0">
              <a:lnSpc>
                <a:spcPct val="130009"/>
              </a:lnSpc>
              <a:spcBef>
                <a:spcPts val="0"/>
              </a:spcBef>
              <a:spcAft>
                <a:spcPts val="0"/>
              </a:spcAft>
              <a:buSzPts val="2400"/>
              <a:buChar char="•"/>
            </a:pPr>
            <a:r>
              <a:rPr lang="en-US" sz="2000" dirty="0">
                <a:latin typeface="Poppins"/>
                <a:ea typeface="Poppins"/>
                <a:cs typeface="Poppins"/>
                <a:sym typeface="Poppins"/>
              </a:rPr>
              <a:t>Was hat gut </a:t>
            </a:r>
            <a:r>
              <a:rPr lang="en-US" sz="2000" dirty="0" err="1">
                <a:latin typeface="Poppins"/>
                <a:ea typeface="Poppins"/>
                <a:cs typeface="Poppins"/>
                <a:sym typeface="Poppins"/>
              </a:rPr>
              <a:t>funktioniert</a:t>
            </a:r>
            <a:r>
              <a:rPr lang="en-US" sz="2000" dirty="0">
                <a:latin typeface="Poppins"/>
                <a:ea typeface="Poppins"/>
                <a:cs typeface="Poppins"/>
                <a:sym typeface="Poppins"/>
              </a:rPr>
              <a:t>, und </a:t>
            </a:r>
            <a:r>
              <a:rPr lang="en-US" sz="2000" dirty="0" err="1">
                <a:latin typeface="Poppins"/>
                <a:ea typeface="Poppins"/>
                <a:cs typeface="Poppins"/>
                <a:sym typeface="Poppins"/>
              </a:rPr>
              <a:t>warum</a:t>
            </a:r>
            <a:r>
              <a:rPr lang="en-US" sz="2000" dirty="0">
                <a:latin typeface="Poppins"/>
                <a:ea typeface="Poppins"/>
                <a:cs typeface="Poppins"/>
                <a:sym typeface="Poppins"/>
              </a:rPr>
              <a:t> hat es </a:t>
            </a:r>
            <a:r>
              <a:rPr lang="en-US" sz="2000" dirty="0" err="1">
                <a:latin typeface="Poppins"/>
                <a:ea typeface="Poppins"/>
                <a:cs typeface="Poppins"/>
                <a:sym typeface="Poppins"/>
              </a:rPr>
              <a:t>funktioniert</a:t>
            </a:r>
            <a:r>
              <a:rPr lang="en-US" sz="2000" dirty="0">
                <a:latin typeface="Poppins"/>
                <a:ea typeface="Poppins"/>
                <a:cs typeface="Poppins"/>
                <a:sym typeface="Poppins"/>
              </a:rPr>
              <a:t>?</a:t>
            </a:r>
            <a:endParaRPr sz="2000" dirty="0">
              <a:latin typeface="Poppins"/>
              <a:ea typeface="Poppins"/>
              <a:cs typeface="Poppins"/>
              <a:sym typeface="Poppins"/>
            </a:endParaRPr>
          </a:p>
          <a:p>
            <a:pPr marL="457200" lvl="0" indent="-381000" algn="l" rtl="0">
              <a:lnSpc>
                <a:spcPct val="130009"/>
              </a:lnSpc>
              <a:spcBef>
                <a:spcPts val="0"/>
              </a:spcBef>
              <a:spcAft>
                <a:spcPts val="0"/>
              </a:spcAft>
              <a:buSzPts val="2400"/>
              <a:buChar char="•"/>
            </a:pPr>
            <a:r>
              <a:rPr lang="en-US" sz="2000" dirty="0">
                <a:latin typeface="Poppins"/>
                <a:ea typeface="Poppins"/>
                <a:cs typeface="Poppins"/>
                <a:sym typeface="Poppins"/>
              </a:rPr>
              <a:t>Was </a:t>
            </a:r>
            <a:r>
              <a:rPr lang="en-US" sz="2000" dirty="0" err="1">
                <a:latin typeface="Poppins"/>
                <a:ea typeface="Poppins"/>
                <a:cs typeface="Poppins"/>
                <a:sym typeface="Poppins"/>
              </a:rPr>
              <a:t>ist</a:t>
            </a:r>
            <a:r>
              <a:rPr lang="en-US" sz="2000" dirty="0">
                <a:latin typeface="Poppins"/>
                <a:ea typeface="Poppins"/>
                <a:cs typeface="Poppins"/>
                <a:sym typeface="Poppins"/>
              </a:rPr>
              <a:t> nicht </a:t>
            </a:r>
            <a:r>
              <a:rPr lang="en-US" sz="2000" dirty="0" err="1">
                <a:latin typeface="Poppins"/>
                <a:ea typeface="Poppins"/>
                <a:cs typeface="Poppins"/>
                <a:sym typeface="Poppins"/>
              </a:rPr>
              <a:t>wie</a:t>
            </a:r>
            <a:r>
              <a:rPr lang="en-US" sz="2000" dirty="0">
                <a:latin typeface="Poppins"/>
                <a:ea typeface="Poppins"/>
                <a:cs typeface="Poppins"/>
                <a:sym typeface="Poppins"/>
              </a:rPr>
              <a:t> </a:t>
            </a:r>
            <a:r>
              <a:rPr lang="en-US" sz="2000" dirty="0" err="1">
                <a:latin typeface="Poppins"/>
                <a:ea typeface="Poppins"/>
                <a:cs typeface="Poppins"/>
                <a:sym typeface="Poppins"/>
              </a:rPr>
              <a:t>geplant</a:t>
            </a:r>
            <a:r>
              <a:rPr lang="en-US" sz="2000" dirty="0">
                <a:latin typeface="Poppins"/>
                <a:ea typeface="Poppins"/>
                <a:cs typeface="Poppins"/>
                <a:sym typeface="Poppins"/>
              </a:rPr>
              <a:t> </a:t>
            </a:r>
            <a:r>
              <a:rPr lang="en-US" sz="2000" dirty="0" err="1">
                <a:latin typeface="Poppins"/>
                <a:ea typeface="Poppins"/>
                <a:cs typeface="Poppins"/>
                <a:sym typeface="Poppins"/>
              </a:rPr>
              <a:t>verlaufen</a:t>
            </a:r>
            <a:r>
              <a:rPr lang="en-US" sz="2000" dirty="0">
                <a:latin typeface="Poppins"/>
                <a:ea typeface="Poppins"/>
                <a:cs typeface="Poppins"/>
                <a:sym typeface="Poppins"/>
              </a:rPr>
              <a:t>, und was </a:t>
            </a:r>
            <a:r>
              <a:rPr lang="en-US" sz="2000" dirty="0" err="1">
                <a:latin typeface="Poppins"/>
                <a:ea typeface="Poppins"/>
                <a:cs typeface="Poppins"/>
                <a:sym typeface="Poppins"/>
              </a:rPr>
              <a:t>sagt</a:t>
            </a:r>
            <a:r>
              <a:rPr lang="en-US" sz="2000" dirty="0">
                <a:latin typeface="Poppins"/>
                <a:ea typeface="Poppins"/>
                <a:cs typeface="Poppins"/>
                <a:sym typeface="Poppins"/>
              </a:rPr>
              <a:t> mir das?</a:t>
            </a:r>
            <a:endParaRPr sz="2000" dirty="0">
              <a:latin typeface="Poppins"/>
              <a:ea typeface="Poppins"/>
              <a:cs typeface="Poppins"/>
              <a:sym typeface="Poppins"/>
            </a:endParaRPr>
          </a:p>
          <a:p>
            <a:pPr marL="342900" marR="0" lvl="0" indent="-342900" algn="l" rtl="0">
              <a:lnSpc>
                <a:spcPct val="130009"/>
              </a:lnSpc>
              <a:spcBef>
                <a:spcPts val="0"/>
              </a:spcBef>
              <a:spcAft>
                <a:spcPts val="0"/>
              </a:spcAft>
              <a:buClr>
                <a:srgbClr val="000000"/>
              </a:buClr>
              <a:buSzPts val="2400"/>
              <a:buFont typeface="Arial"/>
              <a:buChar char="•"/>
            </a:pPr>
            <a:r>
              <a:rPr lang="en-US" sz="2000" dirty="0">
                <a:latin typeface="Poppins"/>
                <a:ea typeface="Poppins"/>
                <a:cs typeface="Poppins"/>
                <a:sym typeface="Poppins"/>
              </a:rPr>
              <a:t> Was </a:t>
            </a:r>
            <a:r>
              <a:rPr lang="en-US" sz="2000" dirty="0" err="1">
                <a:latin typeface="Poppins"/>
                <a:ea typeface="Poppins"/>
                <a:cs typeface="Poppins"/>
                <a:sym typeface="Poppins"/>
              </a:rPr>
              <a:t>ist</a:t>
            </a:r>
            <a:r>
              <a:rPr lang="en-US" sz="2000" dirty="0">
                <a:latin typeface="Poppins"/>
                <a:ea typeface="Poppins"/>
                <a:cs typeface="Poppins"/>
                <a:sym typeface="Poppins"/>
              </a:rPr>
              <a:t> die </a:t>
            </a:r>
            <a:r>
              <a:rPr lang="en-US" sz="2000" dirty="0" err="1">
                <a:latin typeface="Poppins"/>
                <a:ea typeface="Poppins"/>
                <a:cs typeface="Poppins"/>
                <a:sym typeface="Poppins"/>
              </a:rPr>
              <a:t>eine</a:t>
            </a:r>
            <a:r>
              <a:rPr lang="en-US" sz="2000" dirty="0">
                <a:latin typeface="Poppins"/>
                <a:ea typeface="Poppins"/>
                <a:cs typeface="Poppins"/>
                <a:sym typeface="Poppins"/>
              </a:rPr>
              <a:t> Sache, die ich </a:t>
            </a:r>
            <a:r>
              <a:rPr lang="en-US" sz="2000" dirty="0" err="1">
                <a:latin typeface="Poppins"/>
                <a:ea typeface="Poppins"/>
                <a:cs typeface="Poppins"/>
                <a:sym typeface="Poppins"/>
              </a:rPr>
              <a:t>beim</a:t>
            </a:r>
            <a:r>
              <a:rPr lang="en-US" sz="2000" dirty="0">
                <a:latin typeface="Poppins"/>
                <a:ea typeface="Poppins"/>
                <a:cs typeface="Poppins"/>
                <a:sym typeface="Poppins"/>
              </a:rPr>
              <a:t> </a:t>
            </a:r>
            <a:r>
              <a:rPr lang="en-US" sz="2000" dirty="0" err="1">
                <a:latin typeface="Poppins"/>
                <a:ea typeface="Poppins"/>
                <a:cs typeface="Poppins"/>
                <a:sym typeface="Poppins"/>
              </a:rPr>
              <a:t>nächsten</a:t>
            </a:r>
            <a:r>
              <a:rPr lang="en-US" sz="2000" dirty="0">
                <a:latin typeface="Poppins"/>
                <a:ea typeface="Poppins"/>
                <a:cs typeface="Poppins"/>
                <a:sym typeface="Poppins"/>
              </a:rPr>
              <a:t> Mal </a:t>
            </a:r>
            <a:r>
              <a:rPr lang="en-US" sz="2000" dirty="0" err="1">
                <a:latin typeface="Poppins"/>
                <a:ea typeface="Poppins"/>
                <a:cs typeface="Poppins"/>
                <a:sym typeface="Poppins"/>
              </a:rPr>
              <a:t>anders</a:t>
            </a:r>
            <a:r>
              <a:rPr lang="en-US" sz="2000" dirty="0">
                <a:latin typeface="Poppins"/>
                <a:ea typeface="Poppins"/>
                <a:cs typeface="Poppins"/>
                <a:sym typeface="Poppins"/>
              </a:rPr>
              <a:t> </a:t>
            </a:r>
            <a:r>
              <a:rPr lang="en-US" sz="2000" dirty="0" err="1">
                <a:latin typeface="Poppins"/>
                <a:ea typeface="Poppins"/>
                <a:cs typeface="Poppins"/>
                <a:sym typeface="Poppins"/>
              </a:rPr>
              <a:t>machen</a:t>
            </a:r>
            <a:r>
              <a:rPr lang="en-US" sz="2000" dirty="0">
                <a:latin typeface="Poppins"/>
                <a:ea typeface="Poppins"/>
                <a:cs typeface="Poppins"/>
                <a:sym typeface="Poppins"/>
              </a:rPr>
              <a:t> </a:t>
            </a:r>
            <a:r>
              <a:rPr lang="en-US" sz="2000" dirty="0" err="1">
                <a:latin typeface="Poppins"/>
                <a:ea typeface="Poppins"/>
                <a:cs typeface="Poppins"/>
                <a:sym typeface="Poppins"/>
              </a:rPr>
              <a:t>werde</a:t>
            </a:r>
            <a:r>
              <a:rPr lang="en-US" sz="2000" dirty="0">
                <a:latin typeface="Poppins"/>
                <a:ea typeface="Poppins"/>
                <a:cs typeface="Poppins"/>
                <a:sym typeface="Poppins"/>
              </a:rPr>
              <a:t>? </a:t>
            </a:r>
            <a:endParaRPr sz="2000" dirty="0">
              <a:latin typeface="Poppins"/>
              <a:ea typeface="Poppins"/>
              <a:cs typeface="Poppins"/>
              <a:sym typeface="Poppins"/>
            </a:endParaRPr>
          </a:p>
        </p:txBody>
      </p:sp>
      <p:sp>
        <p:nvSpPr>
          <p:cNvPr id="3" name="Google Shape;205;p26">
            <a:extLst>
              <a:ext uri="{FF2B5EF4-FFF2-40B4-BE49-F238E27FC236}">
                <a16:creationId xmlns:a16="http://schemas.microsoft.com/office/drawing/2014/main" id="{91373245-EDB1-5B57-386C-D0D9DD323E0A}"/>
              </a:ext>
            </a:extLst>
          </p:cNvPr>
          <p:cNvSpPr/>
          <p:nvPr/>
        </p:nvSpPr>
        <p:spPr>
          <a:xfrm>
            <a:off x="4762790" y="9126351"/>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204;p26">
            <a:extLst>
              <a:ext uri="{FF2B5EF4-FFF2-40B4-BE49-F238E27FC236}">
                <a16:creationId xmlns:a16="http://schemas.microsoft.com/office/drawing/2014/main" id="{49BFE075-6B10-8889-ACA7-9EFC9E07EBA9}"/>
              </a:ext>
            </a:extLst>
          </p:cNvPr>
          <p:cNvSpPr/>
          <p:nvPr/>
        </p:nvSpPr>
        <p:spPr>
          <a:xfrm>
            <a:off x="7730151" y="8627380"/>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grpSp>
        <p:nvGrpSpPr>
          <p:cNvPr id="230" name="Google Shape;230;p28"/>
          <p:cNvGrpSpPr/>
          <p:nvPr/>
        </p:nvGrpSpPr>
        <p:grpSpPr>
          <a:xfrm>
            <a:off x="-1" y="4584074"/>
            <a:ext cx="18288001" cy="6357176"/>
            <a:chOff x="0" y="0"/>
            <a:chExt cx="5661114" cy="1674318"/>
          </a:xfrm>
        </p:grpSpPr>
        <p:sp>
          <p:nvSpPr>
            <p:cNvPr id="231" name="Google Shape;231;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3" name="Google Shape;233;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1" name="Google Shape;251;p28"/>
          <p:cNvGrpSpPr/>
          <p:nvPr/>
        </p:nvGrpSpPr>
        <p:grpSpPr>
          <a:xfrm>
            <a:off x="-1342907" y="9913239"/>
            <a:ext cx="20973813" cy="837562"/>
            <a:chOff x="0" y="-57150"/>
            <a:chExt cx="11607985" cy="463550"/>
          </a:xfrm>
        </p:grpSpPr>
        <p:sp>
          <p:nvSpPr>
            <p:cNvPr id="252" name="Google Shape;252;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4" name="Google Shape;254;p28"/>
          <p:cNvGrpSpPr/>
          <p:nvPr/>
        </p:nvGrpSpPr>
        <p:grpSpPr>
          <a:xfrm>
            <a:off x="4131384" y="9913239"/>
            <a:ext cx="10025232" cy="837562"/>
            <a:chOff x="0" y="-57150"/>
            <a:chExt cx="5548478" cy="463550"/>
          </a:xfrm>
        </p:grpSpPr>
        <p:sp>
          <p:nvSpPr>
            <p:cNvPr id="255" name="Google Shape;255;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7" name="Google Shape;257;p28"/>
          <p:cNvSpPr txBox="1"/>
          <p:nvPr/>
        </p:nvSpPr>
        <p:spPr>
          <a:xfrm>
            <a:off x="5107061" y="1316722"/>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IntegrierenDortSpiegelungderStudenten im üben</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2" y="6994725"/>
            <a:ext cx="3175500" cy="13767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Die Lernenden bitten, vor Beginn einer Aufgabe vorherzusagen, was daran schwierig sein wird </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Voraussehen</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1666" y="6994725"/>
            <a:ext cx="3713700" cy="13767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Mitten in der Aufgabe innehalten und fragen: „Was funktioniert bisher, und was müsst ihr anpassen?“ </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Anhalten und anpassen</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373585" y="6994725"/>
            <a:ext cx="3713700" cy="17271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1200"/>
              </a:spcBef>
              <a:spcAft>
                <a:spcPts val="0"/>
              </a:spcAft>
              <a:buClr>
                <a:schemeClr val="dk1"/>
              </a:buClr>
              <a:buSzPts val="1100"/>
              <a:buFont typeface="Arial"/>
              <a:buNone/>
            </a:pPr>
            <a:r>
              <a:rPr lang="en-US" sz="1825">
                <a:solidFill>
                  <a:srgbClr val="FFFFFF"/>
                </a:solidFill>
                <a:latin typeface="Poppins"/>
                <a:ea typeface="Poppins"/>
                <a:cs typeface="Poppins"/>
                <a:sym typeface="Poppins"/>
              </a:rPr>
              <a:t>Eine praktische Aufgabe abschließen mit: „Was habt ihr gut gemacht?“ und „Was würdet ihr anders machen?“</a:t>
            </a:r>
            <a:endParaRPr sz="1825">
              <a:solidFill>
                <a:srgbClr val="FFFFFF"/>
              </a:solidFill>
              <a:latin typeface="Poppins"/>
              <a:ea typeface="Poppins"/>
              <a:cs typeface="Poppins"/>
              <a:sym typeface="Poppins"/>
            </a:endParaRPr>
          </a:p>
          <a:p>
            <a:pPr marL="0" marR="0" lvl="0" indent="0" algn="ctr" rtl="0">
              <a:lnSpc>
                <a:spcPct val="130026"/>
              </a:lnSpc>
              <a:spcBef>
                <a:spcPts val="1200"/>
              </a:spcBef>
              <a:spcAft>
                <a:spcPts val="0"/>
              </a:spcAft>
              <a:buClr>
                <a:srgbClr val="000000"/>
              </a:buClr>
              <a:buSzPts val="1825"/>
              <a:buFont typeface="Arial"/>
              <a:buNone/>
            </a:pPr>
            <a:endParaRPr sz="1825">
              <a:solidFill>
                <a:srgbClr val="FFFFFF"/>
              </a:solidFill>
              <a:latin typeface="Poppins"/>
              <a:ea typeface="Poppins"/>
              <a:cs typeface="Poppins"/>
              <a:sym typeface="Poppins"/>
            </a:endParaRPr>
          </a:p>
        </p:txBody>
      </p:sp>
      <p:sp>
        <p:nvSpPr>
          <p:cNvPr id="263" name="Google Shape;263;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Spiegelung</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994725"/>
            <a:ext cx="3713700" cy="13767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a:solidFill>
                  <a:srgbClr val="FFFFFF"/>
                </a:solidFill>
                <a:latin typeface="Poppins"/>
                <a:ea typeface="Poppins"/>
                <a:cs typeface="Poppins"/>
                <a:sym typeface="Poppins"/>
              </a:rPr>
              <a:t>Die Lernenden bitten, zu benennen, welcher Teil einer Aufgabe ihnen am schwersten fiel und warum </a:t>
            </a:r>
            <a:endParaRPr sz="1400" b="0" i="0" u="none" strike="noStrike" cap="none">
              <a:solidFill>
                <a:srgbClr val="000000"/>
              </a:solidFill>
              <a:latin typeface="Arial"/>
              <a:ea typeface="Arial"/>
              <a:cs typeface="Arial"/>
              <a:sym typeface="Arial"/>
            </a:endParaRPr>
          </a:p>
        </p:txBody>
      </p:sp>
      <p:sp>
        <p:nvSpPr>
          <p:cNvPr id="265" name="Google Shape;265;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Identifiziere den schwierigsten Teil</a:t>
            </a: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9"/>
          <p:cNvSpPr/>
          <p:nvPr/>
        </p:nvSpPr>
        <p:spPr>
          <a:xfrm rot="4721273" flipH="1">
            <a:off x="-1135910" y="2200193"/>
            <a:ext cx="14314219" cy="46328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342460" y="220842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505442" y="898791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565850" y="4757026"/>
            <a:ext cx="9024900" cy="42309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Oftwenigentwickelt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400">
                <a:latin typeface="Poppins"/>
                <a:ea typeface="Poppins"/>
                <a:cs typeface="Poppins"/>
                <a:sym typeface="Poppins"/>
              </a:rPr>
              <a:t>In der beruflichen Bildung ist Metakognition häufig unterentwickelt, weil das Lernen auf das Tun ausgerichtet ist. Die Aufgabe wird erledigt. Ob die Lernenden verstehen, warum sie erfolgreich waren oder Schwierigkeiten hatten, wird selten hinterfragt. Lernende, die in ihrem Berufsbildungsprogramm die Gewohnheit der Selbstbeobachtung entwickeln, nehmen sie in jeden Arbeitskontext mit, in den sie eintreten. </a:t>
            </a:r>
            <a:endParaRPr sz="2400" b="0" i="0" u="none" strike="noStrike" cap="none">
              <a:solidFill>
                <a:srgbClr val="000000"/>
              </a:solidFill>
              <a:latin typeface="Arial"/>
              <a:ea typeface="Arial"/>
              <a:cs typeface="Arial"/>
              <a:sym typeface="Arial"/>
            </a:endParaRPr>
          </a:p>
        </p:txBody>
      </p:sp>
      <p:sp>
        <p:nvSpPr>
          <p:cNvPr id="284" name="Google Shape;284;p29"/>
          <p:cNvSpPr txBox="1"/>
          <p:nvPr/>
        </p:nvSpPr>
        <p:spPr>
          <a:xfrm>
            <a:off x="7020233" y="1026821"/>
            <a:ext cx="10899058"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Abschnitt3:HelfenDerStudentenZulernenalslernen</a:t>
            </a:r>
            <a:endParaRPr sz="1400" b="0" i="0" u="none" strike="noStrike" cap="none">
              <a:solidFill>
                <a:srgbClr val="000000"/>
              </a:solidFill>
              <a:latin typeface="Arial"/>
              <a:ea typeface="Arial"/>
              <a:cs typeface="Arial"/>
              <a:sym typeface="Arial"/>
            </a:endParaRPr>
          </a:p>
        </p:txBody>
      </p:sp>
      <p:sp>
        <p:nvSpPr>
          <p:cNvPr id="285" name="Google Shape;285;p29"/>
          <p:cNvSpPr txBox="1"/>
          <p:nvPr/>
        </p:nvSpPr>
        <p:spPr>
          <a:xfrm>
            <a:off x="7100659" y="1544533"/>
            <a:ext cx="10490100" cy="2863200"/>
          </a:xfrm>
          <a:prstGeom prst="rect">
            <a:avLst/>
          </a:prstGeom>
          <a:noFill/>
          <a:ln>
            <a:noFill/>
          </a:ln>
        </p:spPr>
        <p:txBody>
          <a:bodyPr spcFirstLastPara="1" wrap="square" lIns="91425" tIns="45700" rIns="91425" bIns="4570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a:latin typeface="Poppins"/>
                <a:ea typeface="Poppins"/>
                <a:cs typeface="Poppins"/>
                <a:sym typeface="Poppins"/>
              </a:rPr>
              <a:t>Metakognition, also die Fähigkeit, das eigene Lernen zu beobachten und zu steuern, gehört zu den wirkungsvollsten Kompetenzen, die Lernende in der beruflichen Bildung entwickeln können. Lernende, die verstehen, wie sie lernen, können Schwierigkeiten besser durchhalten, erkennen eher, wann sie nicht weiterkommen, und suchen gezielter die passende Unterstützung. </a:t>
            </a:r>
            <a:endParaRPr sz="1400" b="0" i="0" u="none" strike="noStrike" cap="none">
              <a:solidFill>
                <a:srgbClr val="000000"/>
              </a:solidFill>
              <a:latin typeface="Arial"/>
              <a:ea typeface="Arial"/>
              <a:cs typeface="Arial"/>
              <a:sym typeface="Arial"/>
            </a:endParaRPr>
          </a:p>
        </p:txBody>
      </p:sp>
      <p:sp>
        <p:nvSpPr>
          <p:cNvPr id="286" name="Google Shape;286;p29"/>
          <p:cNvSpPr/>
          <p:nvPr/>
        </p:nvSpPr>
        <p:spPr>
          <a:xfrm>
            <a:off x="-751171" y="-2262"/>
            <a:ext cx="7771404"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FB2E0157-2E5B-352E-B6EF-3D51143A1F7C}"/>
              </a:ext>
            </a:extLst>
          </p:cNvPr>
          <p:cNvPicPr>
            <a:picLocks noChangeAspect="1"/>
          </p:cNvPicPr>
          <p:nvPr/>
        </p:nvPicPr>
        <p:blipFill>
          <a:blip r:embed="rId6"/>
          <a:stretch>
            <a:fillRect/>
          </a:stretch>
        </p:blipFill>
        <p:spPr>
          <a:xfrm>
            <a:off x="13589452" y="9365794"/>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30"/>
          <p:cNvPicPr preferRelativeResize="0"/>
          <p:nvPr/>
        </p:nvPicPr>
        <p:blipFill rotWithShape="1">
          <a:blip r:embed="rId3">
            <a:alphaModFix/>
          </a:blip>
          <a:srcRect/>
          <a:stretch/>
        </p:blipFill>
        <p:spPr>
          <a:xfrm>
            <a:off x="-142875" y="7496362"/>
            <a:ext cx="19088100" cy="3019238"/>
          </a:xfrm>
          <a:prstGeom prst="rect">
            <a:avLst/>
          </a:prstGeom>
          <a:noFill/>
          <a:ln>
            <a:noFill/>
          </a:ln>
        </p:spPr>
      </p:pic>
      <p:pic>
        <p:nvPicPr>
          <p:cNvPr id="292" name="Google Shape;292;p30"/>
          <p:cNvPicPr preferRelativeResize="0"/>
          <p:nvPr/>
        </p:nvPicPr>
        <p:blipFill rotWithShape="1">
          <a:blip r:embed="rId4">
            <a:alphaModFix/>
          </a:blip>
          <a:srcRect/>
          <a:stretch/>
        </p:blipFill>
        <p:spPr>
          <a:xfrm>
            <a:off x="456198" y="13422"/>
            <a:ext cx="1658351" cy="1209511"/>
          </a:xfrm>
          <a:prstGeom prst="rect">
            <a:avLst/>
          </a:prstGeom>
          <a:noFill/>
          <a:ln>
            <a:noFill/>
          </a:ln>
        </p:spPr>
      </p:pic>
      <p:sp>
        <p:nvSpPr>
          <p:cNvPr id="293" name="Google Shape;293;p30"/>
          <p:cNvSpPr txBox="1"/>
          <p:nvPr/>
        </p:nvSpPr>
        <p:spPr>
          <a:xfrm>
            <a:off x="341199" y="1323811"/>
            <a:ext cx="17135638" cy="1265073"/>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SZENARIO</a:t>
            </a:r>
            <a:r>
              <a:rPr lang="en-US" sz="1800">
                <a:solidFill>
                  <a:srgbClr val="FFFFFF"/>
                </a:solidFill>
                <a:latin typeface="Poppins"/>
                <a:ea typeface="Poppins"/>
                <a:cs typeface="Poppins"/>
                <a:sym typeface="Poppins"/>
              </a:rPr>
              <a:t> Eine lernende Person macht bei einer praktischen Aufgabe wiederholt denselben Fehler. Jedes Mal, wenn Sie ihn korrigieren, nickt sie und passt sich im Moment an, doch in der nächsten Unterrichtseinheit tritt der Fehler erneut auf. Auf Nachfrage sagt sie, sie habe gedacht, sie hätte es verstanden. </a:t>
            </a:r>
            <a:endParaRPr sz="1400" b="0" i="0" u="none" strike="noStrike" cap="none">
              <a:solidFill>
                <a:srgbClr val="000000"/>
              </a:solidFill>
              <a:latin typeface="Arial"/>
              <a:ea typeface="Arial"/>
              <a:cs typeface="Arial"/>
              <a:sym typeface="Arial"/>
            </a:endParaRPr>
          </a:p>
        </p:txBody>
      </p:sp>
      <p:sp>
        <p:nvSpPr>
          <p:cNvPr id="294" name="Google Shape;294;p30"/>
          <p:cNvSpPr txBox="1"/>
          <p:nvPr/>
        </p:nvSpPr>
        <p:spPr>
          <a:xfrm>
            <a:off x="4371975" y="328719"/>
            <a:ext cx="8229600" cy="685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Szenarioübung</a:t>
            </a:r>
            <a:r>
              <a:rPr lang="en-US" sz="2800" b="1" i="0" u="none" strike="noStrike" cap="none" dirty="0">
                <a:solidFill>
                  <a:srgbClr val="10146E"/>
                </a:solidFill>
                <a:latin typeface="Poppins"/>
                <a:ea typeface="Poppins"/>
                <a:cs typeface="Poppins"/>
                <a:sym typeface="Poppins"/>
              </a:rPr>
              <a:t>: Der </a:t>
            </a:r>
            <a:r>
              <a:rPr lang="en-US" sz="2800" b="1" i="0" u="none" strike="noStrike" cap="none" dirty="0" err="1">
                <a:solidFill>
                  <a:srgbClr val="10146E"/>
                </a:solidFill>
                <a:latin typeface="Poppins"/>
                <a:ea typeface="Poppins"/>
                <a:cs typeface="Poppins"/>
                <a:sym typeface="Poppins"/>
              </a:rPr>
              <a:t>wiederkehrende</a:t>
            </a:r>
            <a:r>
              <a:rPr lang="en-US" sz="2800" b="1" i="0" u="none" strike="noStrike" cap="none" dirty="0">
                <a:solidFill>
                  <a:srgbClr val="10146E"/>
                </a:solidFill>
                <a:latin typeface="Poppins"/>
                <a:ea typeface="Poppins"/>
                <a:cs typeface="Poppins"/>
                <a:sym typeface="Poppins"/>
              </a:rPr>
              <a:t> Fehler</a:t>
            </a:r>
            <a:endParaRPr sz="1400" b="0" i="0" u="none" strike="noStrike" cap="none" dirty="0">
              <a:solidFill>
                <a:srgbClr val="000000"/>
              </a:solidFill>
              <a:latin typeface="Arial"/>
              <a:ea typeface="Arial"/>
              <a:cs typeface="Arial"/>
              <a:sym typeface="Arial"/>
            </a:endParaRPr>
          </a:p>
        </p:txBody>
      </p:sp>
      <p:sp>
        <p:nvSpPr>
          <p:cNvPr id="295" name="Google Shape;295;p30"/>
          <p:cNvSpPr txBox="1"/>
          <p:nvPr/>
        </p:nvSpPr>
        <p:spPr>
          <a:xfrm>
            <a:off x="457200" y="3055445"/>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a:solidFill>
                  <a:srgbClr val="10146E"/>
                </a:solidFill>
                <a:latin typeface="Poppins"/>
                <a:ea typeface="Poppins"/>
                <a:cs typeface="Poppins"/>
                <a:sym typeface="Poppins"/>
              </a:rPr>
              <a:t>Reflektieren Sie über Ihre Reaktion als Lehrkraft: </a:t>
            </a: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456199" y="3681011"/>
            <a:ext cx="17020500" cy="661800"/>
          </a:xfrm>
          <a:prstGeom prst="rect">
            <a:avLst/>
          </a:prstGeom>
          <a:noFill/>
          <a:ln>
            <a:noFill/>
          </a:ln>
        </p:spPr>
        <p:txBody>
          <a:bodyPr spcFirstLastPara="1" wrap="square" lIns="182875" tIns="0" rIns="0" bIns="0" anchor="t" anchorCtr="0">
            <a:spAutoFit/>
          </a:bodyPr>
          <a:lstStyle/>
          <a:p>
            <a:pPr marL="457200" lvl="0" indent="-355600" algn="l" rtl="0">
              <a:lnSpc>
                <a:spcPct val="115000"/>
              </a:lnSpc>
              <a:spcBef>
                <a:spcPts val="1200"/>
              </a:spcBef>
              <a:spcAft>
                <a:spcPts val="0"/>
              </a:spcAft>
              <a:buSzPts val="2000"/>
              <a:buChar char="▶"/>
            </a:pPr>
            <a:r>
              <a:rPr lang="en-US" sz="2000">
                <a:solidFill>
                  <a:srgbClr val="333333"/>
                </a:solidFill>
                <a:latin typeface="Poppins"/>
                <a:ea typeface="Poppins"/>
                <a:cs typeface="Poppins"/>
                <a:sym typeface="Poppins"/>
              </a:rPr>
              <a:t>Was sagt Ihnen dieses Muster darüber, wie die lernende Person Feedback verarbeitet?</a:t>
            </a:r>
            <a:endParaRPr sz="2000">
              <a:solidFill>
                <a:srgbClr val="333333"/>
              </a:solidFill>
              <a:latin typeface="Poppins"/>
              <a:ea typeface="Poppins"/>
              <a:cs typeface="Poppins"/>
              <a:sym typeface="Poppins"/>
            </a:endParaRPr>
          </a:p>
          <a:p>
            <a:pPr marL="457200" lvl="0" indent="-355600" algn="l" rtl="0">
              <a:lnSpc>
                <a:spcPct val="115000"/>
              </a:lnSpc>
              <a:spcBef>
                <a:spcPts val="0"/>
              </a:spcBef>
              <a:spcAft>
                <a:spcPts val="0"/>
              </a:spcAft>
              <a:buSzPts val="2000"/>
              <a:buChar char="▶"/>
            </a:pPr>
            <a:r>
              <a:rPr lang="en-US" sz="2000">
                <a:solidFill>
                  <a:srgbClr val="333333"/>
                </a:solidFill>
                <a:latin typeface="Poppins"/>
                <a:ea typeface="Poppins"/>
                <a:cs typeface="Poppins"/>
                <a:sym typeface="Poppins"/>
              </a:rPr>
              <a:t>Welche Frage könnten Sie stellen, um der lernenden Person zu helfen, die Lücke im eigenen Verständnis selbst zu erkennen?</a:t>
            </a:r>
            <a:endParaRPr sz="2000">
              <a:solidFill>
                <a:srgbClr val="333333"/>
              </a:solidFill>
              <a:latin typeface="Poppins"/>
              <a:ea typeface="Poppins"/>
              <a:cs typeface="Poppins"/>
              <a:sym typeface="Poppins"/>
            </a:endParaRPr>
          </a:p>
        </p:txBody>
      </p:sp>
      <p:sp>
        <p:nvSpPr>
          <p:cNvPr id="297" name="Google Shape;297;p30"/>
          <p:cNvSpPr txBox="1"/>
          <p:nvPr/>
        </p:nvSpPr>
        <p:spPr>
          <a:xfrm>
            <a:off x="456199" y="4751144"/>
            <a:ext cx="16536000" cy="1015800"/>
          </a:xfrm>
          <a:prstGeom prst="rect">
            <a:avLst/>
          </a:prstGeom>
          <a:noFill/>
          <a:ln>
            <a:noFill/>
          </a:ln>
        </p:spPr>
        <p:txBody>
          <a:bodyPr spcFirstLastPara="1" wrap="square" lIns="182875" tIns="0" rIns="0" bIns="0" anchor="t" anchorCtr="0">
            <a:spAutoFit/>
          </a:bodyPr>
          <a:lstStyle/>
          <a:p>
            <a:pPr marL="457200" lvl="0" indent="-355600" algn="l" rtl="0">
              <a:lnSpc>
                <a:spcPct val="115000"/>
              </a:lnSpc>
              <a:spcBef>
                <a:spcPts val="1200"/>
              </a:spcBef>
              <a:spcAft>
                <a:spcPts val="0"/>
              </a:spcAft>
              <a:buSzPts val="2000"/>
              <a:buChar char="▶"/>
            </a:pPr>
            <a:r>
              <a:rPr lang="en-US" sz="2000">
                <a:solidFill>
                  <a:srgbClr val="333333"/>
                </a:solidFill>
                <a:latin typeface="Poppins"/>
                <a:ea typeface="Poppins"/>
                <a:cs typeface="Poppins"/>
                <a:sym typeface="Poppins"/>
              </a:rPr>
              <a:t>Wie gestalten Sie die nächste Aufgabe so um, dass die lernende Person den Fehler selbst bemerken und korrigieren muss, anstatt von Ihnen korrigiert zu werden?</a:t>
            </a:r>
            <a:endParaRPr sz="2000">
              <a:solidFill>
                <a:srgbClr val="333333"/>
              </a:solidFill>
              <a:latin typeface="Poppins"/>
              <a:ea typeface="Poppins"/>
              <a:cs typeface="Poppins"/>
              <a:sym typeface="Poppins"/>
            </a:endParaRPr>
          </a:p>
          <a:p>
            <a:pPr marL="457200" lvl="0" indent="-355600" algn="l" rtl="0">
              <a:lnSpc>
                <a:spcPct val="115000"/>
              </a:lnSpc>
              <a:spcBef>
                <a:spcPts val="0"/>
              </a:spcBef>
              <a:spcAft>
                <a:spcPts val="0"/>
              </a:spcAft>
              <a:buSzPts val="2000"/>
              <a:buChar char="▶"/>
            </a:pPr>
            <a:r>
              <a:rPr lang="en-US" sz="2000">
                <a:solidFill>
                  <a:srgbClr val="333333"/>
                </a:solidFill>
                <a:latin typeface="Poppins"/>
                <a:ea typeface="Poppins"/>
                <a:cs typeface="Poppins"/>
                <a:sym typeface="Poppins"/>
              </a:rPr>
              <a:t>Wie würde es aussehen, wenn diese lernende Person diese Kompetenz treffend selbst einschätzen könnte?</a:t>
            </a:r>
            <a:endParaRPr sz="2000">
              <a:solidFill>
                <a:srgbClr val="333333"/>
              </a:solidFill>
              <a:latin typeface="Poppins"/>
              <a:ea typeface="Poppins"/>
              <a:cs typeface="Poppins"/>
              <a:sym typeface="Poppins"/>
            </a:endParaRPr>
          </a:p>
        </p:txBody>
      </p:sp>
      <p:sp>
        <p:nvSpPr>
          <p:cNvPr id="298" name="Google Shape;298;p30"/>
          <p:cNvSpPr txBox="1"/>
          <p:nvPr/>
        </p:nvSpPr>
        <p:spPr>
          <a:xfrm>
            <a:off x="341199" y="7698117"/>
            <a:ext cx="17135639" cy="2086789"/>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PrinzipSchlüssel:</a:t>
            </a:r>
            <a:r>
              <a:rPr lang="en-US" sz="2400" b="0" i="1" u="none" strike="noStrike" cap="none">
                <a:solidFill>
                  <a:srgbClr val="FFFFFF"/>
                </a:solidFill>
                <a:latin typeface="Poppins"/>
                <a:ea typeface="Poppins"/>
                <a:cs typeface="Poppins"/>
                <a:sym typeface="Poppins"/>
              </a:rPr>
              <a:t> </a:t>
            </a:r>
            <a:r>
              <a:rPr lang="en-US" sz="2400" i="1">
                <a:solidFill>
                  <a:srgbClr val="FFFFFF"/>
                </a:solidFill>
                <a:latin typeface="Poppins"/>
                <a:ea typeface="Poppins"/>
                <a:cs typeface="Poppins"/>
                <a:sym typeface="Poppins"/>
              </a:rPr>
              <a:t>Lernende dabei zu unterstützen, das Lernen zu lernen, gehört zum Übertragbarsten, was Lehrende in der beruflichen Bildung leisten können. </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69C9B9FD-9BDC-4F3D-8E4F-F97377731F2A}"/>
              </a:ext>
            </a:extLst>
          </p:cNvPr>
          <p:cNvPicPr>
            <a:picLocks noChangeAspect="1"/>
          </p:cNvPicPr>
          <p:nvPr/>
        </p:nvPicPr>
        <p:blipFill>
          <a:blip r:embed="rId5"/>
          <a:stretch>
            <a:fillRect/>
          </a:stretch>
        </p:blipFill>
        <p:spPr>
          <a:xfrm>
            <a:off x="13668375" y="316110"/>
            <a:ext cx="2352675" cy="6381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1455</Words>
  <Application>Microsoft Office PowerPoint</Application>
  <PresentationFormat>Custom</PresentationFormat>
  <Paragraphs>93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Poppins</vt:lpstr>
      <vt:lpstr>Calibri</vt:lpstr>
      <vt:lpstr>Arial</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2026-09-01T08:18:50Z</dcterms:modified>
</cp:coreProperties>
</file>