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Poppins" panose="00000500000000000000" pitchFamily="2" charset="0"/>
      <p:regular r:id="rId16"/>
      <p:bold r:id="rId17"/>
      <p:italic r:id="rId18"/>
      <p:boldItalic r:id="rId19"/>
    </p:embeddedFont>
    <p:embeddedFont>
      <p:font typeface="Poppins Medium" panose="00000600000000000000" pitchFamily="2" charset="0"/>
      <p:regular r:id="rId20"/>
      <p:italic r:id="rId21"/>
    </p:embeddedFont>
    <p:embeddedFont>
      <p:font typeface="Poppins SemiBold" panose="00000700000000000000" pitchFamily="2" charset="0"/>
      <p:bold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1" roundtripDataSignature="AMtx7mis0U58YZBGCJ4qqso7NZmklw6K2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668"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7" name="Google Shape;29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7" name="Google Shape;317;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9" name="Google Shape;359;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7" name="Google Shape;207;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 name="Google Shape;225;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7" name="Google Shape;267;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5" name="Google Shape;285;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6" Type="http://schemas.openxmlformats.org/officeDocument/2006/relationships/hyperlink" Target="https://creativecommons.org/licenses/by/4.0/" TargetMode="Externa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jp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3.png"/><Relationship Id="rId12"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2.png"/><Relationship Id="rId11" Type="http://schemas.openxmlformats.org/officeDocument/2006/relationships/image" Target="../media/image19.png"/><Relationship Id="rId5" Type="http://schemas.openxmlformats.org/officeDocument/2006/relationships/image" Target="../media/image31.png"/><Relationship Id="rId10" Type="http://schemas.openxmlformats.org/officeDocument/2006/relationships/image" Target="../media/image18.png"/><Relationship Id="rId4" Type="http://schemas.openxmlformats.org/officeDocument/2006/relationships/image" Target="../media/image30.png"/><Relationship Id="rId9"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39.jpg"/><Relationship Id="rId9"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6.png"/><Relationship Id="rId5" Type="http://schemas.openxmlformats.org/officeDocument/2006/relationships/image" Target="../media/image24.png"/><Relationship Id="rId10"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3.png"/><Relationship Id="rId4" Type="http://schemas.openxmlformats.org/officeDocument/2006/relationships/image" Target="../media/image27.jpg"/></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3.png"/><Relationship Id="rId12"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2.png"/><Relationship Id="rId11" Type="http://schemas.openxmlformats.org/officeDocument/2006/relationships/image" Target="../media/image19.png"/><Relationship Id="rId5" Type="http://schemas.openxmlformats.org/officeDocument/2006/relationships/image" Target="../media/image31.png"/><Relationship Id="rId10" Type="http://schemas.openxmlformats.org/officeDocument/2006/relationships/image" Target="../media/image18.png"/><Relationship Id="rId4" Type="http://schemas.openxmlformats.org/officeDocument/2006/relationships/image" Target="../media/image30.png"/><Relationship Id="rId9" Type="http://schemas.openxmlformats.org/officeDocument/2006/relationships/image" Target="../media/image35.pn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15.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684186" y="561248"/>
            <a:ext cx="2240781" cy="1952681"/>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 name="Google Shape;97;p22"/>
          <p:cNvSpPr/>
          <p:nvPr/>
        </p:nvSpPr>
        <p:spPr>
          <a:xfrm>
            <a:off x="4086621" y="8161441"/>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 name="Google Shape;98;p22"/>
          <p:cNvSpPr/>
          <p:nvPr/>
        </p:nvSpPr>
        <p:spPr>
          <a:xfrm>
            <a:off x="684186" y="7157909"/>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9" name="Google Shape;99;p22"/>
          <p:cNvSpPr/>
          <p:nvPr/>
        </p:nvSpPr>
        <p:spPr>
          <a:xfrm>
            <a:off x="5110603" y="6922584"/>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0" name="Google Shape;100;p22"/>
          <p:cNvSpPr/>
          <p:nvPr/>
        </p:nvSpPr>
        <p:spPr>
          <a:xfrm>
            <a:off x="6174895" y="7046442"/>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101;p22"/>
          <p:cNvSpPr/>
          <p:nvPr/>
        </p:nvSpPr>
        <p:spPr>
          <a:xfrm>
            <a:off x="712761" y="8182534"/>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2" name="Google Shape;102;p22"/>
          <p:cNvSpPr/>
          <p:nvPr/>
        </p:nvSpPr>
        <p:spPr>
          <a:xfrm>
            <a:off x="2184658" y="8231270"/>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3" name="Google Shape;103;p22"/>
          <p:cNvSpPr/>
          <p:nvPr/>
        </p:nvSpPr>
        <p:spPr>
          <a:xfrm>
            <a:off x="5894622" y="8231270"/>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4" name="Google Shape;104;p22"/>
          <p:cNvSpPr txBox="1"/>
          <p:nvPr/>
        </p:nvSpPr>
        <p:spPr>
          <a:xfrm>
            <a:off x="684186" y="2792562"/>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dirty="0">
                <a:solidFill>
                  <a:srgbClr val="10146E"/>
                </a:solidFill>
                <a:latin typeface="Poppins"/>
                <a:ea typeface="Poppins"/>
                <a:cs typeface="Poppins"/>
                <a:sym typeface="Poppins"/>
              </a:rPr>
              <a:t>VETCOMPASS</a:t>
            </a:r>
            <a:endParaRPr sz="6000" b="0" i="0" u="none" strike="noStrike" cap="none" dirty="0">
              <a:solidFill>
                <a:srgbClr val="000000"/>
              </a:solidFill>
              <a:latin typeface="Arial"/>
              <a:ea typeface="Arial"/>
              <a:cs typeface="Arial"/>
              <a:sym typeface="Arial"/>
            </a:endParaRPr>
          </a:p>
        </p:txBody>
      </p:sp>
      <p:sp>
        <p:nvSpPr>
          <p:cNvPr id="105" name="Google Shape;105;p22"/>
          <p:cNvSpPr txBox="1"/>
          <p:nvPr/>
        </p:nvSpPr>
        <p:spPr>
          <a:xfrm>
            <a:off x="684178" y="3885075"/>
            <a:ext cx="7177200" cy="1054200"/>
          </a:xfrm>
          <a:prstGeom prst="rect">
            <a:avLst/>
          </a:prstGeom>
          <a:noFill/>
          <a:ln>
            <a:noFill/>
          </a:ln>
        </p:spPr>
        <p:txBody>
          <a:bodyPr spcFirstLastPara="1" wrap="square" lIns="0" tIns="0" rIns="0" bIns="0" anchor="t" anchorCtr="0">
            <a:spAutoFit/>
          </a:bodyPr>
          <a:lstStyle/>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VET Teachers' Transversal Skills </a:t>
            </a:r>
            <a:endParaRPr sz="3200" b="1" i="0" u="none" strike="noStrike" cap="none">
              <a:solidFill>
                <a:srgbClr val="17B8BB"/>
              </a:solidFill>
              <a:latin typeface="Poppins"/>
              <a:ea typeface="Poppins"/>
              <a:cs typeface="Poppins"/>
              <a:sym typeface="Poppins"/>
            </a:endParaRPr>
          </a:p>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Competence Assessment System</a:t>
            </a:r>
            <a:endParaRPr sz="3200" b="0" i="0" u="none" strike="noStrike" cap="none">
              <a:solidFill>
                <a:srgbClr val="000000"/>
              </a:solidFill>
              <a:latin typeface="Arial"/>
              <a:ea typeface="Arial"/>
              <a:cs typeface="Arial"/>
              <a:sym typeface="Arial"/>
            </a:endParaRPr>
          </a:p>
        </p:txBody>
      </p:sp>
      <p:sp>
        <p:nvSpPr>
          <p:cNvPr id="106" name="Google Shape;106;p22"/>
          <p:cNvSpPr txBox="1"/>
          <p:nvPr/>
        </p:nvSpPr>
        <p:spPr>
          <a:xfrm>
            <a:off x="684186" y="5296048"/>
            <a:ext cx="8319300" cy="1333314"/>
          </a:xfrm>
          <a:prstGeom prst="rect">
            <a:avLst/>
          </a:prstGeom>
          <a:noFill/>
          <a:ln>
            <a:noFill/>
          </a:ln>
        </p:spPr>
        <p:txBody>
          <a:bodyPr spcFirstLastPara="1" wrap="square" lIns="0" tIns="0" rIns="0" bIns="0" anchor="t" anchorCtr="0">
            <a:spAutoFit/>
          </a:bodyPr>
          <a:lstStyle/>
          <a:p>
            <a:pPr lvl="0">
              <a:lnSpc>
                <a:spcPct val="113996"/>
              </a:lnSpc>
              <a:buSzPts val="3800"/>
            </a:pPr>
            <a:r>
              <a:rPr lang="el-GR" sz="3800" b="1" dirty="0">
                <a:solidFill>
                  <a:srgbClr val="10146E"/>
                </a:solidFill>
                <a:latin typeface="Poppins"/>
                <a:ea typeface="Poppins"/>
                <a:cs typeface="Poppins"/>
                <a:sym typeface="Poppins"/>
              </a:rPr>
              <a:t>Ενότητα 7: Μαθαίνοντας να μαθαίνεις και αυτοστοχασμός</a:t>
            </a:r>
            <a:endParaRPr sz="900" b="0" i="0" u="none" strike="noStrike" cap="none" dirty="0">
              <a:solidFill>
                <a:srgbClr val="000000"/>
              </a:solidFill>
              <a:latin typeface="Arial"/>
              <a:ea typeface="Arial"/>
              <a:cs typeface="Arial"/>
              <a:sym typeface="Arial"/>
            </a:endParaRPr>
          </a:p>
        </p:txBody>
      </p:sp>
      <p:sp>
        <p:nvSpPr>
          <p:cNvPr id="107" name="Google Shape;107;p22"/>
          <p:cNvSpPr/>
          <p:nvPr/>
        </p:nvSpPr>
        <p:spPr>
          <a:xfrm>
            <a:off x="3272561" y="1234692"/>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08" name="Google Shape;108;p22"/>
          <p:cNvPicPr preferRelativeResize="0"/>
          <p:nvPr/>
        </p:nvPicPr>
        <p:blipFill rotWithShape="1">
          <a:blip r:embed="rId15">
            <a:alphaModFix/>
          </a:blip>
          <a:srcRect/>
          <a:stretch/>
        </p:blipFill>
        <p:spPr>
          <a:xfrm>
            <a:off x="2897388" y="7082163"/>
            <a:ext cx="1855150" cy="707461"/>
          </a:xfrm>
          <a:prstGeom prst="rect">
            <a:avLst/>
          </a:prstGeom>
          <a:noFill/>
          <a:ln>
            <a:noFill/>
          </a:ln>
        </p:spPr>
      </p:pic>
      <p:sp>
        <p:nvSpPr>
          <p:cNvPr id="109" name="Google Shape;109;p22"/>
          <p:cNvSpPr txBox="1"/>
          <p:nvPr/>
        </p:nvSpPr>
        <p:spPr>
          <a:xfrm>
            <a:off x="338850" y="8965478"/>
            <a:ext cx="7701600" cy="1261854"/>
          </a:xfrm>
          <a:prstGeom prst="rect">
            <a:avLst/>
          </a:prstGeom>
          <a:noFill/>
          <a:ln>
            <a:noFill/>
          </a:ln>
        </p:spPr>
        <p:txBody>
          <a:bodyPr spcFirstLastPara="1" wrap="square" lIns="91425" tIns="91425" rIns="91425" bIns="91425" anchor="t" anchorCtr="0">
            <a:spAutoFit/>
          </a:bodyPr>
          <a:lstStyle/>
          <a:p>
            <a:r>
              <a:rPr lang="el-GR" sz="1100" i="1" dirty="0"/>
              <a:t>Με τη χρηματοδότηση της Ευρωπαϊκής Ένωσης. Οι απόψεις και οι γνώμες που διατυπώνονται εκφράζουν αποκλειστικά τις απόψεις των συντακτών και δεν αντιπροσωπεύουν κατ'ανάγκη τις απόψεις της Ευρωπαϊκής Ένωσης ή του Ευρωπαϊκού Εκτελεστικού Οργανισμού Εκπαίδευσης και Πολιτισμού (EACEA). Η Ευρωπαϊκή Ένωση και ο EACEA δεν μπορούν να θεωρηθούν υπεύθυνοι για τις εκφραζόμενες απόψεις.</a:t>
            </a:r>
            <a:endParaRPr lang="el-GR" sz="1100" dirty="0"/>
          </a:p>
          <a:p>
            <a:br>
              <a:rPr lang="el-GR" sz="1200" dirty="0"/>
            </a:br>
            <a:endParaRPr dirty="0"/>
          </a:p>
        </p:txBody>
      </p:sp>
      <p:sp>
        <p:nvSpPr>
          <p:cNvPr id="110" name="Google Shape;110;p22"/>
          <p:cNvSpPr txBox="1"/>
          <p:nvPr/>
        </p:nvSpPr>
        <p:spPr>
          <a:xfrm>
            <a:off x="152400" y="152400"/>
            <a:ext cx="80745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100">
                <a:solidFill>
                  <a:srgbClr val="10153D"/>
                </a:solidFill>
              </a:rPr>
              <a:t>Material available under the Creative Commons CC BY 4.0 licence (</a:t>
            </a:r>
            <a:r>
              <a:rPr lang="en-US" sz="1100" u="sng">
                <a:solidFill>
                  <a:srgbClr val="10153D"/>
                </a:solidFill>
                <a:hlinkClick r:id="rId16">
                  <a:extLst>
                    <a:ext uri="{A12FA001-AC4F-418D-AE19-62706E023703}">
                      <ahyp:hlinkClr xmlns:ahyp="http://schemas.microsoft.com/office/drawing/2018/hyperlinkcolor" val="tx"/>
                    </a:ext>
                  </a:extLst>
                </a:hlinkClick>
              </a:rPr>
              <a:t>https://creativecommons.org/licenses/by/4.0/</a:t>
            </a:r>
            <a:r>
              <a:rPr lang="en-US" sz="1100">
                <a:solidFill>
                  <a:srgbClr val="10153D"/>
                </a:solidFill>
              </a:rPr>
              <a:t>).</a:t>
            </a:r>
            <a:endParaRPr>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31"/>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00" name="Google Shape;300;p31"/>
          <p:cNvGrpSpPr/>
          <p:nvPr/>
        </p:nvGrpSpPr>
        <p:grpSpPr>
          <a:xfrm>
            <a:off x="5940775" y="946396"/>
            <a:ext cx="857867" cy="857867"/>
            <a:chOff x="0" y="0"/>
            <a:chExt cx="812800" cy="812800"/>
          </a:xfrm>
        </p:grpSpPr>
        <p:sp>
          <p:nvSpPr>
            <p:cNvPr id="301" name="Google Shape;301;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3" name="Google Shape;303;p31"/>
          <p:cNvGrpSpPr/>
          <p:nvPr/>
        </p:nvGrpSpPr>
        <p:grpSpPr>
          <a:xfrm>
            <a:off x="6592862" y="2226096"/>
            <a:ext cx="604566" cy="604566"/>
            <a:chOff x="0" y="0"/>
            <a:chExt cx="812800" cy="812800"/>
          </a:xfrm>
        </p:grpSpPr>
        <p:sp>
          <p:nvSpPr>
            <p:cNvPr id="304" name="Google Shape;304;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6" name="Google Shape;306;p31"/>
          <p:cNvGrpSpPr/>
          <p:nvPr/>
        </p:nvGrpSpPr>
        <p:grpSpPr>
          <a:xfrm>
            <a:off x="5825201" y="681913"/>
            <a:ext cx="637633" cy="637633"/>
            <a:chOff x="0" y="0"/>
            <a:chExt cx="812800" cy="812800"/>
          </a:xfrm>
        </p:grpSpPr>
        <p:sp>
          <p:nvSpPr>
            <p:cNvPr id="307" name="Google Shape;307;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09" name="Google Shape;309;p31"/>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31"/>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1" name="Google Shape;311;p31"/>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2" name="Google Shape;312;p31"/>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3" name="Google Shape;313;p31"/>
          <p:cNvSpPr txBox="1"/>
          <p:nvPr/>
        </p:nvSpPr>
        <p:spPr>
          <a:xfrm>
            <a:off x="8768075" y="1933756"/>
            <a:ext cx="9220121" cy="4801314"/>
          </a:xfrm>
          <a:prstGeom prst="rect">
            <a:avLst/>
          </a:prstGeom>
          <a:noFill/>
          <a:ln>
            <a:noFill/>
          </a:ln>
        </p:spPr>
        <p:txBody>
          <a:bodyPr spcFirstLastPara="1" wrap="square" lIns="0" tIns="0" rIns="0" bIns="0" anchor="t" anchorCtr="0">
            <a:spAutoFit/>
          </a:bodyPr>
          <a:lstStyle/>
          <a:p>
            <a:pPr lvl="0">
              <a:lnSpc>
                <a:spcPct val="130009"/>
              </a:lnSpc>
              <a:buSzPts val="2400"/>
            </a:pPr>
            <a:r>
              <a:rPr lang="el-GR" sz="2400" dirty="0">
                <a:latin typeface="Poppins"/>
                <a:ea typeface="Poppins"/>
                <a:cs typeface="Poppins"/>
                <a:sym typeface="Poppins"/>
              </a:rPr>
              <a:t>Η συνεχής επαγγελματική ανάπτυξη στην ΕΕΚ είναι πιο αποτελεσματική όταν ενσωματώνεται στην καθημερινή πρακτική και όχι όταν παρέχεται μέσω περιστασιακών εκδηλώσεων κατάρτισης. 
Ο δομημένος αναστοχασμός είναι ο μηχανισμός που μετατρέπει την καθημερινή εμπειρία σε συνεχή ανάπτυξη. 
Οι πιο αποτελεσματικοί επαγγελματίες ΕΕΚ δεν είναι αυτοί που παρακολουθούν τις περισσότερες εκδηλώσεις CPD. Είναι εκείνοι που είναι σταθερά περίεργοι για τη δική τους πρακτική και ειλικρινείς για το τι λειτουργεί και τι δεν λειτουργεί.</a:t>
            </a:r>
            <a:endParaRPr sz="2400" b="0" i="0" u="none" strike="noStrike" cap="none" dirty="0">
              <a:solidFill>
                <a:srgbClr val="000000"/>
              </a:solidFill>
              <a:latin typeface="Arial"/>
              <a:ea typeface="Arial"/>
              <a:cs typeface="Arial"/>
              <a:sym typeface="Arial"/>
            </a:endParaRPr>
          </a:p>
        </p:txBody>
      </p:sp>
      <p:sp>
        <p:nvSpPr>
          <p:cNvPr id="314" name="Google Shape;314;p31"/>
          <p:cNvSpPr txBox="1"/>
          <p:nvPr/>
        </p:nvSpPr>
        <p:spPr>
          <a:xfrm>
            <a:off x="7773965" y="1236910"/>
            <a:ext cx="8729897" cy="486928"/>
          </a:xfrm>
          <a:prstGeom prst="rect">
            <a:avLst/>
          </a:prstGeom>
          <a:noFill/>
          <a:ln>
            <a:noFill/>
          </a:ln>
        </p:spPr>
        <p:txBody>
          <a:bodyPr spcFirstLastPara="1" wrap="square" lIns="0" tIns="0" rIns="0" bIns="0" anchor="t" anchorCtr="0">
            <a:spAutoFit/>
          </a:bodyPr>
          <a:lstStyle/>
          <a:p>
            <a:pPr lvl="0" algn="r">
              <a:lnSpc>
                <a:spcPct val="113002"/>
              </a:lnSpc>
              <a:buSzPts val="2800"/>
            </a:pPr>
            <a:r>
              <a:rPr lang="el-GR" sz="2800" b="1" dirty="0">
                <a:latin typeface="Poppins"/>
                <a:ea typeface="Poppins"/>
                <a:cs typeface="Poppins"/>
                <a:sym typeface="Poppins"/>
              </a:rPr>
              <a:t>Ενότητα 4: Ο αναστοχασμός ως συνήθεια CPD</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grpSp>
        <p:nvGrpSpPr>
          <p:cNvPr id="319" name="Google Shape;319;p32"/>
          <p:cNvGrpSpPr/>
          <p:nvPr/>
        </p:nvGrpSpPr>
        <p:grpSpPr>
          <a:xfrm>
            <a:off x="-1" y="4584074"/>
            <a:ext cx="18288001" cy="6357176"/>
            <a:chOff x="0" y="0"/>
            <a:chExt cx="5661114" cy="1674318"/>
          </a:xfrm>
        </p:grpSpPr>
        <p:sp>
          <p:nvSpPr>
            <p:cNvPr id="320" name="Google Shape;320;p32"/>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1" name="Google Shape;321;p32"/>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2" name="Google Shape;322;p32"/>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3" name="Google Shape;323;p32"/>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4" name="Google Shape;324;p32"/>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5" name="Google Shape;325;p32"/>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6" name="Google Shape;326;p32"/>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7" name="Google Shape;327;p32"/>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8" name="Google Shape;328;p32"/>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9" name="Google Shape;329;p32"/>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0" name="Google Shape;330;p32"/>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1" name="Google Shape;331;p32"/>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2" name="Google Shape;332;p32"/>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3" name="Google Shape;333;p32"/>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4" name="Google Shape;334;p32"/>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5" name="Google Shape;335;p32"/>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6" name="Google Shape;336;p32"/>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7" name="Google Shape;337;p32"/>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8" name="Google Shape;338;p32"/>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9" name="Google Shape;339;p32"/>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40" name="Google Shape;340;p32"/>
          <p:cNvGrpSpPr/>
          <p:nvPr/>
        </p:nvGrpSpPr>
        <p:grpSpPr>
          <a:xfrm>
            <a:off x="-1342907" y="9913239"/>
            <a:ext cx="20973813" cy="837562"/>
            <a:chOff x="0" y="-57150"/>
            <a:chExt cx="11607985" cy="463550"/>
          </a:xfrm>
        </p:grpSpPr>
        <p:sp>
          <p:nvSpPr>
            <p:cNvPr id="341" name="Google Shape;341;p32"/>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32"/>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3" name="Google Shape;343;p32"/>
          <p:cNvGrpSpPr/>
          <p:nvPr/>
        </p:nvGrpSpPr>
        <p:grpSpPr>
          <a:xfrm>
            <a:off x="4131384" y="9913239"/>
            <a:ext cx="10025232" cy="837562"/>
            <a:chOff x="0" y="-57150"/>
            <a:chExt cx="5548478" cy="463550"/>
          </a:xfrm>
        </p:grpSpPr>
        <p:sp>
          <p:nvSpPr>
            <p:cNvPr id="344" name="Google Shape;344;p32"/>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32"/>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6" name="Google Shape;346;p32"/>
          <p:cNvSpPr txBox="1"/>
          <p:nvPr/>
        </p:nvSpPr>
        <p:spPr>
          <a:xfrm>
            <a:off x="5374682" y="1019175"/>
            <a:ext cx="7538637" cy="1564787"/>
          </a:xfrm>
          <a:prstGeom prst="rect">
            <a:avLst/>
          </a:prstGeom>
          <a:noFill/>
          <a:ln>
            <a:noFill/>
          </a:ln>
        </p:spPr>
        <p:txBody>
          <a:bodyPr spcFirstLastPara="1" wrap="square" lIns="0" tIns="0" rIns="0" bIns="0" anchor="t" anchorCtr="0">
            <a:spAutoFit/>
          </a:bodyPr>
          <a:lstStyle/>
          <a:p>
            <a:pPr lvl="0" algn="ctr">
              <a:lnSpc>
                <a:spcPct val="113002"/>
              </a:lnSpc>
              <a:buSzPts val="4499"/>
            </a:pPr>
            <a:r>
              <a:rPr lang="el-GR" sz="4499" b="1" dirty="0">
                <a:latin typeface="Poppins"/>
                <a:ea typeface="Poppins"/>
                <a:cs typeface="Poppins"/>
                <a:sym typeface="Poppins"/>
              </a:rPr>
              <a:t>Γιατί αυτό έχει σημασία: Εγκάρσιες δεξιότητες</a:t>
            </a:r>
            <a:endParaRPr sz="1400" b="0" i="0" u="none" strike="noStrike" cap="none" dirty="0">
              <a:solidFill>
                <a:srgbClr val="000000"/>
              </a:solidFill>
              <a:latin typeface="Arial"/>
              <a:ea typeface="Arial"/>
              <a:cs typeface="Arial"/>
              <a:sym typeface="Arial"/>
            </a:endParaRPr>
          </a:p>
        </p:txBody>
      </p:sp>
      <p:sp>
        <p:nvSpPr>
          <p:cNvPr id="347" name="Google Shape;347;p32"/>
          <p:cNvSpPr txBox="1"/>
          <p:nvPr/>
        </p:nvSpPr>
        <p:spPr>
          <a:xfrm>
            <a:off x="1028700" y="6994725"/>
            <a:ext cx="3713796" cy="1460400"/>
          </a:xfrm>
          <a:prstGeom prst="rect">
            <a:avLst/>
          </a:prstGeom>
          <a:noFill/>
          <a:ln>
            <a:noFill/>
          </a:ln>
        </p:spPr>
        <p:txBody>
          <a:bodyPr spcFirstLastPara="1" wrap="square" lIns="0" tIns="0" rIns="0" bIns="0" anchor="t" anchorCtr="0">
            <a:spAutoFit/>
          </a:bodyPr>
          <a:lstStyle/>
          <a:p>
            <a:pPr lvl="0" algn="just">
              <a:lnSpc>
                <a:spcPct val="130026"/>
              </a:lnSpc>
              <a:buSzPts val="1825"/>
            </a:pPr>
            <a:r>
              <a:rPr lang="el-GR" sz="1825" dirty="0">
                <a:solidFill>
                  <a:srgbClr val="FFFFFF"/>
                </a:solidFill>
                <a:latin typeface="Poppins"/>
                <a:ea typeface="Poppins"/>
                <a:cs typeface="Poppins"/>
                <a:sym typeface="Poppins"/>
              </a:rPr>
              <a:t>Εξαρτάται από την ικανότητα να παρατηρείς πότε κάτι δεν λειτουργεί και να αλλάζεις προσέγγιση.</a:t>
            </a:r>
            <a:endParaRPr sz="1400" b="0" i="0" u="none" strike="noStrike" cap="none" dirty="0">
              <a:solidFill>
                <a:srgbClr val="000000"/>
              </a:solidFill>
              <a:latin typeface="Arial"/>
              <a:ea typeface="Arial"/>
              <a:cs typeface="Arial"/>
              <a:sym typeface="Arial"/>
            </a:endParaRPr>
          </a:p>
        </p:txBody>
      </p:sp>
      <p:sp>
        <p:nvSpPr>
          <p:cNvPr id="348" name="Google Shape;348;p32"/>
          <p:cNvSpPr txBox="1"/>
          <p:nvPr/>
        </p:nvSpPr>
        <p:spPr>
          <a:xfrm>
            <a:off x="1297793" y="6042689"/>
            <a:ext cx="3175609" cy="432875"/>
          </a:xfrm>
          <a:prstGeom prst="rect">
            <a:avLst/>
          </a:prstGeom>
          <a:noFill/>
          <a:ln>
            <a:noFill/>
          </a:ln>
        </p:spPr>
        <p:txBody>
          <a:bodyPr spcFirstLastPara="1" wrap="square" lIns="0" tIns="0" rIns="0" bIns="0" anchor="t" anchorCtr="0">
            <a:spAutoFit/>
          </a:bodyPr>
          <a:lstStyle/>
          <a:p>
            <a:pPr lvl="0" algn="ctr">
              <a:lnSpc>
                <a:spcPct val="113017"/>
              </a:lnSpc>
              <a:buSzPts val="2489"/>
            </a:pPr>
            <a:r>
              <a:rPr lang="el-GR" sz="2489" b="1" dirty="0">
                <a:solidFill>
                  <a:srgbClr val="FFFFFF"/>
                </a:solidFill>
                <a:latin typeface="Poppins"/>
                <a:ea typeface="Poppins"/>
                <a:cs typeface="Poppins"/>
                <a:sym typeface="Poppins"/>
              </a:rPr>
              <a:t>Προσαρμοστικότητα</a:t>
            </a:r>
            <a:endParaRPr sz="1400" b="0" i="0" u="none" strike="noStrike" cap="none" dirty="0">
              <a:solidFill>
                <a:srgbClr val="000000"/>
              </a:solidFill>
              <a:latin typeface="Arial"/>
              <a:ea typeface="Arial"/>
              <a:cs typeface="Arial"/>
              <a:sym typeface="Arial"/>
            </a:endParaRPr>
          </a:p>
        </p:txBody>
      </p:sp>
      <p:sp>
        <p:nvSpPr>
          <p:cNvPr id="349" name="Google Shape;349;p32"/>
          <p:cNvSpPr txBox="1"/>
          <p:nvPr/>
        </p:nvSpPr>
        <p:spPr>
          <a:xfrm>
            <a:off x="5201666" y="6994725"/>
            <a:ext cx="3713796" cy="1825500"/>
          </a:xfrm>
          <a:prstGeom prst="rect">
            <a:avLst/>
          </a:prstGeom>
          <a:noFill/>
          <a:ln>
            <a:noFill/>
          </a:ln>
        </p:spPr>
        <p:txBody>
          <a:bodyPr spcFirstLastPara="1" wrap="square" lIns="0" tIns="0" rIns="0" bIns="0" anchor="t" anchorCtr="0">
            <a:spAutoFit/>
          </a:bodyPr>
          <a:lstStyle/>
          <a:p>
            <a:pPr lvl="0" algn="just">
              <a:lnSpc>
                <a:spcPct val="130026"/>
              </a:lnSpc>
              <a:buSzPts val="1825"/>
            </a:pPr>
            <a:r>
              <a:rPr lang="el-GR" sz="1825" dirty="0">
                <a:solidFill>
                  <a:srgbClr val="FFFFFF"/>
                </a:solidFill>
                <a:latin typeface="Poppins"/>
                <a:ea typeface="Poppins"/>
                <a:cs typeface="Poppins"/>
                <a:sym typeface="Poppins"/>
              </a:rPr>
              <a:t>Χτίζεται όταν οι μαθητές και οι εκπαιδευτές αναπτύσσουν τη συνήθεια να μαθαίνουν από τη δυσκολία αντί να ορίζονται από αυτήν.</a:t>
            </a:r>
            <a:endParaRPr sz="1400" b="0" i="0" u="none" strike="noStrike" cap="none" dirty="0">
              <a:solidFill>
                <a:srgbClr val="000000"/>
              </a:solidFill>
              <a:latin typeface="Arial"/>
              <a:ea typeface="Arial"/>
              <a:cs typeface="Arial"/>
              <a:sym typeface="Arial"/>
            </a:endParaRPr>
          </a:p>
        </p:txBody>
      </p:sp>
      <p:sp>
        <p:nvSpPr>
          <p:cNvPr id="350" name="Google Shape;350;p32"/>
          <p:cNvSpPr txBox="1"/>
          <p:nvPr/>
        </p:nvSpPr>
        <p:spPr>
          <a:xfrm>
            <a:off x="5200743" y="6042689"/>
            <a:ext cx="3715643" cy="432875"/>
          </a:xfrm>
          <a:prstGeom prst="rect">
            <a:avLst/>
          </a:prstGeom>
          <a:noFill/>
          <a:ln>
            <a:noFill/>
          </a:ln>
        </p:spPr>
        <p:txBody>
          <a:bodyPr spcFirstLastPara="1" wrap="square" lIns="0" tIns="0" rIns="0" bIns="0" anchor="t" anchorCtr="0">
            <a:spAutoFit/>
          </a:bodyPr>
          <a:lstStyle/>
          <a:p>
            <a:pPr lvl="0" algn="ctr">
              <a:lnSpc>
                <a:spcPct val="113017"/>
              </a:lnSpc>
              <a:buSzPts val="2489"/>
            </a:pPr>
            <a:r>
              <a:rPr lang="el-GR" sz="2489" b="1" dirty="0">
                <a:solidFill>
                  <a:srgbClr val="FFFFFF"/>
                </a:solidFill>
                <a:latin typeface="Poppins"/>
                <a:ea typeface="Poppins"/>
                <a:cs typeface="Poppins"/>
                <a:sym typeface="Poppins"/>
              </a:rPr>
              <a:t>Ανθεκτικότητα</a:t>
            </a:r>
            <a:endParaRPr sz="1400" b="0" i="0" u="none" strike="noStrike" cap="none" dirty="0">
              <a:solidFill>
                <a:srgbClr val="000000"/>
              </a:solidFill>
              <a:latin typeface="Arial"/>
              <a:ea typeface="Arial"/>
              <a:cs typeface="Arial"/>
              <a:sym typeface="Arial"/>
            </a:endParaRPr>
          </a:p>
        </p:txBody>
      </p:sp>
      <p:sp>
        <p:nvSpPr>
          <p:cNvPr id="351" name="Google Shape;351;p32"/>
          <p:cNvSpPr txBox="1"/>
          <p:nvPr/>
        </p:nvSpPr>
        <p:spPr>
          <a:xfrm>
            <a:off x="9373585" y="6994725"/>
            <a:ext cx="3713796" cy="1460400"/>
          </a:xfrm>
          <a:prstGeom prst="rect">
            <a:avLst/>
          </a:prstGeom>
          <a:noFill/>
          <a:ln>
            <a:noFill/>
          </a:ln>
        </p:spPr>
        <p:txBody>
          <a:bodyPr spcFirstLastPara="1" wrap="square" lIns="0" tIns="0" rIns="0" bIns="0" anchor="t" anchorCtr="0">
            <a:spAutoFit/>
          </a:bodyPr>
          <a:lstStyle/>
          <a:p>
            <a:pPr lvl="0" algn="just">
              <a:lnSpc>
                <a:spcPct val="130026"/>
              </a:lnSpc>
              <a:buSzPts val="1825"/>
            </a:pPr>
            <a:r>
              <a:rPr lang="el-GR" sz="1825" dirty="0">
                <a:solidFill>
                  <a:srgbClr val="FFFFFF"/>
                </a:solidFill>
                <a:latin typeface="Poppins"/>
                <a:ea typeface="Poppins"/>
                <a:cs typeface="Poppins"/>
                <a:sym typeface="Poppins"/>
              </a:rPr>
              <a:t>Βελτιώνεται όταν οι μαθητές μπορούν να παρακολουθούν το δικό τους σκεπτικό και να εντοπίζουν πού πήγε στραβά η σκέψη τους.</a:t>
            </a:r>
            <a:endParaRPr sz="1400" b="0" i="0" u="none" strike="noStrike" cap="none" dirty="0">
              <a:solidFill>
                <a:srgbClr val="000000"/>
              </a:solidFill>
              <a:latin typeface="Arial"/>
              <a:ea typeface="Arial"/>
              <a:cs typeface="Arial"/>
              <a:sym typeface="Arial"/>
            </a:endParaRPr>
          </a:p>
        </p:txBody>
      </p:sp>
      <p:sp>
        <p:nvSpPr>
          <p:cNvPr id="352" name="Google Shape;352;p32"/>
          <p:cNvSpPr txBox="1"/>
          <p:nvPr/>
        </p:nvSpPr>
        <p:spPr>
          <a:xfrm>
            <a:off x="9547648" y="6042689"/>
            <a:ext cx="3365670" cy="865750"/>
          </a:xfrm>
          <a:prstGeom prst="rect">
            <a:avLst/>
          </a:prstGeom>
          <a:noFill/>
          <a:ln>
            <a:noFill/>
          </a:ln>
        </p:spPr>
        <p:txBody>
          <a:bodyPr spcFirstLastPara="1" wrap="square" lIns="0" tIns="0" rIns="0" bIns="0" anchor="t" anchorCtr="0">
            <a:spAutoFit/>
          </a:bodyPr>
          <a:lstStyle/>
          <a:p>
            <a:pPr lvl="0" algn="ctr">
              <a:lnSpc>
                <a:spcPct val="113017"/>
              </a:lnSpc>
              <a:buSzPts val="2489"/>
            </a:pPr>
            <a:r>
              <a:rPr lang="el-GR" sz="2489" b="1" dirty="0">
                <a:solidFill>
                  <a:srgbClr val="FFFFFF"/>
                </a:solidFill>
                <a:latin typeface="Poppins"/>
                <a:ea typeface="Poppins"/>
                <a:cs typeface="Poppins"/>
                <a:sym typeface="Poppins"/>
              </a:rPr>
              <a:t>Επίλυση προβλημάτων</a:t>
            </a:r>
            <a:endParaRPr sz="1400" b="0" i="0" u="none" strike="noStrike" cap="none" dirty="0">
              <a:solidFill>
                <a:srgbClr val="000000"/>
              </a:solidFill>
              <a:latin typeface="Arial"/>
              <a:ea typeface="Arial"/>
              <a:cs typeface="Arial"/>
              <a:sym typeface="Arial"/>
            </a:endParaRPr>
          </a:p>
        </p:txBody>
      </p:sp>
      <p:sp>
        <p:nvSpPr>
          <p:cNvPr id="353" name="Google Shape;353;p32"/>
          <p:cNvSpPr txBox="1"/>
          <p:nvPr/>
        </p:nvSpPr>
        <p:spPr>
          <a:xfrm>
            <a:off x="13545504" y="6994725"/>
            <a:ext cx="3713796" cy="1825500"/>
          </a:xfrm>
          <a:prstGeom prst="rect">
            <a:avLst/>
          </a:prstGeom>
          <a:noFill/>
          <a:ln>
            <a:noFill/>
          </a:ln>
        </p:spPr>
        <p:txBody>
          <a:bodyPr spcFirstLastPara="1" wrap="square" lIns="0" tIns="0" rIns="0" bIns="0" anchor="t" anchorCtr="0">
            <a:spAutoFit/>
          </a:bodyPr>
          <a:lstStyle/>
          <a:p>
            <a:pPr lvl="0" algn="just">
              <a:lnSpc>
                <a:spcPct val="130026"/>
              </a:lnSpc>
              <a:buSzPts val="1825"/>
            </a:pPr>
            <a:r>
              <a:rPr lang="el-GR" sz="1825" dirty="0">
                <a:solidFill>
                  <a:srgbClr val="FFFFFF"/>
                </a:solidFill>
                <a:latin typeface="Poppins"/>
                <a:ea typeface="Poppins"/>
                <a:cs typeface="Poppins"/>
                <a:sym typeface="Poppins"/>
              </a:rPr>
              <a:t>Ενισχύεται όταν οι επαγγελματίες βλέπουν τους εαυτούς τους ως μαθητές που συνεχώς εξελίσσονται, όχι ως τεχνικούς που έχουν ήδη φτάσει.</a:t>
            </a:r>
            <a:endParaRPr sz="1400" b="0" i="0" u="none" strike="noStrike" cap="none" dirty="0">
              <a:solidFill>
                <a:srgbClr val="000000"/>
              </a:solidFill>
              <a:latin typeface="Arial"/>
              <a:ea typeface="Arial"/>
              <a:cs typeface="Arial"/>
              <a:sym typeface="Arial"/>
            </a:endParaRPr>
          </a:p>
        </p:txBody>
      </p:sp>
      <p:sp>
        <p:nvSpPr>
          <p:cNvPr id="354" name="Google Shape;354;p32"/>
          <p:cNvSpPr txBox="1"/>
          <p:nvPr/>
        </p:nvSpPr>
        <p:spPr>
          <a:xfrm>
            <a:off x="13545504" y="6042689"/>
            <a:ext cx="3713796" cy="865750"/>
          </a:xfrm>
          <a:prstGeom prst="rect">
            <a:avLst/>
          </a:prstGeom>
          <a:noFill/>
          <a:ln>
            <a:noFill/>
          </a:ln>
        </p:spPr>
        <p:txBody>
          <a:bodyPr spcFirstLastPara="1" wrap="square" lIns="0" tIns="0" rIns="0" bIns="0" anchor="t" anchorCtr="0">
            <a:spAutoFit/>
          </a:bodyPr>
          <a:lstStyle/>
          <a:p>
            <a:pPr lvl="0" algn="ctr">
              <a:lnSpc>
                <a:spcPct val="113017"/>
              </a:lnSpc>
              <a:buSzPts val="2489"/>
            </a:pPr>
            <a:r>
              <a:rPr lang="el-GR" sz="2489" b="1" dirty="0">
                <a:solidFill>
                  <a:srgbClr val="FFFFFF"/>
                </a:solidFill>
                <a:latin typeface="Poppins"/>
                <a:ea typeface="Poppins"/>
                <a:cs typeface="Poppins"/>
                <a:sym typeface="Poppins"/>
              </a:rPr>
              <a:t>Επαγγελματική Ταυτότητα</a:t>
            </a:r>
            <a:endParaRPr sz="1400" b="0" i="0" u="none" strike="noStrike" cap="none" dirty="0">
              <a:solidFill>
                <a:srgbClr val="000000"/>
              </a:solidFill>
              <a:latin typeface="Arial"/>
              <a:ea typeface="Arial"/>
              <a:cs typeface="Arial"/>
              <a:sym typeface="Arial"/>
            </a:endParaRPr>
          </a:p>
        </p:txBody>
      </p:sp>
      <p:sp>
        <p:nvSpPr>
          <p:cNvPr id="355" name="Google Shape;355;p32"/>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6" name="Google Shape;356;p32"/>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361" name="Google Shape;361;p33"/>
          <p:cNvPicPr preferRelativeResize="0"/>
          <p:nvPr/>
        </p:nvPicPr>
        <p:blipFill rotWithShape="1">
          <a:blip r:embed="rId3">
            <a:alphaModFix/>
          </a:blip>
          <a:srcRect/>
          <a:stretch/>
        </p:blipFill>
        <p:spPr>
          <a:xfrm>
            <a:off x="-133210" y="0"/>
            <a:ext cx="4911214" cy="10287000"/>
          </a:xfrm>
          <a:prstGeom prst="rect">
            <a:avLst/>
          </a:prstGeom>
          <a:noFill/>
          <a:ln>
            <a:noFill/>
          </a:ln>
        </p:spPr>
      </p:pic>
      <p:sp>
        <p:nvSpPr>
          <p:cNvPr id="362" name="Google Shape;362;p33"/>
          <p:cNvSpPr/>
          <p:nvPr/>
        </p:nvSpPr>
        <p:spPr>
          <a:xfrm rot="4721273" flipH="1">
            <a:off x="-1270349" y="2210678"/>
            <a:ext cx="14314219" cy="4467381"/>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63" name="Google Shape;363;p33"/>
          <p:cNvGrpSpPr/>
          <p:nvPr/>
        </p:nvGrpSpPr>
        <p:grpSpPr>
          <a:xfrm>
            <a:off x="5940775" y="946396"/>
            <a:ext cx="857867" cy="857867"/>
            <a:chOff x="0" y="0"/>
            <a:chExt cx="812800" cy="812800"/>
          </a:xfrm>
        </p:grpSpPr>
        <p:sp>
          <p:nvSpPr>
            <p:cNvPr id="364" name="Google Shape;364;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6" name="Google Shape;366;p33"/>
          <p:cNvGrpSpPr/>
          <p:nvPr/>
        </p:nvGrpSpPr>
        <p:grpSpPr>
          <a:xfrm>
            <a:off x="6592862" y="2226096"/>
            <a:ext cx="604566" cy="604566"/>
            <a:chOff x="0" y="0"/>
            <a:chExt cx="812800" cy="812800"/>
          </a:xfrm>
        </p:grpSpPr>
        <p:sp>
          <p:nvSpPr>
            <p:cNvPr id="367" name="Google Shape;367;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9" name="Google Shape;369;p33"/>
          <p:cNvGrpSpPr/>
          <p:nvPr/>
        </p:nvGrpSpPr>
        <p:grpSpPr>
          <a:xfrm>
            <a:off x="5825201" y="681913"/>
            <a:ext cx="637633" cy="637633"/>
            <a:chOff x="0" y="0"/>
            <a:chExt cx="812800" cy="812800"/>
          </a:xfrm>
        </p:grpSpPr>
        <p:sp>
          <p:nvSpPr>
            <p:cNvPr id="370" name="Google Shape;370;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72" name="Google Shape;372;p33"/>
          <p:cNvSpPr/>
          <p:nvPr/>
        </p:nvSpPr>
        <p:spPr>
          <a:xfrm>
            <a:off x="16463041" y="8788553"/>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3" name="Google Shape;373;p33"/>
          <p:cNvSpPr/>
          <p:nvPr/>
        </p:nvSpPr>
        <p:spPr>
          <a:xfrm>
            <a:off x="13964739" y="9345573"/>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4" name="Google Shape;374;p33"/>
          <p:cNvSpPr txBox="1"/>
          <p:nvPr/>
        </p:nvSpPr>
        <p:spPr>
          <a:xfrm>
            <a:off x="8613500" y="1753427"/>
            <a:ext cx="8491224" cy="7835991"/>
          </a:xfrm>
          <a:prstGeom prst="rect">
            <a:avLst/>
          </a:prstGeom>
          <a:noFill/>
          <a:ln>
            <a:noFill/>
          </a:ln>
        </p:spPr>
        <p:txBody>
          <a:bodyPr spcFirstLastPara="1" wrap="square" lIns="0" tIns="0" rIns="0" bIns="0" anchor="t" anchorCtr="0">
            <a:spAutoFit/>
          </a:bodyPr>
          <a:lstStyle/>
          <a:p>
            <a:pPr lvl="0">
              <a:lnSpc>
                <a:spcPct val="130009"/>
              </a:lnSpc>
              <a:spcBef>
                <a:spcPts val="150"/>
              </a:spcBef>
            </a:pPr>
            <a:r>
              <a:rPr lang="el-GR" sz="2400" b="1" dirty="0">
                <a:solidFill>
                  <a:srgbClr val="17B8BB"/>
                </a:solidFill>
                <a:latin typeface="Poppins"/>
                <a:ea typeface="Poppins"/>
                <a:cs typeface="Poppins"/>
                <a:sym typeface="Poppins"/>
              </a:rPr>
              <a:t>Οι εκπαιδευτές ΕΕΚ μπορούν να αναπτύξουν αυτή τη δεξιότητα με: 
</a:t>
            </a:r>
            <a:r>
              <a:rPr lang="el-GR" sz="2400" dirty="0">
                <a:solidFill>
                  <a:schemeClr val="tx1">
                    <a:lumMod val="85000"/>
                    <a:lumOff val="15000"/>
                  </a:schemeClr>
                </a:solidFill>
                <a:latin typeface="Poppins"/>
                <a:ea typeface="Poppins"/>
                <a:cs typeface="Poppins"/>
                <a:sym typeface="Poppins"/>
              </a:rPr>
              <a:t>Τήρηση σύντομου ημερολογίου συνεδρίας — τρεις προτάσεις μετά από κάθε μάθημα σημειώνοντας τι λειτούργησε, τι όχι και τι πρέπει να αλλάξει
Δημιουργία αμοιβαίας συμφωνίας παρατήρησης από ομοτίμους με έναν συνάδελφο ανά τρίμηνο, εστιασμένη σε μια συγκεκριμένη και συμφωνημένη ερώτηση
Δημιουργία μιας δομημένης στιγμής αναστοχασμού του μαθητή σε κάθε συνεδρία, όσο σύντομη κι αν είναι
Επανεξέταση του ημερολογίου συνεδριών τους στο τέλος κάθε ενότητας και προσδιορισμός ενός μοτίβου για μεταφορά</a:t>
            </a:r>
            <a:endParaRPr sz="2400" i="0" u="none" strike="noStrike" cap="none" dirty="0">
              <a:solidFill>
                <a:schemeClr val="tx1">
                  <a:lumMod val="85000"/>
                  <a:lumOff val="15000"/>
                </a:schemeClr>
              </a:solidFill>
              <a:latin typeface="Poppins"/>
              <a:ea typeface="Poppins"/>
              <a:cs typeface="Poppins"/>
              <a:sym typeface="Poppins"/>
            </a:endParaRPr>
          </a:p>
          <a:p>
            <a:pPr lvl="0">
              <a:lnSpc>
                <a:spcPct val="130009"/>
              </a:lnSpc>
              <a:spcBef>
                <a:spcPts val="150"/>
              </a:spcBef>
            </a:pPr>
            <a:r>
              <a:rPr lang="el-GR" sz="2400" dirty="0">
                <a:solidFill>
                  <a:srgbClr val="17B8BB"/>
                </a:solidFill>
                <a:latin typeface="Poppins"/>
                <a:ea typeface="Poppins"/>
                <a:cs typeface="Poppins"/>
                <a:sym typeface="Poppins"/>
              </a:rPr>
              <a:t>Ο προβληματισμός είναι μια δεξιότητα. Όπως όλες οι δεξιότητες, βελτιώνεται με σκόπιμη εξάσκηση και ειλικρινή δέσμευση. Ο εκπαιδευτής που σκέφτεται καλά διδάσκει στους μαθητές να κάνουν το ίδιο.</a:t>
            </a:r>
            <a:endParaRPr dirty="0"/>
          </a:p>
        </p:txBody>
      </p:sp>
      <p:sp>
        <p:nvSpPr>
          <p:cNvPr id="375" name="Google Shape;375;p33"/>
          <p:cNvSpPr txBox="1"/>
          <p:nvPr/>
        </p:nvSpPr>
        <p:spPr>
          <a:xfrm>
            <a:off x="8768076" y="779571"/>
            <a:ext cx="9880982" cy="973856"/>
          </a:xfrm>
          <a:prstGeom prst="rect">
            <a:avLst/>
          </a:prstGeom>
          <a:noFill/>
          <a:ln>
            <a:noFill/>
          </a:ln>
        </p:spPr>
        <p:txBody>
          <a:bodyPr spcFirstLastPara="1" wrap="square" lIns="0" tIns="0" rIns="0" bIns="0" anchor="t" anchorCtr="0">
            <a:spAutoFit/>
          </a:bodyPr>
          <a:lstStyle/>
          <a:p>
            <a:pPr lvl="0">
              <a:lnSpc>
                <a:spcPct val="113002"/>
              </a:lnSpc>
            </a:pPr>
            <a:r>
              <a:rPr lang="el-GR" sz="2800" b="1" dirty="0">
                <a:latin typeface="Poppins"/>
                <a:ea typeface="Poppins"/>
                <a:cs typeface="Poppins"/>
                <a:sym typeface="Poppins"/>
              </a:rPr>
              <a:t>Στρατηγικές εκπαιδευτικών για την ενίσχυση της αναστοχαστικής πρακτικής</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34"/>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1" name="Google Shape;381;p34"/>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34"/>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83" name="Google Shape;383;p34"/>
          <p:cNvGrpSpPr/>
          <p:nvPr/>
        </p:nvGrpSpPr>
        <p:grpSpPr>
          <a:xfrm>
            <a:off x="10165433" y="946396"/>
            <a:ext cx="857867" cy="857867"/>
            <a:chOff x="0" y="0"/>
            <a:chExt cx="812800" cy="812800"/>
          </a:xfrm>
        </p:grpSpPr>
        <p:sp>
          <p:nvSpPr>
            <p:cNvPr id="384" name="Google Shape;384;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6" name="Google Shape;386;p34"/>
          <p:cNvGrpSpPr/>
          <p:nvPr/>
        </p:nvGrpSpPr>
        <p:grpSpPr>
          <a:xfrm>
            <a:off x="9651318" y="2226096"/>
            <a:ext cx="604566" cy="604566"/>
            <a:chOff x="0" y="0"/>
            <a:chExt cx="812800" cy="812800"/>
          </a:xfrm>
        </p:grpSpPr>
        <p:sp>
          <p:nvSpPr>
            <p:cNvPr id="387" name="Google Shape;387;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9" name="Google Shape;389;p34"/>
          <p:cNvGrpSpPr/>
          <p:nvPr/>
        </p:nvGrpSpPr>
        <p:grpSpPr>
          <a:xfrm>
            <a:off x="10476408" y="681913"/>
            <a:ext cx="637633" cy="637633"/>
            <a:chOff x="0" y="0"/>
            <a:chExt cx="812800" cy="812800"/>
          </a:xfrm>
        </p:grpSpPr>
        <p:sp>
          <p:nvSpPr>
            <p:cNvPr id="390" name="Google Shape;390;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1" name="Google Shape;391;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92" name="Google Shape;392;p34"/>
          <p:cNvSpPr txBox="1"/>
          <p:nvPr/>
        </p:nvSpPr>
        <p:spPr>
          <a:xfrm>
            <a:off x="1041071" y="5394958"/>
            <a:ext cx="7614174" cy="632609"/>
          </a:xfrm>
          <a:prstGeom prst="rect">
            <a:avLst/>
          </a:prstGeom>
          <a:noFill/>
          <a:ln>
            <a:noFill/>
          </a:ln>
        </p:spPr>
        <p:txBody>
          <a:bodyPr spcFirstLastPara="1" wrap="square" lIns="0" tIns="0" rIns="0" bIns="0" anchor="t" anchorCtr="0">
            <a:spAutoFit/>
          </a:bodyPr>
          <a:lstStyle/>
          <a:p>
            <a:pPr lvl="0">
              <a:lnSpc>
                <a:spcPct val="114004"/>
              </a:lnSpc>
              <a:buSzPts val="3606"/>
            </a:pPr>
            <a:r>
              <a:rPr lang="el-GR" sz="3606" dirty="0">
                <a:latin typeface="Poppins SemiBold"/>
                <a:ea typeface="Poppins SemiBold"/>
                <a:cs typeface="Poppins SemiBold"/>
                <a:sym typeface="Poppins SemiBold"/>
              </a:rPr>
              <a:t>Για την προσοχή σας</a:t>
            </a:r>
            <a:endParaRPr sz="1400" b="0" i="0" u="none" strike="noStrike" cap="none" dirty="0">
              <a:solidFill>
                <a:srgbClr val="000000"/>
              </a:solidFill>
              <a:latin typeface="Arial"/>
              <a:ea typeface="Arial"/>
              <a:cs typeface="Arial"/>
              <a:sym typeface="Arial"/>
            </a:endParaRPr>
          </a:p>
        </p:txBody>
      </p:sp>
      <p:sp>
        <p:nvSpPr>
          <p:cNvPr id="393" name="Google Shape;393;p34"/>
          <p:cNvSpPr txBox="1"/>
          <p:nvPr/>
        </p:nvSpPr>
        <p:spPr>
          <a:xfrm>
            <a:off x="1034729" y="3875590"/>
            <a:ext cx="7538244" cy="1845185"/>
          </a:xfrm>
          <a:prstGeom prst="rect">
            <a:avLst/>
          </a:prstGeom>
          <a:noFill/>
          <a:ln>
            <a:noFill/>
          </a:ln>
        </p:spPr>
        <p:txBody>
          <a:bodyPr spcFirstLastPara="1" wrap="square" lIns="0" tIns="0" rIns="0" bIns="0" anchor="t" anchorCtr="0">
            <a:spAutoFit/>
          </a:bodyPr>
          <a:lstStyle/>
          <a:p>
            <a:pPr lvl="0">
              <a:lnSpc>
                <a:spcPct val="114004"/>
              </a:lnSpc>
              <a:buSzPts val="10518"/>
            </a:pPr>
            <a:r>
              <a:rPr lang="el-GR" sz="10518" b="1" dirty="0">
                <a:solidFill>
                  <a:srgbClr val="17B8BB"/>
                </a:solidFill>
                <a:latin typeface="Poppins"/>
                <a:ea typeface="Poppins"/>
                <a:cs typeface="Poppins"/>
                <a:sym typeface="Poppins"/>
              </a:rPr>
              <a:t>Ευχαριστώ</a:t>
            </a:r>
            <a:endParaRPr sz="1400" b="0" i="0" u="none" strike="noStrike" cap="none" dirty="0">
              <a:solidFill>
                <a:srgbClr val="000000"/>
              </a:solidFill>
              <a:latin typeface="Arial"/>
              <a:ea typeface="Arial"/>
              <a:cs typeface="Arial"/>
              <a:sym typeface="Arial"/>
            </a:endParaRPr>
          </a:p>
        </p:txBody>
      </p:sp>
      <p:sp>
        <p:nvSpPr>
          <p:cNvPr id="394" name="Google Shape;394;p34"/>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5" name="Google Shape;395;p34"/>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6" name="Google Shape;396;p34"/>
          <p:cNvSpPr txBox="1"/>
          <p:nvPr/>
        </p:nvSpPr>
        <p:spPr>
          <a:xfrm>
            <a:off x="397770" y="6823285"/>
            <a:ext cx="8175203" cy="969304"/>
          </a:xfrm>
          <a:prstGeom prst="rect">
            <a:avLst/>
          </a:prstGeom>
          <a:noFill/>
          <a:ln>
            <a:noFill/>
          </a:ln>
        </p:spPr>
        <p:txBody>
          <a:bodyPr spcFirstLastPara="1" wrap="square" lIns="0" tIns="0" rIns="0" bIns="0" anchor="t" anchorCtr="0">
            <a:spAutoFit/>
          </a:bodyPr>
          <a:lstStyle/>
          <a:p>
            <a:pPr lvl="0">
              <a:lnSpc>
                <a:spcPct val="140008"/>
              </a:lnSpc>
              <a:buSzPts val="4499"/>
            </a:pPr>
            <a:r>
              <a:rPr lang="el-GR" sz="4499" b="1" dirty="0">
                <a:latin typeface="Poppins"/>
                <a:ea typeface="Poppins"/>
                <a:cs typeface="Poppins"/>
                <a:sym typeface="Poppins"/>
              </a:rPr>
              <a:t>Επικοινωνήστε μαζί μας</a:t>
            </a:r>
            <a:endParaRPr sz="1400" b="0" i="0" u="none" strike="noStrike" cap="none" dirty="0">
              <a:solidFill>
                <a:srgbClr val="000000"/>
              </a:solidFill>
              <a:latin typeface="Arial"/>
              <a:ea typeface="Arial"/>
              <a:cs typeface="Arial"/>
              <a:sym typeface="Arial"/>
            </a:endParaRPr>
          </a:p>
        </p:txBody>
      </p:sp>
      <p:grpSp>
        <p:nvGrpSpPr>
          <p:cNvPr id="397" name="Google Shape;397;p34"/>
          <p:cNvGrpSpPr/>
          <p:nvPr/>
        </p:nvGrpSpPr>
        <p:grpSpPr>
          <a:xfrm>
            <a:off x="555937" y="7970706"/>
            <a:ext cx="6239170" cy="761091"/>
            <a:chOff x="0" y="-57150"/>
            <a:chExt cx="3800029" cy="463550"/>
          </a:xfrm>
        </p:grpSpPr>
        <p:sp>
          <p:nvSpPr>
            <p:cNvPr id="398" name="Google Shape;398;p34"/>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p34"/>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00" name="Google Shape;400;p34"/>
          <p:cNvSpPr/>
          <p:nvPr/>
        </p:nvSpPr>
        <p:spPr>
          <a:xfrm>
            <a:off x="79280" y="789849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1" name="Google Shape;401;p34"/>
          <p:cNvSpPr/>
          <p:nvPr/>
        </p:nvSpPr>
        <p:spPr>
          <a:xfrm>
            <a:off x="260238" y="809265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2" name="Google Shape;402;p34"/>
          <p:cNvSpPr txBox="1"/>
          <p:nvPr/>
        </p:nvSpPr>
        <p:spPr>
          <a:xfrm>
            <a:off x="1297363" y="8084713"/>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p:nvPr/>
        </p:nvSpPr>
        <p:spPr>
          <a:xfrm rot="4721273" flipH="1">
            <a:off x="-1988138"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16" name="Google Shape;116;p23"/>
          <p:cNvGrpSpPr/>
          <p:nvPr/>
        </p:nvGrpSpPr>
        <p:grpSpPr>
          <a:xfrm>
            <a:off x="5940775" y="946396"/>
            <a:ext cx="857867" cy="857867"/>
            <a:chOff x="0" y="0"/>
            <a:chExt cx="812800" cy="812800"/>
          </a:xfrm>
        </p:grpSpPr>
        <p:sp>
          <p:nvSpPr>
            <p:cNvPr id="117" name="Google Shape;117;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3"/>
          <p:cNvGrpSpPr/>
          <p:nvPr/>
        </p:nvGrpSpPr>
        <p:grpSpPr>
          <a:xfrm>
            <a:off x="6592862" y="2226096"/>
            <a:ext cx="604566" cy="604566"/>
            <a:chOff x="0" y="0"/>
            <a:chExt cx="812800" cy="812800"/>
          </a:xfrm>
        </p:grpSpPr>
        <p:sp>
          <p:nvSpPr>
            <p:cNvPr id="120" name="Google Shape;120;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3"/>
          <p:cNvGrpSpPr/>
          <p:nvPr/>
        </p:nvGrpSpPr>
        <p:grpSpPr>
          <a:xfrm>
            <a:off x="5825201" y="681913"/>
            <a:ext cx="637633" cy="637633"/>
            <a:chOff x="0" y="0"/>
            <a:chExt cx="812800" cy="812800"/>
          </a:xfrm>
        </p:grpSpPr>
        <p:sp>
          <p:nvSpPr>
            <p:cNvPr id="123" name="Google Shape;123;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3"/>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 name="Google Shape;127;p23"/>
          <p:cNvSpPr/>
          <p:nvPr/>
        </p:nvSpPr>
        <p:spPr>
          <a:xfrm>
            <a:off x="16682856" y="8845372"/>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8" name="Google Shape;128;p23"/>
          <p:cNvSpPr/>
          <p:nvPr/>
        </p:nvSpPr>
        <p:spPr>
          <a:xfrm>
            <a:off x="13411323" y="9486366"/>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9" name="Google Shape;129;p23"/>
          <p:cNvSpPr txBox="1"/>
          <p:nvPr/>
        </p:nvSpPr>
        <p:spPr>
          <a:xfrm>
            <a:off x="7719463" y="1583657"/>
            <a:ext cx="10103370" cy="8162234"/>
          </a:xfrm>
          <a:prstGeom prst="rect">
            <a:avLst/>
          </a:prstGeom>
          <a:noFill/>
          <a:ln>
            <a:noFill/>
          </a:ln>
        </p:spPr>
        <p:txBody>
          <a:bodyPr spcFirstLastPara="1" wrap="square" lIns="0" tIns="0" rIns="0" bIns="0" anchor="t" anchorCtr="0">
            <a:spAutoFit/>
          </a:bodyPr>
          <a:lstStyle/>
          <a:p>
            <a:pPr lvl="0">
              <a:lnSpc>
                <a:spcPct val="130009"/>
              </a:lnSpc>
              <a:buSzPts val="2400"/>
            </a:pPr>
            <a:r>
              <a:rPr lang="el-GR" sz="2400" dirty="0">
                <a:latin typeface="Poppins"/>
                <a:ea typeface="Poppins"/>
                <a:cs typeface="Poppins"/>
                <a:sym typeface="Poppins"/>
              </a:rPr>
              <a:t>Η μεθοδολογία της μάθησης και ο αυτοστοχασμός είναι η ικανότητα προβληματισμού σχετικά με τη διδακτική πρακτική και η υποστήριξη των εκπαιδευομένων να αναπτύξουν τις δικές τους αναστοχαστικές μαθησιακές συνήθειες που συνδέονται με την επαγγελματική ικανότητα. Αυτό βοηθά το προσωπικό της ΕΕΚ να προσαρμόσει την παροχή του και υποστηρίζει την ανθεκτικότητα των εκπαιδευομένων σε όλες τις διαδρομές επανειδίκευσης και αναβάθμισης των δεξιοτήτων. 
Η αναστοχαστική πρακτική δεν είναι μια γραφειοκρατική άσκηση. Είναι ο μηχανισμός μέσω του οποίου η επαγγελματική εμπειρία γίνεται επαγγελματική εξέλιξη. Χωρίς αυτό, οι εκπαιδευτές συσσωρεύουν χρόνια πρακτικής χωρίς απαραίτητα να βελτιώνονται. Με αυτό, ακόμη και μια δύσκολη συνεδρία γίνεται πηγή χρήσιμων πληροφοριών. 
Μέχρι το τέλος αυτής της ενότητας, θα μάθετε να χτίζετε μια συνήθεια δομημένου προβληματισμού, να ενσωματώνετε τη μεταγνώση στη διδασκαλία σας, να υποστηρίζετε τους μαθητές να προβληματίζονται σχετικά με τη δική τους μάθηση και να χρησιμοποιείτε τον αναστοχασμό ως συνεχή μορφή επαγγελματικής ανάπτυξης.</a:t>
            </a:r>
            <a:endParaRPr sz="2400" b="0" i="0" u="none" strike="noStrike" cap="none" dirty="0">
              <a:solidFill>
                <a:srgbClr val="000000"/>
              </a:solidFill>
              <a:latin typeface="Arial"/>
              <a:ea typeface="Arial"/>
              <a:cs typeface="Arial"/>
              <a:sym typeface="Arial"/>
            </a:endParaRPr>
          </a:p>
        </p:txBody>
      </p:sp>
      <p:sp>
        <p:nvSpPr>
          <p:cNvPr id="130" name="Google Shape;130;p23"/>
          <p:cNvSpPr txBox="1"/>
          <p:nvPr/>
        </p:nvSpPr>
        <p:spPr>
          <a:xfrm>
            <a:off x="6369708" y="1096729"/>
            <a:ext cx="8729897" cy="486928"/>
          </a:xfrm>
          <a:prstGeom prst="rect">
            <a:avLst/>
          </a:prstGeom>
          <a:noFill/>
          <a:ln>
            <a:noFill/>
          </a:ln>
        </p:spPr>
        <p:txBody>
          <a:bodyPr spcFirstLastPara="1" wrap="square" lIns="0" tIns="0" rIns="0" bIns="0" anchor="t" anchorCtr="0">
            <a:spAutoFit/>
          </a:bodyPr>
          <a:lstStyle/>
          <a:p>
            <a:pPr lvl="0" algn="r">
              <a:lnSpc>
                <a:spcPct val="113002"/>
              </a:lnSpc>
              <a:buSzPts val="2800"/>
            </a:pPr>
            <a:r>
              <a:rPr lang="el-GR" sz="2800" b="1" dirty="0">
                <a:latin typeface="Poppins"/>
                <a:ea typeface="Poppins"/>
                <a:cs typeface="Poppins"/>
                <a:sym typeface="Poppins"/>
              </a:rPr>
              <a:t>Εισαγωγή &amp; Μαθησιακοί Στόχοι</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4"/>
          <p:cNvPicPr preferRelativeResize="0"/>
          <p:nvPr/>
        </p:nvPicPr>
        <p:blipFill rotWithShape="1">
          <a:blip r:embed="rId3">
            <a:alphaModFix/>
          </a:blip>
          <a:srcRect b="-439"/>
          <a:stretch/>
        </p:blipFill>
        <p:spPr>
          <a:xfrm>
            <a:off x="0" y="0"/>
            <a:ext cx="7315200" cy="10287000"/>
          </a:xfrm>
          <a:prstGeom prst="rect">
            <a:avLst/>
          </a:prstGeom>
          <a:noFill/>
          <a:ln>
            <a:noFill/>
          </a:ln>
        </p:spPr>
      </p:pic>
      <p:sp>
        <p:nvSpPr>
          <p:cNvPr id="136" name="Google Shape;136;p24"/>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37" name="Google Shape;137;p24"/>
          <p:cNvGrpSpPr/>
          <p:nvPr/>
        </p:nvGrpSpPr>
        <p:grpSpPr>
          <a:xfrm>
            <a:off x="5940775" y="946396"/>
            <a:ext cx="857867" cy="857867"/>
            <a:chOff x="0" y="0"/>
            <a:chExt cx="812800" cy="812800"/>
          </a:xfrm>
        </p:grpSpPr>
        <p:sp>
          <p:nvSpPr>
            <p:cNvPr id="138" name="Google Shape;138;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4"/>
          <p:cNvGrpSpPr/>
          <p:nvPr/>
        </p:nvGrpSpPr>
        <p:grpSpPr>
          <a:xfrm>
            <a:off x="6592862" y="2226096"/>
            <a:ext cx="604566" cy="604566"/>
            <a:chOff x="0" y="0"/>
            <a:chExt cx="812800" cy="812800"/>
          </a:xfrm>
        </p:grpSpPr>
        <p:sp>
          <p:nvSpPr>
            <p:cNvPr id="141" name="Google Shape;141;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4"/>
          <p:cNvGrpSpPr/>
          <p:nvPr/>
        </p:nvGrpSpPr>
        <p:grpSpPr>
          <a:xfrm>
            <a:off x="5825201" y="681913"/>
            <a:ext cx="637633" cy="637633"/>
            <a:chOff x="0" y="0"/>
            <a:chExt cx="812800" cy="812800"/>
          </a:xfrm>
        </p:grpSpPr>
        <p:sp>
          <p:nvSpPr>
            <p:cNvPr id="144" name="Google Shape;144;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4"/>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7" name="Google Shape;147;p2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8" name="Google Shape;148;p2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9" name="Google Shape;149;p24"/>
          <p:cNvSpPr txBox="1"/>
          <p:nvPr/>
        </p:nvSpPr>
        <p:spPr>
          <a:xfrm>
            <a:off x="8768076" y="1933756"/>
            <a:ext cx="8491224" cy="5761577"/>
          </a:xfrm>
          <a:prstGeom prst="rect">
            <a:avLst/>
          </a:prstGeom>
          <a:noFill/>
          <a:ln>
            <a:noFill/>
          </a:ln>
        </p:spPr>
        <p:txBody>
          <a:bodyPr spcFirstLastPara="1" wrap="square" lIns="0" tIns="0" rIns="0" bIns="0" anchor="t" anchorCtr="0">
            <a:spAutoFit/>
          </a:bodyPr>
          <a:lstStyle/>
          <a:p>
            <a:pPr lvl="0">
              <a:lnSpc>
                <a:spcPct val="130009"/>
              </a:lnSpc>
              <a:buSzPts val="2400"/>
            </a:pPr>
            <a:r>
              <a:rPr lang="el-GR" sz="2400" dirty="0">
                <a:latin typeface="Poppins"/>
                <a:ea typeface="Poppins"/>
                <a:cs typeface="Poppins"/>
                <a:sym typeface="Poppins"/>
              </a:rPr>
              <a:t>Η αναστοχαστική πρακτική είναι η συνήθεια να κοιτάς πίσω σε αυτό που συνέβη σε μια συνεδρία διδασκαλίας, να ρωτάς γιατί συνέβη και να χρησιμοποιείς αυτή την κατανόηση για να κάνεις κάτι διαφορετικό την επόμενη φορά. </a:t>
            </a:r>
            <a:endParaRPr lang="en-US" sz="2400" dirty="0">
              <a:latin typeface="Poppins"/>
              <a:ea typeface="Poppins"/>
              <a:cs typeface="Poppins"/>
              <a:sym typeface="Poppins"/>
            </a:endParaRPr>
          </a:p>
          <a:p>
            <a:pPr lvl="0">
              <a:lnSpc>
                <a:spcPct val="130009"/>
              </a:lnSpc>
              <a:buSzPts val="2400"/>
            </a:pPr>
            <a:r>
              <a:rPr lang="el-GR" sz="2400" dirty="0">
                <a:latin typeface="Poppins"/>
                <a:ea typeface="Poppins"/>
                <a:cs typeface="Poppins"/>
                <a:sym typeface="Poppins"/>
              </a:rPr>
              <a:t>
Είναι η διαφορά μεταξύ του να έχεις δέκα χρόνια εμπειρίας και να επαναλαμβάνεις δέκα φορές ένα έτος εμπειρίας. </a:t>
            </a:r>
            <a:endParaRPr lang="en-US" sz="2400" dirty="0">
              <a:latin typeface="Poppins"/>
              <a:ea typeface="Poppins"/>
              <a:cs typeface="Poppins"/>
              <a:sym typeface="Poppins"/>
            </a:endParaRPr>
          </a:p>
          <a:p>
            <a:pPr lvl="0">
              <a:lnSpc>
                <a:spcPct val="130009"/>
              </a:lnSpc>
              <a:buSzPts val="2400"/>
            </a:pPr>
            <a:r>
              <a:rPr lang="el-GR" sz="2400" dirty="0">
                <a:latin typeface="Poppins"/>
                <a:ea typeface="Poppins"/>
                <a:cs typeface="Poppins"/>
                <a:sym typeface="Poppins"/>
              </a:rPr>
              <a:t>
Στην ΕΕΚ, η αναστοχαστική πρακτική συνδέεται επίσης με τη μεταγνώση — την ικανότητα σκέψης. Όταν οι εκπαιδευτές αναπτύσσουν αυτή τη συνήθεια στον εαυτό τους, είναι σε καλύτερη θέση να την αναπτύξουν στους μαθητές τους.</a:t>
            </a:r>
            <a:endParaRPr sz="2400" b="0" i="0" u="none" strike="noStrike" cap="none" dirty="0">
              <a:solidFill>
                <a:srgbClr val="000000"/>
              </a:solidFill>
              <a:latin typeface="Arial"/>
              <a:ea typeface="Arial"/>
              <a:cs typeface="Arial"/>
              <a:sym typeface="Arial"/>
            </a:endParaRPr>
          </a:p>
        </p:txBody>
      </p:sp>
      <p:sp>
        <p:nvSpPr>
          <p:cNvPr id="150" name="Google Shape;150;p24"/>
          <p:cNvSpPr txBox="1"/>
          <p:nvPr/>
        </p:nvSpPr>
        <p:spPr>
          <a:xfrm>
            <a:off x="8768076" y="1076082"/>
            <a:ext cx="8954749" cy="973856"/>
          </a:xfrm>
          <a:prstGeom prst="rect">
            <a:avLst/>
          </a:prstGeom>
          <a:noFill/>
          <a:ln>
            <a:noFill/>
          </a:ln>
        </p:spPr>
        <p:txBody>
          <a:bodyPr spcFirstLastPara="1" wrap="square" lIns="0" tIns="0" rIns="0" bIns="0" anchor="t" anchorCtr="0">
            <a:spAutoFit/>
          </a:bodyPr>
          <a:lstStyle/>
          <a:p>
            <a:pPr lvl="0">
              <a:lnSpc>
                <a:spcPct val="113002"/>
              </a:lnSpc>
              <a:buSzPts val="2800"/>
            </a:pPr>
            <a:r>
              <a:rPr lang="el-GR" sz="2800" b="1" dirty="0">
                <a:latin typeface="Poppins"/>
                <a:ea typeface="Poppins"/>
                <a:cs typeface="Poppins"/>
                <a:sym typeface="Poppins"/>
              </a:rPr>
              <a:t>Ενότητα 1: Κατανόηση της Αναστοχαστικής Πρακτικής στην ΕΕΚ</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6" name="Google Shape;156;p2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7" name="Google Shape;157;p25"/>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58" name="Google Shape;158;p25"/>
          <p:cNvGrpSpPr/>
          <p:nvPr/>
        </p:nvGrpSpPr>
        <p:grpSpPr>
          <a:xfrm>
            <a:off x="-1342907" y="9913239"/>
            <a:ext cx="20973813" cy="837562"/>
            <a:chOff x="0" y="-57150"/>
            <a:chExt cx="11607985" cy="463550"/>
          </a:xfrm>
        </p:grpSpPr>
        <p:sp>
          <p:nvSpPr>
            <p:cNvPr id="159" name="Google Shape;159;p2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5"/>
          <p:cNvGrpSpPr/>
          <p:nvPr/>
        </p:nvGrpSpPr>
        <p:grpSpPr>
          <a:xfrm>
            <a:off x="2488624" y="9913239"/>
            <a:ext cx="13310752" cy="837562"/>
            <a:chOff x="0" y="-57150"/>
            <a:chExt cx="7366854" cy="463550"/>
          </a:xfrm>
        </p:grpSpPr>
        <p:sp>
          <p:nvSpPr>
            <p:cNvPr id="162" name="Google Shape;162;p25"/>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5"/>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5"/>
          <p:cNvGrpSpPr/>
          <p:nvPr/>
        </p:nvGrpSpPr>
        <p:grpSpPr>
          <a:xfrm>
            <a:off x="4131384" y="9913239"/>
            <a:ext cx="10025232" cy="837562"/>
            <a:chOff x="0" y="-57150"/>
            <a:chExt cx="5548478" cy="463550"/>
          </a:xfrm>
        </p:grpSpPr>
        <p:sp>
          <p:nvSpPr>
            <p:cNvPr id="165" name="Google Shape;165;p2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5"/>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 name="Google Shape;168;p25"/>
          <p:cNvSpPr txBox="1"/>
          <p:nvPr/>
        </p:nvSpPr>
        <p:spPr>
          <a:xfrm>
            <a:off x="5374682" y="1019175"/>
            <a:ext cx="7538637" cy="973856"/>
          </a:xfrm>
          <a:prstGeom prst="rect">
            <a:avLst/>
          </a:prstGeom>
          <a:noFill/>
          <a:ln>
            <a:noFill/>
          </a:ln>
        </p:spPr>
        <p:txBody>
          <a:bodyPr spcFirstLastPara="1" wrap="square" lIns="0" tIns="0" rIns="0" bIns="0" anchor="t" anchorCtr="0">
            <a:spAutoFit/>
          </a:bodyPr>
          <a:lstStyle/>
          <a:p>
            <a:pPr lvl="0" algn="ctr">
              <a:lnSpc>
                <a:spcPct val="113002"/>
              </a:lnSpc>
              <a:buSzPts val="2800"/>
            </a:pPr>
            <a:r>
              <a:rPr lang="el-GR" sz="2800" b="1" dirty="0">
                <a:latin typeface="Poppins"/>
                <a:ea typeface="Poppins"/>
                <a:cs typeface="Poppins"/>
                <a:sym typeface="Poppins"/>
              </a:rPr>
              <a:t>Τέσσερις τομείς μάθησης και αυτοστοχασμού</a:t>
            </a:r>
            <a:endParaRPr sz="1400" b="0" i="0" u="none" strike="noStrike" cap="none" dirty="0">
              <a:solidFill>
                <a:srgbClr val="000000"/>
              </a:solidFill>
              <a:latin typeface="Arial"/>
              <a:ea typeface="Arial"/>
              <a:cs typeface="Arial"/>
              <a:sym typeface="Arial"/>
            </a:endParaRPr>
          </a:p>
        </p:txBody>
      </p:sp>
      <p:sp>
        <p:nvSpPr>
          <p:cNvPr id="169" name="Google Shape;169;p25"/>
          <p:cNvSpPr txBox="1"/>
          <p:nvPr/>
        </p:nvSpPr>
        <p:spPr>
          <a:xfrm>
            <a:off x="12227182" y="2466287"/>
            <a:ext cx="2023184" cy="289375"/>
          </a:xfrm>
          <a:prstGeom prst="rect">
            <a:avLst/>
          </a:prstGeom>
          <a:noFill/>
          <a:ln>
            <a:noFill/>
          </a:ln>
        </p:spPr>
        <p:txBody>
          <a:bodyPr spcFirstLastPara="1" wrap="square" lIns="0" tIns="0" rIns="0" bIns="0" anchor="t" anchorCtr="0">
            <a:spAutoFit/>
          </a:bodyPr>
          <a:lstStyle/>
          <a:p>
            <a:pPr lvl="0">
              <a:lnSpc>
                <a:spcPct val="112980"/>
              </a:lnSpc>
              <a:buSzPts val="1664"/>
            </a:pPr>
            <a:r>
              <a:rPr lang="el-GR" sz="1664" b="1" dirty="0">
                <a:latin typeface="Poppins"/>
                <a:ea typeface="Poppins"/>
                <a:cs typeface="Poppins"/>
                <a:sym typeface="Poppins"/>
              </a:rPr>
              <a:t>Αντανάκλαση</a:t>
            </a:r>
            <a:endParaRPr sz="1400" b="0" i="0" u="none" strike="noStrike" cap="none" dirty="0">
              <a:solidFill>
                <a:srgbClr val="000000"/>
              </a:solidFill>
              <a:latin typeface="Arial"/>
              <a:ea typeface="Arial"/>
              <a:cs typeface="Arial"/>
              <a:sym typeface="Arial"/>
            </a:endParaRPr>
          </a:p>
        </p:txBody>
      </p:sp>
      <p:sp>
        <p:nvSpPr>
          <p:cNvPr id="170" name="Google Shape;170;p25"/>
          <p:cNvSpPr txBox="1"/>
          <p:nvPr/>
        </p:nvSpPr>
        <p:spPr>
          <a:xfrm>
            <a:off x="12227182" y="8009399"/>
            <a:ext cx="2023184" cy="289375"/>
          </a:xfrm>
          <a:prstGeom prst="rect">
            <a:avLst/>
          </a:prstGeom>
          <a:noFill/>
          <a:ln>
            <a:noFill/>
          </a:ln>
        </p:spPr>
        <p:txBody>
          <a:bodyPr spcFirstLastPara="1" wrap="square" lIns="0" tIns="0" rIns="0" bIns="0" anchor="t" anchorCtr="0">
            <a:spAutoFit/>
          </a:bodyPr>
          <a:lstStyle/>
          <a:p>
            <a:pPr lvl="0">
              <a:lnSpc>
                <a:spcPct val="112980"/>
              </a:lnSpc>
              <a:buSzPts val="1664"/>
            </a:pPr>
            <a:r>
              <a:rPr lang="el-GR" sz="1664" b="1" dirty="0">
                <a:latin typeface="Poppins"/>
                <a:ea typeface="Poppins"/>
                <a:cs typeface="Poppins"/>
                <a:sym typeface="Poppins"/>
              </a:rPr>
              <a:t>Πρακτική</a:t>
            </a:r>
            <a:endParaRPr sz="1400" b="0" i="0" u="none" strike="noStrike" cap="none" dirty="0">
              <a:solidFill>
                <a:srgbClr val="000000"/>
              </a:solidFill>
              <a:latin typeface="Arial"/>
              <a:ea typeface="Arial"/>
              <a:cs typeface="Arial"/>
              <a:sym typeface="Arial"/>
            </a:endParaRPr>
          </a:p>
        </p:txBody>
      </p:sp>
      <p:sp>
        <p:nvSpPr>
          <p:cNvPr id="171" name="Google Shape;171;p25"/>
          <p:cNvSpPr txBox="1"/>
          <p:nvPr/>
        </p:nvSpPr>
        <p:spPr>
          <a:xfrm>
            <a:off x="14959514" y="5312467"/>
            <a:ext cx="2023184" cy="289375"/>
          </a:xfrm>
          <a:prstGeom prst="rect">
            <a:avLst/>
          </a:prstGeom>
          <a:noFill/>
          <a:ln>
            <a:noFill/>
          </a:ln>
        </p:spPr>
        <p:txBody>
          <a:bodyPr spcFirstLastPara="1" wrap="square" lIns="0" tIns="0" rIns="0" bIns="0" anchor="t" anchorCtr="0">
            <a:spAutoFit/>
          </a:bodyPr>
          <a:lstStyle/>
          <a:p>
            <a:pPr lvl="0">
              <a:lnSpc>
                <a:spcPct val="112980"/>
              </a:lnSpc>
              <a:buSzPts val="1664"/>
            </a:pPr>
            <a:r>
              <a:rPr lang="el-GR" sz="1664" b="1" dirty="0">
                <a:latin typeface="Poppins"/>
                <a:ea typeface="Poppins"/>
                <a:cs typeface="Poppins"/>
                <a:sym typeface="Poppins"/>
              </a:rPr>
              <a:t>Μεταγνώση</a:t>
            </a:r>
            <a:endParaRPr sz="1400" b="0" i="0" u="none" strike="noStrike" cap="none" dirty="0">
              <a:solidFill>
                <a:srgbClr val="000000"/>
              </a:solidFill>
              <a:latin typeface="Arial"/>
              <a:ea typeface="Arial"/>
              <a:cs typeface="Arial"/>
              <a:sym typeface="Arial"/>
            </a:endParaRPr>
          </a:p>
        </p:txBody>
      </p:sp>
      <p:sp>
        <p:nvSpPr>
          <p:cNvPr id="172" name="Google Shape;172;p25"/>
          <p:cNvSpPr txBox="1"/>
          <p:nvPr/>
        </p:nvSpPr>
        <p:spPr>
          <a:xfrm>
            <a:off x="14620299" y="3676333"/>
            <a:ext cx="2116041" cy="235642"/>
          </a:xfrm>
          <a:prstGeom prst="rect">
            <a:avLst/>
          </a:prstGeom>
          <a:noFill/>
          <a:ln>
            <a:noFill/>
          </a:ln>
        </p:spPr>
        <p:txBody>
          <a:bodyPr spcFirstLastPara="1" wrap="square" lIns="0" tIns="0" rIns="0" bIns="0" anchor="t" anchorCtr="0">
            <a:spAutoFit/>
          </a:bodyPr>
          <a:lstStyle/>
          <a:p>
            <a:pPr lvl="0">
              <a:lnSpc>
                <a:spcPct val="124048"/>
              </a:lnSpc>
              <a:buSzPts val="1235"/>
            </a:pPr>
            <a:r>
              <a:rPr lang="el-GR" sz="1235" b="1" dirty="0">
                <a:solidFill>
                  <a:srgbClr val="FFFFFF"/>
                </a:solidFill>
                <a:latin typeface="Poppins"/>
                <a:ea typeface="Poppins"/>
                <a:cs typeface="Poppins"/>
                <a:sym typeface="Poppins"/>
              </a:rPr>
              <a:t>Μάθηση</a:t>
            </a:r>
            <a:endParaRPr sz="1400" b="0" i="0" u="none" strike="noStrike" cap="none" dirty="0">
              <a:solidFill>
                <a:srgbClr val="000000"/>
              </a:solidFill>
              <a:latin typeface="Arial"/>
              <a:ea typeface="Arial"/>
              <a:cs typeface="Arial"/>
              <a:sym typeface="Arial"/>
            </a:endParaRPr>
          </a:p>
        </p:txBody>
      </p:sp>
      <p:sp>
        <p:nvSpPr>
          <p:cNvPr id="173" name="Google Shape;173;p25"/>
          <p:cNvSpPr txBox="1"/>
          <p:nvPr/>
        </p:nvSpPr>
        <p:spPr>
          <a:xfrm>
            <a:off x="14620299" y="6878064"/>
            <a:ext cx="2116041" cy="269561"/>
          </a:xfrm>
          <a:prstGeom prst="rect">
            <a:avLst/>
          </a:prstGeom>
          <a:noFill/>
          <a:ln>
            <a:noFill/>
          </a:ln>
        </p:spPr>
        <p:txBody>
          <a:bodyPr spcFirstLastPara="1" wrap="square" lIns="0" tIns="0" rIns="0" bIns="0" anchor="t" anchorCtr="0">
            <a:spAutoFit/>
          </a:bodyPr>
          <a:lstStyle/>
          <a:p>
            <a:pPr lvl="0">
              <a:lnSpc>
                <a:spcPct val="112967"/>
              </a:lnSpc>
              <a:buSzPts val="1550"/>
            </a:pPr>
            <a:r>
              <a:rPr lang="el-GR" sz="1550" b="1" dirty="0">
                <a:solidFill>
                  <a:srgbClr val="FFFFFF"/>
                </a:solidFill>
                <a:latin typeface="Poppins"/>
                <a:ea typeface="Poppins"/>
                <a:cs typeface="Poppins"/>
                <a:sym typeface="Poppins"/>
              </a:rPr>
              <a:t>ΣΕΑ</a:t>
            </a:r>
            <a:endParaRPr sz="1400" b="0" i="0" u="none" strike="noStrike" cap="none" dirty="0">
              <a:solidFill>
                <a:srgbClr val="000000"/>
              </a:solidFill>
              <a:latin typeface="Arial"/>
              <a:ea typeface="Arial"/>
              <a:cs typeface="Arial"/>
              <a:sym typeface="Arial"/>
            </a:endParaRPr>
          </a:p>
        </p:txBody>
      </p:sp>
      <p:sp>
        <p:nvSpPr>
          <p:cNvPr id="174" name="Google Shape;174;p25"/>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5"/>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 name="Google Shape;176;p25"/>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 name="Google Shape;177;p25"/>
          <p:cNvSpPr txBox="1"/>
          <p:nvPr/>
        </p:nvSpPr>
        <p:spPr>
          <a:xfrm>
            <a:off x="457200" y="2100000"/>
            <a:ext cx="7340470" cy="6204776"/>
          </a:xfrm>
          <a:prstGeom prst="rect">
            <a:avLst/>
          </a:prstGeom>
          <a:noFill/>
          <a:ln>
            <a:noFill/>
          </a:ln>
        </p:spPr>
        <p:txBody>
          <a:bodyPr spcFirstLastPara="1" wrap="square" lIns="0" tIns="0" rIns="0" bIns="0" anchor="t" anchorCtr="0">
            <a:spAutoFit/>
          </a:bodyPr>
          <a:lstStyle/>
          <a:p>
            <a:pPr lvl="0">
              <a:lnSpc>
                <a:spcPct val="120000"/>
              </a:lnSpc>
              <a:buSzPts val="2400"/>
            </a:pPr>
            <a:r>
              <a:rPr lang="el-GR" sz="2400" b="1" dirty="0">
                <a:solidFill>
                  <a:srgbClr val="10146E"/>
                </a:solidFill>
                <a:latin typeface="Poppins"/>
                <a:ea typeface="Poppins"/>
                <a:cs typeface="Poppins"/>
                <a:sym typeface="Poppins"/>
              </a:rPr>
              <a:t>Αναστοχαστική πρακτική — </a:t>
            </a:r>
            <a:r>
              <a:rPr lang="el-GR" sz="2400" dirty="0">
                <a:solidFill>
                  <a:schemeClr val="tx1">
                    <a:lumMod val="85000"/>
                    <a:lumOff val="15000"/>
                  </a:schemeClr>
                </a:solidFill>
                <a:latin typeface="Poppins"/>
                <a:ea typeface="Poppins"/>
                <a:cs typeface="Poppins"/>
                <a:sym typeface="Poppins"/>
              </a:rPr>
              <a:t>δομημένες συνήθειες αναθεώρησης της διδασκαλίας και προσδιορισμού του τι πρέπει να αλλάξει, να διατηρηθεί ή να αναπτυχθεί</a:t>
            </a:r>
            <a:r>
              <a:rPr lang="el-GR" sz="2400" b="1" dirty="0">
                <a:solidFill>
                  <a:srgbClr val="10146E"/>
                </a:solidFill>
                <a:latin typeface="Poppins"/>
                <a:ea typeface="Poppins"/>
                <a:cs typeface="Poppins"/>
                <a:sym typeface="Poppins"/>
              </a:rPr>
              <a:t>
Μεταγνώση — </a:t>
            </a:r>
            <a:r>
              <a:rPr lang="el-GR" sz="2400" dirty="0">
                <a:solidFill>
                  <a:schemeClr val="tx1">
                    <a:lumMod val="85000"/>
                    <a:lumOff val="15000"/>
                  </a:schemeClr>
                </a:solidFill>
                <a:latin typeface="Poppins"/>
                <a:ea typeface="Poppins"/>
                <a:cs typeface="Poppins"/>
                <a:sym typeface="Poppins"/>
              </a:rPr>
              <a:t>επίγνωση του πώς λειτουργεί η μάθηση, τόσο για τον εκπαιδευτή όσο και για τον εκπαιδευόμενο</a:t>
            </a:r>
            <a:r>
              <a:rPr lang="el-GR" sz="2400" b="1" dirty="0">
                <a:solidFill>
                  <a:srgbClr val="10146E"/>
                </a:solidFill>
                <a:latin typeface="Poppins"/>
                <a:ea typeface="Poppins"/>
                <a:cs typeface="Poppins"/>
                <a:sym typeface="Poppins"/>
              </a:rPr>
              <a:t>
Μεθοδολογία της μάθησης — </a:t>
            </a:r>
            <a:r>
              <a:rPr lang="el-GR" sz="2400" dirty="0">
                <a:solidFill>
                  <a:schemeClr val="tx1">
                    <a:lumMod val="85000"/>
                    <a:lumOff val="15000"/>
                  </a:schemeClr>
                </a:solidFill>
                <a:latin typeface="Poppins"/>
                <a:ea typeface="Poppins"/>
                <a:cs typeface="Poppins"/>
                <a:sym typeface="Poppins"/>
              </a:rPr>
              <a:t>υποστήριξη των εκπαιδευομένων ώστε να αναπτύξουν τις δικές τους στρατηγικές για τη διατήρηση, την εφαρμογή και την ανάπτυξη επαγγελματικών δεξιοτήτων</a:t>
            </a:r>
            <a:r>
              <a:rPr lang="el-GR" sz="2400" b="1" dirty="0">
                <a:solidFill>
                  <a:srgbClr val="10146E"/>
                </a:solidFill>
                <a:latin typeface="Poppins"/>
                <a:ea typeface="Poppins"/>
                <a:cs typeface="Poppins"/>
                <a:sym typeface="Poppins"/>
              </a:rPr>
              <a:t>
Συνήθειες CPD — </a:t>
            </a:r>
            <a:r>
              <a:rPr lang="el-GR" sz="2400" dirty="0">
                <a:solidFill>
                  <a:schemeClr val="tx1">
                    <a:lumMod val="85000"/>
                    <a:lumOff val="15000"/>
                  </a:schemeClr>
                </a:solidFill>
                <a:latin typeface="Poppins"/>
                <a:ea typeface="Poppins"/>
                <a:cs typeface="Poppins"/>
                <a:sym typeface="Poppins"/>
              </a:rPr>
              <a:t>χρησιμοποιώντας την παρατήρηση από ομοτίμους, τους βρόχους ανατροφοδότησης και τον δομημένο προβληματισμό ως εργαλεία ρουτίνας επαγγελματικής ανάπτυξης</a:t>
            </a:r>
            <a:endParaRPr dirty="0">
              <a:solidFill>
                <a:schemeClr val="tx1">
                  <a:lumMod val="85000"/>
                  <a:lumOff val="15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6"/>
          <p:cNvGrpSpPr/>
          <p:nvPr/>
        </p:nvGrpSpPr>
        <p:grpSpPr>
          <a:xfrm rot="-5400000">
            <a:off x="-2018150" y="5932743"/>
            <a:ext cx="13655680" cy="7561980"/>
            <a:chOff x="0" y="0"/>
            <a:chExt cx="733891" cy="406400"/>
          </a:xfrm>
        </p:grpSpPr>
        <p:sp>
          <p:nvSpPr>
            <p:cNvPr id="183" name="Google Shape;183;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85" name="Google Shape;185;p26"/>
          <p:cNvGrpSpPr/>
          <p:nvPr/>
        </p:nvGrpSpPr>
        <p:grpSpPr>
          <a:xfrm rot="-5400000">
            <a:off x="6650470" y="5932743"/>
            <a:ext cx="13655680" cy="7561980"/>
            <a:chOff x="0" y="0"/>
            <a:chExt cx="733891" cy="406400"/>
          </a:xfrm>
        </p:grpSpPr>
        <p:sp>
          <p:nvSpPr>
            <p:cNvPr id="186" name="Google Shape;186;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8" name="Google Shape;188;p26"/>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 name="Google Shape;189;p26"/>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 name="Google Shape;190;p26"/>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 name="Google Shape;191;p26"/>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 name="Google Shape;192;p26"/>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 name="Google Shape;193;p26"/>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 name="Google Shape;194;p26"/>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 name="Google Shape;195;p26"/>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 name="Google Shape;196;p26"/>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 name="Google Shape;197;p26"/>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 name="Google Shape;198;p26"/>
          <p:cNvSpPr txBox="1"/>
          <p:nvPr/>
        </p:nvSpPr>
        <p:spPr>
          <a:xfrm>
            <a:off x="6531448" y="524675"/>
            <a:ext cx="5285047" cy="3129575"/>
          </a:xfrm>
          <a:prstGeom prst="rect">
            <a:avLst/>
          </a:prstGeom>
          <a:noFill/>
          <a:ln>
            <a:noFill/>
          </a:ln>
        </p:spPr>
        <p:txBody>
          <a:bodyPr spcFirstLastPara="1" wrap="square" lIns="0" tIns="0" rIns="0" bIns="0" anchor="t" anchorCtr="0">
            <a:spAutoFit/>
          </a:bodyPr>
          <a:lstStyle/>
          <a:p>
            <a:pPr lvl="0" algn="ctr">
              <a:lnSpc>
                <a:spcPct val="113002"/>
              </a:lnSpc>
              <a:buSzPts val="4499"/>
            </a:pPr>
            <a:r>
              <a:rPr lang="el-GR" sz="4499" b="1" dirty="0">
                <a:latin typeface="Poppins"/>
                <a:ea typeface="Poppins"/>
                <a:cs typeface="Poppins"/>
                <a:sym typeface="Poppins"/>
              </a:rPr>
              <a:t>Αυτοαξιολόγηση Αναστοχαστικής Πρακτικής (Βαθμολογία 1–5)</a:t>
            </a:r>
            <a:endParaRPr sz="1400" b="0" i="0" u="none" strike="noStrike" cap="none" dirty="0">
              <a:solidFill>
                <a:srgbClr val="000000"/>
              </a:solidFill>
              <a:latin typeface="Arial"/>
              <a:ea typeface="Arial"/>
              <a:cs typeface="Arial"/>
              <a:sym typeface="Arial"/>
            </a:endParaRPr>
          </a:p>
        </p:txBody>
      </p:sp>
      <p:sp>
        <p:nvSpPr>
          <p:cNvPr id="199" name="Google Shape;199;p26"/>
          <p:cNvSpPr txBox="1"/>
          <p:nvPr/>
        </p:nvSpPr>
        <p:spPr>
          <a:xfrm>
            <a:off x="1703554" y="5484943"/>
            <a:ext cx="6066165" cy="4034438"/>
          </a:xfrm>
          <a:prstGeom prst="rect">
            <a:avLst/>
          </a:prstGeom>
          <a:noFill/>
          <a:ln>
            <a:noFill/>
          </a:ln>
        </p:spPr>
        <p:txBody>
          <a:bodyPr spcFirstLastPara="1" wrap="square" lIns="0" tIns="0" rIns="0" bIns="0" anchor="t" anchorCtr="0">
            <a:spAutoFit/>
          </a:bodyPr>
          <a:lstStyle/>
          <a:p>
            <a:pPr lvl="0" algn="ctr">
              <a:lnSpc>
                <a:spcPct val="118974"/>
              </a:lnSpc>
              <a:buSzPts val="2203"/>
            </a:pPr>
            <a:r>
              <a:rPr lang="el-GR" sz="2203" dirty="0">
                <a:solidFill>
                  <a:srgbClr val="FFFFFF"/>
                </a:solidFill>
                <a:latin typeface="Poppins"/>
                <a:ea typeface="Poppins"/>
                <a:cs typeface="Poppins"/>
                <a:sym typeface="Poppins"/>
              </a:rPr>
              <a:t>Ποσοστό 1–5: 
Μετά από μια δύσκολη συνεδρία, εντοπίζω ένα συγκεκριμένο πράγμα που θα έκανα διαφορετικά αντί να προχωρήσω. 
Ζητώ από τους μαθητές ανατροφοδότηση σχετικά με το πώς βίωσαν μια συνεδρία ή μια εργασία και ενεργώ με βάση αυτά που ακούω.  
Έχω έναν συνάδελφο που εμπιστεύομαι για να παρακολουθεί την πρακτική μου και να μου δίνει ειλικρινή σχόλια</a:t>
            </a:r>
            <a:r>
              <a:rPr lang="en-US" sz="2203" b="0" i="0" u="none" strike="noStrike" cap="none" dirty="0">
                <a:solidFill>
                  <a:srgbClr val="FFFFFF"/>
                </a:solidFill>
                <a:latin typeface="Poppins"/>
                <a:ea typeface="Poppins"/>
                <a:cs typeface="Poppins"/>
                <a:sym typeface="Poppins"/>
              </a:rPr>
              <a:t>.</a:t>
            </a:r>
            <a:endParaRPr sz="1400" b="0" i="0" u="none" strike="noStrike" cap="none" dirty="0">
              <a:solidFill>
                <a:srgbClr val="000000"/>
              </a:solidFill>
              <a:latin typeface="Arial"/>
              <a:ea typeface="Arial"/>
              <a:cs typeface="Arial"/>
              <a:sym typeface="Arial"/>
            </a:endParaRPr>
          </a:p>
        </p:txBody>
      </p:sp>
      <p:sp>
        <p:nvSpPr>
          <p:cNvPr id="200" name="Google Shape;200;p26"/>
          <p:cNvSpPr txBox="1"/>
          <p:nvPr/>
        </p:nvSpPr>
        <p:spPr>
          <a:xfrm>
            <a:off x="10445225" y="4958361"/>
            <a:ext cx="6066165" cy="2824106"/>
          </a:xfrm>
          <a:prstGeom prst="rect">
            <a:avLst/>
          </a:prstGeom>
          <a:noFill/>
          <a:ln>
            <a:noFill/>
          </a:ln>
        </p:spPr>
        <p:txBody>
          <a:bodyPr spcFirstLastPara="1" wrap="square" lIns="0" tIns="0" rIns="0" bIns="0" anchor="t" anchorCtr="0">
            <a:spAutoFit/>
          </a:bodyPr>
          <a:lstStyle/>
          <a:p>
            <a:pPr lvl="0" algn="ctr">
              <a:lnSpc>
                <a:spcPct val="118974"/>
              </a:lnSpc>
              <a:buSzPts val="2203"/>
            </a:pPr>
            <a:r>
              <a:rPr lang="el-GR" sz="2203" dirty="0">
                <a:solidFill>
                  <a:srgbClr val="FFFFFF"/>
                </a:solidFill>
                <a:latin typeface="Poppins"/>
                <a:ea typeface="Poppins"/>
                <a:cs typeface="Poppins"/>
                <a:sym typeface="Poppins"/>
              </a:rPr>
              <a:t>Ποσοστό 1–5: 
Υποστηρίζω τους μαθητές να παρατηρήσουν και να ονομάσουν πώς μαθαίνουν καλύτερα, όχι μόνο αυτά που μαθαίνουν. 
Μπορώ να επισημάνω κάτι που άλλαξα στην πρακτική μου τους τελευταίους έξι μήνες ως αποτέλεσμα προβληματισμού.</a:t>
            </a:r>
            <a:endParaRPr sz="1400" b="0" i="0" u="none" strike="noStrike" cap="none" dirty="0">
              <a:solidFill>
                <a:srgbClr val="000000"/>
              </a:solidFill>
              <a:latin typeface="Arial"/>
              <a:ea typeface="Arial"/>
              <a:cs typeface="Arial"/>
              <a:sym typeface="Arial"/>
            </a:endParaRPr>
          </a:p>
        </p:txBody>
      </p:sp>
      <p:sp>
        <p:nvSpPr>
          <p:cNvPr id="201" name="Google Shape;201;p26"/>
          <p:cNvSpPr txBox="1"/>
          <p:nvPr/>
        </p:nvSpPr>
        <p:spPr>
          <a:xfrm>
            <a:off x="2309073" y="4317068"/>
            <a:ext cx="5242102" cy="973856"/>
          </a:xfrm>
          <a:prstGeom prst="rect">
            <a:avLst/>
          </a:prstGeom>
          <a:noFill/>
          <a:ln>
            <a:noFill/>
          </a:ln>
        </p:spPr>
        <p:txBody>
          <a:bodyPr spcFirstLastPara="1" wrap="square" lIns="0" tIns="0" rIns="0" bIns="0" anchor="t" anchorCtr="0">
            <a:spAutoFit/>
          </a:bodyPr>
          <a:lstStyle/>
          <a:p>
            <a:pPr lvl="0" algn="ctr">
              <a:lnSpc>
                <a:spcPct val="112994"/>
              </a:lnSpc>
              <a:buSzPts val="2800"/>
            </a:pPr>
            <a:r>
              <a:rPr lang="el-GR" sz="2800" b="1" dirty="0">
                <a:solidFill>
                  <a:srgbClr val="FFFFFF"/>
                </a:solidFill>
                <a:latin typeface="Poppins"/>
                <a:ea typeface="Poppins"/>
                <a:cs typeface="Poppins"/>
                <a:sym typeface="Poppins"/>
              </a:rPr>
              <a:t>Αναστοχασμός &amp; Ανατροφοδότηση (1–3)</a:t>
            </a:r>
            <a:endParaRPr sz="1400" b="0" i="0" u="none" strike="noStrike" cap="none" dirty="0">
              <a:solidFill>
                <a:srgbClr val="000000"/>
              </a:solidFill>
              <a:latin typeface="Arial"/>
              <a:ea typeface="Arial"/>
              <a:cs typeface="Arial"/>
              <a:sym typeface="Arial"/>
            </a:endParaRPr>
          </a:p>
        </p:txBody>
      </p:sp>
      <p:sp>
        <p:nvSpPr>
          <p:cNvPr id="202" name="Google Shape;202;p26"/>
          <p:cNvSpPr txBox="1"/>
          <p:nvPr/>
        </p:nvSpPr>
        <p:spPr>
          <a:xfrm>
            <a:off x="10977691" y="4317068"/>
            <a:ext cx="5001235" cy="486928"/>
          </a:xfrm>
          <a:prstGeom prst="rect">
            <a:avLst/>
          </a:prstGeom>
          <a:noFill/>
          <a:ln>
            <a:noFill/>
          </a:ln>
        </p:spPr>
        <p:txBody>
          <a:bodyPr spcFirstLastPara="1" wrap="square" lIns="0" tIns="0" rIns="0" bIns="0" anchor="t" anchorCtr="0">
            <a:spAutoFit/>
          </a:bodyPr>
          <a:lstStyle/>
          <a:p>
            <a:pPr lvl="0" algn="ctr">
              <a:lnSpc>
                <a:spcPct val="112994"/>
              </a:lnSpc>
              <a:buSzPts val="2800"/>
            </a:pPr>
            <a:r>
              <a:rPr lang="el-GR" sz="2800" b="1" dirty="0">
                <a:solidFill>
                  <a:srgbClr val="FFFFFF"/>
                </a:solidFill>
                <a:latin typeface="Poppins"/>
                <a:ea typeface="Poppins"/>
                <a:cs typeface="Poppins"/>
                <a:sym typeface="Poppins"/>
              </a:rPr>
              <a:t>Μαθητές &amp; Αλλαγή (4–5)</a:t>
            </a:r>
            <a:endParaRPr sz="1400" b="0" i="0" u="none" strike="noStrike" cap="none" dirty="0">
              <a:solidFill>
                <a:srgbClr val="000000"/>
              </a:solidFill>
              <a:latin typeface="Arial"/>
              <a:ea typeface="Arial"/>
              <a:cs typeface="Arial"/>
              <a:sym typeface="Arial"/>
            </a:endParaRPr>
          </a:p>
        </p:txBody>
      </p:sp>
      <p:sp>
        <p:nvSpPr>
          <p:cNvPr id="203" name="Google Shape;203;p26"/>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4" name="Google Shape;204;p26"/>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7"/>
          <p:cNvSpPr/>
          <p:nvPr/>
        </p:nvSpPr>
        <p:spPr>
          <a:xfrm rot="-4773720">
            <a:off x="5927404" y="3361071"/>
            <a:ext cx="12676724" cy="3696175"/>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0" name="Google Shape;210;p27"/>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27"/>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2" name="Google Shape;212;p27"/>
          <p:cNvSpPr txBox="1"/>
          <p:nvPr/>
        </p:nvSpPr>
        <p:spPr>
          <a:xfrm>
            <a:off x="330010" y="1986601"/>
            <a:ext cx="9702675" cy="6001643"/>
          </a:xfrm>
          <a:prstGeom prst="rect">
            <a:avLst/>
          </a:prstGeom>
          <a:noFill/>
          <a:ln>
            <a:noFill/>
          </a:ln>
        </p:spPr>
        <p:txBody>
          <a:bodyPr spcFirstLastPara="1" wrap="square" lIns="0" tIns="0" rIns="0" bIns="0" anchor="t" anchorCtr="0">
            <a:spAutoFit/>
          </a:bodyPr>
          <a:lstStyle/>
          <a:p>
            <a:pPr marL="342900" lvl="0" indent="-342900" algn="just">
              <a:lnSpc>
                <a:spcPct val="130009"/>
              </a:lnSpc>
              <a:buSzPts val="2400"/>
              <a:buFont typeface="Arial" panose="020B0604020202020204" pitchFamily="34" charset="0"/>
              <a:buChar char="•"/>
            </a:pPr>
            <a:r>
              <a:rPr lang="el-GR" sz="2000" dirty="0">
                <a:latin typeface="Poppins"/>
                <a:ea typeface="Poppins"/>
                <a:cs typeface="Poppins"/>
                <a:sym typeface="Poppins"/>
              </a:rPr>
              <a:t>Ο προβληματισμός δεν απαιτεί επίσημη διαδικασία ή σημαντικό χρόνο. Απαιτεί μια σταθερή συνήθεια να κάνετε έναν μικρό αριθμό εστιασμένων ερωτήσεων μετά από κάθε συνεδρία. Ο πιο αποτελεσματικός προβληματισμός είναι συγκεκριμένος — ο ασαφής προβληματισμός παράγει ασαφή συμπεράσματα. 
</a:t>
            </a:r>
            <a:r>
              <a:rPr lang="el-GR" sz="2000" b="1" dirty="0">
                <a:latin typeface="Poppins"/>
                <a:ea typeface="Poppins"/>
                <a:cs typeface="Poppins"/>
                <a:sym typeface="Poppins"/>
              </a:rPr>
              <a:t>Μια απλή ρουτίνα προβληματισμού — μετά από κάθε συνεδρία, αρκούν τρεις ερωτήσεις: </a:t>
            </a:r>
            <a:r>
              <a:rPr lang="el-GR" sz="2000" dirty="0">
                <a:latin typeface="Poppins"/>
                <a:ea typeface="Poppins"/>
                <a:cs typeface="Poppins"/>
                <a:sym typeface="Poppins"/>
              </a:rPr>
              <a:t>
Τι λειτούργησε καλά και γιατί λειτούργησε; 
Τι δεν πήγε όπως είχε προγραμματιστεί και τι μου λέει αυτό; 
Ποιο είναι το μόνο πράγμα που θα κάνω διαφορετικά την επόμενη φορά; </a:t>
            </a:r>
            <a:endParaRPr lang="en-US" sz="2000" dirty="0">
              <a:latin typeface="Poppins"/>
              <a:ea typeface="Poppins"/>
              <a:cs typeface="Poppins"/>
              <a:sym typeface="Poppins"/>
            </a:endParaRPr>
          </a:p>
          <a:p>
            <a:pPr lvl="0" algn="just">
              <a:lnSpc>
                <a:spcPct val="130009"/>
              </a:lnSpc>
              <a:buSzPts val="2400"/>
            </a:pPr>
            <a:r>
              <a:rPr lang="el-GR" sz="2000" dirty="0">
                <a:latin typeface="Poppins"/>
                <a:ea typeface="Poppins"/>
                <a:cs typeface="Poppins"/>
                <a:sym typeface="Poppins"/>
              </a:rPr>
              <a:t>Αντί να περιμένετε έναν επίσημο κύκλο παρατήρησης, ρωτήστε έναν συνάδελφο: «Θα μπορούσατε να παρακολουθήσετε πώς θα παρουσιάσω την εργασία την επόμενη εβδομάδα και να μου πείτε αν οι οδηγίες μου είναι σαφείς πριν ξεκινήσουν οι μαθητές;» Η στοχευμένη παρατήρηση από ομοτίμους που επικεντρώνεται σε μια συγκεκριμένη ερώτηση παράγει πιο χρήσιμη ανατροφοδότηση από μια γενική παρατήρηση μιας ολόκληρης συνεδρίας.</a:t>
            </a:r>
            <a:endParaRPr sz="2000" b="0" i="0" u="none" strike="noStrike" cap="none" dirty="0">
              <a:solidFill>
                <a:srgbClr val="000000"/>
              </a:solidFill>
              <a:latin typeface="Arial"/>
              <a:ea typeface="Arial"/>
              <a:cs typeface="Arial"/>
              <a:sym typeface="Arial"/>
            </a:endParaRPr>
          </a:p>
        </p:txBody>
      </p:sp>
      <p:sp>
        <p:nvSpPr>
          <p:cNvPr id="213" name="Google Shape;213;p27"/>
          <p:cNvSpPr txBox="1"/>
          <p:nvPr/>
        </p:nvSpPr>
        <p:spPr>
          <a:xfrm>
            <a:off x="353491" y="767245"/>
            <a:ext cx="10866286" cy="452111"/>
          </a:xfrm>
          <a:prstGeom prst="rect">
            <a:avLst/>
          </a:prstGeom>
          <a:noFill/>
          <a:ln>
            <a:noFill/>
          </a:ln>
        </p:spPr>
        <p:txBody>
          <a:bodyPr spcFirstLastPara="1" wrap="square" lIns="0" tIns="0" rIns="0" bIns="0" anchor="t" anchorCtr="0">
            <a:spAutoFit/>
          </a:bodyPr>
          <a:lstStyle/>
          <a:p>
            <a:pPr lvl="0">
              <a:lnSpc>
                <a:spcPct val="113002"/>
              </a:lnSpc>
              <a:buSzPts val="2600"/>
            </a:pPr>
            <a:r>
              <a:rPr lang="el-GR" sz="2600" b="1" dirty="0">
                <a:latin typeface="Poppins"/>
                <a:ea typeface="Poppins"/>
                <a:cs typeface="Poppins"/>
                <a:sym typeface="Poppins"/>
              </a:rPr>
              <a:t>Ενότητα 2: Αναστοχαστική Πρακτική στην Καθημερινή Διδασκαλία</a:t>
            </a:r>
            <a:endParaRPr sz="1400" b="0" i="0" u="none" strike="noStrike" cap="none" dirty="0">
              <a:solidFill>
                <a:srgbClr val="000000"/>
              </a:solidFill>
              <a:latin typeface="Arial"/>
              <a:ea typeface="Arial"/>
              <a:cs typeface="Arial"/>
              <a:sym typeface="Arial"/>
            </a:endParaRPr>
          </a:p>
        </p:txBody>
      </p:sp>
      <p:grpSp>
        <p:nvGrpSpPr>
          <p:cNvPr id="214" name="Google Shape;214;p27"/>
          <p:cNvGrpSpPr/>
          <p:nvPr/>
        </p:nvGrpSpPr>
        <p:grpSpPr>
          <a:xfrm>
            <a:off x="11279555" y="946396"/>
            <a:ext cx="857867" cy="857867"/>
            <a:chOff x="0" y="0"/>
            <a:chExt cx="812800" cy="812800"/>
          </a:xfrm>
        </p:grpSpPr>
        <p:sp>
          <p:nvSpPr>
            <p:cNvPr id="215" name="Google Shape;215;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7" name="Google Shape;217;p27"/>
          <p:cNvGrpSpPr/>
          <p:nvPr/>
        </p:nvGrpSpPr>
        <p:grpSpPr>
          <a:xfrm>
            <a:off x="10765440" y="2226096"/>
            <a:ext cx="604566" cy="604566"/>
            <a:chOff x="0" y="0"/>
            <a:chExt cx="812800" cy="812800"/>
          </a:xfrm>
        </p:grpSpPr>
        <p:sp>
          <p:nvSpPr>
            <p:cNvPr id="218" name="Google Shape;218;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20" name="Google Shape;220;p27"/>
          <p:cNvGrpSpPr/>
          <p:nvPr/>
        </p:nvGrpSpPr>
        <p:grpSpPr>
          <a:xfrm>
            <a:off x="11590531" y="681913"/>
            <a:ext cx="637633" cy="637633"/>
            <a:chOff x="0" y="0"/>
            <a:chExt cx="812800" cy="812800"/>
          </a:xfrm>
        </p:grpSpPr>
        <p:sp>
          <p:nvSpPr>
            <p:cNvPr id="221" name="Google Shape;221;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pic>
        <p:nvPicPr>
          <p:cNvPr id="3" name="Picture 2">
            <a:extLst>
              <a:ext uri="{FF2B5EF4-FFF2-40B4-BE49-F238E27FC236}">
                <a16:creationId xmlns:a16="http://schemas.microsoft.com/office/drawing/2014/main" id="{D27B391B-44F2-5CA5-2B53-F670FB61BD5B}"/>
              </a:ext>
            </a:extLst>
          </p:cNvPr>
          <p:cNvPicPr>
            <a:picLocks noChangeAspect="1"/>
          </p:cNvPicPr>
          <p:nvPr/>
        </p:nvPicPr>
        <p:blipFill>
          <a:blip r:embed="rId6"/>
          <a:stretch>
            <a:fillRect/>
          </a:stretch>
        </p:blipFill>
        <p:spPr>
          <a:xfrm>
            <a:off x="714452" y="8348486"/>
            <a:ext cx="1419225" cy="1228725"/>
          </a:xfrm>
          <a:prstGeom prst="rect">
            <a:avLst/>
          </a:prstGeom>
        </p:spPr>
      </p:pic>
      <p:pic>
        <p:nvPicPr>
          <p:cNvPr id="5" name="Picture 4">
            <a:extLst>
              <a:ext uri="{FF2B5EF4-FFF2-40B4-BE49-F238E27FC236}">
                <a16:creationId xmlns:a16="http://schemas.microsoft.com/office/drawing/2014/main" id="{AB4643B5-955B-F218-C805-BA8E9912A3ED}"/>
              </a:ext>
            </a:extLst>
          </p:cNvPr>
          <p:cNvPicPr>
            <a:picLocks noChangeAspect="1"/>
          </p:cNvPicPr>
          <p:nvPr/>
        </p:nvPicPr>
        <p:blipFill>
          <a:blip r:embed="rId7"/>
          <a:stretch>
            <a:fillRect/>
          </a:stretch>
        </p:blipFill>
        <p:spPr>
          <a:xfrm>
            <a:off x="2721465" y="8756031"/>
            <a:ext cx="2352675" cy="63817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grpSp>
        <p:nvGrpSpPr>
          <p:cNvPr id="227" name="Google Shape;227;p28"/>
          <p:cNvGrpSpPr/>
          <p:nvPr/>
        </p:nvGrpSpPr>
        <p:grpSpPr>
          <a:xfrm>
            <a:off x="-1" y="4584074"/>
            <a:ext cx="18288001" cy="6357176"/>
            <a:chOff x="0" y="0"/>
            <a:chExt cx="5661114" cy="1674318"/>
          </a:xfrm>
        </p:grpSpPr>
        <p:sp>
          <p:nvSpPr>
            <p:cNvPr id="228" name="Google Shape;228;p28"/>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9" name="Google Shape;229;p28"/>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0" name="Google Shape;230;p28"/>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1" name="Google Shape;231;p28"/>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2" name="Google Shape;232;p28"/>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3" name="Google Shape;233;p28"/>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4" name="Google Shape;234;p28"/>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5" name="Google Shape;235;p28"/>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6" name="Google Shape;236;p28"/>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7" name="Google Shape;237;p28"/>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8" name="Google Shape;238;p28"/>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9" name="Google Shape;239;p28"/>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0" name="Google Shape;240;p28"/>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1" name="Google Shape;241;p28"/>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2" name="Google Shape;242;p28"/>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3" name="Google Shape;243;p28"/>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4" name="Google Shape;244;p28"/>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5" name="Google Shape;245;p28"/>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6" name="Google Shape;246;p28"/>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7" name="Google Shape;247;p28"/>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48" name="Google Shape;248;p28"/>
          <p:cNvGrpSpPr/>
          <p:nvPr/>
        </p:nvGrpSpPr>
        <p:grpSpPr>
          <a:xfrm>
            <a:off x="-1342907" y="9913239"/>
            <a:ext cx="20973813" cy="837562"/>
            <a:chOff x="0" y="-57150"/>
            <a:chExt cx="11607985" cy="463550"/>
          </a:xfrm>
        </p:grpSpPr>
        <p:sp>
          <p:nvSpPr>
            <p:cNvPr id="249" name="Google Shape;249;p28"/>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28"/>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1" name="Google Shape;251;p28"/>
          <p:cNvGrpSpPr/>
          <p:nvPr/>
        </p:nvGrpSpPr>
        <p:grpSpPr>
          <a:xfrm>
            <a:off x="4131384" y="9913239"/>
            <a:ext cx="10025232" cy="837562"/>
            <a:chOff x="0" y="-57150"/>
            <a:chExt cx="5548478" cy="463550"/>
          </a:xfrm>
        </p:grpSpPr>
        <p:sp>
          <p:nvSpPr>
            <p:cNvPr id="252" name="Google Shape;252;p28"/>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28"/>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54" name="Google Shape;254;p28"/>
          <p:cNvSpPr txBox="1"/>
          <p:nvPr/>
        </p:nvSpPr>
        <p:spPr>
          <a:xfrm>
            <a:off x="5374682" y="1019175"/>
            <a:ext cx="8533047" cy="1564787"/>
          </a:xfrm>
          <a:prstGeom prst="rect">
            <a:avLst/>
          </a:prstGeom>
          <a:noFill/>
          <a:ln>
            <a:noFill/>
          </a:ln>
        </p:spPr>
        <p:txBody>
          <a:bodyPr spcFirstLastPara="1" wrap="square" lIns="0" tIns="0" rIns="0" bIns="0" anchor="t" anchorCtr="0">
            <a:spAutoFit/>
          </a:bodyPr>
          <a:lstStyle/>
          <a:p>
            <a:pPr lvl="0" algn="ctr">
              <a:lnSpc>
                <a:spcPct val="113002"/>
              </a:lnSpc>
              <a:buSzPts val="4499"/>
            </a:pPr>
            <a:r>
              <a:rPr lang="el-GR" sz="4499" b="1" dirty="0">
                <a:latin typeface="Poppins"/>
                <a:ea typeface="Poppins"/>
                <a:cs typeface="Poppins"/>
                <a:sym typeface="Poppins"/>
              </a:rPr>
              <a:t>Χτίζοντας τον προβληματισμό των μαθητών στην πράξη</a:t>
            </a:r>
            <a:endParaRPr sz="1400" b="0" i="0" u="none" strike="noStrike" cap="none" dirty="0">
              <a:solidFill>
                <a:srgbClr val="000000"/>
              </a:solidFill>
              <a:latin typeface="Arial"/>
              <a:ea typeface="Arial"/>
              <a:cs typeface="Arial"/>
              <a:sym typeface="Arial"/>
            </a:endParaRPr>
          </a:p>
        </p:txBody>
      </p:sp>
      <p:sp>
        <p:nvSpPr>
          <p:cNvPr id="255" name="Google Shape;255;p28"/>
          <p:cNvSpPr txBox="1"/>
          <p:nvPr/>
        </p:nvSpPr>
        <p:spPr>
          <a:xfrm>
            <a:off x="1028700" y="6994725"/>
            <a:ext cx="3713796" cy="1095300"/>
          </a:xfrm>
          <a:prstGeom prst="rect">
            <a:avLst/>
          </a:prstGeom>
          <a:noFill/>
          <a:ln>
            <a:noFill/>
          </a:ln>
        </p:spPr>
        <p:txBody>
          <a:bodyPr spcFirstLastPara="1" wrap="square" lIns="0" tIns="0" rIns="0" bIns="0" anchor="t" anchorCtr="0">
            <a:spAutoFit/>
          </a:bodyPr>
          <a:lstStyle/>
          <a:p>
            <a:pPr lvl="0" algn="ctr">
              <a:lnSpc>
                <a:spcPct val="130026"/>
              </a:lnSpc>
              <a:buSzPts val="1825"/>
            </a:pPr>
            <a:r>
              <a:rPr lang="el-GR" sz="1825" dirty="0">
                <a:solidFill>
                  <a:srgbClr val="FFFFFF"/>
                </a:solidFill>
                <a:latin typeface="Poppins"/>
                <a:ea typeface="Poppins"/>
                <a:cs typeface="Poppins"/>
                <a:sym typeface="Poppins"/>
              </a:rPr>
              <a:t>Ζητώντας από τους μαθητές να προβλέψουν τι θα είναι δύσκολο σε μια εργασία πριν ξεκινήσουν.</a:t>
            </a:r>
            <a:endParaRPr sz="1400" b="0" i="0" u="none" strike="noStrike" cap="none" dirty="0">
              <a:solidFill>
                <a:srgbClr val="000000"/>
              </a:solidFill>
              <a:latin typeface="Arial"/>
              <a:ea typeface="Arial"/>
              <a:cs typeface="Arial"/>
              <a:sym typeface="Arial"/>
            </a:endParaRPr>
          </a:p>
        </p:txBody>
      </p:sp>
      <p:sp>
        <p:nvSpPr>
          <p:cNvPr id="256" name="Google Shape;256;p28"/>
          <p:cNvSpPr txBox="1"/>
          <p:nvPr/>
        </p:nvSpPr>
        <p:spPr>
          <a:xfrm>
            <a:off x="1297793" y="6042689"/>
            <a:ext cx="3175609" cy="432875"/>
          </a:xfrm>
          <a:prstGeom prst="rect">
            <a:avLst/>
          </a:prstGeom>
          <a:noFill/>
          <a:ln>
            <a:noFill/>
          </a:ln>
        </p:spPr>
        <p:txBody>
          <a:bodyPr spcFirstLastPara="1" wrap="square" lIns="0" tIns="0" rIns="0" bIns="0" anchor="t" anchorCtr="0">
            <a:spAutoFit/>
          </a:bodyPr>
          <a:lstStyle/>
          <a:p>
            <a:pPr lvl="0" algn="ctr">
              <a:lnSpc>
                <a:spcPct val="113017"/>
              </a:lnSpc>
              <a:buSzPts val="2489"/>
            </a:pPr>
            <a:r>
              <a:rPr lang="el-GR" sz="2489" b="1" dirty="0">
                <a:solidFill>
                  <a:srgbClr val="FFFFFF"/>
                </a:solidFill>
                <a:latin typeface="Poppins"/>
                <a:ea typeface="Poppins"/>
                <a:cs typeface="Poppins"/>
                <a:sym typeface="Poppins"/>
              </a:rPr>
              <a:t>Πρόβλεψη</a:t>
            </a:r>
            <a:endParaRPr sz="1400" b="0" i="0" u="none" strike="noStrike" cap="none" dirty="0">
              <a:solidFill>
                <a:srgbClr val="000000"/>
              </a:solidFill>
              <a:latin typeface="Arial"/>
              <a:ea typeface="Arial"/>
              <a:cs typeface="Arial"/>
              <a:sym typeface="Arial"/>
            </a:endParaRPr>
          </a:p>
        </p:txBody>
      </p:sp>
      <p:sp>
        <p:nvSpPr>
          <p:cNvPr id="257" name="Google Shape;257;p28"/>
          <p:cNvSpPr txBox="1"/>
          <p:nvPr/>
        </p:nvSpPr>
        <p:spPr>
          <a:xfrm>
            <a:off x="5201666" y="6994725"/>
            <a:ext cx="3713796" cy="1460400"/>
          </a:xfrm>
          <a:prstGeom prst="rect">
            <a:avLst/>
          </a:prstGeom>
          <a:noFill/>
          <a:ln>
            <a:noFill/>
          </a:ln>
        </p:spPr>
        <p:txBody>
          <a:bodyPr spcFirstLastPara="1" wrap="square" lIns="0" tIns="0" rIns="0" bIns="0" anchor="t" anchorCtr="0">
            <a:spAutoFit/>
          </a:bodyPr>
          <a:lstStyle/>
          <a:p>
            <a:pPr lvl="0" algn="ctr">
              <a:lnSpc>
                <a:spcPct val="130026"/>
              </a:lnSpc>
              <a:buSzPts val="1825"/>
            </a:pPr>
            <a:r>
              <a:rPr lang="el-GR" sz="1825" dirty="0">
                <a:solidFill>
                  <a:srgbClr val="FFFFFF"/>
                </a:solidFill>
                <a:latin typeface="Poppins"/>
                <a:ea typeface="Poppins"/>
                <a:cs typeface="Poppins"/>
                <a:sym typeface="Poppins"/>
              </a:rPr>
              <a:t>Κάνοντας παύση στη μέση της εργασίας για να ρωτήσετε: «Τι λειτουργεί μέχρι στιγμής και τι πρέπει να προσαρμόσετε;».</a:t>
            </a:r>
            <a:endParaRPr sz="1400" b="0" i="0" u="none" strike="noStrike" cap="none" dirty="0">
              <a:solidFill>
                <a:srgbClr val="000000"/>
              </a:solidFill>
              <a:latin typeface="Arial"/>
              <a:ea typeface="Arial"/>
              <a:cs typeface="Arial"/>
              <a:sym typeface="Arial"/>
            </a:endParaRPr>
          </a:p>
        </p:txBody>
      </p:sp>
      <p:sp>
        <p:nvSpPr>
          <p:cNvPr id="258" name="Google Shape;258;p28"/>
          <p:cNvSpPr txBox="1"/>
          <p:nvPr/>
        </p:nvSpPr>
        <p:spPr>
          <a:xfrm>
            <a:off x="5200743" y="6042689"/>
            <a:ext cx="3715643" cy="432875"/>
          </a:xfrm>
          <a:prstGeom prst="rect">
            <a:avLst/>
          </a:prstGeom>
          <a:noFill/>
          <a:ln>
            <a:noFill/>
          </a:ln>
        </p:spPr>
        <p:txBody>
          <a:bodyPr spcFirstLastPara="1" wrap="square" lIns="0" tIns="0" rIns="0" bIns="0" anchor="t" anchorCtr="0">
            <a:spAutoFit/>
          </a:bodyPr>
          <a:lstStyle/>
          <a:p>
            <a:pPr lvl="0" algn="ctr">
              <a:lnSpc>
                <a:spcPct val="113017"/>
              </a:lnSpc>
              <a:buSzPts val="2489"/>
            </a:pPr>
            <a:r>
              <a:rPr lang="el-GR" sz="2489" b="1" dirty="0">
                <a:solidFill>
                  <a:srgbClr val="FFFFFF"/>
                </a:solidFill>
                <a:latin typeface="Poppins"/>
                <a:ea typeface="Poppins"/>
                <a:cs typeface="Poppins"/>
                <a:sym typeface="Poppins"/>
              </a:rPr>
              <a:t>Παύση &amp; Προσαρμογή</a:t>
            </a:r>
            <a:endParaRPr sz="1400" b="0" i="0" u="none" strike="noStrike" cap="none" dirty="0">
              <a:solidFill>
                <a:srgbClr val="000000"/>
              </a:solidFill>
              <a:latin typeface="Arial"/>
              <a:ea typeface="Arial"/>
              <a:cs typeface="Arial"/>
              <a:sym typeface="Arial"/>
            </a:endParaRPr>
          </a:p>
        </p:txBody>
      </p:sp>
      <p:sp>
        <p:nvSpPr>
          <p:cNvPr id="259" name="Google Shape;259;p28"/>
          <p:cNvSpPr txBox="1"/>
          <p:nvPr/>
        </p:nvSpPr>
        <p:spPr>
          <a:xfrm>
            <a:off x="9373585" y="6994725"/>
            <a:ext cx="3713796" cy="1095300"/>
          </a:xfrm>
          <a:prstGeom prst="rect">
            <a:avLst/>
          </a:prstGeom>
          <a:noFill/>
          <a:ln>
            <a:noFill/>
          </a:ln>
        </p:spPr>
        <p:txBody>
          <a:bodyPr spcFirstLastPara="1" wrap="square" lIns="0" tIns="0" rIns="0" bIns="0" anchor="t" anchorCtr="0">
            <a:spAutoFit/>
          </a:bodyPr>
          <a:lstStyle/>
          <a:p>
            <a:pPr lvl="0" algn="ctr">
              <a:lnSpc>
                <a:spcPct val="130026"/>
              </a:lnSpc>
              <a:buSzPts val="1825"/>
            </a:pPr>
            <a:r>
              <a:rPr lang="el-GR" sz="1825" dirty="0">
                <a:solidFill>
                  <a:srgbClr val="FFFFFF"/>
                </a:solidFill>
                <a:latin typeface="Poppins"/>
                <a:ea typeface="Poppins"/>
                <a:cs typeface="Poppins"/>
                <a:sym typeface="Poppins"/>
              </a:rPr>
              <a:t>Τελειώνοντας μια πρακτική εργασία με: «τι έκανες καλά;» και «τι θα έκανες διαφορετικά;»</a:t>
            </a:r>
            <a:endParaRPr sz="1400" b="0" i="0" u="none" strike="noStrike" cap="none" dirty="0">
              <a:solidFill>
                <a:srgbClr val="000000"/>
              </a:solidFill>
              <a:latin typeface="Arial"/>
              <a:ea typeface="Arial"/>
              <a:cs typeface="Arial"/>
              <a:sym typeface="Arial"/>
            </a:endParaRPr>
          </a:p>
        </p:txBody>
      </p:sp>
      <p:sp>
        <p:nvSpPr>
          <p:cNvPr id="260" name="Google Shape;260;p28"/>
          <p:cNvSpPr txBox="1"/>
          <p:nvPr/>
        </p:nvSpPr>
        <p:spPr>
          <a:xfrm>
            <a:off x="9547648" y="6042689"/>
            <a:ext cx="3365670" cy="432875"/>
          </a:xfrm>
          <a:prstGeom prst="rect">
            <a:avLst/>
          </a:prstGeom>
          <a:noFill/>
          <a:ln>
            <a:noFill/>
          </a:ln>
        </p:spPr>
        <p:txBody>
          <a:bodyPr spcFirstLastPara="1" wrap="square" lIns="0" tIns="0" rIns="0" bIns="0" anchor="t" anchorCtr="0">
            <a:spAutoFit/>
          </a:bodyPr>
          <a:lstStyle/>
          <a:p>
            <a:pPr lvl="0" algn="ctr">
              <a:lnSpc>
                <a:spcPct val="113017"/>
              </a:lnSpc>
              <a:buSzPts val="2489"/>
            </a:pPr>
            <a:r>
              <a:rPr lang="el-GR" sz="2489" b="1" dirty="0">
                <a:solidFill>
                  <a:srgbClr val="FFFFFF"/>
                </a:solidFill>
                <a:latin typeface="Poppins"/>
                <a:ea typeface="Poppins"/>
                <a:cs typeface="Poppins"/>
                <a:sym typeface="Poppins"/>
              </a:rPr>
              <a:t>Απολογισμός</a:t>
            </a:r>
            <a:endParaRPr sz="1400" b="0" i="0" u="none" strike="noStrike" cap="none" dirty="0">
              <a:solidFill>
                <a:srgbClr val="000000"/>
              </a:solidFill>
              <a:latin typeface="Arial"/>
              <a:ea typeface="Arial"/>
              <a:cs typeface="Arial"/>
              <a:sym typeface="Arial"/>
            </a:endParaRPr>
          </a:p>
        </p:txBody>
      </p:sp>
      <p:sp>
        <p:nvSpPr>
          <p:cNvPr id="261" name="Google Shape;261;p28"/>
          <p:cNvSpPr txBox="1"/>
          <p:nvPr/>
        </p:nvSpPr>
        <p:spPr>
          <a:xfrm>
            <a:off x="13545504" y="6994725"/>
            <a:ext cx="3713796" cy="1460400"/>
          </a:xfrm>
          <a:prstGeom prst="rect">
            <a:avLst/>
          </a:prstGeom>
          <a:noFill/>
          <a:ln>
            <a:noFill/>
          </a:ln>
        </p:spPr>
        <p:txBody>
          <a:bodyPr spcFirstLastPara="1" wrap="square" lIns="0" tIns="0" rIns="0" bIns="0" anchor="t" anchorCtr="0">
            <a:spAutoFit/>
          </a:bodyPr>
          <a:lstStyle/>
          <a:p>
            <a:pPr lvl="0" algn="ctr">
              <a:lnSpc>
                <a:spcPct val="130026"/>
              </a:lnSpc>
              <a:buSzPts val="1825"/>
            </a:pPr>
            <a:r>
              <a:rPr lang="el-GR" sz="1825" dirty="0">
                <a:solidFill>
                  <a:srgbClr val="FFFFFF"/>
                </a:solidFill>
                <a:latin typeface="Poppins"/>
                <a:ea typeface="Poppins"/>
                <a:cs typeface="Poppins"/>
                <a:sym typeface="Poppins"/>
              </a:rPr>
              <a:t>Ζητώντας από τους μαθητές να προσδιορίσουν ποιο μέρος μιας εργασίας βρήκαν πιο δύσκολο και γιατί.</a:t>
            </a:r>
            <a:endParaRPr sz="1400" b="0" i="0" u="none" strike="noStrike" cap="none" dirty="0">
              <a:solidFill>
                <a:srgbClr val="000000"/>
              </a:solidFill>
              <a:latin typeface="Arial"/>
              <a:ea typeface="Arial"/>
              <a:cs typeface="Arial"/>
              <a:sym typeface="Arial"/>
            </a:endParaRPr>
          </a:p>
        </p:txBody>
      </p:sp>
      <p:sp>
        <p:nvSpPr>
          <p:cNvPr id="262" name="Google Shape;262;p28"/>
          <p:cNvSpPr txBox="1"/>
          <p:nvPr/>
        </p:nvSpPr>
        <p:spPr>
          <a:xfrm>
            <a:off x="13545504" y="6042689"/>
            <a:ext cx="3713796" cy="865750"/>
          </a:xfrm>
          <a:prstGeom prst="rect">
            <a:avLst/>
          </a:prstGeom>
          <a:noFill/>
          <a:ln>
            <a:noFill/>
          </a:ln>
        </p:spPr>
        <p:txBody>
          <a:bodyPr spcFirstLastPara="1" wrap="square" lIns="0" tIns="0" rIns="0" bIns="0" anchor="t" anchorCtr="0">
            <a:spAutoFit/>
          </a:bodyPr>
          <a:lstStyle/>
          <a:p>
            <a:pPr lvl="0" algn="ctr">
              <a:lnSpc>
                <a:spcPct val="113017"/>
              </a:lnSpc>
              <a:buSzPts val="2489"/>
            </a:pPr>
            <a:r>
              <a:rPr lang="el-GR" sz="2489" b="1" dirty="0">
                <a:solidFill>
                  <a:srgbClr val="FFFFFF"/>
                </a:solidFill>
                <a:latin typeface="Poppins"/>
                <a:ea typeface="Poppins"/>
                <a:cs typeface="Poppins"/>
                <a:sym typeface="Poppins"/>
              </a:rPr>
              <a:t>Προσδιορίστε το πιο δύσκολο κομμάτι</a:t>
            </a:r>
            <a:endParaRPr sz="1400" b="0" i="0" u="none" strike="noStrike" cap="none" dirty="0">
              <a:solidFill>
                <a:srgbClr val="000000"/>
              </a:solidFill>
              <a:latin typeface="Arial"/>
              <a:ea typeface="Arial"/>
              <a:cs typeface="Arial"/>
              <a:sym typeface="Arial"/>
            </a:endParaRPr>
          </a:p>
        </p:txBody>
      </p:sp>
      <p:sp>
        <p:nvSpPr>
          <p:cNvPr id="263" name="Google Shape;263;p28"/>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4" name="Google Shape;264;p28"/>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29"/>
          <p:cNvSpPr/>
          <p:nvPr/>
        </p:nvSpPr>
        <p:spPr>
          <a:xfrm>
            <a:off x="-38494" y="-2262"/>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29"/>
          <p:cNvSpPr/>
          <p:nvPr/>
        </p:nvSpPr>
        <p:spPr>
          <a:xfrm rot="4721273" flipH="1">
            <a:off x="-787402" y="2155947"/>
            <a:ext cx="14314219" cy="4632870"/>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71" name="Google Shape;271;p29"/>
          <p:cNvGrpSpPr/>
          <p:nvPr/>
        </p:nvGrpSpPr>
        <p:grpSpPr>
          <a:xfrm>
            <a:off x="5940775" y="946396"/>
            <a:ext cx="857867" cy="857867"/>
            <a:chOff x="0" y="0"/>
            <a:chExt cx="812800" cy="812800"/>
          </a:xfrm>
        </p:grpSpPr>
        <p:sp>
          <p:nvSpPr>
            <p:cNvPr id="272" name="Google Shape;272;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4" name="Google Shape;274;p29"/>
          <p:cNvGrpSpPr/>
          <p:nvPr/>
        </p:nvGrpSpPr>
        <p:grpSpPr>
          <a:xfrm>
            <a:off x="6592862" y="2226096"/>
            <a:ext cx="604566" cy="604566"/>
            <a:chOff x="0" y="0"/>
            <a:chExt cx="812800" cy="812800"/>
          </a:xfrm>
        </p:grpSpPr>
        <p:sp>
          <p:nvSpPr>
            <p:cNvPr id="275" name="Google Shape;275;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7" name="Google Shape;277;p29"/>
          <p:cNvGrpSpPr/>
          <p:nvPr/>
        </p:nvGrpSpPr>
        <p:grpSpPr>
          <a:xfrm>
            <a:off x="5825201" y="681913"/>
            <a:ext cx="637633" cy="637633"/>
            <a:chOff x="0" y="0"/>
            <a:chExt cx="812800" cy="812800"/>
          </a:xfrm>
        </p:grpSpPr>
        <p:sp>
          <p:nvSpPr>
            <p:cNvPr id="278" name="Google Shape;278;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80" name="Google Shape;280;p29"/>
          <p:cNvSpPr/>
          <p:nvPr/>
        </p:nvSpPr>
        <p:spPr>
          <a:xfrm>
            <a:off x="16316624" y="8648081"/>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1" name="Google Shape;281;p29"/>
          <p:cNvSpPr txBox="1"/>
          <p:nvPr/>
        </p:nvSpPr>
        <p:spPr>
          <a:xfrm>
            <a:off x="8860936" y="1742977"/>
            <a:ext cx="8491224" cy="7304564"/>
          </a:xfrm>
          <a:prstGeom prst="rect">
            <a:avLst/>
          </a:prstGeom>
          <a:noFill/>
          <a:ln>
            <a:noFill/>
          </a:ln>
        </p:spPr>
        <p:txBody>
          <a:bodyPr spcFirstLastPara="1" wrap="square" lIns="0" tIns="0" rIns="0" bIns="0" anchor="t" anchorCtr="0">
            <a:spAutoFit/>
          </a:bodyPr>
          <a:lstStyle/>
          <a:p>
            <a:pPr lvl="0">
              <a:lnSpc>
                <a:spcPct val="130009"/>
              </a:lnSpc>
              <a:spcBef>
                <a:spcPts val="150"/>
              </a:spcBef>
              <a:buSzPts val="2400"/>
            </a:pPr>
            <a:r>
              <a:rPr lang="el-GR" sz="2400" dirty="0">
                <a:latin typeface="Poppins"/>
                <a:ea typeface="Poppins"/>
                <a:cs typeface="Poppins"/>
                <a:sym typeface="Poppins"/>
              </a:rPr>
              <a:t>Η μεταγνώση - η ικανότητα παρακολούθησης και διαχείρισης της μάθησης - είναι μία από τις δεξιότητες με τον υψηλότερο αντίκτυπο που μπορεί να αναπτύξει ένας εκπαιδευόμενος ΕΕΚ. Οι μαθητές που κατανοούν πώς μαθαίνουν είναι καλύτεροι στο να επιμένουν στις δυσκολίες, να εντοπίζουν πότε έχουν κολλήσει και να αναζητούν το σωστό είδος βοήθειας. </a:t>
            </a:r>
            <a:endParaRPr lang="en-US" sz="2400" dirty="0">
              <a:latin typeface="Poppins"/>
              <a:ea typeface="Poppins"/>
              <a:cs typeface="Poppins"/>
              <a:sym typeface="Poppins"/>
            </a:endParaRPr>
          </a:p>
          <a:p>
            <a:pPr lvl="0">
              <a:lnSpc>
                <a:spcPct val="130009"/>
              </a:lnSpc>
              <a:spcBef>
                <a:spcPts val="150"/>
              </a:spcBef>
              <a:buSzPts val="2400"/>
            </a:pPr>
            <a:r>
              <a:rPr lang="el-GR" sz="2400" dirty="0">
                <a:latin typeface="Poppins"/>
                <a:ea typeface="Poppins"/>
                <a:cs typeface="Poppins"/>
                <a:sym typeface="Poppins"/>
              </a:rPr>
              <a:t>
</a:t>
            </a:r>
            <a:r>
              <a:rPr lang="el-GR" sz="2400" b="1" dirty="0">
                <a:solidFill>
                  <a:schemeClr val="accent5"/>
                </a:solidFill>
                <a:latin typeface="Poppins"/>
                <a:ea typeface="Poppins"/>
                <a:cs typeface="Poppins"/>
                <a:sym typeface="Poppins"/>
              </a:rPr>
              <a:t>Συχνά υπανάπτυκτες</a:t>
            </a:r>
            <a:r>
              <a:rPr lang="el-GR" sz="2400" dirty="0">
                <a:latin typeface="Poppins"/>
                <a:ea typeface="Poppins"/>
                <a:cs typeface="Poppins"/>
                <a:sym typeface="Poppins"/>
              </a:rPr>
              <a:t>
Σε επαγγελματικά περιβάλλοντα, η μεταγνώση είναι συχνά υπανάπτυκτη επειδή η μάθηση επικεντρώνεται στην πράξη. Η εργασία γίνεται. Το αν ο εκπαιδευόμενος καταλαβαίνει γιατί πέτυχε ή δυσκολεύτηκε σπάνια διερευνάται. Οι εκπαιδευόμενοι που αναπτύσσουν τη συνήθεια της αυτοπαρακολούθησης στο πρόγραμμα ΕΕΚ τους τη μεταφέρουν σε κάθε χώρο εργασίας που εισέρχονται.</a:t>
            </a:r>
            <a:endParaRPr dirty="0"/>
          </a:p>
        </p:txBody>
      </p:sp>
      <p:sp>
        <p:nvSpPr>
          <p:cNvPr id="282" name="Google Shape;282;p29"/>
          <p:cNvSpPr txBox="1"/>
          <p:nvPr/>
        </p:nvSpPr>
        <p:spPr>
          <a:xfrm>
            <a:off x="8675215" y="664923"/>
            <a:ext cx="9880982" cy="973856"/>
          </a:xfrm>
          <a:prstGeom prst="rect">
            <a:avLst/>
          </a:prstGeom>
          <a:noFill/>
          <a:ln>
            <a:noFill/>
          </a:ln>
        </p:spPr>
        <p:txBody>
          <a:bodyPr spcFirstLastPara="1" wrap="square" lIns="0" tIns="0" rIns="0" bIns="0" anchor="t" anchorCtr="0">
            <a:spAutoFit/>
          </a:bodyPr>
          <a:lstStyle/>
          <a:p>
            <a:pPr lvl="0">
              <a:lnSpc>
                <a:spcPct val="113002"/>
              </a:lnSpc>
              <a:buSzPts val="2800"/>
            </a:pPr>
            <a:r>
              <a:rPr lang="el-GR" sz="2800" b="1" dirty="0">
                <a:latin typeface="Poppins"/>
                <a:ea typeface="Poppins"/>
                <a:cs typeface="Poppins"/>
                <a:sym typeface="Poppins"/>
              </a:rPr>
              <a:t>Ενότητα 3: Υποστήριξη μαθητών να μάθουν πώς να μαθαίνουν</a:t>
            </a:r>
            <a:endParaRPr dirty="0"/>
          </a:p>
        </p:txBody>
      </p:sp>
      <p:pic>
        <p:nvPicPr>
          <p:cNvPr id="3" name="Picture 2">
            <a:extLst>
              <a:ext uri="{FF2B5EF4-FFF2-40B4-BE49-F238E27FC236}">
                <a16:creationId xmlns:a16="http://schemas.microsoft.com/office/drawing/2014/main" id="{F9C618B9-BB40-EE65-65B8-DE0D96D98E95}"/>
              </a:ext>
            </a:extLst>
          </p:cNvPr>
          <p:cNvPicPr>
            <a:picLocks noChangeAspect="1"/>
          </p:cNvPicPr>
          <p:nvPr/>
        </p:nvPicPr>
        <p:blipFill>
          <a:blip r:embed="rId6"/>
          <a:stretch>
            <a:fillRect/>
          </a:stretch>
        </p:blipFill>
        <p:spPr>
          <a:xfrm>
            <a:off x="13425487" y="9151739"/>
            <a:ext cx="2352675" cy="6381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30"/>
          <p:cNvPicPr preferRelativeResize="0"/>
          <p:nvPr/>
        </p:nvPicPr>
        <p:blipFill rotWithShape="1">
          <a:blip r:embed="rId3">
            <a:alphaModFix/>
          </a:blip>
          <a:srcRect/>
          <a:stretch/>
        </p:blipFill>
        <p:spPr>
          <a:xfrm>
            <a:off x="0" y="8492009"/>
            <a:ext cx="18814056" cy="1794991"/>
          </a:xfrm>
          <a:prstGeom prst="rect">
            <a:avLst/>
          </a:prstGeom>
          <a:noFill/>
          <a:ln>
            <a:noFill/>
          </a:ln>
        </p:spPr>
      </p:pic>
      <p:pic>
        <p:nvPicPr>
          <p:cNvPr id="288" name="Google Shape;288;p30"/>
          <p:cNvPicPr preferRelativeResize="0"/>
          <p:nvPr/>
        </p:nvPicPr>
        <p:blipFill rotWithShape="1">
          <a:blip r:embed="rId4">
            <a:alphaModFix/>
          </a:blip>
          <a:srcRect/>
          <a:stretch/>
        </p:blipFill>
        <p:spPr>
          <a:xfrm>
            <a:off x="1714500" y="114299"/>
            <a:ext cx="1598326" cy="1158879"/>
          </a:xfrm>
          <a:prstGeom prst="rect">
            <a:avLst/>
          </a:prstGeom>
          <a:noFill/>
          <a:ln>
            <a:noFill/>
          </a:ln>
        </p:spPr>
      </p:pic>
      <p:sp>
        <p:nvSpPr>
          <p:cNvPr id="289" name="Google Shape;289;p30"/>
          <p:cNvSpPr txBox="1"/>
          <p:nvPr/>
        </p:nvSpPr>
        <p:spPr>
          <a:xfrm>
            <a:off x="341199" y="1323811"/>
            <a:ext cx="17302224" cy="1265073"/>
          </a:xfrm>
          <a:prstGeom prst="rect">
            <a:avLst/>
          </a:prstGeom>
          <a:solidFill>
            <a:srgbClr val="10146E"/>
          </a:solidFill>
          <a:ln>
            <a:noFill/>
          </a:ln>
        </p:spPr>
        <p:txBody>
          <a:bodyPr spcFirstLastPara="1" wrap="square" lIns="182875" tIns="91425" rIns="182875" bIns="91425" anchor="ctr" anchorCtr="0">
            <a:noAutofit/>
          </a:bodyPr>
          <a:lstStyle/>
          <a:p>
            <a:pPr lvl="0">
              <a:buSzPts val="1800"/>
            </a:pPr>
            <a:r>
              <a:rPr lang="el-GR" sz="1800" b="1" dirty="0">
                <a:solidFill>
                  <a:srgbClr val="17B8BB"/>
                </a:solidFill>
                <a:latin typeface="Poppins"/>
                <a:ea typeface="Poppins"/>
                <a:cs typeface="Poppins"/>
                <a:sym typeface="Poppins"/>
              </a:rPr>
              <a:t>ΣΕΝΑΡΙΟ </a:t>
            </a:r>
            <a:r>
              <a:rPr lang="el-GR" sz="1800" dirty="0">
                <a:solidFill>
                  <a:schemeClr val="bg1"/>
                </a:solidFill>
                <a:latin typeface="Poppins"/>
                <a:ea typeface="Poppins"/>
                <a:cs typeface="Poppins"/>
                <a:sym typeface="Poppins"/>
              </a:rPr>
              <a:t>Ένας μαθητής κάνει επανειλημμένα το ίδιο λάθος σε μια πρακτική εργασία. Κάθε φορά που το διορθώνετε, γνέφει καταφατικά και προσαρμόζεται στη στιγμή — αλλά το λάθος επανεμφανίζεται στην επόμενη συνεδρία. Όταν τους ρωτάτε γι' αυτό, λένε ότι νόμιζαν ότι το είχαν καταλάβει.</a:t>
            </a:r>
            <a:endParaRPr dirty="0">
              <a:solidFill>
                <a:schemeClr val="bg1"/>
              </a:solidFill>
            </a:endParaRPr>
          </a:p>
        </p:txBody>
      </p:sp>
      <p:sp>
        <p:nvSpPr>
          <p:cNvPr id="290" name="Google Shape;290;p30"/>
          <p:cNvSpPr txBox="1"/>
          <p:nvPr/>
        </p:nvSpPr>
        <p:spPr>
          <a:xfrm>
            <a:off x="2803160" y="354806"/>
            <a:ext cx="9866670" cy="685800"/>
          </a:xfrm>
          <a:prstGeom prst="rect">
            <a:avLst/>
          </a:prstGeom>
          <a:noFill/>
          <a:ln>
            <a:noFill/>
          </a:ln>
        </p:spPr>
        <p:txBody>
          <a:bodyPr spcFirstLastPara="1" wrap="square" lIns="0" tIns="0" rIns="0" bIns="0" anchor="ctr" anchorCtr="0">
            <a:noAutofit/>
          </a:bodyPr>
          <a:lstStyle/>
          <a:p>
            <a:pPr lvl="0" algn="r">
              <a:buSzPts val="2800"/>
            </a:pPr>
            <a:r>
              <a:rPr lang="el-GR" sz="2800" b="1" dirty="0">
                <a:solidFill>
                  <a:srgbClr val="10146E"/>
                </a:solidFill>
                <a:latin typeface="Poppins"/>
                <a:ea typeface="Poppins"/>
                <a:cs typeface="Poppins"/>
                <a:sym typeface="Poppins"/>
              </a:rPr>
              <a:t>Άσκηση σεναρίου: Το επαναλαμβανόμενο σφάλμα</a:t>
            </a:r>
            <a:endParaRPr dirty="0"/>
          </a:p>
        </p:txBody>
      </p:sp>
      <p:sp>
        <p:nvSpPr>
          <p:cNvPr id="291" name="Google Shape;291;p30"/>
          <p:cNvSpPr txBox="1"/>
          <p:nvPr/>
        </p:nvSpPr>
        <p:spPr>
          <a:xfrm>
            <a:off x="456200" y="2928700"/>
            <a:ext cx="11430000" cy="342900"/>
          </a:xfrm>
          <a:prstGeom prst="rect">
            <a:avLst/>
          </a:prstGeom>
          <a:noFill/>
          <a:ln>
            <a:noFill/>
          </a:ln>
        </p:spPr>
        <p:txBody>
          <a:bodyPr spcFirstLastPara="1" wrap="square" lIns="0" tIns="0" rIns="0" bIns="0" anchor="ctr" anchorCtr="0">
            <a:noAutofit/>
          </a:bodyPr>
          <a:lstStyle/>
          <a:p>
            <a:pPr lvl="0">
              <a:buSzPts val="2400"/>
            </a:pPr>
            <a:r>
              <a:rPr lang="el-GR" sz="2400" b="1" dirty="0">
                <a:solidFill>
                  <a:srgbClr val="10146E"/>
                </a:solidFill>
                <a:latin typeface="Poppins"/>
                <a:ea typeface="Poppins"/>
                <a:cs typeface="Poppins"/>
                <a:sym typeface="Poppins"/>
              </a:rPr>
              <a:t>Σκεφτείτε την απάντησή σας ως εκπαιδευτής:</a:t>
            </a:r>
            <a:endParaRPr dirty="0"/>
          </a:p>
        </p:txBody>
      </p:sp>
      <p:sp>
        <p:nvSpPr>
          <p:cNvPr id="292" name="Google Shape;292;p30"/>
          <p:cNvSpPr txBox="1"/>
          <p:nvPr/>
        </p:nvSpPr>
        <p:spPr>
          <a:xfrm>
            <a:off x="456200" y="3681011"/>
            <a:ext cx="13784456" cy="738664"/>
          </a:xfrm>
          <a:prstGeom prst="rect">
            <a:avLst/>
          </a:prstGeom>
          <a:noFill/>
          <a:ln>
            <a:noFill/>
          </a:ln>
        </p:spPr>
        <p:txBody>
          <a:bodyPr spcFirstLastPara="1" wrap="square" lIns="0" tIns="0" rIns="182875" bIns="0" anchor="t" anchorCtr="0">
            <a:spAutoFit/>
          </a:bodyPr>
          <a:lstStyle/>
          <a:p>
            <a:pPr marL="342900" lvl="0" indent="-342900">
              <a:lnSpc>
                <a:spcPct val="120000"/>
              </a:lnSpc>
              <a:buSzPts val="2000"/>
              <a:buFont typeface="Arial"/>
              <a:buChar char="▶"/>
            </a:pPr>
            <a:r>
              <a:rPr lang="el-GR" sz="2000" dirty="0">
                <a:solidFill>
                  <a:srgbClr val="333333"/>
                </a:solidFill>
                <a:latin typeface="Poppins"/>
                <a:ea typeface="Poppins"/>
                <a:cs typeface="Poppins"/>
                <a:sym typeface="Poppins"/>
              </a:rPr>
              <a:t>Τι σας λέει αυτό το μοτίβο για το πώς ο μαθητής επεξεργάζεται την ανατροφοδότηση; 
Ποια ερώτηση θα μπορούσατε να κάνετε για να βοηθήσετε τον μαθητή να εντοπίσει το κενό στη δική του κατανόηση;</a:t>
            </a:r>
            <a:endParaRPr dirty="0"/>
          </a:p>
        </p:txBody>
      </p:sp>
      <p:sp>
        <p:nvSpPr>
          <p:cNvPr id="293" name="Google Shape;293;p30"/>
          <p:cNvSpPr txBox="1"/>
          <p:nvPr/>
        </p:nvSpPr>
        <p:spPr>
          <a:xfrm>
            <a:off x="178482" y="5037372"/>
            <a:ext cx="13657439" cy="1107996"/>
          </a:xfrm>
          <a:prstGeom prst="rect">
            <a:avLst/>
          </a:prstGeom>
          <a:noFill/>
          <a:ln>
            <a:noFill/>
          </a:ln>
        </p:spPr>
        <p:txBody>
          <a:bodyPr spcFirstLastPara="1" wrap="square" lIns="182875" tIns="0" rIns="0" bIns="0" anchor="t" anchorCtr="0">
            <a:spAutoFit/>
          </a:bodyPr>
          <a:lstStyle/>
          <a:p>
            <a:pPr marL="342900" lvl="0" indent="-342900">
              <a:lnSpc>
                <a:spcPct val="120000"/>
              </a:lnSpc>
              <a:buSzPts val="2000"/>
              <a:buFont typeface="Arial"/>
              <a:buChar char="▶"/>
            </a:pPr>
            <a:r>
              <a:rPr lang="el-GR" sz="2000" dirty="0">
                <a:solidFill>
                  <a:srgbClr val="333333"/>
                </a:solidFill>
                <a:latin typeface="Poppins"/>
                <a:ea typeface="Poppins"/>
                <a:cs typeface="Poppins"/>
                <a:sym typeface="Poppins"/>
              </a:rPr>
              <a:t>Πώς επανασχεδιάζετε την επόμενη εργασία, ώστε ο εκπαιδευόμενος να πρέπει να παρατηρήσει και να διορθώσει ο ίδιος το λάθος, αντί να διορθωθεί από εσάς; 
Πώς θα φαινόταν για αυτόν τον μαθητή να είναι σε θέση να αυτοαξιολογήσει αυτή τη δεξιότητα με ακρίβεια;</a:t>
            </a:r>
            <a:endParaRPr dirty="0"/>
          </a:p>
        </p:txBody>
      </p:sp>
      <p:sp>
        <p:nvSpPr>
          <p:cNvPr id="294" name="Google Shape;294;p30"/>
          <p:cNvSpPr txBox="1"/>
          <p:nvPr/>
        </p:nvSpPr>
        <p:spPr>
          <a:xfrm>
            <a:off x="341199" y="8192104"/>
            <a:ext cx="17135639" cy="821717"/>
          </a:xfrm>
          <a:prstGeom prst="rect">
            <a:avLst/>
          </a:prstGeom>
          <a:solidFill>
            <a:srgbClr val="17B8BB"/>
          </a:solidFill>
          <a:ln>
            <a:noFill/>
          </a:ln>
        </p:spPr>
        <p:txBody>
          <a:bodyPr spcFirstLastPara="1" wrap="square" lIns="228600" tIns="91425" rIns="228600" bIns="91425" anchor="ctr" anchorCtr="0">
            <a:noAutofit/>
          </a:bodyPr>
          <a:lstStyle/>
          <a:p>
            <a:pPr lvl="0" algn="ctr">
              <a:buSzPts val="2400"/>
            </a:pPr>
            <a:r>
              <a:rPr lang="el-GR" sz="2400" b="1" dirty="0">
                <a:solidFill>
                  <a:srgbClr val="10146E"/>
                </a:solidFill>
                <a:latin typeface="Poppins"/>
                <a:ea typeface="Poppins"/>
                <a:cs typeface="Poppins"/>
                <a:sym typeface="Poppins"/>
              </a:rPr>
              <a:t>Βασική αρχή: </a:t>
            </a:r>
            <a:r>
              <a:rPr lang="el-GR" sz="2400" i="1" dirty="0">
                <a:solidFill>
                  <a:schemeClr val="bg1"/>
                </a:solidFill>
                <a:latin typeface="Poppins"/>
                <a:ea typeface="Poppins"/>
                <a:cs typeface="Poppins"/>
                <a:sym typeface="Poppins"/>
              </a:rPr>
              <a:t>Η υποστήριξη των εκπαιδευομένων να μάθουν πώς να μαθαίνουν είναι ένα από τα πιο μεταβιβάσιμα πράγματα που μπορεί να κάνει ένας εκπαιδευτής ΕΕΚ</a:t>
            </a:r>
            <a:r>
              <a:rPr lang="en-US" sz="2400" i="1" u="none" strike="noStrike" cap="none" dirty="0">
                <a:solidFill>
                  <a:schemeClr val="bg1"/>
                </a:solidFill>
                <a:latin typeface="Poppins"/>
                <a:ea typeface="Poppins"/>
                <a:cs typeface="Poppins"/>
                <a:sym typeface="Poppins"/>
              </a:rPr>
              <a:t>.</a:t>
            </a:r>
            <a:endParaRPr i="1" dirty="0">
              <a:solidFill>
                <a:schemeClr val="bg1"/>
              </a:solidFill>
            </a:endParaRPr>
          </a:p>
        </p:txBody>
      </p:sp>
      <p:pic>
        <p:nvPicPr>
          <p:cNvPr id="3" name="Picture 2">
            <a:extLst>
              <a:ext uri="{FF2B5EF4-FFF2-40B4-BE49-F238E27FC236}">
                <a16:creationId xmlns:a16="http://schemas.microsoft.com/office/drawing/2014/main" id="{C33CA088-D53E-E7D3-E1BA-57613ECFC05B}"/>
              </a:ext>
            </a:extLst>
          </p:cNvPr>
          <p:cNvPicPr>
            <a:picLocks noChangeAspect="1"/>
          </p:cNvPicPr>
          <p:nvPr/>
        </p:nvPicPr>
        <p:blipFill>
          <a:blip r:embed="rId5"/>
          <a:stretch>
            <a:fillRect/>
          </a:stretch>
        </p:blipFill>
        <p:spPr>
          <a:xfrm>
            <a:off x="14220825" y="354806"/>
            <a:ext cx="2352675" cy="63817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1449</Words>
  <Application>Microsoft Office PowerPoint</Application>
  <PresentationFormat>Custom</PresentationFormat>
  <Paragraphs>65</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Poppins SemiBold</vt:lpstr>
      <vt:lpstr>Arial</vt:lpstr>
      <vt:lpstr>Poppins</vt:lpstr>
      <vt:lpstr>Calibri</vt:lpstr>
      <vt:lpstr>Poppins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3</cp:revision>
  <dcterms:created xsi:type="dcterms:W3CDTF">2006-08-16T00:00:00Z</dcterms:created>
  <dcterms:modified xsi:type="dcterms:W3CDTF">2026-09-01T08:47:44Z</dcterms:modified>
</cp:coreProperties>
</file>