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8288000" cy="10287000"/>
  <p:notesSz cx="6858000" cy="9144000"/>
  <p:embeddedFontLst>
    <p:embeddedFont>
      <p:font typeface="Poppins" panose="00000500000000000000" pitchFamily="2" charset="0"/>
      <p:regular r:id="rId16"/>
      <p:bold r:id="rId17"/>
      <p:italic r:id="rId18"/>
      <p:boldItalic r:id="rId19"/>
    </p:embeddedFont>
    <p:embeddedFont>
      <p:font typeface="Poppins Medium" panose="00000600000000000000" pitchFamily="2" charset="0"/>
      <p:regular r:id="rId20"/>
      <p:bold r:id="rId21"/>
      <p:italic r:id="rId22"/>
      <p:boldItalic r:id="rId23"/>
    </p:embeddedFont>
    <p:embeddedFont>
      <p:font typeface="Poppins SemiBold" panose="00000700000000000000" pitchFamily="2"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is0U58YZBGCJ4qqso7NZmklw6K2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131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7" name="Google Shape;297;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9" name="Google Shape;359;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8" name="Google Shape;378;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3" name="Google Shape;133;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5" name="Google Shape;225;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7" name="Google Shape;26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5" name="Google Shape;285;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hyperlink" Target="https://creativecommons.org/licenses/by/4.0/"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19.png"/><Relationship Id="rId5" Type="http://schemas.openxmlformats.org/officeDocument/2006/relationships/image" Target="../media/image31.png"/><Relationship Id="rId10"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9.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3.png"/><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3.png"/><Relationship Id="rId12"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19.png"/><Relationship Id="rId5" Type="http://schemas.openxmlformats.org/officeDocument/2006/relationships/image" Target="../media/image31.png"/><Relationship Id="rId10" Type="http://schemas.openxmlformats.org/officeDocument/2006/relationships/image" Target="../media/image18.png"/><Relationship Id="rId4" Type="http://schemas.openxmlformats.org/officeDocument/2006/relationships/image" Target="../media/image30.png"/><Relationship Id="rId9" Type="http://schemas.openxmlformats.org/officeDocument/2006/relationships/image" Target="../media/image35.png"/></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1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684186" y="561248"/>
            <a:ext cx="2240781" cy="1952681"/>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7" name="Google Shape;97;p22"/>
          <p:cNvSpPr/>
          <p:nvPr/>
        </p:nvSpPr>
        <p:spPr>
          <a:xfrm>
            <a:off x="4086621" y="8161441"/>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 name="Google Shape;98;p22"/>
          <p:cNvSpPr/>
          <p:nvPr/>
        </p:nvSpPr>
        <p:spPr>
          <a:xfrm>
            <a:off x="684186" y="7157909"/>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 name="Google Shape;99;p22"/>
          <p:cNvSpPr/>
          <p:nvPr/>
        </p:nvSpPr>
        <p:spPr>
          <a:xfrm>
            <a:off x="5110603" y="6922584"/>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0" name="Google Shape;100;p22"/>
          <p:cNvSpPr/>
          <p:nvPr/>
        </p:nvSpPr>
        <p:spPr>
          <a:xfrm>
            <a:off x="6174895" y="7046442"/>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1" name="Google Shape;101;p22"/>
          <p:cNvSpPr/>
          <p:nvPr/>
        </p:nvSpPr>
        <p:spPr>
          <a:xfrm>
            <a:off x="712761" y="8182534"/>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2" name="Google Shape;102;p22"/>
          <p:cNvSpPr/>
          <p:nvPr/>
        </p:nvSpPr>
        <p:spPr>
          <a:xfrm>
            <a:off x="2184658" y="8231270"/>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5894622" y="8231270"/>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4" name="Google Shape;104;p22"/>
          <p:cNvSpPr txBox="1"/>
          <p:nvPr/>
        </p:nvSpPr>
        <p:spPr>
          <a:xfrm>
            <a:off x="684186" y="2792562"/>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a:solidFill>
                  <a:srgbClr val="10146E"/>
                </a:solidFill>
                <a:latin typeface="Poppins"/>
                <a:ea typeface="Poppins"/>
                <a:cs typeface="Poppins"/>
                <a:sym typeface="Poppins"/>
              </a:rPr>
              <a:t>VETCOMPASS</a:t>
            </a:r>
            <a:endParaRPr sz="6000" b="0" i="0" u="none" strike="noStrike" cap="none">
              <a:solidFill>
                <a:srgbClr val="000000"/>
              </a:solidFill>
              <a:latin typeface="Arial"/>
              <a:ea typeface="Arial"/>
              <a:cs typeface="Arial"/>
              <a:sym typeface="Arial"/>
            </a:endParaRPr>
          </a:p>
        </p:txBody>
      </p:sp>
      <p:sp>
        <p:nvSpPr>
          <p:cNvPr id="105" name="Google Shape;105;p22"/>
          <p:cNvSpPr txBox="1"/>
          <p:nvPr/>
        </p:nvSpPr>
        <p:spPr>
          <a:xfrm>
            <a:off x="684178" y="3885075"/>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VET Teachers' Transversal Skills </a:t>
            </a:r>
            <a:endParaRPr sz="3200" b="1" i="0" u="none" strike="noStrike" cap="none">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a:solidFill>
                  <a:srgbClr val="17B8BB"/>
                </a:solidFill>
                <a:latin typeface="Poppins"/>
                <a:ea typeface="Poppins"/>
                <a:cs typeface="Poppins"/>
                <a:sym typeface="Poppins"/>
              </a:rPr>
              <a:t>Competence Assessment System</a:t>
            </a:r>
            <a:endParaRPr sz="3200" b="0" i="0" u="none" strike="noStrike" cap="none">
              <a:solidFill>
                <a:srgbClr val="000000"/>
              </a:solidFill>
              <a:latin typeface="Arial"/>
              <a:ea typeface="Arial"/>
              <a:cs typeface="Arial"/>
              <a:sym typeface="Arial"/>
            </a:endParaRPr>
          </a:p>
        </p:txBody>
      </p:sp>
      <p:sp>
        <p:nvSpPr>
          <p:cNvPr id="106" name="Google Shape;106;p22"/>
          <p:cNvSpPr txBox="1"/>
          <p:nvPr/>
        </p:nvSpPr>
        <p:spPr>
          <a:xfrm>
            <a:off x="684186" y="5296048"/>
            <a:ext cx="8319300" cy="1019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3800"/>
              <a:buFont typeface="Arial"/>
              <a:buNone/>
            </a:pPr>
            <a:r>
              <a:rPr lang="en-US" sz="3800" b="1" i="0" u="none" strike="noStrike" cap="none">
                <a:solidFill>
                  <a:srgbClr val="10146E"/>
                </a:solidFill>
                <a:latin typeface="Poppins"/>
                <a:ea typeface="Poppins"/>
                <a:cs typeface="Poppins"/>
                <a:sym typeface="Poppins"/>
              </a:rPr>
              <a:t>Module 7: Learning to Learn and Self-Reflection</a:t>
            </a:r>
            <a:endParaRPr sz="900" b="0" i="0" u="none" strike="noStrike" cap="none">
              <a:solidFill>
                <a:srgbClr val="000000"/>
              </a:solidFill>
              <a:latin typeface="Arial"/>
              <a:ea typeface="Arial"/>
              <a:cs typeface="Arial"/>
              <a:sym typeface="Arial"/>
            </a:endParaRPr>
          </a:p>
        </p:txBody>
      </p:sp>
      <p:sp>
        <p:nvSpPr>
          <p:cNvPr id="107" name="Google Shape;107;p22"/>
          <p:cNvSpPr/>
          <p:nvPr/>
        </p:nvSpPr>
        <p:spPr>
          <a:xfrm>
            <a:off x="3272561" y="1234692"/>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108" name="Google Shape;108;p22"/>
          <p:cNvPicPr preferRelativeResize="0"/>
          <p:nvPr/>
        </p:nvPicPr>
        <p:blipFill rotWithShape="1">
          <a:blip r:embed="rId15">
            <a:alphaModFix/>
          </a:blip>
          <a:srcRect/>
          <a:stretch/>
        </p:blipFill>
        <p:spPr>
          <a:xfrm>
            <a:off x="2897388" y="7082163"/>
            <a:ext cx="1855150" cy="707461"/>
          </a:xfrm>
          <a:prstGeom prst="rect">
            <a:avLst/>
          </a:prstGeom>
          <a:noFill/>
          <a:ln>
            <a:noFill/>
          </a:ln>
        </p:spPr>
      </p:pic>
      <p:sp>
        <p:nvSpPr>
          <p:cNvPr id="109" name="Google Shape;109;p22"/>
          <p:cNvSpPr txBox="1"/>
          <p:nvPr/>
        </p:nvSpPr>
        <p:spPr>
          <a:xfrm>
            <a:off x="304575" y="9206950"/>
            <a:ext cx="7701600" cy="7941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en-US" sz="1200" i="1">
                <a:solidFill>
                  <a:schemeClr val="dk1"/>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a:p>
        </p:txBody>
      </p:sp>
      <p:sp>
        <p:nvSpPr>
          <p:cNvPr id="110" name="Google Shape;110;p22"/>
          <p:cNvSpPr txBox="1"/>
          <p:nvPr/>
        </p:nvSpPr>
        <p:spPr>
          <a:xfrm>
            <a:off x="152400" y="152400"/>
            <a:ext cx="80745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a:solidFill>
                  <a:srgbClr val="10153D"/>
                </a:solidFill>
              </a:rPr>
              <a:t>Material available under the Creative Commons CC BY 4.0 licence (</a:t>
            </a:r>
            <a:r>
              <a:rPr lang="en-US" sz="1100" u="sng">
                <a:solidFill>
                  <a:srgbClr val="10153D"/>
                </a:solidFill>
                <a:hlinkClick r:id="rId16">
                  <a:extLst>
                    <a:ext uri="{A12FA001-AC4F-418D-AE19-62706E023703}">
                      <ahyp:hlinkClr xmlns:ahyp="http://schemas.microsoft.com/office/drawing/2018/hyperlinkcolor" val="tx"/>
                    </a:ext>
                  </a:extLst>
                </a:hlinkClick>
              </a:rPr>
              <a:t>https://creativecommons.org/licenses/by/4.0/</a:t>
            </a:r>
            <a:r>
              <a:rPr lang="en-US" sz="1100">
                <a:solidFill>
                  <a:srgbClr val="10153D"/>
                </a:solidFill>
              </a:rPr>
              <a:t>).</a:t>
            </a:r>
            <a:endParaRPr>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1"/>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00" name="Google Shape;300;p31"/>
          <p:cNvGrpSpPr/>
          <p:nvPr/>
        </p:nvGrpSpPr>
        <p:grpSpPr>
          <a:xfrm>
            <a:off x="5940775" y="946396"/>
            <a:ext cx="857867" cy="857867"/>
            <a:chOff x="0" y="0"/>
            <a:chExt cx="812800" cy="812800"/>
          </a:xfrm>
        </p:grpSpPr>
        <p:sp>
          <p:nvSpPr>
            <p:cNvPr id="301" name="Google Shape;301;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31"/>
          <p:cNvGrpSpPr/>
          <p:nvPr/>
        </p:nvGrpSpPr>
        <p:grpSpPr>
          <a:xfrm>
            <a:off x="6592862" y="2226096"/>
            <a:ext cx="604566" cy="604566"/>
            <a:chOff x="0" y="0"/>
            <a:chExt cx="812800" cy="812800"/>
          </a:xfrm>
        </p:grpSpPr>
        <p:sp>
          <p:nvSpPr>
            <p:cNvPr id="304" name="Google Shape;304;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6" name="Google Shape;306;p31"/>
          <p:cNvGrpSpPr/>
          <p:nvPr/>
        </p:nvGrpSpPr>
        <p:grpSpPr>
          <a:xfrm>
            <a:off x="5825201" y="681913"/>
            <a:ext cx="637633" cy="637633"/>
            <a:chOff x="0" y="0"/>
            <a:chExt cx="812800" cy="812800"/>
          </a:xfrm>
        </p:grpSpPr>
        <p:sp>
          <p:nvSpPr>
            <p:cNvPr id="307" name="Google Shape;307;p31"/>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31"/>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9" name="Google Shape;309;p31"/>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31"/>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31"/>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2" name="Google Shape;312;p31"/>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8768075" y="1933756"/>
            <a:ext cx="9220121"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Continuing professional development in VET is most effective when it is embedded in everyday practice rather than delivered through occasional training events.</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Structured reflection is the mechanism that turns daily experience into ongoing development.</a:t>
            </a:r>
            <a:endParaRPr dirty="0"/>
          </a:p>
          <a:p>
            <a:pPr marL="0" marR="0" lvl="0" indent="0" algn="l"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The most effective VET practitioners are not those who attend the most CPD events. They are those who are consistently curious about their own practice and honest about what is and is not working.</a:t>
            </a:r>
            <a:endParaRPr sz="2400" b="0" i="0" u="none" strike="noStrike" cap="none" dirty="0">
              <a:solidFill>
                <a:srgbClr val="000000"/>
              </a:solidFill>
              <a:latin typeface="Arial"/>
              <a:ea typeface="Arial"/>
              <a:cs typeface="Arial"/>
              <a:sym typeface="Arial"/>
            </a:endParaRPr>
          </a:p>
        </p:txBody>
      </p:sp>
      <p:sp>
        <p:nvSpPr>
          <p:cNvPr id="314" name="Google Shape;314;p31"/>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dirty="0">
                <a:solidFill>
                  <a:srgbClr val="000000"/>
                </a:solidFill>
                <a:latin typeface="Poppins"/>
                <a:ea typeface="Poppins"/>
                <a:cs typeface="Poppins"/>
                <a:sym typeface="Poppins"/>
              </a:rPr>
              <a:t>Section 4: Reflection as a CPD Habit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grpSp>
        <p:nvGrpSpPr>
          <p:cNvPr id="319" name="Google Shape;319;p32"/>
          <p:cNvGrpSpPr/>
          <p:nvPr/>
        </p:nvGrpSpPr>
        <p:grpSpPr>
          <a:xfrm>
            <a:off x="-1" y="4584074"/>
            <a:ext cx="18288001" cy="6357176"/>
            <a:chOff x="0" y="0"/>
            <a:chExt cx="5661114" cy="1674318"/>
          </a:xfrm>
        </p:grpSpPr>
        <p:sp>
          <p:nvSpPr>
            <p:cNvPr id="320" name="Google Shape;320;p32"/>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1" name="Google Shape;321;p32"/>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2" name="Google Shape;322;p32"/>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3" name="Google Shape;323;p32"/>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4" name="Google Shape;324;p32"/>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5" name="Google Shape;325;p32"/>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6" name="Google Shape;326;p32"/>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7" name="Google Shape;327;p32"/>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8" name="Google Shape;328;p32"/>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9" name="Google Shape;329;p32"/>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0" name="Google Shape;330;p32"/>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1" name="Google Shape;331;p32"/>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2" name="Google Shape;332;p32"/>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32"/>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32"/>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32"/>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32"/>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32"/>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32"/>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40" name="Google Shape;340;p32"/>
          <p:cNvGrpSpPr/>
          <p:nvPr/>
        </p:nvGrpSpPr>
        <p:grpSpPr>
          <a:xfrm>
            <a:off x="-1342907" y="9913239"/>
            <a:ext cx="20973813" cy="837562"/>
            <a:chOff x="0" y="-57150"/>
            <a:chExt cx="11607985" cy="463550"/>
          </a:xfrm>
        </p:grpSpPr>
        <p:sp>
          <p:nvSpPr>
            <p:cNvPr id="341" name="Google Shape;341;p32"/>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2"/>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3" name="Google Shape;343;p32"/>
          <p:cNvGrpSpPr/>
          <p:nvPr/>
        </p:nvGrpSpPr>
        <p:grpSpPr>
          <a:xfrm>
            <a:off x="4131384" y="9913239"/>
            <a:ext cx="10025232" cy="837562"/>
            <a:chOff x="0" y="-57150"/>
            <a:chExt cx="5548478" cy="463550"/>
          </a:xfrm>
        </p:grpSpPr>
        <p:sp>
          <p:nvSpPr>
            <p:cNvPr id="344" name="Google Shape;344;p32"/>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2"/>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46" name="Google Shape;346;p32"/>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Why This Matters: Transversal Skills</a:t>
            </a:r>
            <a:endParaRPr sz="1400" b="0" i="0" u="none" strike="noStrike" cap="none">
              <a:solidFill>
                <a:srgbClr val="000000"/>
              </a:solidFill>
              <a:latin typeface="Arial"/>
              <a:ea typeface="Arial"/>
              <a:cs typeface="Arial"/>
              <a:sym typeface="Arial"/>
            </a:endParaRPr>
          </a:p>
        </p:txBody>
      </p:sp>
      <p:sp>
        <p:nvSpPr>
          <p:cNvPr id="347" name="Google Shape;347;p32"/>
          <p:cNvSpPr txBox="1"/>
          <p:nvPr/>
        </p:nvSpPr>
        <p:spPr>
          <a:xfrm>
            <a:off x="1028700"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Depends on the ability to notice when something is not working and change approach.</a:t>
            </a:r>
            <a:endParaRPr sz="1400" b="0" i="0" u="none" strike="noStrike" cap="none" dirty="0">
              <a:solidFill>
                <a:srgbClr val="000000"/>
              </a:solidFill>
              <a:latin typeface="Arial"/>
              <a:ea typeface="Arial"/>
              <a:cs typeface="Arial"/>
              <a:sym typeface="Arial"/>
            </a:endParaRPr>
          </a:p>
        </p:txBody>
      </p:sp>
      <p:sp>
        <p:nvSpPr>
          <p:cNvPr id="348" name="Google Shape;348;p32"/>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Adaptability</a:t>
            </a:r>
            <a:endParaRPr sz="1400" b="0" i="0" u="none" strike="noStrike" cap="none">
              <a:solidFill>
                <a:srgbClr val="000000"/>
              </a:solidFill>
              <a:latin typeface="Arial"/>
              <a:ea typeface="Arial"/>
              <a:cs typeface="Arial"/>
              <a:sym typeface="Arial"/>
            </a:endParaRPr>
          </a:p>
        </p:txBody>
      </p:sp>
      <p:sp>
        <p:nvSpPr>
          <p:cNvPr id="349" name="Google Shape;349;p32"/>
          <p:cNvSpPr txBox="1"/>
          <p:nvPr/>
        </p:nvSpPr>
        <p:spPr>
          <a:xfrm>
            <a:off x="5201666"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Builds when learners and trainers develop the habit of learning from difficulty rather than being defined by it.</a:t>
            </a:r>
            <a:endParaRPr sz="1400" b="0" i="0" u="none" strike="noStrike" cap="none" dirty="0">
              <a:solidFill>
                <a:srgbClr val="000000"/>
              </a:solidFill>
              <a:latin typeface="Arial"/>
              <a:ea typeface="Arial"/>
              <a:cs typeface="Arial"/>
              <a:sym typeface="Arial"/>
            </a:endParaRPr>
          </a:p>
        </p:txBody>
      </p:sp>
      <p:sp>
        <p:nvSpPr>
          <p:cNvPr id="350" name="Google Shape;350;p32"/>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Resilience</a:t>
            </a:r>
            <a:endParaRPr sz="1400" b="0" i="0" u="none" strike="noStrike" cap="none">
              <a:solidFill>
                <a:srgbClr val="000000"/>
              </a:solidFill>
              <a:latin typeface="Arial"/>
              <a:ea typeface="Arial"/>
              <a:cs typeface="Arial"/>
              <a:sym typeface="Arial"/>
            </a:endParaRPr>
          </a:p>
        </p:txBody>
      </p:sp>
      <p:sp>
        <p:nvSpPr>
          <p:cNvPr id="351" name="Google Shape;351;p32"/>
          <p:cNvSpPr txBox="1"/>
          <p:nvPr/>
        </p:nvSpPr>
        <p:spPr>
          <a:xfrm>
            <a:off x="9373585"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Improves when learners can monitor their own reasoning and identify where their thinking went wrong.</a:t>
            </a:r>
            <a:endParaRPr sz="1400" b="0" i="0" u="none" strike="noStrike" cap="none" dirty="0">
              <a:solidFill>
                <a:srgbClr val="000000"/>
              </a:solidFill>
              <a:latin typeface="Arial"/>
              <a:ea typeface="Arial"/>
              <a:cs typeface="Arial"/>
              <a:sym typeface="Arial"/>
            </a:endParaRPr>
          </a:p>
        </p:txBody>
      </p:sp>
      <p:sp>
        <p:nvSpPr>
          <p:cNvPr id="352" name="Google Shape;352;p32"/>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Problem-Solving</a:t>
            </a:r>
            <a:endParaRPr sz="1400" b="0" i="0" u="none" strike="noStrike" cap="none">
              <a:solidFill>
                <a:srgbClr val="000000"/>
              </a:solidFill>
              <a:latin typeface="Arial"/>
              <a:ea typeface="Arial"/>
              <a:cs typeface="Arial"/>
              <a:sym typeface="Arial"/>
            </a:endParaRPr>
          </a:p>
        </p:txBody>
      </p:sp>
      <p:sp>
        <p:nvSpPr>
          <p:cNvPr id="353" name="Google Shape;353;p32"/>
          <p:cNvSpPr txBox="1"/>
          <p:nvPr/>
        </p:nvSpPr>
        <p:spPr>
          <a:xfrm>
            <a:off x="13545504" y="6994725"/>
            <a:ext cx="3713796" cy="305770"/>
          </a:xfrm>
          <a:prstGeom prst="rect">
            <a:avLst/>
          </a:prstGeom>
          <a:noFill/>
          <a:ln>
            <a:noFill/>
          </a:ln>
        </p:spPr>
        <p:txBody>
          <a:bodyPr spcFirstLastPara="1" wrap="square" lIns="0" tIns="0" rIns="0" bIns="0" anchor="t" anchorCtr="0">
            <a:spAutoFit/>
          </a:bodyPr>
          <a:lstStyle/>
          <a:p>
            <a:pPr marL="0" marR="0" lvl="0" indent="0" algn="just"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Strengthens when practitioners see themselves as learners who are always developing, not technicians who have already arrived.</a:t>
            </a:r>
            <a:endParaRPr sz="1400" b="0" i="0" u="none" strike="noStrike" cap="none" dirty="0">
              <a:solidFill>
                <a:srgbClr val="000000"/>
              </a:solidFill>
              <a:latin typeface="Arial"/>
              <a:ea typeface="Arial"/>
              <a:cs typeface="Arial"/>
              <a:sym typeface="Arial"/>
            </a:endParaRPr>
          </a:p>
        </p:txBody>
      </p:sp>
      <p:sp>
        <p:nvSpPr>
          <p:cNvPr id="354" name="Google Shape;354;p32"/>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Professional Identity</a:t>
            </a:r>
            <a:endParaRPr sz="1400" b="0" i="0" u="none" strike="noStrike" cap="none">
              <a:solidFill>
                <a:srgbClr val="000000"/>
              </a:solidFill>
              <a:latin typeface="Arial"/>
              <a:ea typeface="Arial"/>
              <a:cs typeface="Arial"/>
              <a:sym typeface="Arial"/>
            </a:endParaRPr>
          </a:p>
        </p:txBody>
      </p:sp>
      <p:sp>
        <p:nvSpPr>
          <p:cNvPr id="355" name="Google Shape;355;p32"/>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6" name="Google Shape;356;p32"/>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3"/>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62" name="Google Shape;362;p33"/>
          <p:cNvSpPr/>
          <p:nvPr/>
        </p:nvSpPr>
        <p:spPr>
          <a:xfrm rot="4721273" flipH="1">
            <a:off x="-1270349" y="2210678"/>
            <a:ext cx="14314219" cy="4467381"/>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63" name="Google Shape;363;p33"/>
          <p:cNvGrpSpPr/>
          <p:nvPr/>
        </p:nvGrpSpPr>
        <p:grpSpPr>
          <a:xfrm>
            <a:off x="5940775" y="946396"/>
            <a:ext cx="857867" cy="857867"/>
            <a:chOff x="0" y="0"/>
            <a:chExt cx="812800" cy="812800"/>
          </a:xfrm>
        </p:grpSpPr>
        <p:sp>
          <p:nvSpPr>
            <p:cNvPr id="364" name="Google Shape;364;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6" name="Google Shape;366;p33"/>
          <p:cNvGrpSpPr/>
          <p:nvPr/>
        </p:nvGrpSpPr>
        <p:grpSpPr>
          <a:xfrm>
            <a:off x="6592862" y="2226096"/>
            <a:ext cx="604566" cy="604566"/>
            <a:chOff x="0" y="0"/>
            <a:chExt cx="812800" cy="812800"/>
          </a:xfrm>
        </p:grpSpPr>
        <p:sp>
          <p:nvSpPr>
            <p:cNvPr id="367" name="Google Shape;36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9" name="Google Shape;369;p33"/>
          <p:cNvGrpSpPr/>
          <p:nvPr/>
        </p:nvGrpSpPr>
        <p:grpSpPr>
          <a:xfrm>
            <a:off x="5825201" y="681913"/>
            <a:ext cx="637633" cy="637633"/>
            <a:chOff x="0" y="0"/>
            <a:chExt cx="812800" cy="812800"/>
          </a:xfrm>
        </p:grpSpPr>
        <p:sp>
          <p:nvSpPr>
            <p:cNvPr id="370" name="Google Shape;37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1" name="Google Shape;37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72" name="Google Shape;372;p33"/>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33"/>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33"/>
          <p:cNvSpPr txBox="1"/>
          <p:nvPr/>
        </p:nvSpPr>
        <p:spPr>
          <a:xfrm>
            <a:off x="8768076" y="2200000"/>
            <a:ext cx="8491224" cy="650126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1" i="0" u="none" strike="noStrike" cap="none" dirty="0">
                <a:solidFill>
                  <a:srgbClr val="17B8BB"/>
                </a:solidFill>
                <a:latin typeface="Poppins"/>
                <a:ea typeface="Poppins"/>
                <a:cs typeface="Poppins"/>
                <a:sym typeface="Poppins"/>
              </a:rPr>
              <a:t>VET trainers can develop this skill by:</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Keeping a brief session log — three sentences after each lesson noting what worked, what did not, and what to change</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Setting up a reciprocal peer observation arrangement with one colleague per term, focused on a specific and agreed question</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Building one structured learner reflection moment into every session, however brief</a:t>
            </a:r>
            <a:endParaRPr dirty="0"/>
          </a:p>
          <a:p>
            <a:pPr marL="342900" marR="0" lvl="0" indent="-342900" algn="l" rtl="0">
              <a:lnSpc>
                <a:spcPct val="130009"/>
              </a:lnSpc>
              <a:spcBef>
                <a:spcPts val="15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Reviewing their session log at the end of each unit and identifying one pattern to carry forward</a:t>
            </a:r>
            <a:endParaRPr dirty="0"/>
          </a:p>
          <a:p>
            <a:pPr marL="0" marR="0" lvl="0" indent="0" algn="l" rtl="0">
              <a:lnSpc>
                <a:spcPct val="130009"/>
              </a:lnSpc>
              <a:spcBef>
                <a:spcPts val="150"/>
              </a:spcBef>
              <a:spcAft>
                <a:spcPts val="0"/>
              </a:spcAft>
              <a:buNone/>
            </a:pPr>
            <a:endParaRPr sz="2400" b="0"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dirty="0">
                <a:solidFill>
                  <a:srgbClr val="17B8BB"/>
                </a:solidFill>
                <a:latin typeface="Poppins"/>
                <a:ea typeface="Poppins"/>
                <a:cs typeface="Poppins"/>
                <a:sym typeface="Poppins"/>
              </a:rPr>
              <a:t>Reflection is a skill. Like all skills, it improves with deliberate practice and honest engagement. The trainer who reflects well teaches learners to do the same.</a:t>
            </a:r>
            <a:endParaRPr dirty="0"/>
          </a:p>
        </p:txBody>
      </p:sp>
      <p:sp>
        <p:nvSpPr>
          <p:cNvPr id="375" name="Google Shape;375;p33"/>
          <p:cNvSpPr txBox="1"/>
          <p:nvPr/>
        </p:nvSpPr>
        <p:spPr>
          <a:xfrm>
            <a:off x="8292995" y="1236910"/>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dirty="0">
                <a:solidFill>
                  <a:srgbClr val="000000"/>
                </a:solidFill>
                <a:latin typeface="Poppins"/>
                <a:ea typeface="Poppins"/>
                <a:cs typeface="Poppins"/>
                <a:sym typeface="Poppins"/>
              </a:rPr>
              <a:t>Teacher Strategies to Strengthen Reflective Practice</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34"/>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34"/>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34"/>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83" name="Google Shape;383;p34"/>
          <p:cNvGrpSpPr/>
          <p:nvPr/>
        </p:nvGrpSpPr>
        <p:grpSpPr>
          <a:xfrm>
            <a:off x="10165433" y="946396"/>
            <a:ext cx="857867" cy="857867"/>
            <a:chOff x="0" y="0"/>
            <a:chExt cx="812800" cy="812800"/>
          </a:xfrm>
        </p:grpSpPr>
        <p:sp>
          <p:nvSpPr>
            <p:cNvPr id="384" name="Google Shape;384;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5" name="Google Shape;385;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6" name="Google Shape;386;p34"/>
          <p:cNvGrpSpPr/>
          <p:nvPr/>
        </p:nvGrpSpPr>
        <p:grpSpPr>
          <a:xfrm>
            <a:off x="9651318" y="2226096"/>
            <a:ext cx="604566" cy="604566"/>
            <a:chOff x="0" y="0"/>
            <a:chExt cx="812800" cy="812800"/>
          </a:xfrm>
        </p:grpSpPr>
        <p:sp>
          <p:nvSpPr>
            <p:cNvPr id="387" name="Google Shape;387;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8" name="Google Shape;388;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89" name="Google Shape;389;p34"/>
          <p:cNvGrpSpPr/>
          <p:nvPr/>
        </p:nvGrpSpPr>
        <p:grpSpPr>
          <a:xfrm>
            <a:off x="10476408" y="681913"/>
            <a:ext cx="637633" cy="637633"/>
            <a:chOff x="0" y="0"/>
            <a:chExt cx="812800" cy="812800"/>
          </a:xfrm>
        </p:grpSpPr>
        <p:sp>
          <p:nvSpPr>
            <p:cNvPr id="390" name="Google Shape;390;p3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1" name="Google Shape;391;p3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92" name="Google Shape;392;p34"/>
          <p:cNvSpPr txBox="1"/>
          <p:nvPr/>
        </p:nvSpPr>
        <p:spPr>
          <a:xfrm>
            <a:off x="1041071" y="5394958"/>
            <a:ext cx="7614174" cy="56307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3606"/>
              <a:buFont typeface="Arial"/>
              <a:buNone/>
            </a:pPr>
            <a:r>
              <a:rPr lang="en-US" sz="3606" b="0" i="0" u="none" strike="noStrike" cap="none">
                <a:solidFill>
                  <a:srgbClr val="000000"/>
                </a:solidFill>
                <a:latin typeface="Poppins SemiBold"/>
                <a:ea typeface="Poppins SemiBold"/>
                <a:cs typeface="Poppins SemiBold"/>
                <a:sym typeface="Poppins SemiBold"/>
              </a:rPr>
              <a:t>For Your Attention</a:t>
            </a:r>
            <a:endParaRPr sz="1400" b="0" i="0" u="none" strike="noStrike" cap="none">
              <a:solidFill>
                <a:srgbClr val="000000"/>
              </a:solidFill>
              <a:latin typeface="Arial"/>
              <a:ea typeface="Arial"/>
              <a:cs typeface="Arial"/>
              <a:sym typeface="Arial"/>
            </a:endParaRPr>
          </a:p>
        </p:txBody>
      </p:sp>
      <p:sp>
        <p:nvSpPr>
          <p:cNvPr id="393" name="Google Shape;393;p34"/>
          <p:cNvSpPr txBox="1"/>
          <p:nvPr/>
        </p:nvSpPr>
        <p:spPr>
          <a:xfrm>
            <a:off x="1034729" y="3875590"/>
            <a:ext cx="7538244" cy="1633786"/>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Clr>
                <a:srgbClr val="000000"/>
              </a:buClr>
              <a:buSzPts val="10518"/>
              <a:buFont typeface="Arial"/>
              <a:buNone/>
            </a:pPr>
            <a:r>
              <a:rPr lang="en-US" sz="10518" b="1" i="0" u="none" strike="noStrike" cap="none">
                <a:solidFill>
                  <a:srgbClr val="17B8BB"/>
                </a:solidFill>
                <a:latin typeface="Poppins"/>
                <a:ea typeface="Poppins"/>
                <a:cs typeface="Poppins"/>
                <a:sym typeface="Poppins"/>
              </a:rPr>
              <a:t>Thank You</a:t>
            </a:r>
            <a:endParaRPr sz="1400" b="0" i="0" u="none" strike="noStrike" cap="none">
              <a:solidFill>
                <a:srgbClr val="000000"/>
              </a:solidFill>
              <a:latin typeface="Arial"/>
              <a:ea typeface="Arial"/>
              <a:cs typeface="Arial"/>
              <a:sym typeface="Arial"/>
            </a:endParaRPr>
          </a:p>
        </p:txBody>
      </p:sp>
      <p:sp>
        <p:nvSpPr>
          <p:cNvPr id="394" name="Google Shape;394;p34"/>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5" name="Google Shape;395;p34"/>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96" name="Google Shape;396;p34"/>
          <p:cNvSpPr txBox="1"/>
          <p:nvPr/>
        </p:nvSpPr>
        <p:spPr>
          <a:xfrm>
            <a:off x="397770" y="6823285"/>
            <a:ext cx="3352441" cy="800100"/>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Contact Us</a:t>
            </a:r>
            <a:endParaRPr sz="1400" b="0" i="0" u="none" strike="noStrike" cap="none">
              <a:solidFill>
                <a:srgbClr val="000000"/>
              </a:solidFill>
              <a:latin typeface="Arial"/>
              <a:ea typeface="Arial"/>
              <a:cs typeface="Arial"/>
              <a:sym typeface="Arial"/>
            </a:endParaRPr>
          </a:p>
        </p:txBody>
      </p:sp>
      <p:grpSp>
        <p:nvGrpSpPr>
          <p:cNvPr id="397" name="Google Shape;397;p34"/>
          <p:cNvGrpSpPr/>
          <p:nvPr/>
        </p:nvGrpSpPr>
        <p:grpSpPr>
          <a:xfrm>
            <a:off x="555937" y="7970706"/>
            <a:ext cx="6239170" cy="761091"/>
            <a:chOff x="0" y="-57150"/>
            <a:chExt cx="3800029" cy="463550"/>
          </a:xfrm>
        </p:grpSpPr>
        <p:sp>
          <p:nvSpPr>
            <p:cNvPr id="398" name="Google Shape;398;p34"/>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34"/>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00" name="Google Shape;400;p34"/>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1" name="Google Shape;401;p34"/>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02" name="Google Shape;402;p34"/>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988138"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682856" y="884537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3411323" y="9486366"/>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7779896" y="1804263"/>
            <a:ext cx="10103370" cy="7682103"/>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Learning to learn and self-reflection is the ability to reflect on teaching practice and support learners to develop their own reflective learning habits linked to vocational competence. This helps VET staff adapt their delivery and supports learner resilience across reskilling and upskilling pathways.</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Reflective practice is not a bureaucratic exercise. It is the mechanism through which professional experience becomes professional development. Without it, trainers accumulate years of practice without necessarily improving. With it, even a difficult session becomes a source of useful information.</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By the end of this module, you will learn to build a habit of structured reflection, embed metacognition into your teaching, support learners to reflect on their own learning, and use reflection as an ongoing form of professional development.</a:t>
            </a:r>
            <a:endParaRPr sz="2400" b="0" i="0" u="none" strike="noStrike" cap="none">
              <a:solidFill>
                <a:srgbClr val="000000"/>
              </a:solidFill>
              <a:latin typeface="Arial"/>
              <a:ea typeface="Arial"/>
              <a:cs typeface="Arial"/>
              <a:sym typeface="Arial"/>
            </a:endParaRPr>
          </a:p>
        </p:txBody>
      </p:sp>
      <p:sp>
        <p:nvSpPr>
          <p:cNvPr id="130" name="Google Shape;130;p23"/>
          <p:cNvSpPr txBox="1"/>
          <p:nvPr/>
        </p:nvSpPr>
        <p:spPr>
          <a:xfrm>
            <a:off x="6369708" y="1096729"/>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Introduction &amp; Learning Objectives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5281446"/>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Reflective practice is the habit of looking back on what happened in a teaching session, asking why it happened, and using that understanding to do something differently next time.</a:t>
            </a:r>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It is the difference between having ten years of experience and repeating one year of experience ten times.</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l" rtl="0">
              <a:lnSpc>
                <a:spcPct val="130009"/>
              </a:lnSpc>
              <a:spcBef>
                <a:spcPts val="0"/>
              </a:spcBef>
              <a:spcAft>
                <a:spcPts val="0"/>
              </a:spcAft>
              <a:buClr>
                <a:srgbClr val="000000"/>
              </a:buClr>
              <a:buSzPts val="2400"/>
              <a:buFont typeface="Arial"/>
              <a:buNone/>
            </a:pPr>
            <a:r>
              <a:rPr lang="en-US" sz="2400" b="0" i="0" u="none" strike="noStrike" cap="none">
                <a:solidFill>
                  <a:srgbClr val="000000"/>
                </a:solidFill>
                <a:latin typeface="Poppins"/>
                <a:ea typeface="Poppins"/>
                <a:cs typeface="Poppins"/>
                <a:sym typeface="Poppins"/>
              </a:rPr>
              <a:t>In VET, reflective practice also connects to metacognition — the ability to think about thinking. When trainers develop this habit in themselves, they are better placed to develop it in their learners.</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1: Understanding Reflective Practice in VET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Four Areas of Learning to Learn and Self-Reflection</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Reflection</a:t>
            </a:r>
            <a:endParaRPr sz="14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Practice</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52620"/>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Clr>
                <a:srgbClr val="000000"/>
              </a:buClr>
              <a:buSzPts val="1664"/>
              <a:buFont typeface="Arial"/>
              <a:buNone/>
            </a:pPr>
            <a:r>
              <a:rPr lang="en-US" sz="1664" b="1" i="0" u="none" strike="noStrike" cap="none">
                <a:solidFill>
                  <a:srgbClr val="000000"/>
                </a:solidFill>
                <a:latin typeface="Poppins"/>
                <a:ea typeface="Poppins"/>
                <a:cs typeface="Poppins"/>
                <a:sym typeface="Poppins"/>
              </a:rPr>
              <a:t>Metacognition</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203272"/>
          </a:xfrm>
          <a:prstGeom prst="rect">
            <a:avLst/>
          </a:prstGeom>
          <a:noFill/>
          <a:ln>
            <a:noFill/>
          </a:ln>
        </p:spPr>
        <p:txBody>
          <a:bodyPr spcFirstLastPara="1" wrap="square" lIns="0" tIns="0" rIns="0" bIns="0" anchor="t" anchorCtr="0">
            <a:spAutoFit/>
          </a:bodyPr>
          <a:lstStyle/>
          <a:p>
            <a:pPr marL="0" marR="0" lvl="0" indent="0" algn="l" rtl="0">
              <a:lnSpc>
                <a:spcPct val="124048"/>
              </a:lnSpc>
              <a:spcBef>
                <a:spcPts val="0"/>
              </a:spcBef>
              <a:spcAft>
                <a:spcPts val="0"/>
              </a:spcAft>
              <a:buClr>
                <a:srgbClr val="000000"/>
              </a:buClr>
              <a:buSzPts val="1235"/>
              <a:buFont typeface="Arial"/>
              <a:buNone/>
            </a:pPr>
            <a:r>
              <a:rPr lang="en-US" sz="1235" b="1" i="0" u="none" strike="noStrike" cap="none">
                <a:solidFill>
                  <a:srgbClr val="FFFFFF"/>
                </a:solidFill>
                <a:latin typeface="Poppins"/>
                <a:ea typeface="Poppins"/>
                <a:cs typeface="Poppins"/>
                <a:sym typeface="Poppins"/>
              </a:rPr>
              <a:t>Learning</a:t>
            </a:r>
            <a:endParaRPr sz="1400" b="0" i="0" u="none" strike="noStrike" cap="none">
              <a:solidFill>
                <a:srgbClr val="000000"/>
              </a:solidFill>
              <a:latin typeface="Arial"/>
              <a:ea typeface="Arial"/>
              <a:cs typeface="Arial"/>
              <a:sym typeface="Arial"/>
            </a:endParaRPr>
          </a:p>
        </p:txBody>
      </p:sp>
      <p:sp>
        <p:nvSpPr>
          <p:cNvPr id="173" name="Google Shape;173;p25"/>
          <p:cNvSpPr txBox="1"/>
          <p:nvPr/>
        </p:nvSpPr>
        <p:spPr>
          <a:xfrm>
            <a:off x="14620299" y="6878064"/>
            <a:ext cx="2116041" cy="235278"/>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Clr>
                <a:srgbClr val="000000"/>
              </a:buClr>
              <a:buSzPts val="1550"/>
              <a:buFont typeface="Arial"/>
              <a:buNone/>
            </a:pPr>
            <a:r>
              <a:rPr lang="en-US" sz="1550" b="1" i="0" u="none" strike="noStrike" cap="none">
                <a:solidFill>
                  <a:srgbClr val="FFFFFF"/>
                </a:solidFill>
                <a:latin typeface="Poppins"/>
                <a:ea typeface="Poppins"/>
                <a:cs typeface="Poppins"/>
                <a:sym typeface="Poppins"/>
              </a:rPr>
              <a:t>CPD</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7340470" cy="70080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Reflective practice — </a:t>
            </a:r>
            <a:r>
              <a:rPr lang="en-US" sz="2400" b="0" i="0" u="none" strike="noStrike" cap="none">
                <a:solidFill>
                  <a:srgbClr val="333333"/>
                </a:solidFill>
                <a:latin typeface="Poppins"/>
                <a:ea typeface="Poppins"/>
                <a:cs typeface="Poppins"/>
                <a:sym typeface="Poppins"/>
              </a:rPr>
              <a:t>structured habits of reviewing teaching and identifying what to change, sustain, or develop</a:t>
            </a:r>
            <a:endParaRPr/>
          </a:p>
          <a:p>
            <a:pPr marL="0" marR="0" lvl="0" indent="0" algn="l" rtl="0">
              <a:lnSpc>
                <a:spcPct val="120000"/>
              </a:lnSpc>
              <a:spcBef>
                <a:spcPts val="2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Metacognition — </a:t>
            </a:r>
            <a:r>
              <a:rPr lang="en-US" sz="2400" b="0" i="0" u="none" strike="noStrike" cap="none">
                <a:solidFill>
                  <a:srgbClr val="333333"/>
                </a:solidFill>
                <a:latin typeface="Poppins"/>
                <a:ea typeface="Poppins"/>
                <a:cs typeface="Poppins"/>
                <a:sym typeface="Poppins"/>
              </a:rPr>
              <a:t>awareness of how learning works, for both the trainer and the learner</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Learning to learn — </a:t>
            </a:r>
            <a:r>
              <a:rPr lang="en-US" sz="2400" b="0" i="0" u="none" strike="noStrike" cap="none">
                <a:solidFill>
                  <a:srgbClr val="333333"/>
                </a:solidFill>
                <a:latin typeface="Poppins"/>
                <a:ea typeface="Poppins"/>
                <a:cs typeface="Poppins"/>
                <a:sym typeface="Poppins"/>
              </a:rPr>
              <a:t>supporting learners to develop their own strategies for retaining, applying, and building on vocational skills</a:t>
            </a:r>
            <a:endParaRPr/>
          </a:p>
          <a:p>
            <a:pPr marL="0" marR="0" lvl="0" indent="0" algn="l" rtl="0">
              <a:lnSpc>
                <a:spcPct val="120000"/>
              </a:lnSpc>
              <a:spcBef>
                <a:spcPts val="400"/>
              </a:spcBef>
              <a:spcAft>
                <a:spcPts val="0"/>
              </a:spcAft>
              <a:buClr>
                <a:srgbClr val="000000"/>
              </a:buClr>
              <a:buSzPts val="2400"/>
              <a:buFont typeface="Arial"/>
              <a:buNone/>
            </a:pPr>
            <a:endParaRPr sz="2400" b="0" i="0" u="none" strike="noStrike" cap="none">
              <a:solidFill>
                <a:srgbClr val="333333"/>
              </a:solidFill>
              <a:latin typeface="Poppins"/>
              <a:ea typeface="Poppins"/>
              <a:cs typeface="Poppins"/>
              <a:sym typeface="Poppins"/>
            </a:endParaRPr>
          </a:p>
          <a:p>
            <a:pPr marL="0" marR="0" lvl="0" indent="0" algn="l" rtl="0">
              <a:lnSpc>
                <a:spcPct val="120000"/>
              </a:lnSpc>
              <a:spcBef>
                <a:spcPts val="400"/>
              </a:spcBef>
              <a:spcAft>
                <a:spcPts val="0"/>
              </a:spcAft>
              <a:buClr>
                <a:srgbClr val="000000"/>
              </a:buClr>
              <a:buSzPts val="2400"/>
              <a:buFont typeface="Arial"/>
              <a:buNone/>
            </a:pPr>
            <a:r>
              <a:rPr lang="en-US" sz="2400" b="1" i="0" u="none" strike="noStrike" cap="none">
                <a:solidFill>
                  <a:srgbClr val="10146E"/>
                </a:solidFill>
                <a:latin typeface="Poppins"/>
                <a:ea typeface="Poppins"/>
                <a:cs typeface="Poppins"/>
                <a:sym typeface="Poppins"/>
              </a:rPr>
              <a:t>CPD habits — </a:t>
            </a:r>
            <a:r>
              <a:rPr lang="en-US" sz="2400" b="0" i="0" u="none" strike="noStrike" cap="none">
                <a:solidFill>
                  <a:srgbClr val="333333"/>
                </a:solidFill>
                <a:latin typeface="Poppins"/>
                <a:ea typeface="Poppins"/>
                <a:cs typeface="Poppins"/>
                <a:sym typeface="Poppins"/>
              </a:rPr>
              <a:t>using peer observation, feedback loops, and structured reflection as routine professional development tools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687705"/>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dirty="0">
                <a:solidFill>
                  <a:srgbClr val="000000"/>
                </a:solidFill>
                <a:latin typeface="Poppins"/>
                <a:ea typeface="Poppins"/>
                <a:cs typeface="Poppins"/>
                <a:sym typeface="Poppins"/>
              </a:rPr>
              <a:t>Reflective Practice Self-Assessment (Rate 1–5)</a:t>
            </a:r>
            <a:endParaRPr sz="1400" b="0" i="0" u="none" strike="noStrike" cap="none" dirty="0">
              <a:solidFill>
                <a:srgbClr val="000000"/>
              </a:solidFill>
              <a:latin typeface="Arial"/>
              <a:ea typeface="Arial"/>
              <a:cs typeface="Arial"/>
              <a:sym typeface="Arial"/>
            </a:endParaRPr>
          </a:p>
        </p:txBody>
      </p:sp>
      <p:sp>
        <p:nvSpPr>
          <p:cNvPr id="199" name="Google Shape;199;p26"/>
          <p:cNvSpPr txBox="1"/>
          <p:nvPr/>
        </p:nvSpPr>
        <p:spPr>
          <a:xfrm>
            <a:off x="1703554" y="5033009"/>
            <a:ext cx="6066165" cy="4841325"/>
          </a:xfrm>
          <a:prstGeom prst="rect">
            <a:avLst/>
          </a:prstGeom>
          <a:noFill/>
          <a:ln>
            <a:noFill/>
          </a:ln>
        </p:spPr>
        <p:txBody>
          <a:bodyPr spcFirstLastPara="1" wrap="square" lIns="0" tIns="0" rIns="0" bIns="0" anchor="t" anchorCtr="0">
            <a:spAutoFit/>
          </a:bodyPr>
          <a:lstStyle/>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Rate 1–5:</a:t>
            </a:r>
            <a:endParaRPr dirty="0"/>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After a difficult session, I identify one specific thing I would do differently rather than just moving on.</a:t>
            </a:r>
            <a:endParaRPr dirty="0"/>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 ask learners for feedback on how they experienced a session or task, and I act on what I hear. </a:t>
            </a: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 have a colleague I trust to observe my practice and give me honest feedback.</a:t>
            </a:r>
            <a:endParaRPr sz="1400" b="0" i="0" u="none" strike="noStrike" cap="none" dirty="0">
              <a:solidFill>
                <a:srgbClr val="000000"/>
              </a:solidFill>
              <a:latin typeface="Arial"/>
              <a:ea typeface="Arial"/>
              <a:cs typeface="Arial"/>
              <a:sym typeface="Arial"/>
            </a:endParaRPr>
          </a:p>
        </p:txBody>
      </p:sp>
      <p:sp>
        <p:nvSpPr>
          <p:cNvPr id="200" name="Google Shape;200;p26"/>
          <p:cNvSpPr txBox="1"/>
          <p:nvPr/>
        </p:nvSpPr>
        <p:spPr>
          <a:xfrm>
            <a:off x="10445225" y="4958361"/>
            <a:ext cx="6066165" cy="3227550"/>
          </a:xfrm>
          <a:prstGeom prst="rect">
            <a:avLst/>
          </a:prstGeom>
          <a:noFill/>
          <a:ln>
            <a:noFill/>
          </a:ln>
        </p:spPr>
        <p:txBody>
          <a:bodyPr spcFirstLastPara="1" wrap="square" lIns="0" tIns="0" rIns="0" bIns="0" anchor="t" anchorCtr="0">
            <a:spAutoFit/>
          </a:bodyPr>
          <a:lstStyle/>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Rate 1–5:</a:t>
            </a:r>
            <a:endParaRPr dirty="0"/>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 support learners to notice and name how they learn best, not only what they learn.</a:t>
            </a:r>
            <a:endParaRPr dirty="0"/>
          </a:p>
          <a:p>
            <a:pPr marL="0" marR="0" lvl="0" indent="0" algn="ctr" rtl="0">
              <a:lnSpc>
                <a:spcPct val="118974"/>
              </a:lnSpc>
              <a:spcBef>
                <a:spcPts val="0"/>
              </a:spcBef>
              <a:spcAft>
                <a:spcPts val="0"/>
              </a:spcAft>
              <a:buClr>
                <a:srgbClr val="000000"/>
              </a:buClr>
              <a:buSzPts val="2203"/>
              <a:buFont typeface="Arial"/>
              <a:buNone/>
            </a:pPr>
            <a:endParaRPr sz="2203" b="0" i="0" u="none" strike="noStrike" cap="none" dirty="0">
              <a:solidFill>
                <a:srgbClr val="FFFFFF"/>
              </a:solidFill>
              <a:latin typeface="Poppins"/>
              <a:ea typeface="Poppins"/>
              <a:cs typeface="Poppins"/>
              <a:sym typeface="Poppins"/>
            </a:endParaRPr>
          </a:p>
          <a:p>
            <a:pPr marL="0" marR="0" lvl="0" indent="0" algn="ctr" rtl="0">
              <a:lnSpc>
                <a:spcPct val="118974"/>
              </a:lnSpc>
              <a:spcBef>
                <a:spcPts val="0"/>
              </a:spcBef>
              <a:spcAft>
                <a:spcPts val="0"/>
              </a:spcAft>
              <a:buClr>
                <a:srgbClr val="000000"/>
              </a:buClr>
              <a:buSzPts val="2203"/>
              <a:buFont typeface="Arial"/>
              <a:buNone/>
            </a:pPr>
            <a:r>
              <a:rPr lang="en-US" sz="2203" b="0" i="0" u="none" strike="noStrike" cap="none" dirty="0">
                <a:solidFill>
                  <a:srgbClr val="FFFFFF"/>
                </a:solidFill>
                <a:latin typeface="Poppins"/>
                <a:ea typeface="Poppins"/>
                <a:cs typeface="Poppins"/>
                <a:sym typeface="Poppins"/>
              </a:rPr>
              <a:t>I can point to something I changed in my practice in the last six months as a result of reflection.</a:t>
            </a:r>
            <a:endParaRPr sz="1400" b="0" i="0" u="none" strike="noStrike" cap="none" dirty="0">
              <a:solidFill>
                <a:srgbClr val="000000"/>
              </a:solidFill>
              <a:latin typeface="Arial"/>
              <a:ea typeface="Arial"/>
              <a:cs typeface="Arial"/>
              <a:sym typeface="Arial"/>
            </a:endParaRPr>
          </a:p>
        </p:txBody>
      </p:sp>
      <p:sp>
        <p:nvSpPr>
          <p:cNvPr id="201" name="Google Shape;201;p26"/>
          <p:cNvSpPr txBox="1"/>
          <p:nvPr/>
        </p:nvSpPr>
        <p:spPr>
          <a:xfrm>
            <a:off x="2309073" y="4317068"/>
            <a:ext cx="5242102" cy="486928"/>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Reflection &amp; Feedback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1" y="4317068"/>
            <a:ext cx="5001235" cy="641293"/>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Clr>
                <a:srgbClr val="000000"/>
              </a:buClr>
              <a:buSzPts val="2800"/>
              <a:buFont typeface="Arial"/>
              <a:buNone/>
            </a:pPr>
            <a:r>
              <a:rPr lang="en-US" sz="2800" b="1" i="0" u="none" strike="noStrike" cap="none">
                <a:solidFill>
                  <a:srgbClr val="FFFFFF"/>
                </a:solidFill>
                <a:latin typeface="Poppins"/>
                <a:ea typeface="Poppins"/>
                <a:cs typeface="Poppins"/>
                <a:sym typeface="Poppins"/>
              </a:rPr>
              <a:t>Learners &amp; Change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rot="-4773720">
            <a:off x="5927404" y="3361071"/>
            <a:ext cx="12676724" cy="3696175"/>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27"/>
          <p:cNvSpPr txBox="1"/>
          <p:nvPr/>
        </p:nvSpPr>
        <p:spPr>
          <a:xfrm>
            <a:off x="385221" y="1375329"/>
            <a:ext cx="9702675" cy="8642366"/>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Reflection does not require a formal process or significant time. It requires a consistent habit of asking a small number of focused questions after each session. The most effective reflection is specific — vague reflection produces vague conclusions.</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1" i="0" u="none" strike="noStrike" cap="none" dirty="0">
                <a:solidFill>
                  <a:srgbClr val="000000"/>
                </a:solidFill>
                <a:latin typeface="Poppins"/>
                <a:ea typeface="Poppins"/>
                <a:cs typeface="Poppins"/>
                <a:sym typeface="Poppins"/>
              </a:rPr>
              <a:t>A simple reflection routine — after any session, three questions are enough:</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What worked well, and why did it work?</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What did not go as planned, and what does that tell me?</a:t>
            </a:r>
            <a:endParaRPr dirty="0"/>
          </a:p>
          <a:p>
            <a:pPr marL="342900" marR="0" lvl="0" indent="-342900" algn="just" rtl="0">
              <a:lnSpc>
                <a:spcPct val="130009"/>
              </a:lnSpc>
              <a:spcBef>
                <a:spcPts val="0"/>
              </a:spcBef>
              <a:spcAft>
                <a:spcPts val="0"/>
              </a:spcAft>
              <a:buClr>
                <a:srgbClr val="000000"/>
              </a:buClr>
              <a:buSzPts val="2400"/>
              <a:buFont typeface="Arial"/>
              <a:buChar char="•"/>
            </a:pPr>
            <a:r>
              <a:rPr lang="en-US" sz="2400" b="0" i="0" u="none" strike="noStrike" cap="none" dirty="0">
                <a:solidFill>
                  <a:srgbClr val="000000"/>
                </a:solidFill>
                <a:latin typeface="Poppins"/>
                <a:ea typeface="Poppins"/>
                <a:cs typeface="Poppins"/>
                <a:sym typeface="Poppins"/>
              </a:rPr>
              <a:t>What is the one thing I will do differently next time?</a:t>
            </a:r>
            <a:endParaRPr dirty="0"/>
          </a:p>
          <a:p>
            <a:pPr marL="0" marR="0" lvl="0" indent="0" algn="just" rtl="0">
              <a:lnSpc>
                <a:spcPct val="130009"/>
              </a:lnSpc>
              <a:spcBef>
                <a:spcPts val="0"/>
              </a:spcBef>
              <a:spcAft>
                <a:spcPts val="0"/>
              </a:spcAft>
              <a:buClr>
                <a:srgbClr val="000000"/>
              </a:buClr>
              <a:buSzPts val="2400"/>
              <a:buFont typeface="Arial"/>
              <a:buNone/>
            </a:pPr>
            <a:endParaRPr sz="2400" b="0" i="0" u="none" strike="noStrike" cap="none" dirty="0">
              <a:solidFill>
                <a:srgbClr val="000000"/>
              </a:solidFill>
              <a:latin typeface="Arial"/>
              <a:ea typeface="Arial"/>
              <a:cs typeface="Arial"/>
              <a:sym typeface="Arial"/>
            </a:endParaRPr>
          </a:p>
          <a:p>
            <a:pPr marL="0" marR="0" lvl="0" indent="0" algn="just" rtl="0">
              <a:lnSpc>
                <a:spcPct val="130009"/>
              </a:lnSpc>
              <a:spcBef>
                <a:spcPts val="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Instead of waiting for a formal observation cycle, ask a colleague: “Could you watch how I introduce the task next week and tell me whether my instructions are clear before learners start?” Targeted peer observation focused on one specific question produces more useful feedback than a general observation of an entire session.</a:t>
            </a:r>
            <a:endParaRPr sz="2400" b="0" i="0" u="none" strike="noStrike" cap="none" dirty="0">
              <a:solidFill>
                <a:srgbClr val="000000"/>
              </a:solidFill>
              <a:latin typeface="Arial"/>
              <a:ea typeface="Arial"/>
              <a:cs typeface="Arial"/>
              <a:sym typeface="Arial"/>
            </a:endParaRPr>
          </a:p>
        </p:txBody>
      </p:sp>
      <p:sp>
        <p:nvSpPr>
          <p:cNvPr id="213" name="Google Shape;213;p27"/>
          <p:cNvSpPr txBox="1"/>
          <p:nvPr/>
        </p:nvSpPr>
        <p:spPr>
          <a:xfrm>
            <a:off x="353491" y="767245"/>
            <a:ext cx="9114974"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600"/>
              <a:buFont typeface="Arial"/>
              <a:buNone/>
            </a:pPr>
            <a:r>
              <a:rPr lang="en-US" sz="2600" b="1" i="0" u="none" strike="noStrike" cap="none" dirty="0">
                <a:solidFill>
                  <a:srgbClr val="000000"/>
                </a:solidFill>
                <a:latin typeface="Poppins"/>
                <a:ea typeface="Poppins"/>
                <a:cs typeface="Poppins"/>
                <a:sym typeface="Poppins"/>
              </a:rPr>
              <a:t>Section 2: Reflective Practice in Everyday Teaching</a:t>
            </a:r>
            <a:endParaRPr sz="1400" b="0" i="0" u="none" strike="noStrike" cap="none" dirty="0">
              <a:solidFill>
                <a:srgbClr val="000000"/>
              </a:solidFill>
              <a:latin typeface="Arial"/>
              <a:ea typeface="Arial"/>
              <a:cs typeface="Arial"/>
              <a:sym typeface="Arial"/>
            </a:endParaRPr>
          </a:p>
        </p:txBody>
      </p:sp>
      <p:grpSp>
        <p:nvGrpSpPr>
          <p:cNvPr id="214" name="Google Shape;214;p27"/>
          <p:cNvGrpSpPr/>
          <p:nvPr/>
        </p:nvGrpSpPr>
        <p:grpSpPr>
          <a:xfrm>
            <a:off x="11279555" y="946396"/>
            <a:ext cx="857867" cy="857867"/>
            <a:chOff x="0" y="0"/>
            <a:chExt cx="812800" cy="812800"/>
          </a:xfrm>
        </p:grpSpPr>
        <p:sp>
          <p:nvSpPr>
            <p:cNvPr id="215" name="Google Shape;215;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7" name="Google Shape;217;p27"/>
          <p:cNvGrpSpPr/>
          <p:nvPr/>
        </p:nvGrpSpPr>
        <p:grpSpPr>
          <a:xfrm>
            <a:off x="10765440" y="2226096"/>
            <a:ext cx="604566" cy="604566"/>
            <a:chOff x="0" y="0"/>
            <a:chExt cx="812800" cy="812800"/>
          </a:xfrm>
        </p:grpSpPr>
        <p:sp>
          <p:nvSpPr>
            <p:cNvPr id="218" name="Google Shape;218;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0" name="Google Shape;220;p27"/>
          <p:cNvGrpSpPr/>
          <p:nvPr/>
        </p:nvGrpSpPr>
        <p:grpSpPr>
          <a:xfrm>
            <a:off x="11590531" y="681913"/>
            <a:ext cx="637633" cy="637633"/>
            <a:chOff x="0" y="0"/>
            <a:chExt cx="812800" cy="812800"/>
          </a:xfrm>
        </p:grpSpPr>
        <p:sp>
          <p:nvSpPr>
            <p:cNvPr id="221" name="Google Shape;221;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pic>
        <p:nvPicPr>
          <p:cNvPr id="3" name="Picture 2">
            <a:extLst>
              <a:ext uri="{FF2B5EF4-FFF2-40B4-BE49-F238E27FC236}">
                <a16:creationId xmlns:a16="http://schemas.microsoft.com/office/drawing/2014/main" id="{C4C8EA8E-5FFB-6408-207D-9F7A2758820B}"/>
              </a:ext>
            </a:extLst>
          </p:cNvPr>
          <p:cNvPicPr>
            <a:picLocks noChangeAspect="1"/>
          </p:cNvPicPr>
          <p:nvPr/>
        </p:nvPicPr>
        <p:blipFill>
          <a:blip r:embed="rId6"/>
          <a:stretch>
            <a:fillRect/>
          </a:stretch>
        </p:blipFill>
        <p:spPr>
          <a:xfrm>
            <a:off x="9346215" y="261925"/>
            <a:ext cx="1419225" cy="1228725"/>
          </a:xfrm>
          <a:prstGeom prst="rect">
            <a:avLst/>
          </a:prstGeom>
        </p:spPr>
      </p:pic>
      <p:pic>
        <p:nvPicPr>
          <p:cNvPr id="5" name="Picture 4">
            <a:extLst>
              <a:ext uri="{FF2B5EF4-FFF2-40B4-BE49-F238E27FC236}">
                <a16:creationId xmlns:a16="http://schemas.microsoft.com/office/drawing/2014/main" id="{DE702DA2-A630-6EFA-2AEB-5C62C4FF952F}"/>
              </a:ext>
            </a:extLst>
          </p:cNvPr>
          <p:cNvPicPr>
            <a:picLocks noChangeAspect="1"/>
          </p:cNvPicPr>
          <p:nvPr/>
        </p:nvPicPr>
        <p:blipFill>
          <a:blip r:embed="rId7"/>
          <a:stretch>
            <a:fillRect/>
          </a:stretch>
        </p:blipFill>
        <p:spPr>
          <a:xfrm>
            <a:off x="7439732" y="9483103"/>
            <a:ext cx="2352675" cy="63817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grpSp>
        <p:nvGrpSpPr>
          <p:cNvPr id="227" name="Google Shape;227;p28"/>
          <p:cNvGrpSpPr/>
          <p:nvPr/>
        </p:nvGrpSpPr>
        <p:grpSpPr>
          <a:xfrm>
            <a:off x="-1" y="4584074"/>
            <a:ext cx="18288001" cy="6357176"/>
            <a:chOff x="0" y="0"/>
            <a:chExt cx="5661114" cy="1674318"/>
          </a:xfrm>
        </p:grpSpPr>
        <p:sp>
          <p:nvSpPr>
            <p:cNvPr id="228" name="Google Shape;228;p28"/>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29" name="Google Shape;229;p28"/>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0" name="Google Shape;230;p28"/>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1" name="Google Shape;231;p28"/>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2" name="Google Shape;232;p28"/>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3" name="Google Shape;233;p28"/>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4" name="Google Shape;234;p28"/>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5" name="Google Shape;235;p28"/>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8"/>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7" name="Google Shape;237;p28"/>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8" name="Google Shape;238;p28"/>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9" name="Google Shape;239;p28"/>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0" name="Google Shape;240;p28"/>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1" name="Google Shape;241;p28"/>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2" name="Google Shape;242;p28"/>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3" name="Google Shape;243;p28"/>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4" name="Google Shape;244;p28"/>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5" name="Google Shape;245;p28"/>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6" name="Google Shape;246;p28"/>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47" name="Google Shape;247;p28"/>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48" name="Google Shape;248;p28"/>
          <p:cNvGrpSpPr/>
          <p:nvPr/>
        </p:nvGrpSpPr>
        <p:grpSpPr>
          <a:xfrm>
            <a:off x="-1342907" y="9913239"/>
            <a:ext cx="20973813" cy="837562"/>
            <a:chOff x="0" y="-57150"/>
            <a:chExt cx="11607985" cy="463550"/>
          </a:xfrm>
        </p:grpSpPr>
        <p:sp>
          <p:nvSpPr>
            <p:cNvPr id="249" name="Google Shape;249;p28"/>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8"/>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51" name="Google Shape;251;p28"/>
          <p:cNvGrpSpPr/>
          <p:nvPr/>
        </p:nvGrpSpPr>
        <p:grpSpPr>
          <a:xfrm>
            <a:off x="4131384" y="9913239"/>
            <a:ext cx="10025232" cy="837562"/>
            <a:chOff x="0" y="-57150"/>
            <a:chExt cx="5548478" cy="463550"/>
          </a:xfrm>
        </p:grpSpPr>
        <p:sp>
          <p:nvSpPr>
            <p:cNvPr id="252" name="Google Shape;252;p28"/>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3" name="Google Shape;253;p28"/>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4" name="Google Shape;254;p28"/>
          <p:cNvSpPr txBox="1"/>
          <p:nvPr/>
        </p:nvSpPr>
        <p:spPr>
          <a:xfrm>
            <a:off x="5374682" y="1019175"/>
            <a:ext cx="853304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Clr>
                <a:srgbClr val="000000"/>
              </a:buClr>
              <a:buSzPts val="4499"/>
              <a:buFont typeface="Arial"/>
              <a:buNone/>
            </a:pPr>
            <a:r>
              <a:rPr lang="en-US" sz="4499" b="1" i="0" u="none" strike="noStrike" cap="none">
                <a:solidFill>
                  <a:srgbClr val="000000"/>
                </a:solidFill>
                <a:latin typeface="Poppins"/>
                <a:ea typeface="Poppins"/>
                <a:cs typeface="Poppins"/>
                <a:sym typeface="Poppins"/>
              </a:rPr>
              <a:t>Building Learner Reflection into Practice</a:t>
            </a:r>
            <a:endParaRPr sz="1400" b="0" i="0" u="none" strike="noStrike" cap="none">
              <a:solidFill>
                <a:srgbClr val="000000"/>
              </a:solidFill>
              <a:latin typeface="Arial"/>
              <a:ea typeface="Arial"/>
              <a:cs typeface="Arial"/>
              <a:sym typeface="Arial"/>
            </a:endParaRPr>
          </a:p>
        </p:txBody>
      </p:sp>
      <p:sp>
        <p:nvSpPr>
          <p:cNvPr id="255" name="Google Shape;255;p28"/>
          <p:cNvSpPr txBox="1"/>
          <p:nvPr/>
        </p:nvSpPr>
        <p:spPr>
          <a:xfrm>
            <a:off x="1028700"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Asking learners to predict what will be difficult about a task before they begin.</a:t>
            </a:r>
            <a:endParaRPr sz="1400" b="0" i="0" u="none" strike="noStrike" cap="none" dirty="0">
              <a:solidFill>
                <a:srgbClr val="000000"/>
              </a:solidFill>
              <a:latin typeface="Arial"/>
              <a:ea typeface="Arial"/>
              <a:cs typeface="Arial"/>
              <a:sym typeface="Arial"/>
            </a:endParaRPr>
          </a:p>
        </p:txBody>
      </p:sp>
      <p:sp>
        <p:nvSpPr>
          <p:cNvPr id="256" name="Google Shape;256;p28"/>
          <p:cNvSpPr txBox="1"/>
          <p:nvPr/>
        </p:nvSpPr>
        <p:spPr>
          <a:xfrm>
            <a:off x="1297793" y="6042689"/>
            <a:ext cx="3175609"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Predict</a:t>
            </a:r>
            <a:endParaRPr sz="1400" b="0" i="0" u="none" strike="noStrike" cap="none">
              <a:solidFill>
                <a:srgbClr val="000000"/>
              </a:solidFill>
              <a:latin typeface="Arial"/>
              <a:ea typeface="Arial"/>
              <a:cs typeface="Arial"/>
              <a:sym typeface="Arial"/>
            </a:endParaRPr>
          </a:p>
        </p:txBody>
      </p:sp>
      <p:sp>
        <p:nvSpPr>
          <p:cNvPr id="257" name="Google Shape;257;p28"/>
          <p:cNvSpPr txBox="1"/>
          <p:nvPr/>
        </p:nvSpPr>
        <p:spPr>
          <a:xfrm>
            <a:off x="5201666"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Pausing mid-task to ask: ‘what’s working so far and what do you need to adjust?’</a:t>
            </a:r>
            <a:endParaRPr sz="1400" b="0" i="0" u="none" strike="noStrike" cap="none" dirty="0">
              <a:solidFill>
                <a:srgbClr val="000000"/>
              </a:solidFill>
              <a:latin typeface="Arial"/>
              <a:ea typeface="Arial"/>
              <a:cs typeface="Arial"/>
              <a:sym typeface="Arial"/>
            </a:endParaRPr>
          </a:p>
        </p:txBody>
      </p:sp>
      <p:sp>
        <p:nvSpPr>
          <p:cNvPr id="258" name="Google Shape;258;p28"/>
          <p:cNvSpPr txBox="1"/>
          <p:nvPr/>
        </p:nvSpPr>
        <p:spPr>
          <a:xfrm>
            <a:off x="5200743" y="6042689"/>
            <a:ext cx="3715643"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Pause &amp; Adjust</a:t>
            </a:r>
            <a:endParaRPr sz="1400" b="0" i="0" u="none" strike="noStrike" cap="none">
              <a:solidFill>
                <a:srgbClr val="000000"/>
              </a:solidFill>
              <a:latin typeface="Arial"/>
              <a:ea typeface="Arial"/>
              <a:cs typeface="Arial"/>
              <a:sym typeface="Arial"/>
            </a:endParaRPr>
          </a:p>
        </p:txBody>
      </p:sp>
      <p:sp>
        <p:nvSpPr>
          <p:cNvPr id="259" name="Google Shape;259;p28"/>
          <p:cNvSpPr txBox="1"/>
          <p:nvPr/>
        </p:nvSpPr>
        <p:spPr>
          <a:xfrm>
            <a:off x="9373585"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Ending a practical task with: ‘what did you do well?’ and ‘what would you do differently?’</a:t>
            </a:r>
            <a:endParaRPr sz="1400" b="0" i="0" u="none" strike="noStrike" cap="none" dirty="0">
              <a:solidFill>
                <a:srgbClr val="000000"/>
              </a:solidFill>
              <a:latin typeface="Arial"/>
              <a:ea typeface="Arial"/>
              <a:cs typeface="Arial"/>
              <a:sym typeface="Arial"/>
            </a:endParaRPr>
          </a:p>
        </p:txBody>
      </p:sp>
      <p:sp>
        <p:nvSpPr>
          <p:cNvPr id="260" name="Google Shape;260;p28"/>
          <p:cNvSpPr txBox="1"/>
          <p:nvPr/>
        </p:nvSpPr>
        <p:spPr>
          <a:xfrm>
            <a:off x="9547648" y="6042689"/>
            <a:ext cx="3365670"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Debrief</a:t>
            </a:r>
            <a:endParaRPr sz="1400" b="0" i="0" u="none" strike="noStrike" cap="none">
              <a:solidFill>
                <a:srgbClr val="000000"/>
              </a:solidFill>
              <a:latin typeface="Arial"/>
              <a:ea typeface="Arial"/>
              <a:cs typeface="Arial"/>
              <a:sym typeface="Arial"/>
            </a:endParaRPr>
          </a:p>
        </p:txBody>
      </p:sp>
      <p:sp>
        <p:nvSpPr>
          <p:cNvPr id="261" name="Google Shape;261;p28"/>
          <p:cNvSpPr txBox="1"/>
          <p:nvPr/>
        </p:nvSpPr>
        <p:spPr>
          <a:xfrm>
            <a:off x="13545504" y="6994725"/>
            <a:ext cx="3713796" cy="10953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Clr>
                <a:srgbClr val="000000"/>
              </a:buClr>
              <a:buSzPts val="1825"/>
              <a:buFont typeface="Arial"/>
              <a:buNone/>
            </a:pPr>
            <a:r>
              <a:rPr lang="en-US" sz="1825" b="0" i="0" u="none" strike="noStrike" cap="none" dirty="0">
                <a:solidFill>
                  <a:srgbClr val="FFFFFF"/>
                </a:solidFill>
                <a:latin typeface="Poppins"/>
                <a:ea typeface="Poppins"/>
                <a:cs typeface="Poppins"/>
                <a:sym typeface="Poppins"/>
              </a:rPr>
              <a:t>Asking learners to identify which part of a task they found hardest and why.</a:t>
            </a:r>
            <a:endParaRPr sz="1400" b="0" i="0" u="none" strike="noStrike" cap="none" dirty="0">
              <a:solidFill>
                <a:srgbClr val="000000"/>
              </a:solidFill>
              <a:latin typeface="Arial"/>
              <a:ea typeface="Arial"/>
              <a:cs typeface="Arial"/>
              <a:sym typeface="Arial"/>
            </a:endParaRPr>
          </a:p>
        </p:txBody>
      </p:sp>
      <p:sp>
        <p:nvSpPr>
          <p:cNvPr id="262" name="Google Shape;262;p28"/>
          <p:cNvSpPr txBox="1"/>
          <p:nvPr/>
        </p:nvSpPr>
        <p:spPr>
          <a:xfrm>
            <a:off x="13545504" y="6042689"/>
            <a:ext cx="3713796" cy="387374"/>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Clr>
                <a:srgbClr val="000000"/>
              </a:buClr>
              <a:buSzPts val="2489"/>
              <a:buFont typeface="Arial"/>
              <a:buNone/>
            </a:pPr>
            <a:r>
              <a:rPr lang="en-US" sz="2489" b="1" i="0" u="none" strike="noStrike" cap="none">
                <a:solidFill>
                  <a:srgbClr val="FFFFFF"/>
                </a:solidFill>
                <a:latin typeface="Poppins"/>
                <a:ea typeface="Poppins"/>
                <a:cs typeface="Poppins"/>
                <a:sym typeface="Poppins"/>
              </a:rPr>
              <a:t>Identify the Hardest Part</a:t>
            </a:r>
            <a:endParaRPr sz="1400" b="0" i="0" u="none" strike="noStrike" cap="none">
              <a:solidFill>
                <a:srgbClr val="000000"/>
              </a:solidFill>
              <a:latin typeface="Arial"/>
              <a:ea typeface="Arial"/>
              <a:cs typeface="Arial"/>
              <a:sym typeface="Arial"/>
            </a:endParaRPr>
          </a:p>
        </p:txBody>
      </p:sp>
      <p:sp>
        <p:nvSpPr>
          <p:cNvPr id="263" name="Google Shape;263;p28"/>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8"/>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29"/>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0" name="Google Shape;270;p29"/>
          <p:cNvSpPr/>
          <p:nvPr/>
        </p:nvSpPr>
        <p:spPr>
          <a:xfrm rot="4721273" flipH="1">
            <a:off x="-787402" y="2155947"/>
            <a:ext cx="14314219" cy="463287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71" name="Google Shape;271;p29"/>
          <p:cNvGrpSpPr/>
          <p:nvPr/>
        </p:nvGrpSpPr>
        <p:grpSpPr>
          <a:xfrm>
            <a:off x="5940775" y="946396"/>
            <a:ext cx="857867" cy="857867"/>
            <a:chOff x="0" y="0"/>
            <a:chExt cx="812800" cy="812800"/>
          </a:xfrm>
        </p:grpSpPr>
        <p:sp>
          <p:nvSpPr>
            <p:cNvPr id="272" name="Google Shape;272;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4" name="Google Shape;274;p29"/>
          <p:cNvGrpSpPr/>
          <p:nvPr/>
        </p:nvGrpSpPr>
        <p:grpSpPr>
          <a:xfrm>
            <a:off x="6592862" y="2226096"/>
            <a:ext cx="604566" cy="604566"/>
            <a:chOff x="0" y="0"/>
            <a:chExt cx="812800" cy="812800"/>
          </a:xfrm>
        </p:grpSpPr>
        <p:sp>
          <p:nvSpPr>
            <p:cNvPr id="275" name="Google Shape;275;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6" name="Google Shape;276;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77" name="Google Shape;277;p29"/>
          <p:cNvGrpSpPr/>
          <p:nvPr/>
        </p:nvGrpSpPr>
        <p:grpSpPr>
          <a:xfrm>
            <a:off x="5825201" y="681913"/>
            <a:ext cx="637633" cy="637633"/>
            <a:chOff x="0" y="0"/>
            <a:chExt cx="812800" cy="812800"/>
          </a:xfrm>
        </p:grpSpPr>
        <p:sp>
          <p:nvSpPr>
            <p:cNvPr id="278" name="Google Shape;278;p29"/>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8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9" name="Google Shape;279;p29"/>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0" name="Google Shape;280;p29"/>
          <p:cNvSpPr/>
          <p:nvPr/>
        </p:nvSpPr>
        <p:spPr>
          <a:xfrm>
            <a:off x="16425271" y="8544023"/>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1" name="Google Shape;281;p29"/>
          <p:cNvSpPr txBox="1"/>
          <p:nvPr/>
        </p:nvSpPr>
        <p:spPr>
          <a:xfrm>
            <a:off x="8860936" y="1742977"/>
            <a:ext cx="8491224" cy="7304564"/>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Metacognition — the ability to monitor and manage one’s own learning — is one of the highest-impact skills a VET learner can develop. Learners who understand how they learn are better at persisting through difficulty, identifying when they are stuck, and seeking the right kind of help.</a:t>
            </a:r>
            <a:endParaRPr dirty="0"/>
          </a:p>
          <a:p>
            <a:pPr marL="0" marR="0" lvl="0" indent="0" algn="l" rtl="0">
              <a:lnSpc>
                <a:spcPct val="130009"/>
              </a:lnSpc>
              <a:spcBef>
                <a:spcPts val="150"/>
              </a:spcBef>
              <a:spcAft>
                <a:spcPts val="0"/>
              </a:spcAft>
              <a:buClr>
                <a:srgbClr val="000000"/>
              </a:buClr>
              <a:buSzPts val="2400"/>
              <a:buFont typeface="Arial"/>
              <a:buNone/>
            </a:pPr>
            <a:endParaRPr sz="2400" b="1" i="0" u="none" strike="noStrike" cap="none" dirty="0">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Clr>
                <a:srgbClr val="000000"/>
              </a:buClr>
              <a:buSzPts val="2400"/>
              <a:buFont typeface="Arial"/>
              <a:buNone/>
            </a:pPr>
            <a:r>
              <a:rPr lang="en-US" sz="2400" b="1" i="0" u="none" strike="noStrike" cap="none" dirty="0">
                <a:solidFill>
                  <a:srgbClr val="17B8BB"/>
                </a:solidFill>
                <a:latin typeface="Poppins"/>
                <a:ea typeface="Poppins"/>
                <a:cs typeface="Poppins"/>
                <a:sym typeface="Poppins"/>
              </a:rPr>
              <a:t>Often Underdeveloped</a:t>
            </a:r>
            <a:endParaRPr dirty="0"/>
          </a:p>
          <a:p>
            <a:pPr marL="0" marR="0" lvl="0" indent="0" algn="l" rtl="0">
              <a:lnSpc>
                <a:spcPct val="130009"/>
              </a:lnSpc>
              <a:spcBef>
                <a:spcPts val="150"/>
              </a:spcBef>
              <a:spcAft>
                <a:spcPts val="0"/>
              </a:spcAft>
              <a:buClr>
                <a:srgbClr val="000000"/>
              </a:buClr>
              <a:buSzPts val="2400"/>
              <a:buFont typeface="Arial"/>
              <a:buNone/>
            </a:pPr>
            <a:r>
              <a:rPr lang="en-US" sz="2400" b="0" i="0" u="none" strike="noStrike" cap="none" dirty="0">
                <a:solidFill>
                  <a:srgbClr val="000000"/>
                </a:solidFill>
                <a:latin typeface="Poppins"/>
                <a:ea typeface="Poppins"/>
                <a:cs typeface="Poppins"/>
                <a:sym typeface="Poppins"/>
              </a:rPr>
              <a:t>In vocational settings, metacognition is often underdeveloped because learning is focused on doing. The task gets done. Whether the learner understands why they succeeded or struggled is rarely explored. Learners who develop a habit of self-monitoring in their VET </a:t>
            </a:r>
            <a:r>
              <a:rPr lang="en-US" sz="2400" b="0" i="0" u="none" strike="noStrike" cap="none" dirty="0" err="1">
                <a:solidFill>
                  <a:srgbClr val="000000"/>
                </a:solidFill>
                <a:latin typeface="Poppins"/>
                <a:ea typeface="Poppins"/>
                <a:cs typeface="Poppins"/>
                <a:sym typeface="Poppins"/>
              </a:rPr>
              <a:t>programme</a:t>
            </a:r>
            <a:r>
              <a:rPr lang="en-US" sz="2400" b="0" i="0" u="none" strike="noStrike" cap="none" dirty="0">
                <a:solidFill>
                  <a:srgbClr val="000000"/>
                </a:solidFill>
                <a:latin typeface="Poppins"/>
                <a:ea typeface="Poppins"/>
                <a:cs typeface="Poppins"/>
                <a:sym typeface="Poppins"/>
              </a:rPr>
              <a:t> carry it into every workplace they enter.</a:t>
            </a:r>
            <a:endParaRPr dirty="0"/>
          </a:p>
        </p:txBody>
      </p:sp>
      <p:sp>
        <p:nvSpPr>
          <p:cNvPr id="282" name="Google Shape;282;p29"/>
          <p:cNvSpPr txBox="1"/>
          <p:nvPr/>
        </p:nvSpPr>
        <p:spPr>
          <a:xfrm>
            <a:off x="8587599" y="1026821"/>
            <a:ext cx="9880982" cy="486928"/>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Clr>
                <a:srgbClr val="000000"/>
              </a:buClr>
              <a:buSzPts val="2800"/>
              <a:buFont typeface="Arial"/>
              <a:buNone/>
            </a:pPr>
            <a:r>
              <a:rPr lang="en-US" sz="2800" b="1" i="0" u="none" strike="noStrike" cap="none">
                <a:solidFill>
                  <a:srgbClr val="000000"/>
                </a:solidFill>
                <a:latin typeface="Poppins"/>
                <a:ea typeface="Poppins"/>
                <a:cs typeface="Poppins"/>
                <a:sym typeface="Poppins"/>
              </a:rPr>
              <a:t>Section 3: Supporting Learners to Learn How to Learn</a:t>
            </a:r>
            <a:endParaRPr/>
          </a:p>
        </p:txBody>
      </p:sp>
      <p:pic>
        <p:nvPicPr>
          <p:cNvPr id="3" name="Picture 2">
            <a:extLst>
              <a:ext uri="{FF2B5EF4-FFF2-40B4-BE49-F238E27FC236}">
                <a16:creationId xmlns:a16="http://schemas.microsoft.com/office/drawing/2014/main" id="{4231A0C6-6A3D-BF0D-427E-892AB138442F}"/>
              </a:ext>
            </a:extLst>
          </p:cNvPr>
          <p:cNvPicPr>
            <a:picLocks noChangeAspect="1"/>
          </p:cNvPicPr>
          <p:nvPr/>
        </p:nvPicPr>
        <p:blipFill>
          <a:blip r:embed="rId6"/>
          <a:stretch>
            <a:fillRect/>
          </a:stretch>
        </p:blipFill>
        <p:spPr>
          <a:xfrm>
            <a:off x="13425487" y="9047541"/>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30"/>
          <p:cNvPicPr preferRelativeResize="0"/>
          <p:nvPr/>
        </p:nvPicPr>
        <p:blipFill rotWithShape="1">
          <a:blip r:embed="rId3">
            <a:alphaModFix/>
          </a:blip>
          <a:srcRect/>
          <a:stretch/>
        </p:blipFill>
        <p:spPr>
          <a:xfrm>
            <a:off x="-913748" y="7499935"/>
            <a:ext cx="19645532" cy="2926508"/>
          </a:xfrm>
          <a:prstGeom prst="rect">
            <a:avLst/>
          </a:prstGeom>
          <a:noFill/>
          <a:ln>
            <a:noFill/>
          </a:ln>
        </p:spPr>
      </p:pic>
      <p:pic>
        <p:nvPicPr>
          <p:cNvPr id="288" name="Google Shape;288;p30"/>
          <p:cNvPicPr preferRelativeResize="0"/>
          <p:nvPr/>
        </p:nvPicPr>
        <p:blipFill rotWithShape="1">
          <a:blip r:embed="rId4">
            <a:alphaModFix/>
          </a:blip>
          <a:srcRect/>
          <a:stretch/>
        </p:blipFill>
        <p:spPr>
          <a:xfrm>
            <a:off x="1714500" y="114299"/>
            <a:ext cx="1647678" cy="1209512"/>
          </a:xfrm>
          <a:prstGeom prst="rect">
            <a:avLst/>
          </a:prstGeom>
          <a:noFill/>
          <a:ln>
            <a:noFill/>
          </a:ln>
        </p:spPr>
      </p:pic>
      <p:sp>
        <p:nvSpPr>
          <p:cNvPr id="289" name="Google Shape;289;p30"/>
          <p:cNvSpPr txBox="1"/>
          <p:nvPr/>
        </p:nvSpPr>
        <p:spPr>
          <a:xfrm>
            <a:off x="341198" y="1323811"/>
            <a:ext cx="17595109" cy="1265073"/>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17B8BB"/>
                </a:solidFill>
                <a:latin typeface="Poppins"/>
                <a:ea typeface="Poppins"/>
                <a:cs typeface="Poppins"/>
                <a:sym typeface="Poppins"/>
              </a:rPr>
              <a:t>SCENARIO  </a:t>
            </a:r>
            <a:r>
              <a:rPr lang="en-US" sz="1800" b="0" i="0" u="none" strike="noStrike" cap="none" dirty="0">
                <a:solidFill>
                  <a:srgbClr val="FFFFFF"/>
                </a:solidFill>
                <a:latin typeface="Poppins"/>
                <a:ea typeface="Poppins"/>
                <a:cs typeface="Poppins"/>
                <a:sym typeface="Poppins"/>
              </a:rPr>
              <a:t>A learner repeatedly makes the same error in a practical task. Each time you correct it, they nod and adjust in the moment — but the error reappears in the next session. When you ask them about it, they say they thought they had understood it.</a:t>
            </a:r>
            <a:endParaRPr dirty="0"/>
          </a:p>
        </p:txBody>
      </p:sp>
      <p:sp>
        <p:nvSpPr>
          <p:cNvPr id="290" name="Google Shape;290;p30"/>
          <p:cNvSpPr txBox="1"/>
          <p:nvPr/>
        </p:nvSpPr>
        <p:spPr>
          <a:xfrm>
            <a:off x="3657600" y="228600"/>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Clr>
                <a:srgbClr val="000000"/>
              </a:buClr>
              <a:buSzPts val="2800"/>
              <a:buFont typeface="Arial"/>
              <a:buNone/>
            </a:pPr>
            <a:r>
              <a:rPr lang="en-US" sz="2800" b="1" i="0" u="none" strike="noStrike" cap="none">
                <a:solidFill>
                  <a:srgbClr val="10146E"/>
                </a:solidFill>
                <a:latin typeface="Poppins"/>
                <a:ea typeface="Poppins"/>
                <a:cs typeface="Poppins"/>
                <a:sym typeface="Poppins"/>
              </a:rPr>
              <a:t>Scenario Exercise: The Repeated Error</a:t>
            </a:r>
            <a:endParaRPr/>
          </a:p>
        </p:txBody>
      </p:sp>
      <p:sp>
        <p:nvSpPr>
          <p:cNvPr id="291" name="Google Shape;291;p30"/>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Reflect on your response as the trainer:</a:t>
            </a:r>
            <a:endParaRPr dirty="0"/>
          </a:p>
        </p:txBody>
      </p:sp>
      <p:sp>
        <p:nvSpPr>
          <p:cNvPr id="292" name="Google Shape;292;p30"/>
          <p:cNvSpPr txBox="1"/>
          <p:nvPr/>
        </p:nvSpPr>
        <p:spPr>
          <a:xfrm>
            <a:off x="625013" y="3980841"/>
            <a:ext cx="15538766" cy="815608"/>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does this pattern tell you about how the learner is processing feedback?</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question could you ask to help the learner identify the gap in their own understanding?</a:t>
            </a:r>
            <a:endParaRPr dirty="0"/>
          </a:p>
        </p:txBody>
      </p:sp>
      <p:sp>
        <p:nvSpPr>
          <p:cNvPr id="293" name="Google Shape;293;p30"/>
          <p:cNvSpPr txBox="1"/>
          <p:nvPr/>
        </p:nvSpPr>
        <p:spPr>
          <a:xfrm>
            <a:off x="456200" y="5790382"/>
            <a:ext cx="14309395" cy="1184940"/>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How do you redesign the next task so the learner has to notice and correct the error themselves, rather than being corrected by you?</a:t>
            </a:r>
            <a:endParaRPr dirty="0"/>
          </a:p>
          <a:p>
            <a:pPr marL="342900" marR="0" lvl="0" indent="-342900" algn="l" rtl="0">
              <a:lnSpc>
                <a:spcPct val="120000"/>
              </a:lnSpc>
              <a:spcBef>
                <a:spcPts val="600"/>
              </a:spcBef>
              <a:spcAft>
                <a:spcPts val="0"/>
              </a:spcAft>
              <a:buClr>
                <a:srgbClr val="000000"/>
              </a:buClr>
              <a:buSzPts val="2000"/>
              <a:buFont typeface="Arial"/>
              <a:buChar char="▶"/>
            </a:pPr>
            <a:r>
              <a:rPr lang="en-US" sz="2000" b="0" i="0" u="none" strike="noStrike" cap="none" dirty="0">
                <a:solidFill>
                  <a:srgbClr val="333333"/>
                </a:solidFill>
                <a:latin typeface="Poppins"/>
                <a:ea typeface="Poppins"/>
                <a:cs typeface="Poppins"/>
                <a:sym typeface="Poppins"/>
              </a:rPr>
              <a:t>What would it look like for this learner to be able to self-assess this skill accurately?</a:t>
            </a:r>
            <a:endParaRPr dirty="0"/>
          </a:p>
        </p:txBody>
      </p:sp>
      <p:sp>
        <p:nvSpPr>
          <p:cNvPr id="294" name="Google Shape;294;p30"/>
          <p:cNvSpPr txBox="1"/>
          <p:nvPr/>
        </p:nvSpPr>
        <p:spPr>
          <a:xfrm>
            <a:off x="270861" y="8552330"/>
            <a:ext cx="17135639" cy="821717"/>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dirty="0">
                <a:solidFill>
                  <a:srgbClr val="10146E"/>
                </a:solidFill>
                <a:latin typeface="Poppins"/>
                <a:ea typeface="Poppins"/>
                <a:cs typeface="Poppins"/>
                <a:sym typeface="Poppins"/>
              </a:rPr>
              <a:t>Key principle:  </a:t>
            </a:r>
            <a:r>
              <a:rPr lang="en-US" sz="2400" b="0" i="1" u="none" strike="noStrike" cap="none" dirty="0">
                <a:solidFill>
                  <a:srgbClr val="FFFFFF"/>
                </a:solidFill>
                <a:latin typeface="Poppins"/>
                <a:ea typeface="Poppins"/>
                <a:cs typeface="Poppins"/>
                <a:sym typeface="Poppins"/>
              </a:rPr>
              <a:t>Supporting learners to learn how to learn is one of the most transferable things a VET trainer can do.</a:t>
            </a:r>
            <a:endParaRPr dirty="0"/>
          </a:p>
        </p:txBody>
      </p:sp>
      <p:sp>
        <p:nvSpPr>
          <p:cNvPr id="3" name="Google Shape;204;p26">
            <a:extLst>
              <a:ext uri="{FF2B5EF4-FFF2-40B4-BE49-F238E27FC236}">
                <a16:creationId xmlns:a16="http://schemas.microsoft.com/office/drawing/2014/main" id="{1EABACD7-6B03-1D14-1588-6730EF7E32B2}"/>
              </a:ext>
            </a:extLst>
          </p:cNvPr>
          <p:cNvSpPr/>
          <p:nvPr/>
        </p:nvSpPr>
        <p:spPr>
          <a:xfrm>
            <a:off x="13813067" y="334499"/>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1341</Words>
  <Application>Microsoft Office PowerPoint</Application>
  <PresentationFormat>Custom</PresentationFormat>
  <Paragraphs>105</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Poppins SemiBold</vt:lpstr>
      <vt:lpstr>Arial</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2</cp:revision>
  <dcterms:created xsi:type="dcterms:W3CDTF">2006-08-16T00:00:00Z</dcterms:created>
  <dcterms:modified xsi:type="dcterms:W3CDTF">2026-09-01T08:46:23Z</dcterms:modified>
</cp:coreProperties>
</file>