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is0U58YZBGCJ4qqso7NZmklw6K2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2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9" name="Google Shape;35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hyperlink" Target="https://creativecommons.org/licenses/by/4.0/"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9.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8.jp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9.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4.jp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684186" y="561248"/>
            <a:ext cx="2240781" cy="1952681"/>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p:nvPr/>
        </p:nvSpPr>
        <p:spPr>
          <a:xfrm>
            <a:off x="4086621" y="8161441"/>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22"/>
          <p:cNvSpPr/>
          <p:nvPr/>
        </p:nvSpPr>
        <p:spPr>
          <a:xfrm>
            <a:off x="684186" y="7157909"/>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22"/>
          <p:cNvSpPr/>
          <p:nvPr/>
        </p:nvSpPr>
        <p:spPr>
          <a:xfrm>
            <a:off x="5110603" y="6922584"/>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6174895" y="7046442"/>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p:nvPr/>
        </p:nvSpPr>
        <p:spPr>
          <a:xfrm>
            <a:off x="712761" y="8182534"/>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22"/>
          <p:cNvSpPr/>
          <p:nvPr/>
        </p:nvSpPr>
        <p:spPr>
          <a:xfrm>
            <a:off x="2184658" y="8231270"/>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5894622" y="8231270"/>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2"/>
          <p:cNvSpPr txBox="1"/>
          <p:nvPr/>
        </p:nvSpPr>
        <p:spPr>
          <a:xfrm>
            <a:off x="684186" y="279256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106" name="Google Shape;106;p22"/>
          <p:cNvSpPr txBox="1"/>
          <p:nvPr/>
        </p:nvSpPr>
        <p:spPr>
          <a:xfrm>
            <a:off x="684186" y="5296048"/>
            <a:ext cx="8319300" cy="1333314"/>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dirty="0">
                <a:solidFill>
                  <a:srgbClr val="10146E"/>
                </a:solidFill>
                <a:latin typeface="Poppins"/>
                <a:ea typeface="Poppins"/>
                <a:cs typeface="Poppins"/>
                <a:sym typeface="Poppins"/>
              </a:rPr>
              <a:t>Modulo 7: Imparare ad </a:t>
            </a:r>
            <a:r>
              <a:rPr lang="en-US" sz="3800" b="1" i="0" u="none" strike="noStrike" cap="none" dirty="0" err="1">
                <a:solidFill>
                  <a:srgbClr val="10146E"/>
                </a:solidFill>
                <a:latin typeface="Poppins"/>
                <a:ea typeface="Poppins"/>
                <a:cs typeface="Poppins"/>
                <a:sym typeface="Poppins"/>
              </a:rPr>
              <a:t>imparare</a:t>
            </a:r>
            <a:r>
              <a:rPr lang="en-US" sz="3800" b="1" i="0" u="none" strike="noStrike" cap="none" dirty="0">
                <a:solidFill>
                  <a:srgbClr val="10146E"/>
                </a:solidFill>
                <a:latin typeface="Poppins"/>
                <a:ea typeface="Poppins"/>
                <a:cs typeface="Poppins"/>
                <a:sym typeface="Poppins"/>
              </a:rPr>
              <a:t> e </a:t>
            </a:r>
            <a:r>
              <a:rPr lang="en-US" sz="3800" b="1" i="0" u="none" strike="noStrike" cap="none" dirty="0" err="1">
                <a:solidFill>
                  <a:srgbClr val="10146E"/>
                </a:solidFill>
                <a:latin typeface="Poppins"/>
                <a:ea typeface="Poppins"/>
                <a:cs typeface="Poppins"/>
                <a:sym typeface="Poppins"/>
              </a:rPr>
              <a:t>autoriflessione</a:t>
            </a:r>
            <a:endParaRPr sz="900" b="0" i="0" u="none" strike="noStrike" cap="none" dirty="0">
              <a:solidFill>
                <a:srgbClr val="000000"/>
              </a:solidFill>
              <a:latin typeface="Arial"/>
              <a:ea typeface="Arial"/>
              <a:cs typeface="Arial"/>
              <a:sym typeface="Arial"/>
            </a:endParaRPr>
          </a:p>
        </p:txBody>
      </p:sp>
      <p:sp>
        <p:nvSpPr>
          <p:cNvPr id="107" name="Google Shape;107;p22"/>
          <p:cNvSpPr/>
          <p:nvPr/>
        </p:nvSpPr>
        <p:spPr>
          <a:xfrm>
            <a:off x="3272561" y="1234692"/>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08" name="Google Shape;108;p22"/>
          <p:cNvPicPr preferRelativeResize="0"/>
          <p:nvPr/>
        </p:nvPicPr>
        <p:blipFill rotWithShape="1">
          <a:blip r:embed="rId15">
            <a:alphaModFix/>
          </a:blip>
          <a:srcRect/>
          <a:stretch/>
        </p:blipFill>
        <p:spPr>
          <a:xfrm>
            <a:off x="2897388" y="7082163"/>
            <a:ext cx="1855150" cy="707461"/>
          </a:xfrm>
          <a:prstGeom prst="rect">
            <a:avLst/>
          </a:prstGeom>
          <a:noFill/>
          <a:ln>
            <a:noFill/>
          </a:ln>
        </p:spPr>
      </p:pic>
      <p:sp>
        <p:nvSpPr>
          <p:cNvPr id="109" name="Google Shape;109;p22"/>
          <p:cNvSpPr txBox="1"/>
          <p:nvPr/>
        </p:nvSpPr>
        <p:spPr>
          <a:xfrm>
            <a:off x="304575" y="9206950"/>
            <a:ext cx="7701600" cy="79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i="1">
                <a:solidFill>
                  <a:schemeClr val="dk1"/>
                </a:solidFill>
                <a:latin typeface="Calibri"/>
                <a:ea typeface="Calibri"/>
                <a:cs typeface="Calibri"/>
                <a:sym typeface="Calibri"/>
              </a:rPr>
              <a:t>Finanziato dall’Unione Europea. Le opinioni e i punti di vista espressi sono tuttavia esclusivamente quelli degli autori e non riflettono necessariamente quelli dell’Unione Europea o dell’Agenzia esecutiva europea per l’istruzione e la cultura (EACEA). Né l’Unione Europea né l’EACEA possono essere ritenute responsabili per essi.</a:t>
            </a:r>
            <a:endParaRPr/>
          </a:p>
        </p:txBody>
      </p:sp>
      <p:sp>
        <p:nvSpPr>
          <p:cNvPr id="110" name="Google Shape;110;p22"/>
          <p:cNvSpPr txBox="1"/>
          <p:nvPr/>
        </p:nvSpPr>
        <p:spPr>
          <a:xfrm>
            <a:off x="152400" y="152400"/>
            <a:ext cx="80745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solidFill>
                  <a:srgbClr val="10153D"/>
                </a:solidFill>
              </a:rPr>
              <a:t>Materiale disponibile sotto licenza Creative Commons CC BY 4.0 (</a:t>
            </a:r>
            <a:r>
              <a:rPr lang="en-US" sz="1100" u="sng">
                <a:solidFill>
                  <a:srgbClr val="10153D"/>
                </a:solidFill>
                <a:hlinkClick r:id="rId16">
                  <a:extLst>
                    <a:ext uri="{A12FA001-AC4F-418D-AE19-62706E023703}">
                      <ahyp:hlinkClr xmlns:ahyp="http://schemas.microsoft.com/office/drawing/2018/hyperlinkcolor" val="tx"/>
                    </a:ext>
                  </a:extLst>
                </a:hlinkClick>
              </a:rPr>
              <a:t>https://creativecommons.org/licenses/by/4.0/</a:t>
            </a:r>
            <a:r>
              <a:rPr lang="en-US" sz="1100">
                <a:solidFill>
                  <a:srgbClr val="10153D"/>
                </a:solidFill>
              </a:rPr>
              <a:t>).</a:t>
            </a:r>
            <a:endParaRPr>
              <a:solidFill>
                <a:schemeClr val="dk1"/>
              </a:solidFill>
            </a:endParaRPr>
          </a:p>
        </p:txBody>
      </p:sp>
      <p:sp>
        <p:nvSpPr>
          <p:cNvPr id="3" name="Google Shape;105;p1">
            <a:extLst>
              <a:ext uri="{FF2B5EF4-FFF2-40B4-BE49-F238E27FC236}">
                <a16:creationId xmlns:a16="http://schemas.microsoft.com/office/drawing/2014/main" id="{361A0C75-3156-F589-16AC-04AFCD4196AD}"/>
              </a:ext>
            </a:extLst>
          </p:cNvPr>
          <p:cNvSpPr txBox="1"/>
          <p:nvPr/>
        </p:nvSpPr>
        <p:spPr>
          <a:xfrm>
            <a:off x="684186" y="3782157"/>
            <a:ext cx="8165740" cy="1263166"/>
          </a:xfrm>
          <a:prstGeom prst="rect">
            <a:avLst/>
          </a:prstGeom>
          <a:noFill/>
          <a:ln>
            <a:noFill/>
          </a:ln>
        </p:spPr>
        <p:txBody>
          <a:bodyPr spcFirstLastPara="1" wrap="square" lIns="0" tIns="0" rIns="0" bIns="0" anchor="t" anchorCtr="0">
            <a:spAutoFit/>
          </a:bodyPr>
          <a:lstStyle/>
          <a:p>
            <a:pPr>
              <a:lnSpc>
                <a:spcPct val="113999"/>
              </a:lnSpc>
            </a:pPr>
            <a:r>
              <a:rPr lang="en-US" sz="3600" b="1" dirty="0">
                <a:solidFill>
                  <a:srgbClr val="17B8BB"/>
                </a:solidFill>
                <a:latin typeface="Poppins"/>
                <a:ea typeface="Calibri"/>
                <a:cs typeface="Poppins"/>
                <a:sym typeface="Poppins"/>
              </a:rPr>
              <a:t>VET Teachers’ Transversal Skills Competence Assessment System</a:t>
            </a:r>
            <a:endParaRPr lang="it-IT"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1"/>
          <p:cNvSpPr/>
          <p:nvPr/>
        </p:nvSpPr>
        <p:spPr>
          <a:xfrm rot="4721273" flipH="1">
            <a:off x="-1743168" y="192684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0" name="Google Shape;300;p31"/>
          <p:cNvGrpSpPr/>
          <p:nvPr/>
        </p:nvGrpSpPr>
        <p:grpSpPr>
          <a:xfrm>
            <a:off x="5195256" y="1075889"/>
            <a:ext cx="857867" cy="857867"/>
            <a:chOff x="0" y="0"/>
            <a:chExt cx="812800" cy="812800"/>
          </a:xfrm>
        </p:grpSpPr>
        <p:sp>
          <p:nvSpPr>
            <p:cNvPr id="301" name="Google Shape;301;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31"/>
          <p:cNvGrpSpPr/>
          <p:nvPr/>
        </p:nvGrpSpPr>
        <p:grpSpPr>
          <a:xfrm>
            <a:off x="5847343" y="2355589"/>
            <a:ext cx="604566" cy="604566"/>
            <a:chOff x="0" y="0"/>
            <a:chExt cx="812800" cy="812800"/>
          </a:xfrm>
        </p:grpSpPr>
        <p:sp>
          <p:nvSpPr>
            <p:cNvPr id="304" name="Google Shape;304;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6" name="Google Shape;306;p31"/>
          <p:cNvGrpSpPr/>
          <p:nvPr/>
        </p:nvGrpSpPr>
        <p:grpSpPr>
          <a:xfrm>
            <a:off x="5079682" y="811406"/>
            <a:ext cx="637633" cy="637633"/>
            <a:chOff x="0" y="0"/>
            <a:chExt cx="812800" cy="812800"/>
          </a:xfrm>
        </p:grpSpPr>
        <p:sp>
          <p:nvSpPr>
            <p:cNvPr id="307" name="Google Shape;307;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9" name="Google Shape;309;p31"/>
          <p:cNvSpPr/>
          <p:nvPr/>
        </p:nvSpPr>
        <p:spPr>
          <a:xfrm>
            <a:off x="-1972873" y="5"/>
            <a:ext cx="8223771"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31"/>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2" name="Google Shape;312;p31"/>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8089351" y="4091513"/>
            <a:ext cx="9422809" cy="4321183"/>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La </a:t>
            </a:r>
            <a:r>
              <a:rPr lang="en-US" sz="2400" b="0" i="0" u="none" strike="noStrike" cap="none" dirty="0" err="1">
                <a:solidFill>
                  <a:srgbClr val="000000"/>
                </a:solidFill>
                <a:latin typeface="Poppins"/>
                <a:ea typeface="Poppins"/>
                <a:cs typeface="Poppins"/>
                <a:sym typeface="Poppins"/>
              </a:rPr>
              <a:t>riflessione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strutturata</a:t>
            </a:r>
            <a:r>
              <a:rPr lang="en-US" sz="2400" b="0" i="0" u="none" strike="noStrike" cap="none" dirty="0">
                <a:solidFill>
                  <a:srgbClr val="000000"/>
                </a:solidFill>
                <a:latin typeface="Poppins"/>
                <a:ea typeface="Poppins"/>
                <a:cs typeface="Poppins"/>
                <a:sym typeface="Poppins"/>
              </a:rPr>
              <a:t> è il </a:t>
            </a:r>
            <a:r>
              <a:rPr lang="en-US" sz="2400" b="0" i="0" u="none" strike="noStrike" cap="none" dirty="0" err="1">
                <a:solidFill>
                  <a:srgbClr val="000000"/>
                </a:solidFill>
                <a:latin typeface="Poppins"/>
                <a:ea typeface="Poppins"/>
                <a:cs typeface="Poppins"/>
                <a:sym typeface="Poppins"/>
              </a:rPr>
              <a:t>meccanismo</a:t>
            </a:r>
            <a:r>
              <a:rPr lang="en-US" sz="2400" b="0" i="0" u="none" strike="noStrike" cap="none" dirty="0">
                <a:solidFill>
                  <a:srgbClr val="000000"/>
                </a:solidFill>
                <a:latin typeface="Poppins"/>
                <a:ea typeface="Poppins"/>
                <a:cs typeface="Poppins"/>
                <a:sym typeface="Poppins"/>
              </a:rPr>
              <a:t> che </a:t>
            </a:r>
            <a:r>
              <a:rPr lang="en-US" sz="2400" b="0" i="0" u="none" strike="noStrike" cap="none" dirty="0" err="1">
                <a:solidFill>
                  <a:srgbClr val="000000"/>
                </a:solidFill>
                <a:latin typeface="Poppins"/>
                <a:ea typeface="Poppins"/>
                <a:cs typeface="Poppins"/>
                <a:sym typeface="Poppins"/>
              </a:rPr>
              <a:t>trasforma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l’esperienza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quotidiana</a:t>
            </a:r>
            <a:r>
              <a:rPr lang="en-US" sz="2400" b="0" i="0" u="none" strike="noStrike" cap="none" dirty="0">
                <a:solidFill>
                  <a:srgbClr val="000000"/>
                </a:solidFill>
                <a:latin typeface="Poppins"/>
                <a:ea typeface="Poppins"/>
                <a:cs typeface="Poppins"/>
                <a:sym typeface="Poppins"/>
              </a:rPr>
              <a:t> in uno </a:t>
            </a:r>
            <a:r>
              <a:rPr lang="en-US" sz="2400" b="0" i="0" u="none" strike="noStrike" cap="none" dirty="0" err="1">
                <a:solidFill>
                  <a:srgbClr val="000000"/>
                </a:solidFill>
                <a:latin typeface="Poppins"/>
                <a:ea typeface="Poppins"/>
                <a:cs typeface="Poppins"/>
                <a:sym typeface="Poppins"/>
              </a:rPr>
              <a:t>sviluppo</a:t>
            </a:r>
            <a:r>
              <a:rPr lang="en-US" sz="2400" b="0" i="0" u="none" strike="noStrike" cap="none" dirty="0">
                <a:solidFill>
                  <a:srgbClr val="000000"/>
                </a:solidFill>
                <a:latin typeface="Poppins"/>
                <a:ea typeface="Poppins"/>
                <a:cs typeface="Poppins"/>
                <a:sym typeface="Poppins"/>
              </a:rPr>
              <a:t> continuo.</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 </a:t>
            </a:r>
            <a:r>
              <a:rPr lang="en-US" sz="2400" b="0" i="0" u="none" strike="noStrike" cap="none" dirty="0" err="1">
                <a:solidFill>
                  <a:srgbClr val="000000"/>
                </a:solidFill>
                <a:latin typeface="Poppins"/>
                <a:ea typeface="Poppins"/>
                <a:cs typeface="Poppins"/>
                <a:sym typeface="Poppins"/>
              </a:rPr>
              <a:t>professionisti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dell’istruzione</a:t>
            </a:r>
            <a:r>
              <a:rPr lang="en-US" sz="2400" b="0" i="0" u="none" strike="noStrike" cap="none" dirty="0">
                <a:solidFill>
                  <a:srgbClr val="000000"/>
                </a:solidFill>
                <a:latin typeface="Poppins"/>
                <a:ea typeface="Poppins"/>
                <a:cs typeface="Poppins"/>
                <a:sym typeface="Poppins"/>
              </a:rPr>
              <a:t> e formazione </a:t>
            </a:r>
            <a:r>
              <a:rPr lang="en-US" sz="2400" b="0" i="0" u="none" strike="noStrike" cap="none" dirty="0" err="1">
                <a:solidFill>
                  <a:srgbClr val="000000"/>
                </a:solidFill>
                <a:latin typeface="Poppins"/>
                <a:ea typeface="Poppins"/>
                <a:cs typeface="Poppins"/>
                <a:sym typeface="Poppins"/>
              </a:rPr>
              <a:t>professionale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più</a:t>
            </a:r>
            <a:r>
              <a:rPr lang="en-US" sz="2400" b="0" i="0" u="none" strike="noStrike" cap="none" dirty="0">
                <a:solidFill>
                  <a:srgbClr val="000000"/>
                </a:solidFill>
                <a:latin typeface="Poppins"/>
                <a:ea typeface="Poppins"/>
                <a:cs typeface="Poppins"/>
                <a:sym typeface="Poppins"/>
              </a:rPr>
              <a:t> efficaci non sono </a:t>
            </a:r>
            <a:r>
              <a:rPr lang="en-US" sz="2400" b="0" i="0" u="none" strike="noStrike" cap="none" dirty="0" err="1">
                <a:solidFill>
                  <a:srgbClr val="000000"/>
                </a:solidFill>
                <a:latin typeface="Poppins"/>
                <a:ea typeface="Poppins"/>
                <a:cs typeface="Poppins"/>
                <a:sym typeface="Poppins"/>
              </a:rPr>
              <a:t>quelli</a:t>
            </a:r>
            <a:r>
              <a:rPr lang="en-US" sz="2400" b="0" i="0" u="none" strike="noStrike" cap="none" dirty="0">
                <a:solidFill>
                  <a:srgbClr val="000000"/>
                </a:solidFill>
                <a:latin typeface="Poppins"/>
                <a:ea typeface="Poppins"/>
                <a:cs typeface="Poppins"/>
                <a:sym typeface="Poppins"/>
              </a:rPr>
              <a:t> che </a:t>
            </a:r>
            <a:r>
              <a:rPr lang="en-US" sz="2400" b="0" i="0" u="none" strike="noStrike" cap="none" dirty="0" err="1">
                <a:solidFill>
                  <a:srgbClr val="000000"/>
                </a:solidFill>
                <a:latin typeface="Poppins"/>
                <a:ea typeface="Poppins"/>
                <a:cs typeface="Poppins"/>
                <a:sym typeface="Poppins"/>
              </a:rPr>
              <a:t>partecipano</a:t>
            </a:r>
            <a:r>
              <a:rPr lang="en-US" sz="2400" b="0" i="0" u="none" strike="noStrike" cap="none" dirty="0">
                <a:solidFill>
                  <a:srgbClr val="000000"/>
                </a:solidFill>
                <a:latin typeface="Poppins"/>
                <a:ea typeface="Poppins"/>
                <a:cs typeface="Poppins"/>
                <a:sym typeface="Poppins"/>
              </a:rPr>
              <a:t> al </a:t>
            </a:r>
            <a:r>
              <a:rPr lang="en-US" sz="2400" b="0" i="0" u="none" strike="noStrike" cap="none" dirty="0" err="1">
                <a:solidFill>
                  <a:srgbClr val="000000"/>
                </a:solidFill>
                <a:latin typeface="Poppins"/>
                <a:ea typeface="Poppins"/>
                <a:cs typeface="Poppins"/>
                <a:sym typeface="Poppins"/>
              </a:rPr>
              <a:t>maggior</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numero</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eventi</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sviluppo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professionale</a:t>
            </a:r>
            <a:r>
              <a:rPr lang="en-US" sz="2400" b="0" i="0" u="none" strike="noStrike" cap="none" dirty="0">
                <a:solidFill>
                  <a:srgbClr val="000000"/>
                </a:solidFill>
                <a:latin typeface="Poppins"/>
                <a:ea typeface="Poppins"/>
                <a:cs typeface="Poppins"/>
                <a:sym typeface="Poppins"/>
              </a:rPr>
              <a:t> continuo, </a:t>
            </a:r>
            <a:r>
              <a:rPr lang="en-US" sz="2400" b="0" i="0" u="none" strike="noStrike" cap="none" dirty="0" err="1">
                <a:solidFill>
                  <a:srgbClr val="000000"/>
                </a:solidFill>
                <a:latin typeface="Poppins"/>
                <a:ea typeface="Poppins"/>
                <a:cs typeface="Poppins"/>
                <a:sym typeface="Poppins"/>
              </a:rPr>
              <a:t>bensì</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coloro</a:t>
            </a:r>
            <a:r>
              <a:rPr lang="en-US" sz="2400" b="0" i="0" u="none" strike="noStrike" cap="none" dirty="0">
                <a:solidFill>
                  <a:srgbClr val="000000"/>
                </a:solidFill>
                <a:latin typeface="Poppins"/>
                <a:ea typeface="Poppins"/>
                <a:cs typeface="Poppins"/>
                <a:sym typeface="Poppins"/>
              </a:rPr>
              <a:t> che </a:t>
            </a:r>
            <a:r>
              <a:rPr lang="en-US" sz="2400" b="0" i="0" u="none" strike="noStrike" cap="none" dirty="0" err="1">
                <a:solidFill>
                  <a:srgbClr val="000000"/>
                </a:solidFill>
                <a:latin typeface="Poppins"/>
                <a:ea typeface="Poppins"/>
                <a:cs typeface="Poppins"/>
                <a:sym typeface="Poppins"/>
              </a:rPr>
              <a:t>nutrono</a:t>
            </a:r>
            <a:r>
              <a:rPr lang="en-US" sz="2400" b="0" i="0" u="none" strike="noStrike" cap="none" dirty="0">
                <a:solidFill>
                  <a:srgbClr val="000000"/>
                </a:solidFill>
                <a:latin typeface="Poppins"/>
                <a:ea typeface="Poppins"/>
                <a:cs typeface="Poppins"/>
                <a:sym typeface="Poppins"/>
              </a:rPr>
              <a:t> una </a:t>
            </a:r>
            <a:r>
              <a:rPr lang="en-US" sz="2400" b="0" i="0" u="none" strike="noStrike" cap="none" dirty="0" err="1">
                <a:solidFill>
                  <a:srgbClr val="000000"/>
                </a:solidFill>
                <a:latin typeface="Poppins"/>
                <a:ea typeface="Poppins"/>
                <a:cs typeface="Poppins"/>
                <a:sym typeface="Poppins"/>
              </a:rPr>
              <a:t>curiosità</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costante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riguardo</a:t>
            </a:r>
            <a:r>
              <a:rPr lang="en-US" sz="2400" b="0" i="0" u="none" strike="noStrike" cap="none" dirty="0">
                <a:solidFill>
                  <a:srgbClr val="000000"/>
                </a:solidFill>
                <a:latin typeface="Poppins"/>
                <a:ea typeface="Poppins"/>
                <a:cs typeface="Poppins"/>
                <a:sym typeface="Poppins"/>
              </a:rPr>
              <a:t> alla propria </a:t>
            </a:r>
            <a:r>
              <a:rPr lang="en-US" sz="2400" b="0" i="0" u="none" strike="noStrike" cap="none" dirty="0" err="1">
                <a:solidFill>
                  <a:srgbClr val="000000"/>
                </a:solidFill>
                <a:latin typeface="Poppins"/>
                <a:ea typeface="Poppins"/>
                <a:cs typeface="Poppins"/>
                <a:sym typeface="Poppins"/>
              </a:rPr>
              <a:t>pratica</a:t>
            </a:r>
            <a:r>
              <a:rPr lang="en-US" sz="2400" b="0" i="0" u="none" strike="noStrike" cap="none" dirty="0">
                <a:solidFill>
                  <a:srgbClr val="000000"/>
                </a:solidFill>
                <a:latin typeface="Poppins"/>
                <a:ea typeface="Poppins"/>
                <a:cs typeface="Poppins"/>
                <a:sym typeface="Poppins"/>
              </a:rPr>
              <a:t> e sono </a:t>
            </a:r>
            <a:r>
              <a:rPr lang="en-US" sz="2400" b="0" i="0" u="none" strike="noStrike" cap="none" dirty="0" err="1">
                <a:solidFill>
                  <a:srgbClr val="000000"/>
                </a:solidFill>
                <a:latin typeface="Poppins"/>
                <a:ea typeface="Poppins"/>
                <a:cs typeface="Poppins"/>
                <a:sym typeface="Poppins"/>
              </a:rPr>
              <a:t>onesti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nel</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riconoscere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ciò</a:t>
            </a:r>
            <a:r>
              <a:rPr lang="en-US" sz="2400" b="0" i="0" u="none" strike="noStrike" cap="none" dirty="0">
                <a:solidFill>
                  <a:srgbClr val="000000"/>
                </a:solidFill>
                <a:latin typeface="Poppins"/>
                <a:ea typeface="Poppins"/>
                <a:cs typeface="Poppins"/>
                <a:sym typeface="Poppins"/>
              </a:rPr>
              <a:t> che </a:t>
            </a:r>
            <a:r>
              <a:rPr lang="en-US" sz="2400" b="0" i="0" u="none" strike="noStrike" cap="none" dirty="0" err="1">
                <a:solidFill>
                  <a:srgbClr val="000000"/>
                </a:solidFill>
                <a:latin typeface="Poppins"/>
                <a:ea typeface="Poppins"/>
                <a:cs typeface="Poppins"/>
                <a:sym typeface="Poppins"/>
              </a:rPr>
              <a:t>funziona</a:t>
            </a:r>
            <a:r>
              <a:rPr lang="en-US" sz="2400" b="0" i="0" u="none" strike="noStrike" cap="none" dirty="0">
                <a:solidFill>
                  <a:srgbClr val="000000"/>
                </a:solidFill>
                <a:latin typeface="Poppins"/>
                <a:ea typeface="Poppins"/>
                <a:cs typeface="Poppins"/>
                <a:sym typeface="Poppins"/>
              </a:rPr>
              <a:t> e </a:t>
            </a:r>
            <a:r>
              <a:rPr lang="en-US" sz="2400" b="0" i="0" u="none" strike="noStrike" cap="none" dirty="0" err="1">
                <a:solidFill>
                  <a:srgbClr val="000000"/>
                </a:solidFill>
                <a:latin typeface="Poppins"/>
                <a:ea typeface="Poppins"/>
                <a:cs typeface="Poppins"/>
                <a:sym typeface="Poppins"/>
              </a:rPr>
              <a:t>ciò</a:t>
            </a:r>
            <a:r>
              <a:rPr lang="en-US" sz="2400" b="0" i="0" u="none" strike="noStrike" cap="none" dirty="0">
                <a:solidFill>
                  <a:srgbClr val="000000"/>
                </a:solidFill>
                <a:latin typeface="Poppins"/>
                <a:ea typeface="Poppins"/>
                <a:cs typeface="Poppins"/>
                <a:sym typeface="Poppins"/>
              </a:rPr>
              <a:t> che non </a:t>
            </a:r>
            <a:r>
              <a:rPr lang="en-US" sz="2400" b="0" i="0" u="none" strike="noStrike" cap="none" dirty="0" err="1">
                <a:solidFill>
                  <a:srgbClr val="000000"/>
                </a:solidFill>
                <a:latin typeface="Poppins"/>
                <a:ea typeface="Poppins"/>
                <a:cs typeface="Poppins"/>
                <a:sym typeface="Poppins"/>
              </a:rPr>
              <a:t>funziona</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314" name="Google Shape;314;p31"/>
          <p:cNvSpPr txBox="1"/>
          <p:nvPr/>
        </p:nvSpPr>
        <p:spPr>
          <a:xfrm>
            <a:off x="6108919" y="1096729"/>
            <a:ext cx="11358199"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Sezione</a:t>
            </a:r>
            <a:r>
              <a:rPr lang="en-US" sz="2800" b="1" i="0" u="none" strike="noStrike" cap="none" dirty="0">
                <a:solidFill>
                  <a:srgbClr val="000000"/>
                </a:solidFill>
                <a:latin typeface="Poppins"/>
                <a:ea typeface="Poppins"/>
                <a:cs typeface="Poppins"/>
                <a:sym typeface="Poppins"/>
              </a:rPr>
              <a:t> 4: La </a:t>
            </a:r>
            <a:r>
              <a:rPr lang="en-US" sz="2800" b="1" i="0" u="none" strike="noStrike" cap="none" dirty="0" err="1">
                <a:solidFill>
                  <a:srgbClr val="000000"/>
                </a:solidFill>
                <a:latin typeface="Poppins"/>
                <a:ea typeface="Poppins"/>
                <a:cs typeface="Poppins"/>
                <a:sym typeface="Poppins"/>
              </a:rPr>
              <a:t>riflessione</a:t>
            </a:r>
            <a:r>
              <a:rPr lang="en-US" sz="2800" b="1" i="0" u="none" strike="noStrike" cap="none" dirty="0">
                <a:solidFill>
                  <a:srgbClr val="000000"/>
                </a:solidFill>
                <a:latin typeface="Poppins"/>
                <a:ea typeface="Poppins"/>
                <a:cs typeface="Poppins"/>
                <a:sym typeface="Poppins"/>
              </a:rPr>
              <a:t> come </a:t>
            </a:r>
            <a:r>
              <a:rPr lang="en-US" sz="2800" b="1" i="0" u="none" strike="noStrike" cap="none" dirty="0" err="1">
                <a:solidFill>
                  <a:srgbClr val="000000"/>
                </a:solidFill>
                <a:latin typeface="Poppins"/>
                <a:ea typeface="Poppins"/>
                <a:cs typeface="Poppins"/>
                <a:sym typeface="Poppins"/>
              </a:rPr>
              <a:t>abitudine</a:t>
            </a:r>
            <a:r>
              <a:rPr lang="en-US" sz="2800" b="1" i="0" u="none" strike="noStrike" cap="none" dirty="0">
                <a:solidFill>
                  <a:srgbClr val="000000"/>
                </a:solidFill>
                <a:latin typeface="Poppins"/>
                <a:ea typeface="Poppins"/>
                <a:cs typeface="Poppins"/>
                <a:sym typeface="Poppins"/>
              </a:rPr>
              <a:t> di </a:t>
            </a:r>
            <a:r>
              <a:rPr lang="en-US" sz="2800" b="1" i="0" u="none" strike="noStrike" cap="none" dirty="0" err="1">
                <a:solidFill>
                  <a:srgbClr val="000000"/>
                </a:solidFill>
                <a:latin typeface="Poppins"/>
                <a:ea typeface="Poppins"/>
                <a:cs typeface="Poppins"/>
                <a:sym typeface="Poppins"/>
              </a:rPr>
              <a:t>sviluppo</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professionale</a:t>
            </a:r>
            <a:r>
              <a:rPr lang="en-US" sz="2800" b="1" i="0" u="none" strike="noStrike" cap="none" dirty="0">
                <a:solidFill>
                  <a:srgbClr val="000000"/>
                </a:solidFill>
                <a:latin typeface="Poppins"/>
                <a:ea typeface="Poppins"/>
                <a:cs typeface="Poppins"/>
                <a:sym typeface="Poppins"/>
              </a:rPr>
              <a:t> continuo</a:t>
            </a:r>
            <a:endParaRPr sz="1400" b="0" i="0" u="none" strike="noStrike" cap="none" dirty="0">
              <a:solidFill>
                <a:srgbClr val="000000"/>
              </a:solidFill>
              <a:latin typeface="Arial"/>
              <a:ea typeface="Arial"/>
              <a:cs typeface="Arial"/>
              <a:sym typeface="Arial"/>
            </a:endParaRPr>
          </a:p>
        </p:txBody>
      </p:sp>
      <p:sp>
        <p:nvSpPr>
          <p:cNvPr id="3" name="CasellaDiTesto 2">
            <a:extLst>
              <a:ext uri="{FF2B5EF4-FFF2-40B4-BE49-F238E27FC236}">
                <a16:creationId xmlns:a16="http://schemas.microsoft.com/office/drawing/2014/main" id="{BC1FD8B6-E0AC-28B6-8B8E-7A0381FBFAA8}"/>
              </a:ext>
            </a:extLst>
          </p:cNvPr>
          <p:cNvSpPr txBox="1"/>
          <p:nvPr/>
        </p:nvSpPr>
        <p:spPr>
          <a:xfrm>
            <a:off x="6790544" y="2151799"/>
            <a:ext cx="10721616" cy="1495281"/>
          </a:xfrm>
          <a:prstGeom prst="rect">
            <a:avLst/>
          </a:prstGeom>
          <a:noFill/>
        </p:spPr>
        <p:txBody>
          <a:bodyPr wrap="square">
            <a:spAutoFit/>
          </a:bodyPr>
          <a:lstStyle/>
          <a:p>
            <a:pPr marL="0" marR="0" lvl="0" indent="0" algn="just" rtl="0">
              <a:lnSpc>
                <a:spcPct val="130009"/>
              </a:lnSpc>
              <a:spcBef>
                <a:spcPts val="0"/>
              </a:spcBef>
              <a:spcAft>
                <a:spcPts val="0"/>
              </a:spcAft>
              <a:buClr>
                <a:srgbClr val="000000"/>
              </a:buClr>
              <a:buSzPts val="2400"/>
              <a:buFont typeface="Arial"/>
              <a:buNone/>
            </a:pPr>
            <a:r>
              <a:rPr lang="it-IT" sz="2400" b="0" i="0" u="none" strike="noStrike" cap="none" dirty="0">
                <a:solidFill>
                  <a:srgbClr val="000000"/>
                </a:solidFill>
                <a:latin typeface="Poppins"/>
                <a:ea typeface="Poppins"/>
                <a:cs typeface="Poppins"/>
                <a:sym typeface="Poppins"/>
              </a:rPr>
              <a:t>Lo sviluppo professionale continuo nell’ambito di IFP è più efficace quando è integrato nella pratica quotidiana piuttosto che erogato attraverso eventi formativi occasionali.</a:t>
            </a:r>
            <a:endParaRPr lang="it-IT"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grpSp>
        <p:nvGrpSpPr>
          <p:cNvPr id="319" name="Google Shape;319;p32"/>
          <p:cNvGrpSpPr/>
          <p:nvPr/>
        </p:nvGrpSpPr>
        <p:grpSpPr>
          <a:xfrm>
            <a:off x="-1" y="4584074"/>
            <a:ext cx="18288001" cy="6357176"/>
            <a:chOff x="0" y="0"/>
            <a:chExt cx="5661114" cy="1674318"/>
          </a:xfrm>
        </p:grpSpPr>
        <p:sp>
          <p:nvSpPr>
            <p:cNvPr id="320" name="Google Shape;320;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2" name="Google Shape;322;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40" name="Google Shape;340;p32"/>
          <p:cNvGrpSpPr/>
          <p:nvPr/>
        </p:nvGrpSpPr>
        <p:grpSpPr>
          <a:xfrm>
            <a:off x="-1342907" y="9913239"/>
            <a:ext cx="20973813" cy="837562"/>
            <a:chOff x="0" y="-57150"/>
            <a:chExt cx="11607985" cy="463550"/>
          </a:xfrm>
        </p:grpSpPr>
        <p:sp>
          <p:nvSpPr>
            <p:cNvPr id="341" name="Google Shape;341;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3" name="Google Shape;343;p32"/>
          <p:cNvGrpSpPr/>
          <p:nvPr/>
        </p:nvGrpSpPr>
        <p:grpSpPr>
          <a:xfrm>
            <a:off x="4131384" y="9913239"/>
            <a:ext cx="10025232" cy="837562"/>
            <a:chOff x="0" y="-57150"/>
            <a:chExt cx="5548478" cy="463550"/>
          </a:xfrm>
        </p:grpSpPr>
        <p:sp>
          <p:nvSpPr>
            <p:cNvPr id="344" name="Google Shape;344;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6" name="Google Shape;346;p32"/>
          <p:cNvSpPr txBox="1"/>
          <p:nvPr/>
        </p:nvSpPr>
        <p:spPr>
          <a:xfrm>
            <a:off x="3891595" y="1627179"/>
            <a:ext cx="10047734"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dirty="0">
                <a:solidFill>
                  <a:srgbClr val="000000"/>
                </a:solidFill>
                <a:latin typeface="Poppins"/>
                <a:ea typeface="Poppins"/>
                <a:cs typeface="Poppins"/>
                <a:sym typeface="Poppins"/>
              </a:rPr>
              <a:t>Perché le </a:t>
            </a:r>
            <a:r>
              <a:rPr lang="en-US" sz="4499" b="1" i="0" u="none" strike="noStrike" cap="none" dirty="0" err="1">
                <a:solidFill>
                  <a:srgbClr val="000000"/>
                </a:solidFill>
                <a:latin typeface="Poppins"/>
                <a:ea typeface="Poppins"/>
                <a:cs typeface="Poppins"/>
                <a:sym typeface="Poppins"/>
              </a:rPr>
              <a:t>competenze</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trasversali</a:t>
            </a:r>
            <a:r>
              <a:rPr lang="en-US" sz="4499" b="1" i="0" u="none" strike="noStrike" cap="none" dirty="0">
                <a:solidFill>
                  <a:srgbClr val="000000"/>
                </a:solidFill>
                <a:latin typeface="Poppins"/>
                <a:ea typeface="Poppins"/>
                <a:cs typeface="Poppins"/>
                <a:sym typeface="Poppins"/>
              </a:rPr>
              <a:t> sono </a:t>
            </a:r>
            <a:r>
              <a:rPr lang="en-US" sz="4499" b="1" i="0" u="none" strike="noStrike" cap="none" dirty="0" err="1">
                <a:solidFill>
                  <a:srgbClr val="000000"/>
                </a:solidFill>
                <a:latin typeface="Poppins"/>
                <a:ea typeface="Poppins"/>
                <a:cs typeface="Poppins"/>
                <a:sym typeface="Poppins"/>
              </a:rPr>
              <a:t>importanti</a:t>
            </a:r>
            <a:endParaRPr sz="1400" b="0" i="0" u="none" strike="noStrike" cap="none" dirty="0">
              <a:solidFill>
                <a:srgbClr val="000000"/>
              </a:solidFill>
              <a:latin typeface="Arial"/>
              <a:ea typeface="Arial"/>
              <a:cs typeface="Arial"/>
              <a:sym typeface="Arial"/>
            </a:endParaRPr>
          </a:p>
        </p:txBody>
      </p:sp>
      <p:sp>
        <p:nvSpPr>
          <p:cNvPr id="347" name="Google Shape;347;p32"/>
          <p:cNvSpPr txBox="1"/>
          <p:nvPr/>
        </p:nvSpPr>
        <p:spPr>
          <a:xfrm>
            <a:off x="1028699" y="6994724"/>
            <a:ext cx="3841217" cy="14604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err="1">
                <a:solidFill>
                  <a:srgbClr val="FFFFFF"/>
                </a:solidFill>
                <a:latin typeface="Poppins"/>
                <a:ea typeface="Poppins"/>
                <a:cs typeface="Poppins"/>
                <a:sym typeface="Poppins"/>
              </a:rPr>
              <a:t>Dipende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dalla</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capacità</a:t>
            </a:r>
            <a:r>
              <a:rPr lang="en-US" sz="1825" b="0" i="0" u="none" strike="noStrike" cap="none" dirty="0">
                <a:solidFill>
                  <a:srgbClr val="FFFFFF"/>
                </a:solidFill>
                <a:latin typeface="Poppins"/>
                <a:ea typeface="Poppins"/>
                <a:cs typeface="Poppins"/>
                <a:sym typeface="Poppins"/>
              </a:rPr>
              <a:t> di </a:t>
            </a:r>
            <a:r>
              <a:rPr lang="en-US" sz="1825" b="0" i="0" u="none" strike="noStrike" cap="none" dirty="0" err="1">
                <a:solidFill>
                  <a:srgbClr val="FFFFFF"/>
                </a:solidFill>
                <a:latin typeface="Poppins"/>
                <a:ea typeface="Poppins"/>
                <a:cs typeface="Poppins"/>
                <a:sym typeface="Poppins"/>
              </a:rPr>
              <a:t>rendersi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conto</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quando</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qualcosa</a:t>
            </a:r>
            <a:r>
              <a:rPr lang="en-US" sz="1825" b="0" i="0" u="none" strike="noStrike" cap="none" dirty="0">
                <a:solidFill>
                  <a:srgbClr val="FFFFFF"/>
                </a:solidFill>
                <a:latin typeface="Poppins"/>
                <a:ea typeface="Poppins"/>
                <a:cs typeface="Poppins"/>
                <a:sym typeface="Poppins"/>
              </a:rPr>
              <a:t> non </a:t>
            </a:r>
            <a:r>
              <a:rPr lang="en-US" sz="1825" b="0" i="0" u="none" strike="noStrike" cap="none" dirty="0" err="1">
                <a:solidFill>
                  <a:srgbClr val="FFFFFF"/>
                </a:solidFill>
                <a:latin typeface="Poppins"/>
                <a:ea typeface="Poppins"/>
                <a:cs typeface="Poppins"/>
                <a:sym typeface="Poppins"/>
              </a:rPr>
              <a:t>funziona</a:t>
            </a:r>
            <a:r>
              <a:rPr lang="en-US" sz="1825" b="0" i="0" u="none" strike="noStrike" cap="none" dirty="0">
                <a:solidFill>
                  <a:srgbClr val="FFFFFF"/>
                </a:solidFill>
                <a:latin typeface="Poppins"/>
                <a:ea typeface="Poppins"/>
                <a:cs typeface="Poppins"/>
                <a:sym typeface="Poppins"/>
              </a:rPr>
              <a:t> e di </a:t>
            </a:r>
            <a:r>
              <a:rPr lang="en-US" sz="1825" b="0" i="0" u="none" strike="noStrike" cap="none" dirty="0" err="1">
                <a:solidFill>
                  <a:srgbClr val="FFFFFF"/>
                </a:solidFill>
                <a:latin typeface="Poppins"/>
                <a:ea typeface="Poppins"/>
                <a:cs typeface="Poppins"/>
                <a:sym typeface="Poppins"/>
              </a:rPr>
              <a:t>cambiare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approccio</a:t>
            </a:r>
            <a:r>
              <a:rPr lang="en-US" sz="1825"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48" name="Google Shape;348;p32"/>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Adattabilità</a:t>
            </a:r>
            <a:endParaRPr sz="1400" b="0" i="0" u="none" strike="noStrike" cap="none">
              <a:solidFill>
                <a:srgbClr val="000000"/>
              </a:solidFill>
              <a:latin typeface="Arial"/>
              <a:ea typeface="Arial"/>
              <a:cs typeface="Arial"/>
              <a:sym typeface="Arial"/>
            </a:endParaRPr>
          </a:p>
        </p:txBody>
      </p:sp>
      <p:sp>
        <p:nvSpPr>
          <p:cNvPr id="349" name="Google Shape;349;p32"/>
          <p:cNvSpPr txBox="1"/>
          <p:nvPr/>
        </p:nvSpPr>
        <p:spPr>
          <a:xfrm>
            <a:off x="5502103" y="6994725"/>
            <a:ext cx="3239296" cy="18255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Si </a:t>
            </a:r>
            <a:r>
              <a:rPr lang="en-US" sz="1825" b="0" i="0" u="none" strike="noStrike" cap="none" dirty="0" err="1">
                <a:solidFill>
                  <a:srgbClr val="FFFFFF"/>
                </a:solidFill>
                <a:latin typeface="Poppins"/>
                <a:ea typeface="Poppins"/>
                <a:cs typeface="Poppins"/>
                <a:sym typeface="Poppins"/>
              </a:rPr>
              <a:t>sviluppa</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quando</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studenti</a:t>
            </a:r>
            <a:r>
              <a:rPr lang="en-US" sz="1825" b="0" i="0" u="none" strike="noStrike" cap="none" dirty="0">
                <a:solidFill>
                  <a:srgbClr val="FFFFFF"/>
                </a:solidFill>
                <a:latin typeface="Poppins"/>
                <a:ea typeface="Poppins"/>
                <a:cs typeface="Poppins"/>
                <a:sym typeface="Poppins"/>
              </a:rPr>
              <a:t> e </a:t>
            </a:r>
            <a:r>
              <a:rPr lang="en-US" sz="1825" b="0" i="0" u="none" strike="noStrike" cap="none" dirty="0" err="1">
                <a:solidFill>
                  <a:srgbClr val="FFFFFF"/>
                </a:solidFill>
                <a:latin typeface="Poppins"/>
                <a:ea typeface="Poppins"/>
                <a:cs typeface="Poppins"/>
                <a:sym typeface="Poppins"/>
              </a:rPr>
              <a:t>formatori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acquisiscono</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l’abitudine</a:t>
            </a:r>
            <a:r>
              <a:rPr lang="en-US" sz="1825" b="0" i="0" u="none" strike="noStrike" cap="none" dirty="0">
                <a:solidFill>
                  <a:srgbClr val="FFFFFF"/>
                </a:solidFill>
                <a:latin typeface="Poppins"/>
                <a:ea typeface="Poppins"/>
                <a:cs typeface="Poppins"/>
                <a:sym typeface="Poppins"/>
              </a:rPr>
              <a:t> di </a:t>
            </a:r>
            <a:r>
              <a:rPr lang="en-US" sz="1825" b="0" i="0" u="none" strike="noStrike" cap="none" dirty="0" err="1">
                <a:solidFill>
                  <a:srgbClr val="FFFFFF"/>
                </a:solidFill>
                <a:latin typeface="Poppins"/>
                <a:ea typeface="Poppins"/>
                <a:cs typeface="Poppins"/>
                <a:sym typeface="Poppins"/>
              </a:rPr>
              <a:t>imparare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dalle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difficoltà</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anziché</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lasciarsi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definire</a:t>
            </a:r>
            <a:r>
              <a:rPr lang="en-US" sz="1825" b="0" i="0" u="none" strike="noStrike" cap="none" dirty="0">
                <a:solidFill>
                  <a:srgbClr val="FFFFFF"/>
                </a:solidFill>
                <a:latin typeface="Poppins"/>
                <a:ea typeface="Poppins"/>
                <a:cs typeface="Poppins"/>
                <a:sym typeface="Poppins"/>
              </a:rPr>
              <a:t> da esse.</a:t>
            </a:r>
            <a:endParaRPr sz="1400" b="0" i="0" u="none" strike="noStrike" cap="none" dirty="0">
              <a:solidFill>
                <a:srgbClr val="000000"/>
              </a:solidFill>
              <a:latin typeface="Arial"/>
              <a:ea typeface="Arial"/>
              <a:cs typeface="Arial"/>
              <a:sym typeface="Arial"/>
            </a:endParaRPr>
          </a:p>
        </p:txBody>
      </p:sp>
      <p:sp>
        <p:nvSpPr>
          <p:cNvPr id="350" name="Google Shape;350;p32"/>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Resilienza</a:t>
            </a:r>
            <a:endParaRPr sz="1400" b="0" i="0" u="none" strike="noStrike" cap="none">
              <a:solidFill>
                <a:srgbClr val="000000"/>
              </a:solidFill>
              <a:latin typeface="Arial"/>
              <a:ea typeface="Arial"/>
              <a:cs typeface="Arial"/>
              <a:sym typeface="Arial"/>
            </a:endParaRPr>
          </a:p>
        </p:txBody>
      </p:sp>
      <p:sp>
        <p:nvSpPr>
          <p:cNvPr id="351" name="Google Shape;351;p32"/>
          <p:cNvSpPr txBox="1"/>
          <p:nvPr/>
        </p:nvSpPr>
        <p:spPr>
          <a:xfrm>
            <a:off x="9373585" y="6994725"/>
            <a:ext cx="3539733" cy="18255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err="1">
                <a:solidFill>
                  <a:srgbClr val="FFFFFF"/>
                </a:solidFill>
                <a:latin typeface="Poppins"/>
                <a:ea typeface="Poppins"/>
                <a:cs typeface="Poppins"/>
                <a:sym typeface="Poppins"/>
              </a:rPr>
              <a:t>Migliora</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quando</a:t>
            </a:r>
            <a:r>
              <a:rPr lang="en-US" sz="1825" b="0" i="0" u="none" strike="noStrike" cap="none" dirty="0">
                <a:solidFill>
                  <a:srgbClr val="FFFFFF"/>
                </a:solidFill>
                <a:latin typeface="Poppins"/>
                <a:ea typeface="Poppins"/>
                <a:cs typeface="Poppins"/>
                <a:sym typeface="Poppins"/>
              </a:rPr>
              <a:t> gli </a:t>
            </a:r>
            <a:r>
              <a:rPr lang="en-US" sz="1825" b="0" i="0" u="none" strike="noStrike" cap="none" dirty="0" err="1">
                <a:solidFill>
                  <a:srgbClr val="FFFFFF"/>
                </a:solidFill>
                <a:latin typeface="Poppins"/>
                <a:ea typeface="Poppins"/>
                <a:cs typeface="Poppins"/>
                <a:sym typeface="Poppins"/>
              </a:rPr>
              <a:t>studenti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riescono</a:t>
            </a:r>
            <a:r>
              <a:rPr lang="en-US" sz="1825" b="0" i="0" u="none" strike="noStrike" cap="none" dirty="0">
                <a:solidFill>
                  <a:srgbClr val="FFFFFF"/>
                </a:solidFill>
                <a:latin typeface="Poppins"/>
                <a:ea typeface="Poppins"/>
                <a:cs typeface="Poppins"/>
                <a:sym typeface="Poppins"/>
              </a:rPr>
              <a:t> a </a:t>
            </a:r>
            <a:r>
              <a:rPr lang="en-US" sz="1825" b="0" i="0" u="none" strike="noStrike" cap="none" dirty="0" err="1">
                <a:solidFill>
                  <a:srgbClr val="FFFFFF"/>
                </a:solidFill>
                <a:latin typeface="Poppins"/>
                <a:ea typeface="Poppins"/>
                <a:cs typeface="Poppins"/>
                <a:sym typeface="Poppins"/>
              </a:rPr>
              <a:t>monitorare</a:t>
            </a:r>
            <a:r>
              <a:rPr lang="en-US" sz="1825" b="0" i="0" u="none" strike="noStrike" cap="none" dirty="0">
                <a:solidFill>
                  <a:srgbClr val="FFFFFF"/>
                </a:solidFill>
                <a:latin typeface="Poppins"/>
                <a:ea typeface="Poppins"/>
                <a:cs typeface="Poppins"/>
                <a:sym typeface="Poppins"/>
              </a:rPr>
              <a:t> il proprio </a:t>
            </a:r>
            <a:r>
              <a:rPr lang="en-US" sz="1825" b="0" i="0" u="none" strike="noStrike" cap="none" dirty="0" err="1">
                <a:solidFill>
                  <a:srgbClr val="FFFFFF"/>
                </a:solidFill>
                <a:latin typeface="Poppins"/>
                <a:ea typeface="Poppins"/>
                <a:cs typeface="Poppins"/>
                <a:sym typeface="Poppins"/>
              </a:rPr>
              <a:t>ragionamento</a:t>
            </a:r>
            <a:r>
              <a:rPr lang="en-US" sz="1825" b="0" i="0" u="none" strike="noStrike" cap="none" dirty="0">
                <a:solidFill>
                  <a:srgbClr val="FFFFFF"/>
                </a:solidFill>
                <a:latin typeface="Poppins"/>
                <a:ea typeface="Poppins"/>
                <a:cs typeface="Poppins"/>
                <a:sym typeface="Poppins"/>
              </a:rPr>
              <a:t> e a </a:t>
            </a:r>
            <a:r>
              <a:rPr lang="en-US" sz="1825" b="0" i="0" u="none" strike="noStrike" cap="none" dirty="0" err="1">
                <a:solidFill>
                  <a:srgbClr val="FFFFFF"/>
                </a:solidFill>
                <a:latin typeface="Poppins"/>
                <a:ea typeface="Poppins"/>
                <a:cs typeface="Poppins"/>
                <a:sym typeface="Poppins"/>
              </a:rPr>
              <a:t>identificare</a:t>
            </a:r>
            <a:r>
              <a:rPr lang="en-US" sz="1825" b="0" i="0" u="none" strike="noStrike" cap="none" dirty="0">
                <a:solidFill>
                  <a:srgbClr val="FFFFFF"/>
                </a:solidFill>
                <a:latin typeface="Poppins"/>
                <a:ea typeface="Poppins"/>
                <a:cs typeface="Poppins"/>
                <a:sym typeface="Poppins"/>
              </a:rPr>
              <a:t> dove il loro </a:t>
            </a:r>
            <a:r>
              <a:rPr lang="en-US" sz="1825" b="0" i="0" u="none" strike="noStrike" cap="none" dirty="0" err="1">
                <a:solidFill>
                  <a:srgbClr val="FFFFFF"/>
                </a:solidFill>
                <a:latin typeface="Poppins"/>
                <a:ea typeface="Poppins"/>
                <a:cs typeface="Poppins"/>
                <a:sym typeface="Poppins"/>
              </a:rPr>
              <a:t>pensiero</a:t>
            </a:r>
            <a:r>
              <a:rPr lang="en-US" sz="1825" b="0" i="0" u="none" strike="noStrike" cap="none" dirty="0">
                <a:solidFill>
                  <a:srgbClr val="FFFFFF"/>
                </a:solidFill>
                <a:latin typeface="Poppins"/>
                <a:ea typeface="Poppins"/>
                <a:cs typeface="Poppins"/>
                <a:sym typeface="Poppins"/>
              </a:rPr>
              <a:t> ha </a:t>
            </a:r>
            <a:r>
              <a:rPr lang="en-US" sz="1825" b="0" i="0" u="none" strike="noStrike" cap="none" dirty="0" err="1">
                <a:solidFill>
                  <a:srgbClr val="FFFFFF"/>
                </a:solidFill>
                <a:latin typeface="Poppins"/>
                <a:ea typeface="Poppins"/>
                <a:cs typeface="Poppins"/>
                <a:sym typeface="Poppins"/>
              </a:rPr>
              <a:t>sbagliato</a:t>
            </a:r>
            <a:r>
              <a:rPr lang="en-US" sz="1825"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52" name="Google Shape;352;p32"/>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Risoluzione dei problemi</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13701252" y="6994725"/>
            <a:ext cx="3383985" cy="219060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Si </a:t>
            </a:r>
            <a:r>
              <a:rPr lang="en-US" sz="1825" b="0" i="0" u="none" strike="noStrike" cap="none" dirty="0" err="1">
                <a:solidFill>
                  <a:srgbClr val="FFFFFF"/>
                </a:solidFill>
                <a:latin typeface="Poppins"/>
                <a:ea typeface="Poppins"/>
                <a:cs typeface="Poppins"/>
                <a:sym typeface="Poppins"/>
              </a:rPr>
              <a:t>rafforza</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quando</a:t>
            </a:r>
            <a:r>
              <a:rPr lang="en-US" sz="1825" b="0" i="0" u="none" strike="noStrike" cap="none" dirty="0">
                <a:solidFill>
                  <a:srgbClr val="FFFFFF"/>
                </a:solidFill>
                <a:latin typeface="Poppins"/>
                <a:ea typeface="Poppins"/>
                <a:cs typeface="Poppins"/>
                <a:sym typeface="Poppins"/>
              </a:rPr>
              <a:t> i </a:t>
            </a:r>
            <a:r>
              <a:rPr lang="en-US" sz="1825" b="0" i="0" u="none" strike="noStrike" cap="none" dirty="0" err="1">
                <a:solidFill>
                  <a:srgbClr val="FFFFFF"/>
                </a:solidFill>
                <a:latin typeface="Poppins"/>
                <a:ea typeface="Poppins"/>
                <a:cs typeface="Poppins"/>
                <a:sym typeface="Poppins"/>
              </a:rPr>
              <a:t>professionisti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si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considerano</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studenti</a:t>
            </a:r>
            <a:r>
              <a:rPr lang="en-US" sz="1825" b="0" i="0" u="none" strike="noStrike" cap="none" dirty="0">
                <a:solidFill>
                  <a:srgbClr val="FFFFFF"/>
                </a:solidFill>
                <a:latin typeface="Poppins"/>
                <a:ea typeface="Poppins"/>
                <a:cs typeface="Poppins"/>
                <a:sym typeface="Poppins"/>
              </a:rPr>
              <a:t> in continua </a:t>
            </a:r>
            <a:r>
              <a:rPr lang="en-US" sz="1825" b="0" i="0" u="none" strike="noStrike" cap="none" dirty="0" err="1">
                <a:solidFill>
                  <a:srgbClr val="FFFFFF"/>
                </a:solidFill>
                <a:latin typeface="Poppins"/>
                <a:ea typeface="Poppins"/>
                <a:cs typeface="Poppins"/>
                <a:sym typeface="Poppins"/>
              </a:rPr>
              <a:t>evoluzione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anziché</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tecnici</a:t>
            </a:r>
            <a:r>
              <a:rPr lang="en-US" sz="1825" b="0" i="0" u="none" strike="noStrike" cap="none" dirty="0">
                <a:solidFill>
                  <a:srgbClr val="FFFFFF"/>
                </a:solidFill>
                <a:latin typeface="Poppins"/>
                <a:ea typeface="Poppins"/>
                <a:cs typeface="Poppins"/>
                <a:sym typeface="Poppins"/>
              </a:rPr>
              <a:t> che hanno già </a:t>
            </a:r>
            <a:r>
              <a:rPr lang="en-US" sz="1825" b="0" i="0" u="none" strike="noStrike" cap="none" dirty="0" err="1">
                <a:solidFill>
                  <a:srgbClr val="FFFFFF"/>
                </a:solidFill>
                <a:latin typeface="Poppins"/>
                <a:ea typeface="Poppins"/>
                <a:cs typeface="Poppins"/>
                <a:sym typeface="Poppins"/>
              </a:rPr>
              <a:t>raggiunto</a:t>
            </a:r>
            <a:r>
              <a:rPr lang="en-US" sz="1825" b="0" i="0" u="none" strike="noStrike" cap="none" dirty="0">
                <a:solidFill>
                  <a:srgbClr val="FFFFFF"/>
                </a:solidFill>
                <a:latin typeface="Poppins"/>
                <a:ea typeface="Poppins"/>
                <a:cs typeface="Poppins"/>
                <a:sym typeface="Poppins"/>
              </a:rPr>
              <a:t> il </a:t>
            </a:r>
            <a:r>
              <a:rPr lang="en-US" sz="1825" b="0" i="0" u="none" strike="noStrike" cap="none" dirty="0" err="1">
                <a:solidFill>
                  <a:srgbClr val="FFFFFF"/>
                </a:solidFill>
                <a:latin typeface="Poppins"/>
                <a:ea typeface="Poppins"/>
                <a:cs typeface="Poppins"/>
                <a:sym typeface="Poppins"/>
              </a:rPr>
              <a:t>traguardo</a:t>
            </a:r>
            <a:r>
              <a:rPr lang="en-US" sz="1825"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354" name="Google Shape;354;p32"/>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Identità professionale</a:t>
            </a:r>
            <a:endParaRPr sz="1400" b="0" i="0" u="none" strike="noStrike" cap="none">
              <a:solidFill>
                <a:srgbClr val="000000"/>
              </a:solidFill>
              <a:latin typeface="Arial"/>
              <a:ea typeface="Arial"/>
              <a:cs typeface="Arial"/>
              <a:sym typeface="Arial"/>
            </a:endParaRPr>
          </a:p>
        </p:txBody>
      </p:sp>
      <p:sp>
        <p:nvSpPr>
          <p:cNvPr id="355" name="Google Shape;355;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2" name="Google Shape;362;p33"/>
          <p:cNvSpPr/>
          <p:nvPr/>
        </p:nvSpPr>
        <p:spPr>
          <a:xfrm rot="4721273" flipH="1">
            <a:off x="-2004714" y="2299169"/>
            <a:ext cx="14314219" cy="446738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63" name="Google Shape;363;p33"/>
          <p:cNvGrpSpPr/>
          <p:nvPr/>
        </p:nvGrpSpPr>
        <p:grpSpPr>
          <a:xfrm>
            <a:off x="4977061" y="1004390"/>
            <a:ext cx="857867" cy="857867"/>
            <a:chOff x="0" y="0"/>
            <a:chExt cx="812800" cy="812800"/>
          </a:xfrm>
        </p:grpSpPr>
        <p:sp>
          <p:nvSpPr>
            <p:cNvPr id="364" name="Google Shape;364;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6" name="Google Shape;366;p33"/>
          <p:cNvGrpSpPr/>
          <p:nvPr/>
        </p:nvGrpSpPr>
        <p:grpSpPr>
          <a:xfrm>
            <a:off x="5608799" y="2319529"/>
            <a:ext cx="604566" cy="604566"/>
            <a:chOff x="0" y="0"/>
            <a:chExt cx="812800" cy="812800"/>
          </a:xfrm>
        </p:grpSpPr>
        <p:sp>
          <p:nvSpPr>
            <p:cNvPr id="367" name="Google Shape;36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grpSp>
        <p:nvGrpSpPr>
          <p:cNvPr id="369" name="Google Shape;369;p33"/>
          <p:cNvGrpSpPr/>
          <p:nvPr/>
        </p:nvGrpSpPr>
        <p:grpSpPr>
          <a:xfrm>
            <a:off x="4715687" y="817378"/>
            <a:ext cx="637633" cy="637633"/>
            <a:chOff x="0" y="0"/>
            <a:chExt cx="812800" cy="812800"/>
          </a:xfrm>
        </p:grpSpPr>
        <p:sp>
          <p:nvSpPr>
            <p:cNvPr id="370" name="Google Shape;37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2" name="Google Shape;372;p3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3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33"/>
          <p:cNvSpPr txBox="1"/>
          <p:nvPr/>
        </p:nvSpPr>
        <p:spPr>
          <a:xfrm>
            <a:off x="7477432" y="3585024"/>
            <a:ext cx="9894095" cy="3437864"/>
          </a:xfrm>
          <a:prstGeom prst="rect">
            <a:avLst/>
          </a:prstGeom>
          <a:noFill/>
          <a:ln>
            <a:noFill/>
          </a:ln>
        </p:spPr>
        <p:txBody>
          <a:bodyPr spcFirstLastPara="1" wrap="square" lIns="0" tIns="0" rIns="0" bIns="0" anchor="t" anchorCtr="0">
            <a:spAutoFit/>
          </a:bodyPr>
          <a:lstStyle/>
          <a:p>
            <a:pPr marL="342900" marR="0" lvl="0" indent="-342900" algn="just"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Organizzando</a:t>
            </a:r>
            <a:r>
              <a:rPr lang="en-US" sz="2400" b="0" i="0" u="none" strike="noStrike" cap="none" dirty="0">
                <a:solidFill>
                  <a:srgbClr val="000000"/>
                </a:solidFill>
                <a:latin typeface="Poppins"/>
                <a:ea typeface="Poppins"/>
                <a:cs typeface="Poppins"/>
                <a:sym typeface="Poppins"/>
              </a:rPr>
              <a:t> un </a:t>
            </a:r>
            <a:r>
              <a:rPr lang="en-US" sz="2400" b="0" i="0" u="none" strike="noStrike" cap="none" dirty="0" err="1">
                <a:solidFill>
                  <a:srgbClr val="000000"/>
                </a:solidFill>
                <a:latin typeface="Poppins"/>
                <a:ea typeface="Poppins"/>
                <a:cs typeface="Poppins"/>
                <a:sym typeface="Poppins"/>
              </a:rPr>
              <a:t>programma</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osservazione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reciproca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tra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colleghi</a:t>
            </a:r>
            <a:r>
              <a:rPr lang="en-US" sz="2400" b="0" i="0" u="none" strike="noStrike" cap="none" dirty="0">
                <a:solidFill>
                  <a:srgbClr val="000000"/>
                </a:solidFill>
                <a:latin typeface="Poppins"/>
                <a:ea typeface="Poppins"/>
                <a:cs typeface="Poppins"/>
                <a:sym typeface="Poppins"/>
              </a:rPr>
              <a:t> con un </a:t>
            </a:r>
            <a:r>
              <a:rPr lang="en-US" sz="2400" b="0" i="0" u="none" strike="noStrike" cap="none" dirty="0" err="1">
                <a:solidFill>
                  <a:srgbClr val="000000"/>
                </a:solidFill>
                <a:latin typeface="Poppins"/>
                <a:ea typeface="Poppins"/>
                <a:cs typeface="Poppins"/>
                <a:sym typeface="Poppins"/>
              </a:rPr>
              <a:t>collega</a:t>
            </a:r>
            <a:r>
              <a:rPr lang="en-US" sz="2400" b="0" i="0" u="none" strike="noStrike" cap="none" dirty="0">
                <a:solidFill>
                  <a:srgbClr val="000000"/>
                </a:solidFill>
                <a:latin typeface="Poppins"/>
                <a:ea typeface="Poppins"/>
                <a:cs typeface="Poppins"/>
                <a:sym typeface="Poppins"/>
              </a:rPr>
              <a:t> per </a:t>
            </a:r>
            <a:r>
              <a:rPr lang="en-US" sz="2400" b="0" i="0" u="none" strike="noStrike" cap="none" dirty="0" err="1">
                <a:solidFill>
                  <a:srgbClr val="000000"/>
                </a:solidFill>
                <a:latin typeface="Poppins"/>
                <a:ea typeface="Poppins"/>
                <a:cs typeface="Poppins"/>
                <a:sym typeface="Poppins"/>
              </a:rPr>
              <a:t>semestre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incentrato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su</a:t>
            </a:r>
            <a:r>
              <a:rPr lang="en-US" sz="2400" b="0" i="0" u="none" strike="noStrike" cap="none" dirty="0">
                <a:solidFill>
                  <a:srgbClr val="000000"/>
                </a:solidFill>
                <a:latin typeface="Poppins"/>
                <a:ea typeface="Poppins"/>
                <a:cs typeface="Poppins"/>
                <a:sym typeface="Poppins"/>
              </a:rPr>
              <a:t> una </a:t>
            </a:r>
            <a:r>
              <a:rPr lang="en-US" sz="2400" b="0" i="0" u="none" strike="noStrike" cap="none" dirty="0" err="1">
                <a:solidFill>
                  <a:srgbClr val="000000"/>
                </a:solidFill>
                <a:latin typeface="Poppins"/>
                <a:ea typeface="Poppins"/>
                <a:cs typeface="Poppins"/>
                <a:sym typeface="Poppins"/>
              </a:rPr>
              <a:t>domanda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specifica</a:t>
            </a:r>
            <a:r>
              <a:rPr lang="en-US" sz="2400" b="0" i="0" u="none" strike="noStrike" cap="none" dirty="0">
                <a:solidFill>
                  <a:srgbClr val="000000"/>
                </a:solidFill>
                <a:latin typeface="Poppins"/>
                <a:ea typeface="Poppins"/>
                <a:cs typeface="Poppins"/>
                <a:sym typeface="Poppins"/>
              </a:rPr>
              <a:t> e </a:t>
            </a:r>
            <a:r>
              <a:rPr lang="en-US" sz="2400" b="0" i="0" u="none" strike="noStrike" cap="none" dirty="0" err="1">
                <a:solidFill>
                  <a:srgbClr val="000000"/>
                </a:solidFill>
                <a:latin typeface="Poppins"/>
                <a:ea typeface="Poppins"/>
                <a:cs typeface="Poppins"/>
                <a:sym typeface="Poppins"/>
              </a:rPr>
              <a:t>concordata</a:t>
            </a:r>
            <a:endParaRPr dirty="0"/>
          </a:p>
          <a:p>
            <a:pPr marL="342900" marR="0" lvl="0" indent="-342900" algn="just"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Inserendo</a:t>
            </a:r>
            <a:r>
              <a:rPr lang="en-US" sz="2400" b="0" i="0" u="none" strike="noStrike" cap="none" dirty="0">
                <a:solidFill>
                  <a:srgbClr val="000000"/>
                </a:solidFill>
                <a:latin typeface="Poppins"/>
                <a:ea typeface="Poppins"/>
                <a:cs typeface="Poppins"/>
                <a:sym typeface="Poppins"/>
              </a:rPr>
              <a:t> in ogni </a:t>
            </a:r>
            <a:r>
              <a:rPr lang="en-US" sz="2400" b="0" i="0" u="none" strike="noStrike" cap="none" dirty="0" err="1">
                <a:solidFill>
                  <a:srgbClr val="000000"/>
                </a:solidFill>
                <a:latin typeface="Poppins"/>
                <a:ea typeface="Poppins"/>
                <a:cs typeface="Poppins"/>
                <a:sym typeface="Poppins"/>
              </a:rPr>
              <a:t>sessione</a:t>
            </a:r>
            <a:r>
              <a:rPr lang="en-US" sz="2400" b="0" i="0" u="none" strike="noStrike" cap="none" dirty="0">
                <a:solidFill>
                  <a:srgbClr val="000000"/>
                </a:solidFill>
                <a:latin typeface="Poppins"/>
                <a:ea typeface="Poppins"/>
                <a:cs typeface="Poppins"/>
                <a:sym typeface="Poppins"/>
              </a:rPr>
              <a:t> un </a:t>
            </a:r>
            <a:r>
              <a:rPr lang="en-US" sz="2400" b="0" i="0" u="none" strike="noStrike" cap="none" dirty="0" err="1">
                <a:solidFill>
                  <a:srgbClr val="000000"/>
                </a:solidFill>
                <a:latin typeface="Poppins"/>
                <a:ea typeface="Poppins"/>
                <a:cs typeface="Poppins"/>
                <a:sym typeface="Poppins"/>
              </a:rPr>
              <a:t>momento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strutturato</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riflessione</a:t>
            </a:r>
            <a:r>
              <a:rPr lang="en-US" sz="2400" b="0" i="0" u="none" strike="noStrike" cap="none" dirty="0">
                <a:solidFill>
                  <a:srgbClr val="000000"/>
                </a:solidFill>
                <a:latin typeface="Poppins"/>
                <a:ea typeface="Poppins"/>
                <a:cs typeface="Poppins"/>
                <a:sym typeface="Poppins"/>
              </a:rPr>
              <a:t> da </a:t>
            </a:r>
            <a:r>
              <a:rPr lang="en-US" sz="2400" b="0" i="0" u="none" strike="noStrike" cap="none" dirty="0" err="1">
                <a:solidFill>
                  <a:srgbClr val="000000"/>
                </a:solidFill>
                <a:latin typeface="Poppins"/>
                <a:ea typeface="Poppins"/>
                <a:cs typeface="Poppins"/>
                <a:sym typeface="Poppins"/>
              </a:rPr>
              <a:t>parte</a:t>
            </a:r>
            <a:r>
              <a:rPr lang="en-US" sz="2400" b="0" i="0" u="none" strike="noStrike" cap="none" dirty="0">
                <a:solidFill>
                  <a:srgbClr val="000000"/>
                </a:solidFill>
                <a:latin typeface="Poppins"/>
                <a:ea typeface="Poppins"/>
                <a:cs typeface="Poppins"/>
                <a:sym typeface="Poppins"/>
              </a:rPr>
              <a:t> degli </a:t>
            </a:r>
            <a:r>
              <a:rPr lang="en-US" sz="2400" b="0" i="0" u="none" strike="noStrike" cap="none" dirty="0" err="1">
                <a:solidFill>
                  <a:srgbClr val="000000"/>
                </a:solidFill>
                <a:latin typeface="Poppins"/>
                <a:ea typeface="Poppins"/>
                <a:cs typeface="Poppins"/>
                <a:sym typeface="Poppins"/>
              </a:rPr>
              <a:t>allievi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anche</a:t>
            </a:r>
            <a:r>
              <a:rPr lang="en-US" sz="2400" b="0" i="0" u="none" strike="noStrike" cap="none" dirty="0">
                <a:solidFill>
                  <a:srgbClr val="000000"/>
                </a:solidFill>
                <a:latin typeface="Poppins"/>
                <a:ea typeface="Poppins"/>
                <a:cs typeface="Poppins"/>
                <a:sym typeface="Poppins"/>
              </a:rPr>
              <a:t> breve</a:t>
            </a:r>
            <a:endParaRPr dirty="0"/>
          </a:p>
          <a:p>
            <a:pPr marL="342900" marR="0" lvl="0" indent="-342900" algn="just" rtl="0">
              <a:lnSpc>
                <a:spcPct val="130009"/>
              </a:lnSpc>
              <a:spcBef>
                <a:spcPts val="150"/>
              </a:spcBef>
              <a:spcAft>
                <a:spcPts val="0"/>
              </a:spcAft>
              <a:buClr>
                <a:srgbClr val="000000"/>
              </a:buClr>
              <a:buSzPts val="2400"/>
              <a:buFont typeface="Arial"/>
              <a:buChar char="•"/>
            </a:pPr>
            <a:r>
              <a:rPr lang="en-US" sz="2400" b="0" i="0" u="none" strike="noStrike" cap="none" dirty="0" err="1">
                <a:solidFill>
                  <a:srgbClr val="000000"/>
                </a:solidFill>
                <a:latin typeface="Poppins"/>
                <a:ea typeface="Poppins"/>
                <a:cs typeface="Poppins"/>
                <a:sym typeface="Poppins"/>
              </a:rPr>
              <a:t>Rivedere</a:t>
            </a:r>
            <a:r>
              <a:rPr lang="en-US" sz="2400" b="0" i="0" u="none" strike="noStrike" cap="none" dirty="0">
                <a:solidFill>
                  <a:srgbClr val="000000"/>
                </a:solidFill>
                <a:latin typeface="Poppins"/>
                <a:ea typeface="Poppins"/>
                <a:cs typeface="Poppins"/>
                <a:sym typeface="Poppins"/>
              </a:rPr>
              <a:t> il proprio </a:t>
            </a:r>
            <a:r>
              <a:rPr lang="en-US" sz="2400" b="0" i="0" u="none" strike="noStrike" cap="none" dirty="0" err="1">
                <a:solidFill>
                  <a:srgbClr val="000000"/>
                </a:solidFill>
                <a:latin typeface="Poppins"/>
                <a:ea typeface="Poppins"/>
                <a:cs typeface="Poppins"/>
                <a:sym typeface="Poppins"/>
              </a:rPr>
              <a:t>diario</a:t>
            </a:r>
            <a:r>
              <a:rPr lang="en-US" sz="2400" b="0" i="0" u="none" strike="noStrike" cap="none" dirty="0">
                <a:solidFill>
                  <a:srgbClr val="000000"/>
                </a:solidFill>
                <a:latin typeface="Poppins"/>
                <a:ea typeface="Poppins"/>
                <a:cs typeface="Poppins"/>
                <a:sym typeface="Poppins"/>
              </a:rPr>
              <a:t> delle </a:t>
            </a:r>
            <a:r>
              <a:rPr lang="en-US" sz="2400" b="0" i="0" u="none" strike="noStrike" cap="none" dirty="0" err="1">
                <a:solidFill>
                  <a:srgbClr val="000000"/>
                </a:solidFill>
                <a:latin typeface="Poppins"/>
                <a:ea typeface="Poppins"/>
                <a:cs typeface="Poppins"/>
                <a:sym typeface="Poppins"/>
              </a:rPr>
              <a:t>sessioni</a:t>
            </a:r>
            <a:r>
              <a:rPr lang="en-US" sz="2400" b="0" i="0" u="none" strike="noStrike" cap="none" dirty="0">
                <a:solidFill>
                  <a:srgbClr val="000000"/>
                </a:solidFill>
                <a:latin typeface="Poppins"/>
                <a:ea typeface="Poppins"/>
                <a:cs typeface="Poppins"/>
                <a:sym typeface="Poppins"/>
              </a:rPr>
              <a:t> alla fine di ogni </a:t>
            </a:r>
            <a:r>
              <a:rPr lang="en-US" sz="2400" b="0" i="0" u="none" strike="noStrike" cap="none" dirty="0" err="1">
                <a:solidFill>
                  <a:srgbClr val="000000"/>
                </a:solidFill>
                <a:latin typeface="Poppins"/>
                <a:ea typeface="Poppins"/>
                <a:cs typeface="Poppins"/>
                <a:sym typeface="Poppins"/>
              </a:rPr>
              <a:t>unità</a:t>
            </a:r>
            <a:r>
              <a:rPr lang="en-US" sz="2400" b="0" i="0" u="none" strike="noStrike" cap="none" dirty="0">
                <a:solidFill>
                  <a:srgbClr val="000000"/>
                </a:solidFill>
                <a:latin typeface="Poppins"/>
                <a:ea typeface="Poppins"/>
                <a:cs typeface="Poppins"/>
                <a:sym typeface="Poppins"/>
              </a:rPr>
              <a:t> e </a:t>
            </a:r>
            <a:r>
              <a:rPr lang="en-US" sz="2400" b="0" i="0" u="none" strike="noStrike" cap="none" dirty="0" err="1">
                <a:solidFill>
                  <a:srgbClr val="000000"/>
                </a:solidFill>
                <a:latin typeface="Poppins"/>
                <a:ea typeface="Poppins"/>
                <a:cs typeface="Poppins"/>
                <a:sym typeface="Poppins"/>
              </a:rPr>
              <a:t>individuare</a:t>
            </a:r>
            <a:r>
              <a:rPr lang="en-US" sz="2400" b="0" i="0" u="none" strike="noStrike" cap="none" dirty="0">
                <a:solidFill>
                  <a:srgbClr val="000000"/>
                </a:solidFill>
                <a:latin typeface="Poppins"/>
                <a:ea typeface="Poppins"/>
                <a:cs typeface="Poppins"/>
                <a:sym typeface="Poppins"/>
              </a:rPr>
              <a:t> un </a:t>
            </a:r>
            <a:r>
              <a:rPr lang="en-US" sz="2400" b="0" i="0" u="none" strike="noStrike" cap="none" dirty="0" err="1">
                <a:solidFill>
                  <a:srgbClr val="000000"/>
                </a:solidFill>
                <a:latin typeface="Poppins"/>
                <a:ea typeface="Poppins"/>
                <a:cs typeface="Poppins"/>
                <a:sym typeface="Poppins"/>
              </a:rPr>
              <a:t>modello</a:t>
            </a:r>
            <a:r>
              <a:rPr lang="en-US" sz="2400" b="0" i="0" u="none" strike="noStrike" cap="none" dirty="0">
                <a:solidFill>
                  <a:srgbClr val="000000"/>
                </a:solidFill>
                <a:latin typeface="Poppins"/>
                <a:ea typeface="Poppins"/>
                <a:cs typeface="Poppins"/>
                <a:sym typeface="Poppins"/>
              </a:rPr>
              <a:t> da </a:t>
            </a:r>
            <a:r>
              <a:rPr lang="en-US" sz="2400" b="0" i="0" u="none" strike="noStrike" cap="none" dirty="0" err="1">
                <a:solidFill>
                  <a:srgbClr val="000000"/>
                </a:solidFill>
                <a:latin typeface="Poppins"/>
                <a:ea typeface="Poppins"/>
                <a:cs typeface="Poppins"/>
                <a:sym typeface="Poppins"/>
              </a:rPr>
              <a:t>portare</a:t>
            </a:r>
            <a:r>
              <a:rPr lang="en-US" sz="2400" b="0" i="0" u="none" strike="noStrike" cap="none" dirty="0">
                <a:solidFill>
                  <a:srgbClr val="000000"/>
                </a:solidFill>
                <a:latin typeface="Poppins"/>
                <a:ea typeface="Poppins"/>
                <a:cs typeface="Poppins"/>
                <a:sym typeface="Poppins"/>
              </a:rPr>
              <a:t> avanti</a:t>
            </a:r>
            <a:endParaRPr dirty="0"/>
          </a:p>
        </p:txBody>
      </p:sp>
      <p:sp>
        <p:nvSpPr>
          <p:cNvPr id="375" name="Google Shape;375;p33"/>
          <p:cNvSpPr txBox="1"/>
          <p:nvPr/>
        </p:nvSpPr>
        <p:spPr>
          <a:xfrm>
            <a:off x="6213366" y="1375329"/>
            <a:ext cx="11253754"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dirty="0" err="1">
                <a:solidFill>
                  <a:srgbClr val="000000"/>
                </a:solidFill>
                <a:latin typeface="Poppins"/>
                <a:ea typeface="Poppins"/>
                <a:cs typeface="Poppins"/>
                <a:sym typeface="Poppins"/>
              </a:rPr>
              <a:t>Strategie</a:t>
            </a:r>
            <a:r>
              <a:rPr lang="en-US" sz="2800" b="1" i="0" u="none" strike="noStrike" cap="none" dirty="0">
                <a:solidFill>
                  <a:srgbClr val="000000"/>
                </a:solidFill>
                <a:latin typeface="Poppins"/>
                <a:ea typeface="Poppins"/>
                <a:cs typeface="Poppins"/>
                <a:sym typeface="Poppins"/>
              </a:rPr>
              <a:t> per i </a:t>
            </a:r>
            <a:r>
              <a:rPr lang="en-US" sz="2800" b="1" i="0" u="none" strike="noStrike" cap="none" dirty="0" err="1">
                <a:solidFill>
                  <a:srgbClr val="000000"/>
                </a:solidFill>
                <a:latin typeface="Poppins"/>
                <a:ea typeface="Poppins"/>
                <a:cs typeface="Poppins"/>
                <a:sym typeface="Poppins"/>
              </a:rPr>
              <a:t>formatori</a:t>
            </a:r>
            <a:r>
              <a:rPr lang="en-US" sz="2800" b="1" i="0" u="none" strike="noStrike" cap="none" dirty="0">
                <a:solidFill>
                  <a:srgbClr val="000000"/>
                </a:solidFill>
                <a:latin typeface="Poppins"/>
                <a:ea typeface="Poppins"/>
                <a:cs typeface="Poppins"/>
                <a:sym typeface="Poppins"/>
              </a:rPr>
              <a:t> per </a:t>
            </a:r>
            <a:r>
              <a:rPr lang="en-US" sz="2800" b="1" i="0" u="none" strike="noStrike" cap="none" dirty="0" err="1">
                <a:solidFill>
                  <a:srgbClr val="000000"/>
                </a:solidFill>
                <a:latin typeface="Poppins"/>
                <a:ea typeface="Poppins"/>
                <a:cs typeface="Poppins"/>
                <a:sym typeface="Poppins"/>
              </a:rPr>
              <a:t>rafforzare</a:t>
            </a:r>
            <a:r>
              <a:rPr lang="en-US" sz="2800" b="1" i="0" u="none" strike="noStrike" cap="none" dirty="0">
                <a:solidFill>
                  <a:srgbClr val="000000"/>
                </a:solidFill>
                <a:latin typeface="Poppins"/>
                <a:ea typeface="Poppins"/>
                <a:cs typeface="Poppins"/>
                <a:sym typeface="Poppins"/>
              </a:rPr>
              <a:t> la </a:t>
            </a:r>
            <a:r>
              <a:rPr lang="en-US" sz="2800" b="1" i="0" u="none" strike="noStrike" cap="none" dirty="0" err="1">
                <a:solidFill>
                  <a:srgbClr val="000000"/>
                </a:solidFill>
                <a:latin typeface="Poppins"/>
                <a:ea typeface="Poppins"/>
                <a:cs typeface="Poppins"/>
                <a:sym typeface="Poppins"/>
              </a:rPr>
              <a:t>pratica</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riflessiva</a:t>
            </a:r>
            <a:endParaRPr dirty="0"/>
          </a:p>
        </p:txBody>
      </p:sp>
      <p:sp>
        <p:nvSpPr>
          <p:cNvPr id="3" name="CasellaDiTesto 2">
            <a:extLst>
              <a:ext uri="{FF2B5EF4-FFF2-40B4-BE49-F238E27FC236}">
                <a16:creationId xmlns:a16="http://schemas.microsoft.com/office/drawing/2014/main" id="{B60FAFE6-62D5-2B5C-077D-C1C013161D3E}"/>
              </a:ext>
            </a:extLst>
          </p:cNvPr>
          <p:cNvSpPr txBox="1"/>
          <p:nvPr/>
        </p:nvSpPr>
        <p:spPr>
          <a:xfrm>
            <a:off x="6412282" y="1963176"/>
            <a:ext cx="10959246" cy="1520929"/>
          </a:xfrm>
          <a:prstGeom prst="rect">
            <a:avLst/>
          </a:prstGeom>
          <a:noFill/>
        </p:spPr>
        <p:txBody>
          <a:bodyPr wrap="square">
            <a:spAutoFit/>
          </a:bodyPr>
          <a:lstStyle/>
          <a:p>
            <a:pPr marL="0" marR="0" lvl="0" indent="0" algn="just" rtl="0">
              <a:lnSpc>
                <a:spcPct val="130009"/>
              </a:lnSpc>
              <a:spcBef>
                <a:spcPts val="150"/>
              </a:spcBef>
              <a:spcAft>
                <a:spcPts val="0"/>
              </a:spcAft>
              <a:buNone/>
            </a:pPr>
            <a:r>
              <a:rPr lang="it-IT" sz="2400" b="1" i="0" u="none" strike="noStrike" cap="none" dirty="0">
                <a:solidFill>
                  <a:srgbClr val="17B8BB"/>
                </a:solidFill>
                <a:latin typeface="Poppins"/>
                <a:ea typeface="Poppins"/>
                <a:cs typeface="Poppins"/>
                <a:sym typeface="Poppins"/>
              </a:rPr>
              <a:t>I formatori di IFP possono sviluppare questa competenza:</a:t>
            </a:r>
            <a:endParaRPr lang="it-IT" sz="1400" dirty="0"/>
          </a:p>
          <a:p>
            <a:pPr marL="342900" marR="0" lvl="0" indent="-342900" algn="just" rtl="0">
              <a:lnSpc>
                <a:spcPct val="130009"/>
              </a:lnSpc>
              <a:spcBef>
                <a:spcPts val="150"/>
              </a:spcBef>
              <a:spcAft>
                <a:spcPts val="0"/>
              </a:spcAft>
              <a:buClr>
                <a:srgbClr val="000000"/>
              </a:buClr>
              <a:buSzPts val="2400"/>
              <a:buFont typeface="Arial"/>
              <a:buChar char="•"/>
            </a:pPr>
            <a:r>
              <a:rPr lang="it-IT" sz="2400" b="0" i="0" u="none" strike="noStrike" cap="none" dirty="0">
                <a:solidFill>
                  <a:srgbClr val="000000"/>
                </a:solidFill>
                <a:latin typeface="Poppins"/>
                <a:ea typeface="Poppins"/>
                <a:cs typeface="Poppins"/>
                <a:sym typeface="Poppins"/>
              </a:rPr>
              <a:t>Tenendo un breve diario delle sessioni — tre frasi dopo ogni lezione in cui annotare cosa ha funzionato, cosa no e cosa cambiare</a:t>
            </a:r>
            <a:endParaRPr lang="it-IT" sz="1400" dirty="0"/>
          </a:p>
        </p:txBody>
      </p:sp>
      <p:sp>
        <p:nvSpPr>
          <p:cNvPr id="5" name="CasellaDiTesto 4">
            <a:extLst>
              <a:ext uri="{FF2B5EF4-FFF2-40B4-BE49-F238E27FC236}">
                <a16:creationId xmlns:a16="http://schemas.microsoft.com/office/drawing/2014/main" id="{F93F1413-A500-93CC-0FC1-FC075024883C}"/>
              </a:ext>
            </a:extLst>
          </p:cNvPr>
          <p:cNvSpPr txBox="1"/>
          <p:nvPr/>
        </p:nvSpPr>
        <p:spPr>
          <a:xfrm>
            <a:off x="7728155" y="7263940"/>
            <a:ext cx="9907228" cy="1495281"/>
          </a:xfrm>
          <a:prstGeom prst="rect">
            <a:avLst/>
          </a:prstGeom>
          <a:noFill/>
        </p:spPr>
        <p:txBody>
          <a:bodyPr wrap="square">
            <a:spAutoFit/>
          </a:bodyPr>
          <a:lstStyle/>
          <a:p>
            <a:pPr marL="0" marR="0" lvl="0" indent="0" algn="just" rtl="0">
              <a:lnSpc>
                <a:spcPct val="130009"/>
              </a:lnSpc>
              <a:spcBef>
                <a:spcPts val="150"/>
              </a:spcBef>
              <a:spcAft>
                <a:spcPts val="0"/>
              </a:spcAft>
              <a:buNone/>
            </a:pPr>
            <a:r>
              <a:rPr lang="it-IT" sz="2400" b="0" i="0" u="none" strike="noStrike" cap="none" dirty="0">
                <a:solidFill>
                  <a:srgbClr val="17B8BB"/>
                </a:solidFill>
                <a:latin typeface="Poppins"/>
                <a:ea typeface="Poppins"/>
                <a:cs typeface="Poppins"/>
                <a:sym typeface="Poppins"/>
              </a:rPr>
              <a:t>La riflessione è una competenza. Come tutte le competenze, migliora con la pratica mirata e l’impegno sincero. Il formatore che riflette bene insegna agli allievi a fare lo stesso.</a:t>
            </a:r>
            <a:endParaRPr lang="it-IT" sz="2400" dirty="0"/>
          </a:p>
        </p:txBody>
      </p:sp>
      <p:sp>
        <p:nvSpPr>
          <p:cNvPr id="7" name="Google Shape;260;p30">
            <a:extLst>
              <a:ext uri="{FF2B5EF4-FFF2-40B4-BE49-F238E27FC236}">
                <a16:creationId xmlns:a16="http://schemas.microsoft.com/office/drawing/2014/main" id="{00F9BAA2-7F4F-6910-FBA2-A68436595256}"/>
              </a:ext>
            </a:extLst>
          </p:cNvPr>
          <p:cNvSpPr/>
          <p:nvPr/>
        </p:nvSpPr>
        <p:spPr>
          <a:xfrm>
            <a:off x="16594" y="-2262"/>
            <a:ext cx="539328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dpi="0" rotWithShape="1">
            <a:blip r:embed="rId6">
              <a:extLst>
                <a:ext uri="{28A0092B-C50C-407E-A947-70E740481C1C}">
                  <a14:useLocalDpi xmlns:a14="http://schemas.microsoft.com/office/drawing/2010/main" val="0"/>
                </a:ext>
              </a:extLst>
            </a:blip>
            <a:srcRect/>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83" name="Google Shape;383;p34"/>
          <p:cNvGrpSpPr/>
          <p:nvPr/>
        </p:nvGrpSpPr>
        <p:grpSpPr>
          <a:xfrm>
            <a:off x="10165433" y="946396"/>
            <a:ext cx="857867" cy="857867"/>
            <a:chOff x="0" y="0"/>
            <a:chExt cx="812800" cy="812800"/>
          </a:xfrm>
        </p:grpSpPr>
        <p:sp>
          <p:nvSpPr>
            <p:cNvPr id="384" name="Google Shape;384;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34"/>
          <p:cNvGrpSpPr/>
          <p:nvPr/>
        </p:nvGrpSpPr>
        <p:grpSpPr>
          <a:xfrm>
            <a:off x="9651318" y="2226096"/>
            <a:ext cx="604566" cy="604566"/>
            <a:chOff x="0" y="0"/>
            <a:chExt cx="812800" cy="812800"/>
          </a:xfrm>
        </p:grpSpPr>
        <p:sp>
          <p:nvSpPr>
            <p:cNvPr id="387" name="Google Shape;38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9" name="Google Shape;389;p34"/>
          <p:cNvGrpSpPr/>
          <p:nvPr/>
        </p:nvGrpSpPr>
        <p:grpSpPr>
          <a:xfrm>
            <a:off x="10476408" y="681913"/>
            <a:ext cx="637633" cy="637633"/>
            <a:chOff x="0" y="0"/>
            <a:chExt cx="812800" cy="812800"/>
          </a:xfrm>
        </p:grpSpPr>
        <p:sp>
          <p:nvSpPr>
            <p:cNvPr id="390" name="Google Shape;390;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2" name="Google Shape;392;p34"/>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dirty="0">
                <a:solidFill>
                  <a:srgbClr val="000000"/>
                </a:solidFill>
                <a:latin typeface="Poppins SemiBold"/>
                <a:ea typeface="Poppins SemiBold"/>
                <a:cs typeface="Poppins SemiBold"/>
                <a:sym typeface="Poppins SemiBold"/>
              </a:rPr>
              <a:t>Per </a:t>
            </a:r>
            <a:r>
              <a:rPr lang="en-US" sz="3606" b="0" i="0" u="none" strike="noStrike" cap="none" dirty="0" err="1">
                <a:solidFill>
                  <a:srgbClr val="000000"/>
                </a:solidFill>
                <a:latin typeface="Poppins SemiBold"/>
                <a:ea typeface="Poppins SemiBold"/>
                <a:cs typeface="Poppins SemiBold"/>
                <a:sym typeface="Poppins SemiBold"/>
              </a:rPr>
              <a:t>l’attenzione</a:t>
            </a:r>
            <a:endParaRPr sz="1400" b="0" i="0" u="none" strike="noStrike" cap="none" dirty="0">
              <a:solidFill>
                <a:srgbClr val="000000"/>
              </a:solidFill>
              <a:latin typeface="Arial"/>
              <a:ea typeface="Arial"/>
              <a:cs typeface="Arial"/>
              <a:sym typeface="Arial"/>
            </a:endParaRPr>
          </a:p>
        </p:txBody>
      </p:sp>
      <p:sp>
        <p:nvSpPr>
          <p:cNvPr id="393" name="Google Shape;393;p34"/>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dirty="0">
                <a:solidFill>
                  <a:srgbClr val="17B8BB"/>
                </a:solidFill>
                <a:latin typeface="Poppins"/>
                <a:ea typeface="Poppins"/>
                <a:cs typeface="Poppins"/>
                <a:sym typeface="Poppins"/>
              </a:rPr>
              <a:t>Grazie</a:t>
            </a:r>
            <a:endParaRPr sz="1400" b="0" i="0" u="none" strike="noStrike" cap="none" dirty="0">
              <a:solidFill>
                <a:srgbClr val="000000"/>
              </a:solidFill>
              <a:latin typeface="Arial"/>
              <a:ea typeface="Arial"/>
              <a:cs typeface="Arial"/>
              <a:sym typeface="Arial"/>
            </a:endParaRPr>
          </a:p>
        </p:txBody>
      </p:sp>
      <p:sp>
        <p:nvSpPr>
          <p:cNvPr id="394" name="Google Shape;394;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34"/>
          <p:cNvSpPr txBox="1"/>
          <p:nvPr/>
        </p:nvSpPr>
        <p:spPr>
          <a:xfrm>
            <a:off x="1965754" y="7028744"/>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Contattaci</a:t>
            </a:r>
            <a:endParaRPr sz="1400" b="0" i="0" u="none" strike="noStrike" cap="none" dirty="0">
              <a:solidFill>
                <a:srgbClr val="000000"/>
              </a:solidFill>
              <a:latin typeface="Arial"/>
              <a:ea typeface="Arial"/>
              <a:cs typeface="Arial"/>
              <a:sym typeface="Arial"/>
            </a:endParaRPr>
          </a:p>
        </p:txBody>
      </p:sp>
      <p:grpSp>
        <p:nvGrpSpPr>
          <p:cNvPr id="397" name="Google Shape;397;p34"/>
          <p:cNvGrpSpPr/>
          <p:nvPr/>
        </p:nvGrpSpPr>
        <p:grpSpPr>
          <a:xfrm>
            <a:off x="555937" y="7970706"/>
            <a:ext cx="6239170" cy="761091"/>
            <a:chOff x="0" y="-57150"/>
            <a:chExt cx="3800029" cy="463550"/>
          </a:xfrm>
        </p:grpSpPr>
        <p:sp>
          <p:nvSpPr>
            <p:cNvPr id="398" name="Google Shape;398;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0" name="Google Shape;400;p34"/>
          <p:cNvSpPr/>
          <p:nvPr/>
        </p:nvSpPr>
        <p:spPr>
          <a:xfrm>
            <a:off x="452262" y="7887974"/>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34"/>
          <p:cNvSpPr/>
          <p:nvPr/>
        </p:nvSpPr>
        <p:spPr>
          <a:xfrm>
            <a:off x="633220" y="8082130"/>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34"/>
          <p:cNvSpPr txBox="1"/>
          <p:nvPr/>
        </p:nvSpPr>
        <p:spPr>
          <a:xfrm>
            <a:off x="1959575" y="8084713"/>
            <a:ext cx="4027012" cy="58881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dirty="0">
                <a:solidFill>
                  <a:srgbClr val="FFFFFF"/>
                </a:solidFill>
                <a:latin typeface="Poppins Medium"/>
                <a:ea typeface="Poppins Medium"/>
                <a:cs typeface="Poppins Medium"/>
                <a:sym typeface="Poppins Medium"/>
              </a:rPr>
              <a:t>www.vetcompass.eu</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988138"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019649"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5671736"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4904075"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682856" y="884537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411323" y="9486366"/>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7792708" y="4254621"/>
            <a:ext cx="9628751" cy="4841325"/>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200" b="0" i="0" u="none" strike="noStrike" cap="none" dirty="0">
                <a:solidFill>
                  <a:srgbClr val="000000"/>
                </a:solidFill>
                <a:latin typeface="Poppins"/>
                <a:ea typeface="Poppins"/>
                <a:cs typeface="Poppins"/>
                <a:sym typeface="Poppins"/>
              </a:rPr>
              <a:t>La </a:t>
            </a:r>
            <a:r>
              <a:rPr lang="en-US" sz="2200" b="0" i="0" u="none" strike="noStrike" cap="none" dirty="0" err="1">
                <a:solidFill>
                  <a:srgbClr val="000000"/>
                </a:solidFill>
                <a:latin typeface="Poppins"/>
                <a:ea typeface="Poppins"/>
                <a:cs typeface="Poppins"/>
                <a:sym typeface="Poppins"/>
              </a:rPr>
              <a:t>pratica</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riflessiva</a:t>
            </a:r>
            <a:r>
              <a:rPr lang="en-US" sz="2200" b="0" i="0" u="none" strike="noStrike" cap="none" dirty="0">
                <a:solidFill>
                  <a:srgbClr val="000000"/>
                </a:solidFill>
                <a:latin typeface="Poppins"/>
                <a:ea typeface="Poppins"/>
                <a:cs typeface="Poppins"/>
                <a:sym typeface="Poppins"/>
              </a:rPr>
              <a:t> è il </a:t>
            </a:r>
            <a:r>
              <a:rPr lang="en-US" sz="2200" b="0" i="0" u="none" strike="noStrike" cap="none" dirty="0" err="1">
                <a:solidFill>
                  <a:srgbClr val="000000"/>
                </a:solidFill>
                <a:latin typeface="Poppins"/>
                <a:ea typeface="Poppins"/>
                <a:cs typeface="Poppins"/>
                <a:sym typeface="Poppins"/>
              </a:rPr>
              <a:t>meccanismo</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attraverso</a:t>
            </a:r>
            <a:r>
              <a:rPr lang="en-US" sz="2200" b="0" i="0" u="none" strike="noStrike" cap="none" dirty="0">
                <a:solidFill>
                  <a:srgbClr val="000000"/>
                </a:solidFill>
                <a:latin typeface="Poppins"/>
                <a:ea typeface="Poppins"/>
                <a:cs typeface="Poppins"/>
                <a:sym typeface="Poppins"/>
              </a:rPr>
              <a:t> il quale </a:t>
            </a:r>
            <a:r>
              <a:rPr lang="en-US" sz="2200" b="0" i="0" u="none" strike="noStrike" cap="none" dirty="0" err="1">
                <a:solidFill>
                  <a:srgbClr val="000000"/>
                </a:solidFill>
                <a:latin typeface="Poppins"/>
                <a:ea typeface="Poppins"/>
                <a:cs typeface="Poppins"/>
                <a:sym typeface="Poppins"/>
              </a:rPr>
              <a:t>l’esperienza</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professionale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si</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trasforma</a:t>
            </a:r>
            <a:r>
              <a:rPr lang="en-US" sz="2200" b="0" i="0" u="none" strike="noStrike" cap="none" dirty="0">
                <a:solidFill>
                  <a:srgbClr val="000000"/>
                </a:solidFill>
                <a:latin typeface="Poppins"/>
                <a:ea typeface="Poppins"/>
                <a:cs typeface="Poppins"/>
                <a:sym typeface="Poppins"/>
              </a:rPr>
              <a:t> in </a:t>
            </a:r>
            <a:r>
              <a:rPr lang="en-US" sz="2200" b="0" i="0" u="none" strike="noStrike" cap="none" dirty="0" err="1">
                <a:solidFill>
                  <a:srgbClr val="000000"/>
                </a:solidFill>
                <a:latin typeface="Poppins"/>
                <a:ea typeface="Poppins"/>
                <a:cs typeface="Poppins"/>
                <a:sym typeface="Poppins"/>
              </a:rPr>
              <a:t>sviluppo</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professionale</a:t>
            </a:r>
            <a:r>
              <a:rPr lang="en-US" sz="2200" b="0" i="0" u="none" strike="noStrike" cap="none" dirty="0">
                <a:solidFill>
                  <a:srgbClr val="000000"/>
                </a:solidFill>
                <a:latin typeface="Poppins"/>
                <a:ea typeface="Poppins"/>
                <a:cs typeface="Poppins"/>
                <a:sym typeface="Poppins"/>
              </a:rPr>
              <a:t>. Senza di </a:t>
            </a:r>
            <a:r>
              <a:rPr lang="en-US" sz="2200" b="0" i="0" u="none" strike="noStrike" cap="none" dirty="0" err="1">
                <a:solidFill>
                  <a:srgbClr val="000000"/>
                </a:solidFill>
                <a:latin typeface="Poppins"/>
                <a:ea typeface="Poppins"/>
                <a:cs typeface="Poppins"/>
                <a:sym typeface="Poppins"/>
              </a:rPr>
              <a:t>essa</a:t>
            </a:r>
            <a:r>
              <a:rPr lang="en-US" sz="2200" b="0" i="0" u="none" strike="noStrike" cap="none" dirty="0">
                <a:solidFill>
                  <a:srgbClr val="000000"/>
                </a:solidFill>
                <a:latin typeface="Poppins"/>
                <a:ea typeface="Poppins"/>
                <a:cs typeface="Poppins"/>
                <a:sym typeface="Poppins"/>
              </a:rPr>
              <a:t>, i </a:t>
            </a:r>
            <a:r>
              <a:rPr lang="en-US" sz="2200" b="0" i="0" u="none" strike="noStrike" cap="none" dirty="0" err="1">
                <a:solidFill>
                  <a:srgbClr val="000000"/>
                </a:solidFill>
                <a:latin typeface="Poppins"/>
                <a:ea typeface="Poppins"/>
                <a:cs typeface="Poppins"/>
                <a:sym typeface="Poppins"/>
              </a:rPr>
              <a:t>formatori</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accumulano</a:t>
            </a:r>
            <a:r>
              <a:rPr lang="en-US" sz="2200" b="0" i="0" u="none" strike="noStrike" cap="none" dirty="0">
                <a:solidFill>
                  <a:srgbClr val="000000"/>
                </a:solidFill>
                <a:latin typeface="Poppins"/>
                <a:ea typeface="Poppins"/>
                <a:cs typeface="Poppins"/>
                <a:sym typeface="Poppins"/>
              </a:rPr>
              <a:t> anni di </a:t>
            </a:r>
            <a:r>
              <a:rPr lang="en-US" sz="2200" b="0" i="0" u="none" strike="noStrike" cap="none" dirty="0" err="1">
                <a:solidFill>
                  <a:srgbClr val="000000"/>
                </a:solidFill>
                <a:latin typeface="Poppins"/>
                <a:ea typeface="Poppins"/>
                <a:cs typeface="Poppins"/>
                <a:sym typeface="Poppins"/>
              </a:rPr>
              <a:t>pratica</a:t>
            </a:r>
            <a:r>
              <a:rPr lang="en-US" sz="2200" b="0" i="0" u="none" strike="noStrike" cap="none" dirty="0">
                <a:solidFill>
                  <a:srgbClr val="000000"/>
                </a:solidFill>
                <a:latin typeface="Poppins"/>
                <a:ea typeface="Poppins"/>
                <a:cs typeface="Poppins"/>
                <a:sym typeface="Poppins"/>
              </a:rPr>
              <a:t> senza </a:t>
            </a:r>
            <a:r>
              <a:rPr lang="en-US" sz="2200" b="0" i="0" u="none" strike="noStrike" cap="none" dirty="0" err="1">
                <a:solidFill>
                  <a:srgbClr val="000000"/>
                </a:solidFill>
                <a:latin typeface="Poppins"/>
                <a:ea typeface="Poppins"/>
                <a:cs typeface="Poppins"/>
                <a:sym typeface="Poppins"/>
              </a:rPr>
              <a:t>necessariamente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migliorare</a:t>
            </a:r>
            <a:r>
              <a:rPr lang="en-US" sz="2200" b="0" i="0" u="none" strike="noStrike" cap="none" dirty="0">
                <a:solidFill>
                  <a:srgbClr val="000000"/>
                </a:solidFill>
                <a:latin typeface="Poppins"/>
                <a:ea typeface="Poppins"/>
                <a:cs typeface="Poppins"/>
                <a:sym typeface="Poppins"/>
              </a:rPr>
              <a:t>. Con </a:t>
            </a:r>
            <a:r>
              <a:rPr lang="en-US" sz="2200" b="0" i="0" u="none" strike="noStrike" cap="none" dirty="0" err="1">
                <a:solidFill>
                  <a:srgbClr val="000000"/>
                </a:solidFill>
                <a:latin typeface="Poppins"/>
                <a:ea typeface="Poppins"/>
                <a:cs typeface="Poppins"/>
                <a:sym typeface="Poppins"/>
              </a:rPr>
              <a:t>essa</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anche</a:t>
            </a:r>
            <a:r>
              <a:rPr lang="en-US" sz="2200" b="0" i="0" u="none" strike="noStrike" cap="none" dirty="0">
                <a:solidFill>
                  <a:srgbClr val="000000"/>
                </a:solidFill>
                <a:latin typeface="Poppins"/>
                <a:ea typeface="Poppins"/>
                <a:cs typeface="Poppins"/>
                <a:sym typeface="Poppins"/>
              </a:rPr>
              <a:t> una </a:t>
            </a:r>
            <a:r>
              <a:rPr lang="en-US" sz="2200" b="0" i="0" u="none" strike="noStrike" cap="none" dirty="0" err="1">
                <a:solidFill>
                  <a:srgbClr val="000000"/>
                </a:solidFill>
                <a:latin typeface="Poppins"/>
                <a:ea typeface="Poppins"/>
                <a:cs typeface="Poppins"/>
                <a:sym typeface="Poppins"/>
              </a:rPr>
              <a:t>sessione</a:t>
            </a:r>
            <a:r>
              <a:rPr lang="en-US" sz="2200" b="0" i="0" u="none" strike="noStrike" cap="none" dirty="0">
                <a:solidFill>
                  <a:srgbClr val="000000"/>
                </a:solidFill>
                <a:latin typeface="Poppins"/>
                <a:ea typeface="Poppins"/>
                <a:cs typeface="Poppins"/>
                <a:sym typeface="Poppins"/>
              </a:rPr>
              <a:t> difficile </a:t>
            </a:r>
            <a:r>
              <a:rPr lang="en-US" sz="2200" b="0" i="0" u="none" strike="noStrike" cap="none" dirty="0" err="1">
                <a:solidFill>
                  <a:srgbClr val="000000"/>
                </a:solidFill>
                <a:latin typeface="Poppins"/>
                <a:ea typeface="Poppins"/>
                <a:cs typeface="Poppins"/>
                <a:sym typeface="Poppins"/>
              </a:rPr>
              <a:t>diventa</a:t>
            </a:r>
            <a:r>
              <a:rPr lang="en-US" sz="2200" b="0" i="0" u="none" strike="noStrike" cap="none" dirty="0">
                <a:solidFill>
                  <a:srgbClr val="000000"/>
                </a:solidFill>
                <a:latin typeface="Poppins"/>
                <a:ea typeface="Poppins"/>
                <a:cs typeface="Poppins"/>
                <a:sym typeface="Poppins"/>
              </a:rPr>
              <a:t> una </a:t>
            </a:r>
            <a:r>
              <a:rPr lang="en-US" sz="2200" b="0" i="0" u="none" strike="noStrike" cap="none" dirty="0" err="1">
                <a:solidFill>
                  <a:srgbClr val="000000"/>
                </a:solidFill>
                <a:latin typeface="Poppins"/>
                <a:ea typeface="Poppins"/>
                <a:cs typeface="Poppins"/>
                <a:sym typeface="Poppins"/>
              </a:rPr>
              <a:t>fonte</a:t>
            </a:r>
            <a:r>
              <a:rPr lang="en-US" sz="2200" b="0" i="0" u="none" strike="noStrike" cap="none" dirty="0">
                <a:solidFill>
                  <a:srgbClr val="000000"/>
                </a:solidFill>
                <a:latin typeface="Poppins"/>
                <a:ea typeface="Poppins"/>
                <a:cs typeface="Poppins"/>
                <a:sym typeface="Poppins"/>
              </a:rPr>
              <a:t> di </a:t>
            </a:r>
            <a:r>
              <a:rPr lang="en-US" sz="2200" b="0" i="0" u="none" strike="noStrike" cap="none" dirty="0" err="1">
                <a:solidFill>
                  <a:srgbClr val="000000"/>
                </a:solidFill>
                <a:latin typeface="Poppins"/>
                <a:ea typeface="Poppins"/>
                <a:cs typeface="Poppins"/>
                <a:sym typeface="Poppins"/>
              </a:rPr>
              <a:t>informazioni</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utili</a:t>
            </a:r>
            <a:r>
              <a:rPr lang="en-US" sz="2200" b="0" i="0" u="none" strike="noStrike" cap="none" dirty="0">
                <a:solidFill>
                  <a:srgbClr val="000000"/>
                </a:solidFill>
                <a:latin typeface="Poppins"/>
                <a:ea typeface="Poppins"/>
                <a:cs typeface="Poppins"/>
                <a:sym typeface="Poppins"/>
              </a:rPr>
              <a:t>.</a:t>
            </a:r>
            <a:endParaRPr sz="2200" dirty="0"/>
          </a:p>
          <a:p>
            <a:pPr marL="0" marR="0" lvl="0" indent="0" algn="just" rtl="0">
              <a:lnSpc>
                <a:spcPct val="130009"/>
              </a:lnSpc>
              <a:spcBef>
                <a:spcPts val="0"/>
              </a:spcBef>
              <a:spcAft>
                <a:spcPts val="0"/>
              </a:spcAft>
              <a:buClr>
                <a:srgbClr val="000000"/>
              </a:buClr>
              <a:buSzPts val="2400"/>
              <a:buFont typeface="Arial"/>
              <a:buNone/>
            </a:pPr>
            <a:endParaRPr sz="22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200" b="0" i="0" u="none" strike="noStrike" cap="none" dirty="0">
                <a:solidFill>
                  <a:srgbClr val="000000"/>
                </a:solidFill>
                <a:latin typeface="Poppins"/>
                <a:ea typeface="Poppins"/>
                <a:cs typeface="Poppins"/>
                <a:sym typeface="Poppins"/>
              </a:rPr>
              <a:t>Al </a:t>
            </a:r>
            <a:r>
              <a:rPr lang="en-US" sz="2200" b="0" i="0" u="none" strike="noStrike" cap="none" dirty="0" err="1">
                <a:solidFill>
                  <a:srgbClr val="000000"/>
                </a:solidFill>
                <a:latin typeface="Poppins"/>
                <a:ea typeface="Poppins"/>
                <a:cs typeface="Poppins"/>
                <a:sym typeface="Poppins"/>
              </a:rPr>
              <a:t>termine</a:t>
            </a:r>
            <a:r>
              <a:rPr lang="en-US" sz="2200" b="0" i="0" u="none" strike="noStrike" cap="none" dirty="0">
                <a:solidFill>
                  <a:srgbClr val="000000"/>
                </a:solidFill>
                <a:latin typeface="Poppins"/>
                <a:ea typeface="Poppins"/>
                <a:cs typeface="Poppins"/>
                <a:sym typeface="Poppins"/>
              </a:rPr>
              <a:t> di </a:t>
            </a:r>
            <a:r>
              <a:rPr lang="en-US" sz="2200" b="0" i="0" u="none" strike="noStrike" cap="none" dirty="0" err="1">
                <a:solidFill>
                  <a:srgbClr val="000000"/>
                </a:solidFill>
                <a:latin typeface="Poppins"/>
                <a:ea typeface="Poppins"/>
                <a:cs typeface="Poppins"/>
                <a:sym typeface="Poppins"/>
              </a:rPr>
              <a:t>questo</a:t>
            </a:r>
            <a:r>
              <a:rPr lang="en-US" sz="2200" b="0" i="0" u="none" strike="noStrike" cap="none" dirty="0">
                <a:solidFill>
                  <a:srgbClr val="000000"/>
                </a:solidFill>
                <a:latin typeface="Poppins"/>
                <a:ea typeface="Poppins"/>
                <a:cs typeface="Poppins"/>
                <a:sym typeface="Poppins"/>
              </a:rPr>
              <a:t> modulo, imparerete a </a:t>
            </a:r>
            <a:r>
              <a:rPr lang="en-US" sz="2200" b="0" i="0" u="none" strike="noStrike" cap="none" dirty="0" err="1">
                <a:solidFill>
                  <a:srgbClr val="000000"/>
                </a:solidFill>
                <a:latin typeface="Poppins"/>
                <a:ea typeface="Poppins"/>
                <a:cs typeface="Poppins"/>
                <a:sym typeface="Poppins"/>
              </a:rPr>
              <a:t>sviluppare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l’abitudine</a:t>
            </a:r>
            <a:r>
              <a:rPr lang="en-US" sz="2200" b="0" i="0" u="none" strike="noStrike" cap="none" dirty="0">
                <a:solidFill>
                  <a:srgbClr val="000000"/>
                </a:solidFill>
                <a:latin typeface="Poppins"/>
                <a:ea typeface="Poppins"/>
                <a:cs typeface="Poppins"/>
                <a:sym typeface="Poppins"/>
              </a:rPr>
              <a:t> alla </a:t>
            </a:r>
            <a:r>
              <a:rPr lang="en-US" sz="2200" b="0" i="0" u="none" strike="noStrike" cap="none" dirty="0" err="1">
                <a:solidFill>
                  <a:srgbClr val="000000"/>
                </a:solidFill>
                <a:latin typeface="Poppins"/>
                <a:ea typeface="Poppins"/>
                <a:cs typeface="Poppins"/>
                <a:sym typeface="Poppins"/>
              </a:rPr>
              <a:t>riflessione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strutturata</a:t>
            </a:r>
            <a:r>
              <a:rPr lang="en-US" sz="2200" b="0" i="0" u="none" strike="noStrike" cap="none" dirty="0">
                <a:solidFill>
                  <a:srgbClr val="000000"/>
                </a:solidFill>
                <a:latin typeface="Poppins"/>
                <a:ea typeface="Poppins"/>
                <a:cs typeface="Poppins"/>
                <a:sym typeface="Poppins"/>
              </a:rPr>
              <a:t>, a </a:t>
            </a:r>
            <a:r>
              <a:rPr lang="en-US" sz="2200" b="0" i="0" u="none" strike="noStrike" cap="none" dirty="0" err="1">
                <a:solidFill>
                  <a:srgbClr val="000000"/>
                </a:solidFill>
                <a:latin typeface="Poppins"/>
                <a:ea typeface="Poppins"/>
                <a:cs typeface="Poppins"/>
                <a:sym typeface="Poppins"/>
              </a:rPr>
              <a:t>integrare</a:t>
            </a:r>
            <a:r>
              <a:rPr lang="en-US" sz="2200" b="0" i="0" u="none" strike="noStrike" cap="none" dirty="0">
                <a:solidFill>
                  <a:srgbClr val="000000"/>
                </a:solidFill>
                <a:latin typeface="Poppins"/>
                <a:ea typeface="Poppins"/>
                <a:cs typeface="Poppins"/>
                <a:sym typeface="Poppins"/>
              </a:rPr>
              <a:t> la </a:t>
            </a:r>
            <a:r>
              <a:rPr lang="en-US" sz="2200" b="0" i="0" u="none" strike="noStrike" cap="none" dirty="0" err="1">
                <a:solidFill>
                  <a:srgbClr val="000000"/>
                </a:solidFill>
                <a:latin typeface="Poppins"/>
                <a:ea typeface="Poppins"/>
                <a:cs typeface="Poppins"/>
                <a:sym typeface="Poppins"/>
              </a:rPr>
              <a:t>metacognizione</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nella</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vostra</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didattica</a:t>
            </a:r>
            <a:r>
              <a:rPr lang="en-US" sz="2200" b="0" i="0" u="none" strike="noStrike" cap="none" dirty="0">
                <a:solidFill>
                  <a:srgbClr val="000000"/>
                </a:solidFill>
                <a:latin typeface="Poppins"/>
                <a:ea typeface="Poppins"/>
                <a:cs typeface="Poppins"/>
                <a:sym typeface="Poppins"/>
              </a:rPr>
              <a:t>, a </a:t>
            </a:r>
            <a:r>
              <a:rPr lang="en-US" sz="2200" b="0" i="0" u="none" strike="noStrike" cap="none" dirty="0" err="1">
                <a:solidFill>
                  <a:srgbClr val="000000"/>
                </a:solidFill>
                <a:latin typeface="Poppins"/>
                <a:ea typeface="Poppins"/>
                <a:cs typeface="Poppins"/>
                <a:sym typeface="Poppins"/>
              </a:rPr>
              <a:t>sostenere</a:t>
            </a:r>
            <a:r>
              <a:rPr lang="en-US" sz="2200" b="0" i="0" u="none" strike="noStrike" cap="none" dirty="0">
                <a:solidFill>
                  <a:srgbClr val="000000"/>
                </a:solidFill>
                <a:latin typeface="Poppins"/>
                <a:ea typeface="Poppins"/>
                <a:cs typeface="Poppins"/>
                <a:sym typeface="Poppins"/>
              </a:rPr>
              <a:t> gli </a:t>
            </a:r>
            <a:r>
              <a:rPr lang="en-US" sz="2200" b="0" i="0" u="none" strike="noStrike" cap="none" dirty="0" err="1">
                <a:solidFill>
                  <a:srgbClr val="000000"/>
                </a:solidFill>
                <a:latin typeface="Poppins"/>
                <a:ea typeface="Poppins"/>
                <a:cs typeface="Poppins"/>
                <a:sym typeface="Poppins"/>
              </a:rPr>
              <a:t>studenti</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nella</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riflessione</a:t>
            </a:r>
            <a:r>
              <a:rPr lang="en-US" sz="2200" b="0" i="0" u="none" strike="noStrike" cap="none" dirty="0">
                <a:solidFill>
                  <a:srgbClr val="000000"/>
                </a:solidFill>
                <a:latin typeface="Poppins"/>
                <a:ea typeface="Poppins"/>
                <a:cs typeface="Poppins"/>
                <a:sym typeface="Poppins"/>
              </a:rPr>
              <a:t> sul proprio </a:t>
            </a:r>
            <a:r>
              <a:rPr lang="en-US" sz="2200" b="0" i="0" u="none" strike="noStrike" cap="none" dirty="0" err="1">
                <a:solidFill>
                  <a:srgbClr val="000000"/>
                </a:solidFill>
                <a:latin typeface="Poppins"/>
                <a:ea typeface="Poppins"/>
                <a:cs typeface="Poppins"/>
                <a:sym typeface="Poppins"/>
              </a:rPr>
              <a:t>apprendimento</a:t>
            </a:r>
            <a:r>
              <a:rPr lang="en-US" sz="2200" b="0" i="0" u="none" strike="noStrike" cap="none" dirty="0">
                <a:solidFill>
                  <a:srgbClr val="000000"/>
                </a:solidFill>
                <a:latin typeface="Poppins"/>
                <a:ea typeface="Poppins"/>
                <a:cs typeface="Poppins"/>
                <a:sym typeface="Poppins"/>
              </a:rPr>
              <a:t> e a utilizzare la </a:t>
            </a:r>
            <a:r>
              <a:rPr lang="en-US" sz="2200" b="0" i="0" u="none" strike="noStrike" cap="none" dirty="0" err="1">
                <a:solidFill>
                  <a:srgbClr val="000000"/>
                </a:solidFill>
                <a:latin typeface="Poppins"/>
                <a:ea typeface="Poppins"/>
                <a:cs typeface="Poppins"/>
                <a:sym typeface="Poppins"/>
              </a:rPr>
              <a:t>riflessione</a:t>
            </a:r>
            <a:r>
              <a:rPr lang="en-US" sz="2200" b="0" i="0" u="none" strike="noStrike" cap="none" dirty="0">
                <a:solidFill>
                  <a:srgbClr val="000000"/>
                </a:solidFill>
                <a:latin typeface="Poppins"/>
                <a:ea typeface="Poppins"/>
                <a:cs typeface="Poppins"/>
                <a:sym typeface="Poppins"/>
              </a:rPr>
              <a:t> come forma continua di </a:t>
            </a:r>
            <a:r>
              <a:rPr lang="en-US" sz="2200" b="0" i="0" u="none" strike="noStrike" cap="none" dirty="0" err="1">
                <a:solidFill>
                  <a:srgbClr val="000000"/>
                </a:solidFill>
                <a:latin typeface="Poppins"/>
                <a:ea typeface="Poppins"/>
                <a:cs typeface="Poppins"/>
                <a:sym typeface="Poppins"/>
              </a:rPr>
              <a:t>sviluppo</a:t>
            </a:r>
            <a:r>
              <a:rPr lang="en-US" sz="2200" b="0" i="0" u="none" strike="noStrike" cap="none" dirty="0">
                <a:solidFill>
                  <a:srgbClr val="000000"/>
                </a:solidFill>
                <a:latin typeface="Poppins"/>
                <a:ea typeface="Poppins"/>
                <a:cs typeface="Poppins"/>
                <a:sym typeface="Poppins"/>
              </a:rPr>
              <a:t> </a:t>
            </a:r>
            <a:r>
              <a:rPr lang="en-US" sz="2200" b="0" i="0" u="none" strike="noStrike" cap="none" dirty="0" err="1">
                <a:solidFill>
                  <a:srgbClr val="000000"/>
                </a:solidFill>
                <a:latin typeface="Poppins"/>
                <a:ea typeface="Poppins"/>
                <a:cs typeface="Poppins"/>
                <a:sym typeface="Poppins"/>
              </a:rPr>
              <a:t>professionale</a:t>
            </a:r>
            <a:r>
              <a:rPr lang="en-US" sz="2200" b="0" i="0" u="none" strike="noStrike" cap="none" dirty="0">
                <a:solidFill>
                  <a:srgbClr val="000000"/>
                </a:solidFill>
                <a:latin typeface="Poppins"/>
                <a:ea typeface="Poppins"/>
                <a:cs typeface="Poppins"/>
                <a:sym typeface="Poppins"/>
              </a:rPr>
              <a:t>.</a:t>
            </a:r>
            <a:endParaRPr sz="2200" b="0" i="0" u="none" strike="noStrike" cap="none" dirty="0">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rtl="0">
              <a:lnSpc>
                <a:spcPct val="113002"/>
              </a:lnSpc>
              <a:spcBef>
                <a:spcPts val="0"/>
              </a:spcBef>
              <a:spcAft>
                <a:spcPts val="0"/>
              </a:spcAft>
              <a:buClr>
                <a:srgbClr val="000000"/>
              </a:buClr>
              <a:buSzPts val="2800"/>
              <a:buFont typeface="Arial"/>
              <a:buNone/>
            </a:pPr>
            <a:r>
              <a:rPr lang="en-US" sz="2800" b="1" i="0" u="none" strike="noStrike" cap="none" dirty="0">
                <a:solidFill>
                  <a:srgbClr val="000000"/>
                </a:solidFill>
                <a:latin typeface="Poppins"/>
                <a:ea typeface="Poppins"/>
                <a:cs typeface="Poppins"/>
                <a:sym typeface="Poppins"/>
              </a:rPr>
              <a:t>Introduzione e </a:t>
            </a:r>
            <a:r>
              <a:rPr lang="en-US" sz="2800" b="1" i="0" u="none" strike="noStrike" cap="none" dirty="0" err="1">
                <a:solidFill>
                  <a:srgbClr val="000000"/>
                </a:solidFill>
                <a:latin typeface="Poppins"/>
                <a:ea typeface="Poppins"/>
                <a:cs typeface="Poppins"/>
                <a:sym typeface="Poppins"/>
              </a:rPr>
              <a:t>obiettivi</a:t>
            </a:r>
            <a:r>
              <a:rPr lang="en-US" sz="2800" b="1" i="0" u="none" strike="noStrike" cap="none" dirty="0">
                <a:solidFill>
                  <a:srgbClr val="000000"/>
                </a:solidFill>
                <a:latin typeface="Poppins"/>
                <a:ea typeface="Poppins"/>
                <a:cs typeface="Poppins"/>
                <a:sym typeface="Poppins"/>
              </a:rPr>
              <a:t> di </a:t>
            </a:r>
            <a:r>
              <a:rPr lang="en-US" sz="2800" b="1" i="0" u="none" strike="noStrike" cap="none" dirty="0" err="1">
                <a:solidFill>
                  <a:srgbClr val="000000"/>
                </a:solidFill>
                <a:latin typeface="Poppins"/>
                <a:ea typeface="Poppins"/>
                <a:cs typeface="Poppins"/>
                <a:sym typeface="Poppins"/>
              </a:rPr>
              <a:t>apprendimento</a:t>
            </a:r>
            <a:endParaRPr sz="1400" b="0" i="0" u="none" strike="noStrike" cap="none" dirty="0">
              <a:solidFill>
                <a:srgbClr val="000000"/>
              </a:solidFill>
              <a:latin typeface="Arial"/>
              <a:ea typeface="Arial"/>
              <a:cs typeface="Arial"/>
              <a:sym typeface="Arial"/>
            </a:endParaRPr>
          </a:p>
        </p:txBody>
      </p:sp>
      <p:sp>
        <p:nvSpPr>
          <p:cNvPr id="3" name="CasellaDiTesto 2">
            <a:extLst>
              <a:ext uri="{FF2B5EF4-FFF2-40B4-BE49-F238E27FC236}">
                <a16:creationId xmlns:a16="http://schemas.microsoft.com/office/drawing/2014/main" id="{72173109-73A0-420D-CB5C-567718B3117E}"/>
              </a:ext>
            </a:extLst>
          </p:cNvPr>
          <p:cNvSpPr txBox="1"/>
          <p:nvPr/>
        </p:nvSpPr>
        <p:spPr>
          <a:xfrm>
            <a:off x="6369707" y="1555934"/>
            <a:ext cx="11146403" cy="2698687"/>
          </a:xfrm>
          <a:prstGeom prst="rect">
            <a:avLst/>
          </a:prstGeom>
          <a:noFill/>
        </p:spPr>
        <p:txBody>
          <a:bodyPr wrap="square">
            <a:spAutoFit/>
          </a:bodyPr>
          <a:lstStyle/>
          <a:p>
            <a:pPr marL="0" marR="0" lvl="0" indent="0" algn="just" rtl="0">
              <a:lnSpc>
                <a:spcPct val="130009"/>
              </a:lnSpc>
              <a:spcBef>
                <a:spcPts val="0"/>
              </a:spcBef>
              <a:spcAft>
                <a:spcPts val="0"/>
              </a:spcAft>
              <a:buClr>
                <a:srgbClr val="000000"/>
              </a:buClr>
              <a:buSzPts val="2400"/>
              <a:buFont typeface="Arial"/>
              <a:buNone/>
            </a:pPr>
            <a:r>
              <a:rPr lang="it-IT" sz="2200" b="0" i="0" u="none" strike="noStrike" cap="none" dirty="0">
                <a:solidFill>
                  <a:srgbClr val="000000"/>
                </a:solidFill>
                <a:latin typeface="Poppins"/>
                <a:ea typeface="Poppins"/>
                <a:cs typeface="Poppins"/>
                <a:sym typeface="Poppins"/>
              </a:rPr>
              <a:t>“Imparare a imparare” e l’autoriflessione consistono nella capacità di riflettere sulla pratica didattica e di aiutare gli studenti a sviluppare le proprie abitudini di apprendimento riflessivo legate alle competenze professionali. Ciò aiuta il personale dell’IFP ad adattare il proprio approccio didattico e sostiene la resilienza degli studenti nei percorsi di riqualificazione e miglioramento delle competenze.</a:t>
            </a:r>
            <a:endParaRPr lang="it-IT" sz="2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4"/>
          <p:cNvSpPr/>
          <p:nvPr/>
        </p:nvSpPr>
        <p:spPr>
          <a:xfrm rot="4721273" flipH="1">
            <a:off x="-1331909" y="1881876"/>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4">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348635" y="2204271"/>
            <a:ext cx="8815104" cy="6241709"/>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La </a:t>
            </a:r>
            <a:r>
              <a:rPr lang="en-US" sz="2400" b="0" i="0" u="none" strike="noStrike" cap="none" dirty="0" err="1">
                <a:solidFill>
                  <a:srgbClr val="000000"/>
                </a:solidFill>
                <a:latin typeface="Poppins"/>
                <a:ea typeface="Poppins"/>
                <a:cs typeface="Poppins"/>
                <a:sym typeface="Poppins"/>
              </a:rPr>
              <a:t>pratica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riflessiva</a:t>
            </a:r>
            <a:r>
              <a:rPr lang="en-US" sz="2400" b="0" i="0" u="none" strike="noStrike" cap="none" dirty="0">
                <a:solidFill>
                  <a:srgbClr val="000000"/>
                </a:solidFill>
                <a:latin typeface="Poppins"/>
                <a:ea typeface="Poppins"/>
                <a:cs typeface="Poppins"/>
                <a:sym typeface="Poppins"/>
              </a:rPr>
              <a:t> è </a:t>
            </a:r>
            <a:r>
              <a:rPr lang="en-US" sz="2400" b="0" i="0" u="none" strike="noStrike" cap="none" dirty="0" err="1">
                <a:solidFill>
                  <a:srgbClr val="000000"/>
                </a:solidFill>
                <a:latin typeface="Poppins"/>
                <a:ea typeface="Poppins"/>
                <a:cs typeface="Poppins"/>
                <a:sym typeface="Poppins"/>
              </a:rPr>
              <a:t>l’abitudine</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ripensare</a:t>
            </a:r>
            <a:r>
              <a:rPr lang="en-US" sz="2400" b="0" i="0" u="none" strike="noStrike" cap="none" dirty="0">
                <a:solidFill>
                  <a:srgbClr val="000000"/>
                </a:solidFill>
                <a:latin typeface="Poppins"/>
                <a:ea typeface="Poppins"/>
                <a:cs typeface="Poppins"/>
                <a:sym typeface="Poppins"/>
              </a:rPr>
              <a:t> a </a:t>
            </a:r>
            <a:r>
              <a:rPr lang="en-US" sz="2400" b="0" i="0" u="none" strike="noStrike" cap="none" dirty="0" err="1">
                <a:solidFill>
                  <a:srgbClr val="000000"/>
                </a:solidFill>
                <a:latin typeface="Poppins"/>
                <a:ea typeface="Poppins"/>
                <a:cs typeface="Poppins"/>
                <a:sym typeface="Poppins"/>
              </a:rPr>
              <a:t>ciò</a:t>
            </a:r>
            <a:r>
              <a:rPr lang="en-US" sz="2400" b="0" i="0" u="none" strike="noStrike" cap="none" dirty="0">
                <a:solidFill>
                  <a:srgbClr val="000000"/>
                </a:solidFill>
                <a:latin typeface="Poppins"/>
                <a:ea typeface="Poppins"/>
                <a:cs typeface="Poppins"/>
                <a:sym typeface="Poppins"/>
              </a:rPr>
              <a:t> che è </a:t>
            </a:r>
            <a:r>
              <a:rPr lang="en-US" sz="2400" b="0" i="0" u="none" strike="noStrike" cap="none" dirty="0" err="1">
                <a:solidFill>
                  <a:srgbClr val="000000"/>
                </a:solidFill>
                <a:latin typeface="Poppins"/>
                <a:ea typeface="Poppins"/>
                <a:cs typeface="Poppins"/>
                <a:sym typeface="Poppins"/>
              </a:rPr>
              <a:t>accaduto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durante</a:t>
            </a:r>
            <a:r>
              <a:rPr lang="en-US" sz="2400" b="0" i="0" u="none" strike="noStrike" cap="none" dirty="0">
                <a:solidFill>
                  <a:srgbClr val="000000"/>
                </a:solidFill>
                <a:latin typeface="Poppins"/>
                <a:ea typeface="Poppins"/>
                <a:cs typeface="Poppins"/>
                <a:sym typeface="Poppins"/>
              </a:rPr>
              <a:t> una </a:t>
            </a:r>
            <a:r>
              <a:rPr lang="en-US" sz="2400" b="0" i="0" u="none" strike="noStrike" cap="none" dirty="0" err="1">
                <a:solidFill>
                  <a:srgbClr val="000000"/>
                </a:solidFill>
                <a:latin typeface="Poppins"/>
                <a:ea typeface="Poppins"/>
                <a:cs typeface="Poppins"/>
                <a:sym typeface="Poppins"/>
              </a:rPr>
              <a:t>lezione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chiedersi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perché</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successo</a:t>
            </a:r>
            <a:r>
              <a:rPr lang="en-US" sz="2400" b="0" i="0" u="none" strike="noStrike" cap="none" dirty="0">
                <a:solidFill>
                  <a:srgbClr val="000000"/>
                </a:solidFill>
                <a:latin typeface="Poppins"/>
                <a:ea typeface="Poppins"/>
                <a:cs typeface="Poppins"/>
                <a:sym typeface="Poppins"/>
              </a:rPr>
              <a:t> e utilizzare tale </a:t>
            </a:r>
            <a:r>
              <a:rPr lang="en-US" sz="2400" b="0" i="0" u="none" strike="noStrike" cap="none" dirty="0" err="1">
                <a:solidFill>
                  <a:srgbClr val="000000"/>
                </a:solidFill>
                <a:latin typeface="Poppins"/>
                <a:ea typeface="Poppins"/>
                <a:cs typeface="Poppins"/>
                <a:sym typeface="Poppins"/>
              </a:rPr>
              <a:t>comprensione</a:t>
            </a:r>
            <a:r>
              <a:rPr lang="en-US" sz="2400" b="0" i="0" u="none" strike="noStrike" cap="none" dirty="0">
                <a:solidFill>
                  <a:srgbClr val="000000"/>
                </a:solidFill>
                <a:latin typeface="Poppins"/>
                <a:ea typeface="Poppins"/>
                <a:cs typeface="Poppins"/>
                <a:sym typeface="Poppins"/>
              </a:rPr>
              <a:t> per </a:t>
            </a:r>
            <a:r>
              <a:rPr lang="en-US" sz="2400" b="0" i="0" u="none" strike="noStrike" cap="none" dirty="0" err="1">
                <a:solidFill>
                  <a:srgbClr val="000000"/>
                </a:solidFill>
                <a:latin typeface="Poppins"/>
                <a:ea typeface="Poppins"/>
                <a:cs typeface="Poppins"/>
                <a:sym typeface="Poppins"/>
              </a:rPr>
              <a:t>agire</a:t>
            </a:r>
            <a:r>
              <a:rPr lang="en-US" sz="2400" b="0" i="0" u="none" strike="noStrike" cap="none" dirty="0">
                <a:solidFill>
                  <a:srgbClr val="000000"/>
                </a:solidFill>
                <a:latin typeface="Poppins"/>
                <a:ea typeface="Poppins"/>
                <a:cs typeface="Poppins"/>
                <a:sym typeface="Poppins"/>
              </a:rPr>
              <a:t> in modo </a:t>
            </a:r>
            <a:r>
              <a:rPr lang="en-US" sz="2400" b="0" i="0" u="none" strike="noStrike" cap="none" dirty="0" err="1">
                <a:solidFill>
                  <a:srgbClr val="000000"/>
                </a:solidFill>
                <a:latin typeface="Poppins"/>
                <a:ea typeface="Poppins"/>
                <a:cs typeface="Poppins"/>
                <a:sym typeface="Poppins"/>
              </a:rPr>
              <a:t>diverso</a:t>
            </a:r>
            <a:r>
              <a:rPr lang="en-US" sz="2400" b="0" i="0" u="none" strike="noStrike" cap="none" dirty="0">
                <a:solidFill>
                  <a:srgbClr val="000000"/>
                </a:solidFill>
                <a:latin typeface="Poppins"/>
                <a:ea typeface="Poppins"/>
                <a:cs typeface="Poppins"/>
                <a:sym typeface="Poppins"/>
              </a:rPr>
              <a:t> la </a:t>
            </a:r>
            <a:r>
              <a:rPr lang="en-US" sz="2400" b="0" i="0" u="none" strike="noStrike" cap="none" dirty="0" err="1">
                <a:solidFill>
                  <a:srgbClr val="000000"/>
                </a:solidFill>
                <a:latin typeface="Poppins"/>
                <a:ea typeface="Poppins"/>
                <a:cs typeface="Poppins"/>
                <a:sym typeface="Poppins"/>
              </a:rPr>
              <a:t>prossima</a:t>
            </a:r>
            <a:r>
              <a:rPr lang="en-US" sz="2400" b="0" i="0" u="none" strike="noStrike" cap="none" dirty="0">
                <a:solidFill>
                  <a:srgbClr val="000000"/>
                </a:solidFill>
                <a:latin typeface="Poppins"/>
                <a:ea typeface="Poppins"/>
                <a:cs typeface="Poppins"/>
                <a:sym typeface="Poppins"/>
              </a:rPr>
              <a:t> volta.</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È la </a:t>
            </a:r>
            <a:r>
              <a:rPr lang="en-US" sz="2400" b="0" i="0" u="none" strike="noStrike" cap="none" dirty="0" err="1">
                <a:solidFill>
                  <a:srgbClr val="000000"/>
                </a:solidFill>
                <a:latin typeface="Poppins"/>
                <a:ea typeface="Poppins"/>
                <a:cs typeface="Poppins"/>
                <a:sym typeface="Poppins"/>
              </a:rPr>
              <a:t>differenza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tra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avere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dieci</a:t>
            </a:r>
            <a:r>
              <a:rPr lang="en-US" sz="2400" b="0" i="0" u="none" strike="noStrike" cap="none" dirty="0">
                <a:solidFill>
                  <a:srgbClr val="000000"/>
                </a:solidFill>
                <a:latin typeface="Poppins"/>
                <a:ea typeface="Poppins"/>
                <a:cs typeface="Poppins"/>
                <a:sym typeface="Poppins"/>
              </a:rPr>
              <a:t> anni di </a:t>
            </a:r>
            <a:r>
              <a:rPr lang="en-US" sz="2400" b="0" i="0" u="none" strike="noStrike" cap="none" dirty="0" err="1">
                <a:solidFill>
                  <a:srgbClr val="000000"/>
                </a:solidFill>
                <a:latin typeface="Poppins"/>
                <a:ea typeface="Poppins"/>
                <a:cs typeface="Poppins"/>
                <a:sym typeface="Poppins"/>
              </a:rPr>
              <a:t>esperienza</a:t>
            </a:r>
            <a:r>
              <a:rPr lang="en-US" sz="2400" b="0" i="0" u="none" strike="noStrike" cap="none" dirty="0">
                <a:solidFill>
                  <a:srgbClr val="000000"/>
                </a:solidFill>
                <a:latin typeface="Poppins"/>
                <a:ea typeface="Poppins"/>
                <a:cs typeface="Poppins"/>
                <a:sym typeface="Poppins"/>
              </a:rPr>
              <a:t> e </a:t>
            </a:r>
            <a:r>
              <a:rPr lang="en-US" sz="2400" b="0" i="0" u="none" strike="noStrike" cap="none" dirty="0" err="1">
                <a:solidFill>
                  <a:srgbClr val="000000"/>
                </a:solidFill>
                <a:latin typeface="Poppins"/>
                <a:ea typeface="Poppins"/>
                <a:cs typeface="Poppins"/>
                <a:sym typeface="Poppins"/>
              </a:rPr>
              <a:t>ripetere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dieci</a:t>
            </a:r>
            <a:r>
              <a:rPr lang="en-US" sz="2400" b="0" i="0" u="none" strike="noStrike" cap="none" dirty="0">
                <a:solidFill>
                  <a:srgbClr val="000000"/>
                </a:solidFill>
                <a:latin typeface="Poppins"/>
                <a:ea typeface="Poppins"/>
                <a:cs typeface="Poppins"/>
                <a:sym typeface="Poppins"/>
              </a:rPr>
              <a:t> volte la </a:t>
            </a:r>
            <a:r>
              <a:rPr lang="en-US" sz="2400" b="0" i="0" u="none" strike="noStrike" cap="none" dirty="0" err="1">
                <a:solidFill>
                  <a:srgbClr val="000000"/>
                </a:solidFill>
                <a:latin typeface="Poppins"/>
                <a:ea typeface="Poppins"/>
                <a:cs typeface="Poppins"/>
                <a:sym typeface="Poppins"/>
              </a:rPr>
              <a:t>stessa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esperienza</a:t>
            </a:r>
            <a:r>
              <a:rPr lang="en-US" sz="2400" b="0" i="0" u="none" strike="noStrike" cap="none" dirty="0">
                <a:solidFill>
                  <a:srgbClr val="000000"/>
                </a:solidFill>
                <a:latin typeface="Poppins"/>
                <a:ea typeface="Poppins"/>
                <a:cs typeface="Poppins"/>
                <a:sym typeface="Poppins"/>
              </a:rPr>
              <a:t> di un anno.</a:t>
            </a:r>
            <a:endParaRPr sz="2400" b="0" i="0" u="none" strike="noStrike" cap="none" dirty="0">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Nella formazione </a:t>
            </a:r>
            <a:r>
              <a:rPr lang="en-US" sz="2400" b="0" i="0" u="none" strike="noStrike" cap="none" dirty="0" err="1">
                <a:solidFill>
                  <a:srgbClr val="000000"/>
                </a:solidFill>
                <a:latin typeface="Poppins"/>
                <a:ea typeface="Poppins"/>
                <a:cs typeface="Poppins"/>
                <a:sym typeface="Poppins"/>
              </a:rPr>
              <a:t>professionale</a:t>
            </a:r>
            <a:r>
              <a:rPr lang="en-US" sz="2400" b="0" i="0" u="none" strike="noStrike" cap="none" dirty="0">
                <a:solidFill>
                  <a:srgbClr val="000000"/>
                </a:solidFill>
                <a:latin typeface="Poppins"/>
                <a:ea typeface="Poppins"/>
                <a:cs typeface="Poppins"/>
                <a:sym typeface="Poppins"/>
              </a:rPr>
              <a:t>, la </a:t>
            </a:r>
            <a:r>
              <a:rPr lang="en-US" sz="2400" b="0" i="0" u="none" strike="noStrike" cap="none" dirty="0" err="1">
                <a:solidFill>
                  <a:srgbClr val="000000"/>
                </a:solidFill>
                <a:latin typeface="Poppins"/>
                <a:ea typeface="Poppins"/>
                <a:cs typeface="Poppins"/>
                <a:sym typeface="Poppins"/>
              </a:rPr>
              <a:t>pratica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riflessiva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collega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anche</a:t>
            </a:r>
            <a:r>
              <a:rPr lang="en-US" sz="2400" b="0" i="0" u="none" strike="noStrike" cap="none" dirty="0">
                <a:solidFill>
                  <a:srgbClr val="000000"/>
                </a:solidFill>
                <a:latin typeface="Poppins"/>
                <a:ea typeface="Poppins"/>
                <a:cs typeface="Poppins"/>
                <a:sym typeface="Poppins"/>
              </a:rPr>
              <a:t> alla </a:t>
            </a:r>
            <a:r>
              <a:rPr lang="en-US" sz="2400" b="0" i="0" u="none" strike="noStrike" cap="none" dirty="0" err="1">
                <a:solidFill>
                  <a:srgbClr val="000000"/>
                </a:solidFill>
                <a:latin typeface="Poppins"/>
                <a:ea typeface="Poppins"/>
                <a:cs typeface="Poppins"/>
                <a:sym typeface="Poppins"/>
              </a:rPr>
              <a:t>metacognizione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ovvero</a:t>
            </a:r>
            <a:r>
              <a:rPr lang="en-US" sz="2400" b="0" i="0" u="none" strike="noStrike" cap="none" dirty="0">
                <a:solidFill>
                  <a:srgbClr val="000000"/>
                </a:solidFill>
                <a:latin typeface="Poppins"/>
                <a:ea typeface="Poppins"/>
                <a:cs typeface="Poppins"/>
                <a:sym typeface="Poppins"/>
              </a:rPr>
              <a:t> la </a:t>
            </a:r>
            <a:r>
              <a:rPr lang="en-US" sz="2400" b="0" i="0" u="none" strike="noStrike" cap="none" dirty="0" err="1">
                <a:solidFill>
                  <a:srgbClr val="000000"/>
                </a:solidFill>
                <a:latin typeface="Poppins"/>
                <a:ea typeface="Poppins"/>
                <a:cs typeface="Poppins"/>
                <a:sym typeface="Poppins"/>
              </a:rPr>
              <a:t>capacità</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riflettere</a:t>
            </a:r>
            <a:r>
              <a:rPr lang="en-US" sz="2400" b="0" i="0" u="none" strike="noStrike" cap="none" dirty="0">
                <a:solidFill>
                  <a:srgbClr val="000000"/>
                </a:solidFill>
                <a:latin typeface="Poppins"/>
                <a:ea typeface="Poppins"/>
                <a:cs typeface="Poppins"/>
                <a:sym typeface="Poppins"/>
              </a:rPr>
              <a:t> sul proprio modo di </a:t>
            </a:r>
            <a:r>
              <a:rPr lang="en-US" sz="2400" b="0" i="0" u="none" strike="noStrike" cap="none" dirty="0" err="1">
                <a:solidFill>
                  <a:srgbClr val="000000"/>
                </a:solidFill>
                <a:latin typeface="Poppins"/>
                <a:ea typeface="Poppins"/>
                <a:cs typeface="Poppins"/>
                <a:sym typeface="Poppins"/>
              </a:rPr>
              <a:t>pensare</a:t>
            </a:r>
            <a:r>
              <a:rPr lang="en-US" sz="2400" b="0" i="0" u="none" strike="noStrike" cap="none" dirty="0">
                <a:solidFill>
                  <a:srgbClr val="000000"/>
                </a:solidFill>
                <a:latin typeface="Poppins"/>
                <a:ea typeface="Poppins"/>
                <a:cs typeface="Poppins"/>
                <a:sym typeface="Poppins"/>
              </a:rPr>
              <a:t>. Quando i </a:t>
            </a:r>
            <a:r>
              <a:rPr lang="en-US" sz="2400" b="0" i="0" u="none" strike="noStrike" cap="none" dirty="0" err="1">
                <a:solidFill>
                  <a:srgbClr val="000000"/>
                </a:solidFill>
                <a:latin typeface="Poppins"/>
                <a:ea typeface="Poppins"/>
                <a:cs typeface="Poppins"/>
                <a:sym typeface="Poppins"/>
              </a:rPr>
              <a:t>formatori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sviluppano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questa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abitudine</a:t>
            </a:r>
            <a:r>
              <a:rPr lang="en-US" sz="2400" b="0" i="0" u="none" strike="noStrike" cap="none" dirty="0">
                <a:solidFill>
                  <a:srgbClr val="000000"/>
                </a:solidFill>
                <a:latin typeface="Poppins"/>
                <a:ea typeface="Poppins"/>
                <a:cs typeface="Poppins"/>
                <a:sym typeface="Poppins"/>
              </a:rPr>
              <a:t> in se </a:t>
            </a:r>
            <a:r>
              <a:rPr lang="en-US" sz="2400" b="0" i="0" u="none" strike="noStrike" cap="none" dirty="0" err="1">
                <a:solidFill>
                  <a:srgbClr val="000000"/>
                </a:solidFill>
                <a:latin typeface="Poppins"/>
                <a:ea typeface="Poppins"/>
                <a:cs typeface="Poppins"/>
                <a:sym typeface="Poppins"/>
              </a:rPr>
              <a:t>stessi</a:t>
            </a:r>
            <a:r>
              <a:rPr lang="en-US" sz="2400" b="0" i="0" u="none" strike="noStrike" cap="none" dirty="0">
                <a:solidFill>
                  <a:srgbClr val="000000"/>
                </a:solidFill>
                <a:latin typeface="Poppins"/>
                <a:ea typeface="Poppins"/>
                <a:cs typeface="Poppins"/>
                <a:sym typeface="Poppins"/>
              </a:rPr>
              <a:t>, sono in una </a:t>
            </a:r>
            <a:r>
              <a:rPr lang="en-US" sz="2400" b="0" i="0" u="none" strike="noStrike" cap="none" dirty="0" err="1">
                <a:solidFill>
                  <a:srgbClr val="000000"/>
                </a:solidFill>
                <a:latin typeface="Poppins"/>
                <a:ea typeface="Poppins"/>
                <a:cs typeface="Poppins"/>
                <a:sym typeface="Poppins"/>
              </a:rPr>
              <a:t>posizione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migliore</a:t>
            </a:r>
            <a:r>
              <a:rPr lang="en-US" sz="2400" b="0" i="0" u="none" strike="noStrike" cap="none" dirty="0">
                <a:solidFill>
                  <a:srgbClr val="000000"/>
                </a:solidFill>
                <a:latin typeface="Poppins"/>
                <a:ea typeface="Poppins"/>
                <a:cs typeface="Poppins"/>
                <a:sym typeface="Poppins"/>
              </a:rPr>
              <a:t> per </a:t>
            </a:r>
            <a:r>
              <a:rPr lang="en-US" sz="2400" b="0" i="0" u="none" strike="noStrike" cap="none" dirty="0" err="1">
                <a:solidFill>
                  <a:srgbClr val="000000"/>
                </a:solidFill>
                <a:latin typeface="Poppins"/>
                <a:ea typeface="Poppins"/>
                <a:cs typeface="Poppins"/>
                <a:sym typeface="Poppins"/>
              </a:rPr>
              <a:t>svilupparla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anche</a:t>
            </a:r>
            <a:r>
              <a:rPr lang="en-US" sz="2400" b="0" i="0" u="none" strike="noStrike" cap="none" dirty="0">
                <a:solidFill>
                  <a:srgbClr val="000000"/>
                </a:solidFill>
                <a:latin typeface="Poppins"/>
                <a:ea typeface="Poppins"/>
                <a:cs typeface="Poppins"/>
                <a:sym typeface="Poppins"/>
              </a:rPr>
              <a:t> nei </a:t>
            </a:r>
            <a:r>
              <a:rPr lang="en-US" sz="2400" b="0" i="0" u="none" strike="noStrike" cap="none" dirty="0" err="1">
                <a:solidFill>
                  <a:srgbClr val="000000"/>
                </a:solidFill>
                <a:latin typeface="Poppins"/>
                <a:ea typeface="Poppins"/>
                <a:cs typeface="Poppins"/>
                <a:sym typeface="Poppins"/>
              </a:rPr>
              <a:t>propri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allievi</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150" name="Google Shape;150;p24"/>
          <p:cNvSpPr txBox="1"/>
          <p:nvPr/>
        </p:nvSpPr>
        <p:spPr>
          <a:xfrm>
            <a:off x="8348634" y="1076082"/>
            <a:ext cx="8954749"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Sezione</a:t>
            </a:r>
            <a:r>
              <a:rPr lang="en-US" sz="2800" b="1" i="0" u="none" strike="noStrike" cap="none" dirty="0">
                <a:solidFill>
                  <a:srgbClr val="000000"/>
                </a:solidFill>
                <a:latin typeface="Poppins"/>
                <a:ea typeface="Poppins"/>
                <a:cs typeface="Poppins"/>
                <a:sym typeface="Poppins"/>
              </a:rPr>
              <a:t> 1: </a:t>
            </a:r>
            <a:r>
              <a:rPr lang="en-US" sz="2800" b="1" i="0" u="none" strike="noStrike" cap="none" dirty="0" err="1">
                <a:solidFill>
                  <a:srgbClr val="000000"/>
                </a:solidFill>
                <a:latin typeface="Poppins"/>
                <a:ea typeface="Poppins"/>
                <a:cs typeface="Poppins"/>
                <a:sym typeface="Poppins"/>
              </a:rPr>
              <a:t>Comprendere</a:t>
            </a:r>
            <a:r>
              <a:rPr lang="en-US" sz="2800" b="1" i="0" u="none" strike="noStrike" cap="none" dirty="0">
                <a:solidFill>
                  <a:srgbClr val="000000"/>
                </a:solidFill>
                <a:latin typeface="Poppins"/>
                <a:ea typeface="Poppins"/>
                <a:cs typeface="Poppins"/>
                <a:sym typeface="Poppins"/>
              </a:rPr>
              <a:t> la </a:t>
            </a:r>
            <a:r>
              <a:rPr lang="en-US" sz="2800" b="1" i="0" u="none" strike="noStrike" cap="none" dirty="0" err="1">
                <a:solidFill>
                  <a:srgbClr val="000000"/>
                </a:solidFill>
                <a:latin typeface="Poppins"/>
                <a:ea typeface="Poppins"/>
                <a:cs typeface="Poppins"/>
                <a:sym typeface="Poppins"/>
              </a:rPr>
              <a:t>pratica</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riflessiva</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nella</a:t>
            </a:r>
            <a:r>
              <a:rPr lang="en-US" sz="2800" b="1" i="0" u="none" strike="noStrike" cap="none" dirty="0">
                <a:solidFill>
                  <a:srgbClr val="000000"/>
                </a:solidFill>
                <a:latin typeface="Poppins"/>
                <a:ea typeface="Poppins"/>
                <a:cs typeface="Poppins"/>
                <a:sym typeface="Poppins"/>
              </a:rPr>
              <a:t> formazione </a:t>
            </a:r>
            <a:r>
              <a:rPr lang="en-US" sz="2800" b="1" i="0" u="none" strike="noStrike" cap="none" dirty="0" err="1">
                <a:solidFill>
                  <a:srgbClr val="000000"/>
                </a:solidFill>
                <a:latin typeface="Poppins"/>
                <a:ea typeface="Poppins"/>
                <a:cs typeface="Poppins"/>
                <a:sym typeface="Poppins"/>
              </a:rPr>
              <a:t>professionale</a:t>
            </a:r>
            <a:endParaRPr sz="1400" b="0" i="0" u="none" strike="noStrike" cap="none" dirty="0">
              <a:solidFill>
                <a:srgbClr val="000000"/>
              </a:solidFill>
              <a:latin typeface="Arial"/>
              <a:ea typeface="Arial"/>
              <a:cs typeface="Arial"/>
              <a:sym typeface="Arial"/>
            </a:endParaRPr>
          </a:p>
        </p:txBody>
      </p:sp>
      <p:sp>
        <p:nvSpPr>
          <p:cNvPr id="3" name="Google Shape;155;p25">
            <a:extLst>
              <a:ext uri="{FF2B5EF4-FFF2-40B4-BE49-F238E27FC236}">
                <a16:creationId xmlns:a16="http://schemas.microsoft.com/office/drawing/2014/main" id="{7BF2D668-8820-2BDD-11E2-76454F8724EF}"/>
              </a:ext>
            </a:extLst>
          </p:cNvPr>
          <p:cNvSpPr/>
          <p:nvPr/>
        </p:nvSpPr>
        <p:spPr>
          <a:xfrm>
            <a:off x="-68218" y="-40366"/>
            <a:ext cx="6748663"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dpi="0" rotWithShape="1">
            <a:blip r:embed="rId7">
              <a:extLst>
                <a:ext uri="{28A0092B-C50C-407E-A947-70E740481C1C}">
                  <a14:useLocalDpi xmlns:a14="http://schemas.microsoft.com/office/drawing/2010/main" val="0"/>
                </a:ext>
              </a:extLst>
            </a:blip>
            <a:srcRect/>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3436375" y="1376423"/>
            <a:ext cx="11076039" cy="486928"/>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dirty="0">
                <a:solidFill>
                  <a:srgbClr val="000000"/>
                </a:solidFill>
                <a:latin typeface="Poppins"/>
                <a:ea typeface="Poppins"/>
                <a:cs typeface="Poppins"/>
                <a:sym typeface="Poppins"/>
              </a:rPr>
              <a:t>Quattro </a:t>
            </a:r>
            <a:r>
              <a:rPr lang="en-US" sz="2800" b="1" i="0" u="none" strike="noStrike" cap="none" dirty="0" err="1">
                <a:solidFill>
                  <a:srgbClr val="000000"/>
                </a:solidFill>
                <a:latin typeface="Poppins"/>
                <a:ea typeface="Poppins"/>
                <a:cs typeface="Poppins"/>
                <a:sym typeface="Poppins"/>
              </a:rPr>
              <a:t>ambiti</a:t>
            </a:r>
            <a:r>
              <a:rPr lang="en-US" sz="2800" b="1" i="0" u="none" strike="noStrike" cap="none" dirty="0">
                <a:solidFill>
                  <a:srgbClr val="000000"/>
                </a:solidFill>
                <a:latin typeface="Poppins"/>
                <a:ea typeface="Poppins"/>
                <a:cs typeface="Poppins"/>
                <a:sym typeface="Poppins"/>
              </a:rPr>
              <a:t> </a:t>
            </a:r>
            <a:r>
              <a:rPr lang="en-US" sz="2800" b="1" i="0" u="none" strike="noStrike" cap="none" dirty="0" err="1">
                <a:solidFill>
                  <a:srgbClr val="000000"/>
                </a:solidFill>
                <a:latin typeface="Poppins"/>
                <a:ea typeface="Poppins"/>
                <a:cs typeface="Poppins"/>
                <a:sym typeface="Poppins"/>
              </a:rPr>
              <a:t>dell’apprendimento</a:t>
            </a:r>
            <a:r>
              <a:rPr lang="en-US" sz="2800" b="1" i="0" u="none" strike="noStrike" cap="none" dirty="0">
                <a:solidFill>
                  <a:srgbClr val="000000"/>
                </a:solidFill>
                <a:latin typeface="Poppins"/>
                <a:ea typeface="Poppins"/>
                <a:cs typeface="Poppins"/>
                <a:sym typeface="Poppins"/>
              </a:rPr>
              <a:t> e </a:t>
            </a:r>
            <a:r>
              <a:rPr lang="en-US" sz="2800" b="1" i="0" u="none" strike="noStrike" cap="none" dirty="0" err="1">
                <a:solidFill>
                  <a:srgbClr val="000000"/>
                </a:solidFill>
                <a:latin typeface="Poppins"/>
                <a:ea typeface="Poppins"/>
                <a:cs typeface="Poppins"/>
                <a:sym typeface="Poppins"/>
              </a:rPr>
              <a:t>dell’autoriflessione</a:t>
            </a:r>
            <a:endParaRPr sz="1400" b="0" i="0" u="none" strike="noStrike" cap="none" dirty="0">
              <a:solidFill>
                <a:srgbClr val="000000"/>
              </a:solidFill>
              <a:latin typeface="Arial"/>
              <a:ea typeface="Arial"/>
              <a:cs typeface="Arial"/>
              <a:sym typeface="Arial"/>
            </a:endParaRPr>
          </a:p>
        </p:txBody>
      </p:sp>
      <p:sp>
        <p:nvSpPr>
          <p:cNvPr id="169" name="Google Shape;169;p25"/>
          <p:cNvSpPr txBox="1"/>
          <p:nvPr/>
        </p:nvSpPr>
        <p:spPr>
          <a:xfrm>
            <a:off x="12227182" y="2510531"/>
            <a:ext cx="2023184" cy="417358"/>
          </a:xfrm>
          <a:prstGeom prst="rect">
            <a:avLst/>
          </a:prstGeom>
          <a:noFill/>
          <a:ln>
            <a:noFill/>
          </a:ln>
        </p:spPr>
        <p:txBody>
          <a:bodyPr spcFirstLastPara="1" wrap="square" lIns="0" tIns="0" rIns="0" bIns="0" anchor="t" anchorCtr="0">
            <a:spAutoFit/>
          </a:bodyPr>
          <a:lstStyle/>
          <a:p>
            <a:pPr marL="0" marR="0" lvl="0" indent="0" algn="ctr" rtl="0">
              <a:lnSpc>
                <a:spcPct val="112980"/>
              </a:lnSpc>
              <a:spcBef>
                <a:spcPts val="0"/>
              </a:spcBef>
              <a:spcAft>
                <a:spcPts val="0"/>
              </a:spcAft>
              <a:buClr>
                <a:srgbClr val="000000"/>
              </a:buClr>
              <a:buSzPts val="1664"/>
              <a:buFont typeface="Arial"/>
              <a:buNone/>
            </a:pPr>
            <a:r>
              <a:rPr lang="en-US" sz="2400" b="1" i="0" u="none" strike="noStrike" cap="none" dirty="0">
                <a:solidFill>
                  <a:srgbClr val="000000"/>
                </a:solidFill>
                <a:latin typeface="Poppins"/>
                <a:ea typeface="Poppins"/>
                <a:cs typeface="Poppins"/>
                <a:sym typeface="Poppins"/>
              </a:rPr>
              <a:t>RIFLESSIONE</a:t>
            </a:r>
            <a:endParaRPr lang="en-US" sz="2000" b="0" i="0" u="none" strike="noStrike" cap="none" dirty="0">
              <a:solidFill>
                <a:srgbClr val="000000"/>
              </a:solidFill>
              <a:latin typeface="Arial"/>
              <a:ea typeface="Arial"/>
              <a:cs typeface="Arial"/>
              <a:sym typeface="Arial"/>
            </a:endParaRPr>
          </a:p>
        </p:txBody>
      </p:sp>
      <p:sp>
        <p:nvSpPr>
          <p:cNvPr id="170" name="Google Shape;170;p25"/>
          <p:cNvSpPr txBox="1"/>
          <p:nvPr/>
        </p:nvSpPr>
        <p:spPr>
          <a:xfrm>
            <a:off x="12227182" y="8009399"/>
            <a:ext cx="2023184" cy="417358"/>
          </a:xfrm>
          <a:prstGeom prst="rect">
            <a:avLst/>
          </a:prstGeom>
          <a:noFill/>
          <a:ln>
            <a:noFill/>
          </a:ln>
        </p:spPr>
        <p:txBody>
          <a:bodyPr spcFirstLastPara="1" wrap="square" lIns="0" tIns="0" rIns="0" bIns="0" anchor="t" anchorCtr="0">
            <a:spAutoFit/>
          </a:bodyPr>
          <a:lstStyle/>
          <a:p>
            <a:pPr marL="0" marR="0" lvl="0" indent="0" algn="ctr" rtl="0">
              <a:lnSpc>
                <a:spcPct val="112980"/>
              </a:lnSpc>
              <a:spcBef>
                <a:spcPts val="0"/>
              </a:spcBef>
              <a:spcAft>
                <a:spcPts val="0"/>
              </a:spcAft>
              <a:buClr>
                <a:srgbClr val="000000"/>
              </a:buClr>
              <a:buSzPts val="1664"/>
              <a:buFont typeface="Arial"/>
              <a:buNone/>
            </a:pPr>
            <a:r>
              <a:rPr lang="en-US" sz="2400" b="1" i="0" u="none" strike="noStrike" cap="none" dirty="0" err="1">
                <a:solidFill>
                  <a:srgbClr val="000000"/>
                </a:solidFill>
                <a:latin typeface="Poppins"/>
                <a:ea typeface="Poppins"/>
                <a:cs typeface="Poppins"/>
                <a:sym typeface="Poppins"/>
              </a:rPr>
              <a:t>Pratica</a:t>
            </a:r>
            <a:endParaRPr sz="2000" b="0" i="0" u="none" strike="noStrike" cap="none" dirty="0">
              <a:solidFill>
                <a:srgbClr val="000000"/>
              </a:solidFill>
              <a:latin typeface="Arial"/>
              <a:ea typeface="Arial"/>
              <a:cs typeface="Arial"/>
              <a:sym typeface="Arial"/>
            </a:endParaRPr>
          </a:p>
        </p:txBody>
      </p:sp>
      <p:sp>
        <p:nvSpPr>
          <p:cNvPr id="171" name="Google Shape;171;p25"/>
          <p:cNvSpPr txBox="1"/>
          <p:nvPr/>
        </p:nvSpPr>
        <p:spPr>
          <a:xfrm>
            <a:off x="14995248" y="5402609"/>
            <a:ext cx="2116041" cy="347788"/>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2000" b="1" i="0" u="none" strike="noStrike" cap="none" dirty="0" err="1">
                <a:solidFill>
                  <a:srgbClr val="000000"/>
                </a:solidFill>
                <a:latin typeface="Poppins"/>
                <a:ea typeface="Poppins"/>
                <a:cs typeface="Poppins"/>
                <a:sym typeface="Poppins"/>
              </a:rPr>
              <a:t>Metacognizione</a:t>
            </a:r>
            <a:endParaRPr sz="1800" b="0" i="0" u="none" strike="noStrike" cap="none" dirty="0">
              <a:solidFill>
                <a:srgbClr val="000000"/>
              </a:solidFill>
              <a:latin typeface="Arial"/>
              <a:ea typeface="Arial"/>
              <a:cs typeface="Arial"/>
              <a:sym typeface="Arial"/>
            </a:endParaRPr>
          </a:p>
        </p:txBody>
      </p:sp>
      <p:sp>
        <p:nvSpPr>
          <p:cNvPr id="172" name="Google Shape;172;p25"/>
          <p:cNvSpPr txBox="1"/>
          <p:nvPr/>
        </p:nvSpPr>
        <p:spPr>
          <a:xfrm>
            <a:off x="14692191" y="3721162"/>
            <a:ext cx="2116041" cy="305340"/>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600" b="1" i="0" u="none" strike="noStrike" cap="none" dirty="0" err="1">
                <a:solidFill>
                  <a:srgbClr val="FFFFFF"/>
                </a:solidFill>
                <a:latin typeface="Poppins"/>
                <a:ea typeface="Poppins"/>
                <a:cs typeface="Poppins"/>
                <a:sym typeface="Poppins"/>
              </a:rPr>
              <a:t>Apprendimento</a:t>
            </a:r>
            <a:endParaRPr sz="1800" b="0" i="0" u="none" strike="noStrike" cap="none" dirty="0">
              <a:solidFill>
                <a:srgbClr val="000000"/>
              </a:solidFill>
              <a:latin typeface="Arial"/>
              <a:ea typeface="Arial"/>
              <a:cs typeface="Arial"/>
              <a:sym typeface="Arial"/>
            </a:endParaRPr>
          </a:p>
        </p:txBody>
      </p:sp>
      <p:sp>
        <p:nvSpPr>
          <p:cNvPr id="173" name="Google Shape;173;p25"/>
          <p:cNvSpPr txBox="1"/>
          <p:nvPr/>
        </p:nvSpPr>
        <p:spPr>
          <a:xfrm>
            <a:off x="14434595" y="6856943"/>
            <a:ext cx="2325598" cy="539122"/>
          </a:xfrm>
          <a:prstGeom prst="rect">
            <a:avLst/>
          </a:prstGeom>
          <a:noFill/>
          <a:ln>
            <a:noFill/>
          </a:ln>
        </p:spPr>
        <p:txBody>
          <a:bodyPr spcFirstLastPara="1" wrap="square" lIns="0" tIns="0" rIns="0" bIns="0" anchor="t" anchorCtr="0">
            <a:spAutoFit/>
          </a:bodyPr>
          <a:lstStyle/>
          <a:p>
            <a:pPr marL="0" marR="0" lvl="0" indent="0" algn="ctr" rtl="0">
              <a:lnSpc>
                <a:spcPct val="112967"/>
              </a:lnSpc>
              <a:spcBef>
                <a:spcPts val="0"/>
              </a:spcBef>
              <a:spcAft>
                <a:spcPts val="0"/>
              </a:spcAft>
              <a:buClr>
                <a:srgbClr val="000000"/>
              </a:buClr>
              <a:buSzPts val="1550"/>
              <a:buFont typeface="Arial"/>
              <a:buNone/>
            </a:pPr>
            <a:r>
              <a:rPr lang="en-US" sz="1550" b="1" i="0" u="none" strike="noStrike" cap="none" dirty="0" err="1">
                <a:solidFill>
                  <a:srgbClr val="FFFFFF"/>
                </a:solidFill>
                <a:latin typeface="Poppins"/>
                <a:ea typeface="Poppins"/>
                <a:cs typeface="Poppins"/>
                <a:sym typeface="Poppins"/>
              </a:rPr>
              <a:t>Sviluppo</a:t>
            </a:r>
            <a:r>
              <a:rPr lang="en-US" sz="1550" b="1" i="0" u="none" strike="noStrike" cap="none" dirty="0">
                <a:solidFill>
                  <a:srgbClr val="FFFFFF"/>
                </a:solidFill>
                <a:latin typeface="Poppins"/>
                <a:ea typeface="Poppins"/>
                <a:cs typeface="Poppins"/>
                <a:sym typeface="Poppins"/>
              </a:rPr>
              <a:t> </a:t>
            </a:r>
            <a:r>
              <a:rPr lang="en-US" sz="1550" b="1" i="0" u="none" strike="noStrike" cap="none" dirty="0" err="1">
                <a:solidFill>
                  <a:srgbClr val="FFFFFF"/>
                </a:solidFill>
                <a:latin typeface="Poppins"/>
                <a:ea typeface="Poppins"/>
                <a:cs typeface="Poppins"/>
                <a:sym typeface="Poppins"/>
              </a:rPr>
              <a:t>professionale</a:t>
            </a:r>
            <a:r>
              <a:rPr lang="en-US" sz="1550" b="1" i="0" u="none" strike="noStrike" cap="none" dirty="0">
                <a:solidFill>
                  <a:srgbClr val="FFFFFF"/>
                </a:solidFill>
                <a:latin typeface="Poppins"/>
                <a:ea typeface="Poppins"/>
                <a:cs typeface="Poppins"/>
                <a:sym typeface="Poppins"/>
              </a:rPr>
              <a:t> continuo</a:t>
            </a:r>
            <a:endParaRPr sz="1400" b="0" i="0" u="none" strike="noStrike" cap="none" dirty="0">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86696" y="2242712"/>
            <a:ext cx="10014156" cy="6486904"/>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Pratica</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riflessiva</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abitudini</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strutturate</a:t>
            </a:r>
            <a:r>
              <a:rPr lang="en-US" sz="2400" b="0" i="0" u="none" strike="noStrike" cap="none" dirty="0">
                <a:solidFill>
                  <a:srgbClr val="333333"/>
                </a:solidFill>
                <a:latin typeface="Poppins"/>
                <a:ea typeface="Poppins"/>
                <a:cs typeface="Poppins"/>
                <a:sym typeface="Poppins"/>
              </a:rPr>
              <a:t> di </a:t>
            </a:r>
            <a:r>
              <a:rPr lang="en-US" sz="2400" b="0" i="0" u="none" strike="noStrike" cap="none" dirty="0" err="1">
                <a:solidFill>
                  <a:srgbClr val="333333"/>
                </a:solidFill>
                <a:latin typeface="Poppins"/>
                <a:ea typeface="Poppins"/>
                <a:cs typeface="Poppins"/>
                <a:sym typeface="Poppins"/>
              </a:rPr>
              <a:t>revisione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dell’insegnamento</a:t>
            </a:r>
            <a:r>
              <a:rPr lang="en-US" sz="2400" b="0" i="0" u="none" strike="noStrike" cap="none" dirty="0">
                <a:solidFill>
                  <a:srgbClr val="333333"/>
                </a:solidFill>
                <a:latin typeface="Poppins"/>
                <a:ea typeface="Poppins"/>
                <a:cs typeface="Poppins"/>
                <a:sym typeface="Poppins"/>
              </a:rPr>
              <a:t> e di </a:t>
            </a:r>
            <a:r>
              <a:rPr lang="en-US" sz="2400" b="0" i="0" u="none" strike="noStrike" cap="none" dirty="0" err="1">
                <a:solidFill>
                  <a:srgbClr val="333333"/>
                </a:solidFill>
                <a:latin typeface="Poppins"/>
                <a:ea typeface="Poppins"/>
                <a:cs typeface="Poppins"/>
                <a:sym typeface="Poppins"/>
              </a:rPr>
              <a:t>identificazione</a:t>
            </a:r>
            <a:r>
              <a:rPr lang="en-US" sz="2400" b="0" i="0" u="none" strike="noStrike" cap="none" dirty="0">
                <a:solidFill>
                  <a:srgbClr val="333333"/>
                </a:solidFill>
                <a:latin typeface="Poppins"/>
                <a:ea typeface="Poppins"/>
                <a:cs typeface="Poppins"/>
                <a:sym typeface="Poppins"/>
              </a:rPr>
              <a:t> di </a:t>
            </a:r>
            <a:r>
              <a:rPr lang="en-US" sz="2400" b="0" i="0" u="none" strike="noStrike" cap="none" dirty="0" err="1">
                <a:solidFill>
                  <a:srgbClr val="333333"/>
                </a:solidFill>
                <a:latin typeface="Poppins"/>
                <a:ea typeface="Poppins"/>
                <a:cs typeface="Poppins"/>
                <a:sym typeface="Poppins"/>
              </a:rPr>
              <a:t>ciò</a:t>
            </a:r>
            <a:r>
              <a:rPr lang="en-US" sz="2400" b="0" i="0" u="none" strike="noStrike" cap="none" dirty="0">
                <a:solidFill>
                  <a:srgbClr val="333333"/>
                </a:solidFill>
                <a:latin typeface="Poppins"/>
                <a:ea typeface="Poppins"/>
                <a:cs typeface="Poppins"/>
                <a:sym typeface="Poppins"/>
              </a:rPr>
              <a:t> che </a:t>
            </a:r>
            <a:r>
              <a:rPr lang="en-US" sz="2400" b="0" i="0" u="none" strike="noStrike" cap="none" dirty="0" err="1">
                <a:solidFill>
                  <a:srgbClr val="333333"/>
                </a:solidFill>
                <a:latin typeface="Poppins"/>
                <a:ea typeface="Poppins"/>
                <a:cs typeface="Poppins"/>
                <a:sym typeface="Poppins"/>
              </a:rPr>
              <a:t>va</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modificato</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mantenuto</a:t>
            </a:r>
            <a:r>
              <a:rPr lang="en-US" sz="2400" b="0" i="0" u="none" strike="noStrike" cap="none" dirty="0">
                <a:solidFill>
                  <a:srgbClr val="333333"/>
                </a:solidFill>
                <a:latin typeface="Poppins"/>
                <a:ea typeface="Poppins"/>
                <a:cs typeface="Poppins"/>
                <a:sym typeface="Poppins"/>
              </a:rPr>
              <a:t> o </a:t>
            </a:r>
            <a:r>
              <a:rPr lang="en-US" sz="2400" b="0" i="0" u="none" strike="noStrike" cap="none" dirty="0" err="1">
                <a:solidFill>
                  <a:srgbClr val="333333"/>
                </a:solidFill>
                <a:latin typeface="Poppins"/>
                <a:ea typeface="Poppins"/>
                <a:cs typeface="Poppins"/>
                <a:sym typeface="Poppins"/>
              </a:rPr>
              <a:t>sviluppato</a:t>
            </a:r>
            <a:endParaRPr dirty="0"/>
          </a:p>
          <a:p>
            <a:pPr marL="0" marR="0" lvl="0" indent="0" algn="l" rtl="0">
              <a:lnSpc>
                <a:spcPct val="120000"/>
              </a:lnSpc>
              <a:spcBef>
                <a:spcPts val="2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Metacognizione</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consapevolezza</a:t>
            </a:r>
            <a:r>
              <a:rPr lang="en-US" sz="2400" b="0" i="0" u="none" strike="noStrike" cap="none" dirty="0">
                <a:solidFill>
                  <a:srgbClr val="333333"/>
                </a:solidFill>
                <a:latin typeface="Poppins"/>
                <a:ea typeface="Poppins"/>
                <a:cs typeface="Poppins"/>
                <a:sym typeface="Poppins"/>
              </a:rPr>
              <a:t> di come </a:t>
            </a:r>
            <a:r>
              <a:rPr lang="en-US" sz="2400" b="0" i="0" u="none" strike="noStrike" cap="none" dirty="0" err="1">
                <a:solidFill>
                  <a:srgbClr val="333333"/>
                </a:solidFill>
                <a:latin typeface="Poppins"/>
                <a:ea typeface="Poppins"/>
                <a:cs typeface="Poppins"/>
                <a:sym typeface="Poppins"/>
              </a:rPr>
              <a:t>funziona</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l’apprendimento</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sia</a:t>
            </a:r>
            <a:r>
              <a:rPr lang="en-US" sz="2400" b="0" i="0" u="none" strike="noStrike" cap="none" dirty="0">
                <a:solidFill>
                  <a:srgbClr val="333333"/>
                </a:solidFill>
                <a:latin typeface="Poppins"/>
                <a:ea typeface="Poppins"/>
                <a:cs typeface="Poppins"/>
                <a:sym typeface="Poppins"/>
              </a:rPr>
              <a:t> per il </a:t>
            </a:r>
            <a:r>
              <a:rPr lang="en-US" sz="2400" b="0" i="0" u="none" strike="noStrike" cap="none" dirty="0" err="1">
                <a:solidFill>
                  <a:srgbClr val="333333"/>
                </a:solidFill>
                <a:latin typeface="Poppins"/>
                <a:ea typeface="Poppins"/>
                <a:cs typeface="Poppins"/>
                <a:sym typeface="Poppins"/>
              </a:rPr>
              <a:t>formatore</a:t>
            </a:r>
            <a:r>
              <a:rPr lang="en-US" sz="2400" b="0" i="0" u="none" strike="noStrike" cap="none" dirty="0">
                <a:solidFill>
                  <a:srgbClr val="333333"/>
                </a:solidFill>
                <a:latin typeface="Poppins"/>
                <a:ea typeface="Poppins"/>
                <a:cs typeface="Poppins"/>
                <a:sym typeface="Poppins"/>
              </a:rPr>
              <a:t> che per il </a:t>
            </a:r>
            <a:r>
              <a:rPr lang="en-US" sz="2400" b="0" i="0" u="none" strike="noStrike" cap="none" dirty="0" err="1">
                <a:solidFill>
                  <a:srgbClr val="333333"/>
                </a:solidFill>
                <a:latin typeface="Poppins"/>
                <a:ea typeface="Poppins"/>
                <a:cs typeface="Poppins"/>
                <a:sym typeface="Poppins"/>
              </a:rPr>
              <a:t>discente</a:t>
            </a:r>
            <a:endParaRPr dirty="0"/>
          </a:p>
          <a:p>
            <a:pPr marL="0" marR="0" lvl="0" indent="0" algn="l" rtl="0">
              <a:lnSpc>
                <a:spcPct val="120000"/>
              </a:lnSpc>
              <a:spcBef>
                <a:spcPts val="4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Imparare a </a:t>
            </a:r>
            <a:r>
              <a:rPr lang="en-US" sz="2400" b="1" i="0" u="none" strike="noStrike" cap="none" dirty="0" err="1">
                <a:solidFill>
                  <a:srgbClr val="10146E"/>
                </a:solidFill>
                <a:latin typeface="Poppins"/>
                <a:ea typeface="Poppins"/>
                <a:cs typeface="Poppins"/>
                <a:sym typeface="Poppins"/>
              </a:rPr>
              <a:t>imparare</a:t>
            </a:r>
            <a:r>
              <a:rPr lang="en-US" sz="2400" b="1" i="0" u="none" strike="noStrike" cap="none" dirty="0">
                <a:solidFill>
                  <a:srgbClr val="10146E"/>
                </a:solidFill>
                <a:latin typeface="Poppins"/>
                <a:ea typeface="Poppins"/>
                <a:cs typeface="Poppins"/>
                <a:sym typeface="Poppins"/>
              </a:rPr>
              <a:t> — </a:t>
            </a:r>
            <a:r>
              <a:rPr lang="en-US" sz="2400" b="0" i="0" u="none" strike="noStrike" cap="none" dirty="0" err="1">
                <a:solidFill>
                  <a:srgbClr val="333333"/>
                </a:solidFill>
                <a:latin typeface="Poppins"/>
                <a:ea typeface="Poppins"/>
                <a:cs typeface="Poppins"/>
                <a:sym typeface="Poppins"/>
              </a:rPr>
              <a:t>aiutare</a:t>
            </a:r>
            <a:r>
              <a:rPr lang="en-US" sz="2400" b="0" i="0" u="none" strike="noStrike" cap="none" dirty="0">
                <a:solidFill>
                  <a:srgbClr val="333333"/>
                </a:solidFill>
                <a:latin typeface="Poppins"/>
                <a:ea typeface="Poppins"/>
                <a:cs typeface="Poppins"/>
                <a:sym typeface="Poppins"/>
              </a:rPr>
              <a:t> gli </a:t>
            </a:r>
            <a:r>
              <a:rPr lang="en-US" sz="2400" b="0" i="0" u="none" strike="noStrike" cap="none" dirty="0" err="1">
                <a:solidFill>
                  <a:srgbClr val="333333"/>
                </a:solidFill>
                <a:latin typeface="Poppins"/>
                <a:ea typeface="Poppins"/>
                <a:cs typeface="Poppins"/>
                <a:sym typeface="Poppins"/>
              </a:rPr>
              <a:t>studenti</a:t>
            </a:r>
            <a:r>
              <a:rPr lang="en-US" sz="2400" b="0" i="0" u="none" strike="noStrike" cap="none" dirty="0">
                <a:solidFill>
                  <a:srgbClr val="333333"/>
                </a:solidFill>
                <a:latin typeface="Poppins"/>
                <a:ea typeface="Poppins"/>
                <a:cs typeface="Poppins"/>
                <a:sym typeface="Poppins"/>
              </a:rPr>
              <a:t> a </a:t>
            </a:r>
            <a:r>
              <a:rPr lang="en-US" sz="2400" b="0" i="0" u="none" strike="noStrike" cap="none" dirty="0" err="1">
                <a:solidFill>
                  <a:srgbClr val="333333"/>
                </a:solidFill>
                <a:latin typeface="Poppins"/>
                <a:ea typeface="Poppins"/>
                <a:cs typeface="Poppins"/>
                <a:sym typeface="Poppins"/>
              </a:rPr>
              <a:t>sviluppare</a:t>
            </a:r>
            <a:r>
              <a:rPr lang="en-US" sz="2400" b="0" i="0" u="none" strike="noStrike" cap="none" dirty="0">
                <a:solidFill>
                  <a:srgbClr val="333333"/>
                </a:solidFill>
                <a:latin typeface="Poppins"/>
                <a:ea typeface="Poppins"/>
                <a:cs typeface="Poppins"/>
                <a:sym typeface="Poppins"/>
              </a:rPr>
              <a:t> le </a:t>
            </a:r>
            <a:r>
              <a:rPr lang="en-US" sz="2400" b="0" i="0" u="none" strike="noStrike" cap="none" dirty="0" err="1">
                <a:solidFill>
                  <a:srgbClr val="333333"/>
                </a:solidFill>
                <a:latin typeface="Poppins"/>
                <a:ea typeface="Poppins"/>
                <a:cs typeface="Poppins"/>
                <a:sym typeface="Poppins"/>
              </a:rPr>
              <a:t>proprie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strategie</a:t>
            </a:r>
            <a:r>
              <a:rPr lang="en-US" sz="2400" b="0" i="0" u="none" strike="noStrike" cap="none" dirty="0">
                <a:solidFill>
                  <a:srgbClr val="333333"/>
                </a:solidFill>
                <a:latin typeface="Poppins"/>
                <a:ea typeface="Poppins"/>
                <a:cs typeface="Poppins"/>
                <a:sym typeface="Poppins"/>
              </a:rPr>
              <a:t> per </a:t>
            </a:r>
            <a:r>
              <a:rPr lang="en-US" sz="2400" b="0" i="0" u="none" strike="noStrike" cap="none" dirty="0" err="1">
                <a:solidFill>
                  <a:srgbClr val="333333"/>
                </a:solidFill>
                <a:latin typeface="Poppins"/>
                <a:ea typeface="Poppins"/>
                <a:cs typeface="Poppins"/>
                <a:sym typeface="Poppins"/>
              </a:rPr>
              <a:t>acquisire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applicare</a:t>
            </a:r>
            <a:r>
              <a:rPr lang="en-US" sz="2400" b="0" i="0" u="none" strike="noStrike" cap="none" dirty="0">
                <a:solidFill>
                  <a:srgbClr val="333333"/>
                </a:solidFill>
                <a:latin typeface="Poppins"/>
                <a:ea typeface="Poppins"/>
                <a:cs typeface="Poppins"/>
                <a:sym typeface="Poppins"/>
              </a:rPr>
              <a:t> e </a:t>
            </a:r>
            <a:r>
              <a:rPr lang="en-US" sz="2400" b="0" i="0" u="none" strike="noStrike" cap="none" dirty="0" err="1">
                <a:solidFill>
                  <a:srgbClr val="333333"/>
                </a:solidFill>
                <a:latin typeface="Poppins"/>
                <a:ea typeface="Poppins"/>
                <a:cs typeface="Poppins"/>
                <a:sym typeface="Poppins"/>
              </a:rPr>
              <a:t>potenziare</a:t>
            </a:r>
            <a:r>
              <a:rPr lang="en-US" sz="2400" b="0" i="0" u="none" strike="noStrike" cap="none" dirty="0">
                <a:solidFill>
                  <a:srgbClr val="333333"/>
                </a:solidFill>
                <a:latin typeface="Poppins"/>
                <a:ea typeface="Poppins"/>
                <a:cs typeface="Poppins"/>
                <a:sym typeface="Poppins"/>
              </a:rPr>
              <a:t> le </a:t>
            </a:r>
            <a:r>
              <a:rPr lang="en-US" sz="2400" b="0" i="0" u="none" strike="noStrike" cap="none" dirty="0" err="1">
                <a:solidFill>
                  <a:srgbClr val="333333"/>
                </a:solidFill>
                <a:latin typeface="Poppins"/>
                <a:ea typeface="Poppins"/>
                <a:cs typeface="Poppins"/>
                <a:sym typeface="Poppins"/>
              </a:rPr>
              <a:t>competenze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professionali</a:t>
            </a:r>
            <a:endParaRPr dirty="0"/>
          </a:p>
          <a:p>
            <a:pPr marL="0" marR="0" lvl="0" indent="0" algn="l" rtl="0">
              <a:lnSpc>
                <a:spcPct val="120000"/>
              </a:lnSpc>
              <a:spcBef>
                <a:spcPts val="400"/>
              </a:spcBef>
              <a:spcAft>
                <a:spcPts val="0"/>
              </a:spcAft>
              <a:buClr>
                <a:srgbClr val="000000"/>
              </a:buClr>
              <a:buSzPts val="2400"/>
              <a:buFont typeface="Arial"/>
              <a:buNone/>
            </a:pPr>
            <a:endParaRPr sz="2400" b="0" i="0" u="none" strike="noStrike" cap="none" dirty="0">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Abitudini</a:t>
            </a:r>
            <a:r>
              <a:rPr lang="en-US" sz="2400" b="1" i="0" u="none" strike="noStrike" cap="none" dirty="0">
                <a:solidFill>
                  <a:srgbClr val="10146E"/>
                </a:solidFill>
                <a:latin typeface="Poppins"/>
                <a:ea typeface="Poppins"/>
                <a:cs typeface="Poppins"/>
                <a:sym typeface="Poppins"/>
              </a:rPr>
              <a:t> di </a:t>
            </a:r>
            <a:r>
              <a:rPr lang="en-US" sz="2400" b="1" i="0" u="none" strike="noStrike" cap="none" dirty="0" err="1">
                <a:solidFill>
                  <a:srgbClr val="10146E"/>
                </a:solidFill>
                <a:latin typeface="Poppins"/>
                <a:ea typeface="Poppins"/>
                <a:cs typeface="Poppins"/>
                <a:sym typeface="Poppins"/>
              </a:rPr>
              <a:t>sviluppo</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professionale</a:t>
            </a:r>
            <a:r>
              <a:rPr lang="en-US" sz="2400" b="1" i="0" u="none" strike="noStrike" cap="none" dirty="0">
                <a:solidFill>
                  <a:srgbClr val="10146E"/>
                </a:solidFill>
                <a:latin typeface="Poppins"/>
                <a:ea typeface="Poppins"/>
                <a:cs typeface="Poppins"/>
                <a:sym typeface="Poppins"/>
              </a:rPr>
              <a:t> continuo (CPD) — </a:t>
            </a:r>
            <a:r>
              <a:rPr lang="en-US" sz="2400" b="0" i="0" u="none" strike="noStrike" cap="none" dirty="0" err="1">
                <a:solidFill>
                  <a:srgbClr val="333333"/>
                </a:solidFill>
                <a:latin typeface="Poppins"/>
                <a:ea typeface="Poppins"/>
                <a:cs typeface="Poppins"/>
                <a:sym typeface="Poppins"/>
              </a:rPr>
              <a:t>l’utilizzo</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dell’osservazione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tra</a:t>
            </a:r>
            <a:r>
              <a:rPr lang="en-US" sz="2400" b="0" i="0" u="none" strike="noStrike" cap="none" dirty="0">
                <a:solidFill>
                  <a:srgbClr val="333333"/>
                </a:solidFill>
                <a:latin typeface="Poppins"/>
                <a:ea typeface="Poppins"/>
                <a:cs typeface="Poppins"/>
                <a:sym typeface="Poppins"/>
              </a:rPr>
              <a:t> pari, dei </a:t>
            </a:r>
            <a:r>
              <a:rPr lang="en-US" sz="2400" b="0" i="0" u="none" strike="noStrike" cap="none" dirty="0" err="1">
                <a:solidFill>
                  <a:srgbClr val="333333"/>
                </a:solidFill>
                <a:latin typeface="Poppins"/>
                <a:ea typeface="Poppins"/>
                <a:cs typeface="Poppins"/>
                <a:sym typeface="Poppins"/>
              </a:rPr>
              <a:t>cicli</a:t>
            </a:r>
            <a:r>
              <a:rPr lang="en-US" sz="2400" b="0" i="0" u="none" strike="noStrike" cap="none" dirty="0">
                <a:solidFill>
                  <a:srgbClr val="333333"/>
                </a:solidFill>
                <a:latin typeface="Poppins"/>
                <a:ea typeface="Poppins"/>
                <a:cs typeface="Poppins"/>
                <a:sym typeface="Poppins"/>
              </a:rPr>
              <a:t> di feedback e della </a:t>
            </a:r>
            <a:r>
              <a:rPr lang="en-US" sz="2400" b="0" i="0" u="none" strike="noStrike" cap="none" dirty="0" err="1">
                <a:solidFill>
                  <a:srgbClr val="333333"/>
                </a:solidFill>
                <a:latin typeface="Poppins"/>
                <a:ea typeface="Poppins"/>
                <a:cs typeface="Poppins"/>
                <a:sym typeface="Poppins"/>
              </a:rPr>
              <a:t>riflessione</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strutturata</a:t>
            </a:r>
            <a:r>
              <a:rPr lang="en-US" sz="2400" b="0" i="0" u="none" strike="noStrike" cap="none" dirty="0">
                <a:solidFill>
                  <a:srgbClr val="333333"/>
                </a:solidFill>
                <a:latin typeface="Poppins"/>
                <a:ea typeface="Poppins"/>
                <a:cs typeface="Poppins"/>
                <a:sym typeface="Poppins"/>
              </a:rPr>
              <a:t> come routine per lo </a:t>
            </a:r>
            <a:r>
              <a:rPr lang="en-US" sz="2400" b="0" i="0" u="none" strike="noStrike" cap="none" dirty="0" err="1">
                <a:solidFill>
                  <a:srgbClr val="333333"/>
                </a:solidFill>
                <a:latin typeface="Poppins"/>
                <a:ea typeface="Poppins"/>
                <a:cs typeface="Poppins"/>
                <a:sym typeface="Poppins"/>
              </a:rPr>
              <a:t>sviluppo</a:t>
            </a:r>
            <a:r>
              <a:rPr lang="en-US" sz="2400" b="0" i="0" u="none" strike="noStrike" cap="none" dirty="0">
                <a:solidFill>
                  <a:srgbClr val="333333"/>
                </a:solidFill>
                <a:latin typeface="Poppins"/>
                <a:ea typeface="Poppins"/>
                <a:cs typeface="Poppins"/>
                <a:sym typeface="Poppins"/>
              </a:rPr>
              <a:t> </a:t>
            </a:r>
            <a:r>
              <a:rPr lang="en-US" sz="2400" b="0" i="0" u="none" strike="noStrike" cap="none" dirty="0" err="1">
                <a:solidFill>
                  <a:srgbClr val="333333"/>
                </a:solidFill>
                <a:latin typeface="Poppins"/>
                <a:ea typeface="Poppins"/>
                <a:cs typeface="Poppins"/>
                <a:sym typeface="Poppins"/>
              </a:rPr>
              <a:t>professionale</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5910928" y="1355721"/>
            <a:ext cx="6521349" cy="2347181"/>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Autovalutazione</a:t>
            </a:r>
            <a:r>
              <a:rPr lang="en-US" sz="4499" b="1" i="0" u="none" strike="noStrike" cap="none" dirty="0">
                <a:solidFill>
                  <a:srgbClr val="000000"/>
                </a:solidFill>
                <a:latin typeface="Poppins"/>
                <a:ea typeface="Poppins"/>
                <a:cs typeface="Poppins"/>
                <a:sym typeface="Poppins"/>
              </a:rPr>
              <a:t> della </a:t>
            </a:r>
            <a:r>
              <a:rPr lang="en-US" sz="4499" b="1" i="0" u="none" strike="noStrike" cap="none" dirty="0" err="1">
                <a:solidFill>
                  <a:srgbClr val="000000"/>
                </a:solidFill>
                <a:latin typeface="Poppins"/>
                <a:ea typeface="Poppins"/>
                <a:cs typeface="Poppins"/>
                <a:sym typeface="Poppins"/>
              </a:rPr>
              <a:t>pratica</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riflessiva</a:t>
            </a:r>
            <a:r>
              <a:rPr lang="en-US" sz="4499" b="1" i="0" u="none" strike="noStrike" cap="none" dirty="0">
                <a:solidFill>
                  <a:srgbClr val="000000"/>
                </a:solidFill>
                <a:latin typeface="Poppins"/>
                <a:ea typeface="Poppins"/>
                <a:cs typeface="Poppins"/>
                <a:sym typeface="Poppins"/>
              </a:rPr>
              <a:t> (Vota da 1 a 5)</a:t>
            </a:r>
            <a:endParaRPr sz="1400" b="0" i="0" u="none" strike="noStrike" cap="none" dirty="0">
              <a:solidFill>
                <a:srgbClr val="000000"/>
              </a:solidFill>
              <a:latin typeface="Arial"/>
              <a:ea typeface="Arial"/>
              <a:cs typeface="Arial"/>
              <a:sym typeface="Arial"/>
            </a:endParaRPr>
          </a:p>
        </p:txBody>
      </p:sp>
      <p:sp>
        <p:nvSpPr>
          <p:cNvPr id="199" name="Google Shape;199;p26"/>
          <p:cNvSpPr txBox="1"/>
          <p:nvPr/>
        </p:nvSpPr>
        <p:spPr>
          <a:xfrm>
            <a:off x="1489587" y="5033009"/>
            <a:ext cx="6577781" cy="4841325"/>
          </a:xfrm>
          <a:prstGeom prst="rect">
            <a:avLst/>
          </a:prstGeom>
          <a:noFill/>
          <a:ln>
            <a:noFill/>
          </a:ln>
        </p:spPr>
        <p:txBody>
          <a:bodyPr spcFirstLastPara="1" wrap="square" lIns="0" tIns="0" rIns="0" bIns="0" anchor="t" anchorCtr="0">
            <a:spAutoFit/>
          </a:bodyPr>
          <a:lstStyle/>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Vota da 1 a 5:</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Dopo una </a:t>
            </a:r>
            <a:r>
              <a:rPr lang="en-US" sz="2203" b="0" i="0" u="none" strike="noStrike" cap="none" dirty="0" err="1">
                <a:solidFill>
                  <a:srgbClr val="FFFFFF"/>
                </a:solidFill>
                <a:latin typeface="Poppins"/>
                <a:ea typeface="Poppins"/>
                <a:cs typeface="Poppins"/>
                <a:sym typeface="Poppins"/>
              </a:rPr>
              <a:t>sessione</a:t>
            </a:r>
            <a:r>
              <a:rPr lang="en-US" sz="2203" b="0" i="0" u="none" strike="noStrike" cap="none" dirty="0">
                <a:solidFill>
                  <a:srgbClr val="FFFFFF"/>
                </a:solidFill>
                <a:latin typeface="Poppins"/>
                <a:ea typeface="Poppins"/>
                <a:cs typeface="Poppins"/>
                <a:sym typeface="Poppins"/>
              </a:rPr>
              <a:t> difficile, </a:t>
            </a:r>
            <a:r>
              <a:rPr lang="en-US" sz="2203" b="0" i="0" u="none" strike="noStrike" cap="none" dirty="0" err="1">
                <a:solidFill>
                  <a:srgbClr val="FFFFFF"/>
                </a:solidFill>
                <a:latin typeface="Poppins"/>
                <a:ea typeface="Poppins"/>
                <a:cs typeface="Poppins"/>
                <a:sym typeface="Poppins"/>
              </a:rPr>
              <a:t>individuo</a:t>
            </a:r>
            <a:r>
              <a:rPr lang="en-US" sz="2203" b="0" i="0" u="none" strike="noStrike" cap="none" dirty="0">
                <a:solidFill>
                  <a:srgbClr val="FFFFFF"/>
                </a:solidFill>
                <a:latin typeface="Poppins"/>
                <a:ea typeface="Poppins"/>
                <a:cs typeface="Poppins"/>
                <a:sym typeface="Poppins"/>
              </a:rPr>
              <a:t> un </a:t>
            </a:r>
            <a:r>
              <a:rPr lang="en-US" sz="2203" b="0" i="0" u="none" strike="noStrike" cap="none" dirty="0" err="1">
                <a:solidFill>
                  <a:srgbClr val="FFFFFF"/>
                </a:solidFill>
                <a:latin typeface="Poppins"/>
                <a:ea typeface="Poppins"/>
                <a:cs typeface="Poppins"/>
                <a:sym typeface="Poppins"/>
              </a:rPr>
              <a:t>aspetto</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specifico</a:t>
            </a:r>
            <a:r>
              <a:rPr lang="en-US" sz="2203" b="0" i="0" u="none" strike="noStrike" cap="none" dirty="0">
                <a:solidFill>
                  <a:srgbClr val="FFFFFF"/>
                </a:solidFill>
                <a:latin typeface="Poppins"/>
                <a:ea typeface="Poppins"/>
                <a:cs typeface="Poppins"/>
                <a:sym typeface="Poppins"/>
              </a:rPr>
              <a:t> che </a:t>
            </a:r>
            <a:r>
              <a:rPr lang="en-US" sz="2203" b="0" i="0" u="none" strike="noStrike" cap="none" dirty="0" err="1">
                <a:solidFill>
                  <a:srgbClr val="FFFFFF"/>
                </a:solidFill>
                <a:latin typeface="Poppins"/>
                <a:ea typeface="Poppins"/>
                <a:cs typeface="Poppins"/>
                <a:sym typeface="Poppins"/>
              </a:rPr>
              <a:t>farei</a:t>
            </a:r>
            <a:r>
              <a:rPr lang="en-US" sz="2203" b="0" i="0" u="none" strike="noStrike" cap="none" dirty="0">
                <a:solidFill>
                  <a:srgbClr val="FFFFFF"/>
                </a:solidFill>
                <a:latin typeface="Poppins"/>
                <a:ea typeface="Poppins"/>
                <a:cs typeface="Poppins"/>
                <a:sym typeface="Poppins"/>
              </a:rPr>
              <a:t> in modo </a:t>
            </a:r>
            <a:r>
              <a:rPr lang="en-US" sz="2203" b="0" i="0" u="none" strike="noStrike" cap="none" dirty="0" err="1">
                <a:solidFill>
                  <a:srgbClr val="FFFFFF"/>
                </a:solidFill>
                <a:latin typeface="Poppins"/>
                <a:ea typeface="Poppins"/>
                <a:cs typeface="Poppins"/>
                <a:sym typeface="Poppins"/>
              </a:rPr>
              <a:t>diverso</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invece</a:t>
            </a:r>
            <a:r>
              <a:rPr lang="en-US" sz="2203" b="0" i="0" u="none" strike="noStrike" cap="none" dirty="0">
                <a:solidFill>
                  <a:srgbClr val="FFFFFF"/>
                </a:solidFill>
                <a:latin typeface="Poppins"/>
                <a:ea typeface="Poppins"/>
                <a:cs typeface="Poppins"/>
                <a:sym typeface="Poppins"/>
              </a:rPr>
              <a:t> di </a:t>
            </a:r>
            <a:r>
              <a:rPr lang="en-US" sz="2203" b="0" i="0" u="none" strike="noStrike" cap="none" dirty="0" err="1">
                <a:solidFill>
                  <a:srgbClr val="FFFFFF"/>
                </a:solidFill>
                <a:latin typeface="Poppins"/>
                <a:ea typeface="Poppins"/>
                <a:cs typeface="Poppins"/>
                <a:sym typeface="Poppins"/>
              </a:rPr>
              <a:t>limitarmi</a:t>
            </a:r>
            <a:r>
              <a:rPr lang="en-US" sz="2203" b="0" i="0" u="none" strike="noStrike" cap="none" dirty="0">
                <a:solidFill>
                  <a:srgbClr val="FFFFFF"/>
                </a:solidFill>
                <a:latin typeface="Poppins"/>
                <a:ea typeface="Poppins"/>
                <a:cs typeface="Poppins"/>
                <a:sym typeface="Poppins"/>
              </a:rPr>
              <a:t> a </a:t>
            </a:r>
            <a:r>
              <a:rPr lang="en-US" sz="2203" b="0" i="0" u="none" strike="noStrike" cap="none" dirty="0" err="1">
                <a:solidFill>
                  <a:srgbClr val="FFFFFF"/>
                </a:solidFill>
                <a:latin typeface="Poppins"/>
                <a:ea typeface="Poppins"/>
                <a:cs typeface="Poppins"/>
                <a:sym typeface="Poppins"/>
              </a:rPr>
              <a:t>passare</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oltre</a:t>
            </a:r>
            <a:r>
              <a:rPr lang="en-US" sz="2203" b="0" i="0" u="none" strike="noStrike" cap="none" dirty="0">
                <a:solidFill>
                  <a:srgbClr val="FFFFFF"/>
                </a:solidFill>
                <a:latin typeface="Poppins"/>
                <a:ea typeface="Poppins"/>
                <a:cs typeface="Poppins"/>
                <a:sym typeface="Poppins"/>
              </a:rPr>
              <a:t>.</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err="1">
                <a:solidFill>
                  <a:srgbClr val="FFFFFF"/>
                </a:solidFill>
                <a:latin typeface="Poppins"/>
                <a:ea typeface="Poppins"/>
                <a:cs typeface="Poppins"/>
                <a:sym typeface="Poppins"/>
              </a:rPr>
              <a:t>Chiedo</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agli</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studenti</a:t>
            </a:r>
            <a:r>
              <a:rPr lang="en-US" sz="2203" b="0" i="0" u="none" strike="noStrike" cap="none" dirty="0">
                <a:solidFill>
                  <a:srgbClr val="FFFFFF"/>
                </a:solidFill>
                <a:latin typeface="Poppins"/>
                <a:ea typeface="Poppins"/>
                <a:cs typeface="Poppins"/>
                <a:sym typeface="Poppins"/>
              </a:rPr>
              <a:t> un feedback </a:t>
            </a:r>
            <a:r>
              <a:rPr lang="en-US" sz="2203" b="0" i="0" u="none" strike="noStrike" cap="none" dirty="0" err="1">
                <a:solidFill>
                  <a:srgbClr val="FFFFFF"/>
                </a:solidFill>
                <a:latin typeface="Poppins"/>
                <a:ea typeface="Poppins"/>
                <a:cs typeface="Poppins"/>
                <a:sym typeface="Poppins"/>
              </a:rPr>
              <a:t>su</a:t>
            </a:r>
            <a:r>
              <a:rPr lang="en-US" sz="2203" b="0" i="0" u="none" strike="noStrike" cap="none" dirty="0">
                <a:solidFill>
                  <a:srgbClr val="FFFFFF"/>
                </a:solidFill>
                <a:latin typeface="Poppins"/>
                <a:ea typeface="Poppins"/>
                <a:cs typeface="Poppins"/>
                <a:sym typeface="Poppins"/>
              </a:rPr>
              <a:t> come hanno </a:t>
            </a:r>
            <a:r>
              <a:rPr lang="en-US" sz="2203" b="0" i="0" u="none" strike="noStrike" cap="none" dirty="0" err="1">
                <a:solidFill>
                  <a:srgbClr val="FFFFFF"/>
                </a:solidFill>
                <a:latin typeface="Poppins"/>
                <a:ea typeface="Poppins"/>
                <a:cs typeface="Poppins"/>
                <a:sym typeface="Poppins"/>
              </a:rPr>
              <a:t>vissuto</a:t>
            </a:r>
            <a:r>
              <a:rPr lang="en-US" sz="2203" b="0" i="0" u="none" strike="noStrike" cap="none" dirty="0">
                <a:solidFill>
                  <a:srgbClr val="FFFFFF"/>
                </a:solidFill>
                <a:latin typeface="Poppins"/>
                <a:ea typeface="Poppins"/>
                <a:cs typeface="Poppins"/>
                <a:sym typeface="Poppins"/>
              </a:rPr>
              <a:t> una </a:t>
            </a:r>
            <a:r>
              <a:rPr lang="en-US" sz="2203" b="0" i="0" u="none" strike="noStrike" cap="none" dirty="0" err="1">
                <a:solidFill>
                  <a:srgbClr val="FFFFFF"/>
                </a:solidFill>
                <a:latin typeface="Poppins"/>
                <a:ea typeface="Poppins"/>
                <a:cs typeface="Poppins"/>
                <a:sym typeface="Poppins"/>
              </a:rPr>
              <a:t>sessione</a:t>
            </a:r>
            <a:r>
              <a:rPr lang="en-US" sz="2203" b="0" i="0" u="none" strike="noStrike" cap="none" dirty="0">
                <a:solidFill>
                  <a:srgbClr val="FFFFFF"/>
                </a:solidFill>
                <a:latin typeface="Poppins"/>
                <a:ea typeface="Poppins"/>
                <a:cs typeface="Poppins"/>
                <a:sym typeface="Poppins"/>
              </a:rPr>
              <a:t> o un </a:t>
            </a:r>
            <a:r>
              <a:rPr lang="en-US" sz="2203" b="0" i="0" u="none" strike="noStrike" cap="none" dirty="0" err="1">
                <a:solidFill>
                  <a:srgbClr val="FFFFFF"/>
                </a:solidFill>
                <a:latin typeface="Poppins"/>
                <a:ea typeface="Poppins"/>
                <a:cs typeface="Poppins"/>
                <a:sym typeface="Poppins"/>
              </a:rPr>
              <a:t>compito</a:t>
            </a:r>
            <a:r>
              <a:rPr lang="en-US" sz="2203" b="0" i="0" u="none" strike="noStrike" cap="none" dirty="0">
                <a:solidFill>
                  <a:srgbClr val="FFFFFF"/>
                </a:solidFill>
                <a:latin typeface="Poppins"/>
                <a:ea typeface="Poppins"/>
                <a:cs typeface="Poppins"/>
                <a:sym typeface="Poppins"/>
              </a:rPr>
              <a:t> e </a:t>
            </a:r>
            <a:r>
              <a:rPr lang="en-US" sz="2203" b="0" i="0" u="none" strike="noStrike" cap="none" dirty="0" err="1">
                <a:solidFill>
                  <a:srgbClr val="FFFFFF"/>
                </a:solidFill>
                <a:latin typeface="Poppins"/>
                <a:ea typeface="Poppins"/>
                <a:cs typeface="Poppins"/>
                <a:sym typeface="Poppins"/>
              </a:rPr>
              <a:t>agisco</a:t>
            </a:r>
            <a:r>
              <a:rPr lang="en-US" sz="2203" b="0" i="0" u="none" strike="noStrike" cap="none" dirty="0">
                <a:solidFill>
                  <a:srgbClr val="FFFFFF"/>
                </a:solidFill>
                <a:latin typeface="Poppins"/>
                <a:ea typeface="Poppins"/>
                <a:cs typeface="Poppins"/>
                <a:sym typeface="Poppins"/>
              </a:rPr>
              <a:t> in base a </a:t>
            </a:r>
            <a:r>
              <a:rPr lang="en-US" sz="2203" b="0" i="0" u="none" strike="noStrike" cap="none" dirty="0" err="1">
                <a:solidFill>
                  <a:srgbClr val="FFFFFF"/>
                </a:solidFill>
                <a:latin typeface="Poppins"/>
                <a:ea typeface="Poppins"/>
                <a:cs typeface="Poppins"/>
                <a:sym typeface="Poppins"/>
              </a:rPr>
              <a:t>ciò</a:t>
            </a:r>
            <a:r>
              <a:rPr lang="en-US" sz="2203" b="0" i="0" u="none" strike="noStrike" cap="none" dirty="0">
                <a:solidFill>
                  <a:srgbClr val="FFFFFF"/>
                </a:solidFill>
                <a:latin typeface="Poppins"/>
                <a:ea typeface="Poppins"/>
                <a:cs typeface="Poppins"/>
                <a:sym typeface="Poppins"/>
              </a:rPr>
              <a:t> che </a:t>
            </a:r>
            <a:r>
              <a:rPr lang="en-US" sz="2203" b="0" i="0" u="none" strike="noStrike" cap="none" dirty="0" err="1">
                <a:solidFill>
                  <a:srgbClr val="FFFFFF"/>
                </a:solidFill>
                <a:latin typeface="Poppins"/>
                <a:ea typeface="Poppins"/>
                <a:cs typeface="Poppins"/>
                <a:sym typeface="Poppins"/>
              </a:rPr>
              <a:t>sento</a:t>
            </a:r>
            <a:r>
              <a:rPr lang="en-US" sz="2203" b="0" i="0" u="none" strike="noStrike" cap="none" dirty="0">
                <a:solidFill>
                  <a:srgbClr val="FFFFFF"/>
                </a:solidFill>
                <a:latin typeface="Poppins"/>
                <a:ea typeface="Poppins"/>
                <a:cs typeface="Poppins"/>
                <a:sym typeface="Poppins"/>
              </a:rPr>
              <a:t>. </a:t>
            </a: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Ho un </a:t>
            </a:r>
            <a:r>
              <a:rPr lang="en-US" sz="2203" b="0" i="0" u="none" strike="noStrike" cap="none" dirty="0" err="1">
                <a:solidFill>
                  <a:srgbClr val="FFFFFF"/>
                </a:solidFill>
                <a:latin typeface="Poppins"/>
                <a:ea typeface="Poppins"/>
                <a:cs typeface="Poppins"/>
                <a:sym typeface="Poppins"/>
              </a:rPr>
              <a:t>collega</a:t>
            </a:r>
            <a:r>
              <a:rPr lang="en-US" sz="2203" b="0" i="0" u="none" strike="noStrike" cap="none" dirty="0">
                <a:solidFill>
                  <a:srgbClr val="FFFFFF"/>
                </a:solidFill>
                <a:latin typeface="Poppins"/>
                <a:ea typeface="Poppins"/>
                <a:cs typeface="Poppins"/>
                <a:sym typeface="Poppins"/>
              </a:rPr>
              <a:t> di cui mi fido che </a:t>
            </a:r>
            <a:r>
              <a:rPr lang="en-US" sz="2203" b="0" i="0" u="none" strike="noStrike" cap="none" dirty="0" err="1">
                <a:solidFill>
                  <a:srgbClr val="FFFFFF"/>
                </a:solidFill>
                <a:latin typeface="Poppins"/>
                <a:ea typeface="Poppins"/>
                <a:cs typeface="Poppins"/>
                <a:sym typeface="Poppins"/>
              </a:rPr>
              <a:t>osserva</a:t>
            </a:r>
            <a:r>
              <a:rPr lang="en-US" sz="2203" b="0" i="0" u="none" strike="noStrike" cap="none" dirty="0">
                <a:solidFill>
                  <a:srgbClr val="FFFFFF"/>
                </a:solidFill>
                <a:latin typeface="Poppins"/>
                <a:ea typeface="Poppins"/>
                <a:cs typeface="Poppins"/>
                <a:sym typeface="Poppins"/>
              </a:rPr>
              <a:t> la mia </a:t>
            </a:r>
            <a:r>
              <a:rPr lang="en-US" sz="2203" b="0" i="0" u="none" strike="noStrike" cap="none" dirty="0" err="1">
                <a:solidFill>
                  <a:srgbClr val="FFFFFF"/>
                </a:solidFill>
                <a:latin typeface="Poppins"/>
                <a:ea typeface="Poppins"/>
                <a:cs typeface="Poppins"/>
                <a:sym typeface="Poppins"/>
              </a:rPr>
              <a:t>pratica</a:t>
            </a:r>
            <a:r>
              <a:rPr lang="en-US" sz="2203" b="0" i="0" u="none" strike="noStrike" cap="none" dirty="0">
                <a:solidFill>
                  <a:srgbClr val="FFFFFF"/>
                </a:solidFill>
                <a:latin typeface="Poppins"/>
                <a:ea typeface="Poppins"/>
                <a:cs typeface="Poppins"/>
                <a:sym typeface="Poppins"/>
              </a:rPr>
              <a:t> e mi </a:t>
            </a:r>
            <a:r>
              <a:rPr lang="en-US" sz="2203" b="0" i="0" u="none" strike="noStrike" cap="none" dirty="0" err="1">
                <a:solidFill>
                  <a:srgbClr val="FFFFFF"/>
                </a:solidFill>
                <a:latin typeface="Poppins"/>
                <a:ea typeface="Poppins"/>
                <a:cs typeface="Poppins"/>
                <a:sym typeface="Poppins"/>
              </a:rPr>
              <a:t>fornisce</a:t>
            </a:r>
            <a:r>
              <a:rPr lang="en-US" sz="2203" b="0" i="0" u="none" strike="noStrike" cap="none" dirty="0">
                <a:solidFill>
                  <a:srgbClr val="FFFFFF"/>
                </a:solidFill>
                <a:latin typeface="Poppins"/>
                <a:ea typeface="Poppins"/>
                <a:cs typeface="Poppins"/>
                <a:sym typeface="Poppins"/>
              </a:rPr>
              <a:t> un feedback </a:t>
            </a:r>
            <a:r>
              <a:rPr lang="en-US" sz="2203" b="0" i="0" u="none" strike="noStrike" cap="none" dirty="0" err="1">
                <a:solidFill>
                  <a:srgbClr val="FFFFFF"/>
                </a:solidFill>
                <a:latin typeface="Poppins"/>
                <a:ea typeface="Poppins"/>
                <a:cs typeface="Poppins"/>
                <a:sym typeface="Poppins"/>
              </a:rPr>
              <a:t>sincero</a:t>
            </a:r>
            <a:r>
              <a:rPr lang="en-US" sz="2203"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00" name="Google Shape;200;p26"/>
          <p:cNvSpPr txBox="1"/>
          <p:nvPr/>
        </p:nvSpPr>
        <p:spPr>
          <a:xfrm>
            <a:off x="9969910" y="5557080"/>
            <a:ext cx="7064477" cy="3227550"/>
          </a:xfrm>
          <a:prstGeom prst="rect">
            <a:avLst/>
          </a:prstGeom>
          <a:noFill/>
          <a:ln>
            <a:noFill/>
          </a:ln>
        </p:spPr>
        <p:txBody>
          <a:bodyPr spcFirstLastPara="1" wrap="square" lIns="0" tIns="0" rIns="0" bIns="0" anchor="t" anchorCtr="0">
            <a:spAutoFit/>
          </a:bodyPr>
          <a:lstStyle/>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Vota da 1 a 5:</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Aiuto gli </a:t>
            </a:r>
            <a:r>
              <a:rPr lang="en-US" sz="2203" b="0" i="0" u="none" strike="noStrike" cap="none" dirty="0" err="1">
                <a:solidFill>
                  <a:srgbClr val="FFFFFF"/>
                </a:solidFill>
                <a:latin typeface="Poppins"/>
                <a:ea typeface="Poppins"/>
                <a:cs typeface="Poppins"/>
                <a:sym typeface="Poppins"/>
              </a:rPr>
              <a:t>studenti</a:t>
            </a:r>
            <a:r>
              <a:rPr lang="en-US" sz="2203" b="0" i="0" u="none" strike="noStrike" cap="none" dirty="0">
                <a:solidFill>
                  <a:srgbClr val="FFFFFF"/>
                </a:solidFill>
                <a:latin typeface="Poppins"/>
                <a:ea typeface="Poppins"/>
                <a:cs typeface="Poppins"/>
                <a:sym typeface="Poppins"/>
              </a:rPr>
              <a:t> a </a:t>
            </a:r>
            <a:r>
              <a:rPr lang="en-US" sz="2203" b="0" i="0" u="none" strike="noStrike" cap="none" dirty="0" err="1">
                <a:solidFill>
                  <a:srgbClr val="FFFFFF"/>
                </a:solidFill>
                <a:latin typeface="Poppins"/>
                <a:ea typeface="Poppins"/>
                <a:cs typeface="Poppins"/>
                <a:sym typeface="Poppins"/>
              </a:rPr>
              <a:t>riconoscere</a:t>
            </a:r>
            <a:r>
              <a:rPr lang="en-US" sz="2203" b="0" i="0" u="none" strike="noStrike" cap="none" dirty="0">
                <a:solidFill>
                  <a:srgbClr val="FFFFFF"/>
                </a:solidFill>
                <a:latin typeface="Poppins"/>
                <a:ea typeface="Poppins"/>
                <a:cs typeface="Poppins"/>
                <a:sym typeface="Poppins"/>
              </a:rPr>
              <a:t> e </a:t>
            </a:r>
            <a:r>
              <a:rPr lang="en-US" sz="2203" b="0" i="0" u="none" strike="noStrike" cap="none" dirty="0" err="1">
                <a:solidFill>
                  <a:srgbClr val="FFFFFF"/>
                </a:solidFill>
                <a:latin typeface="Poppins"/>
                <a:ea typeface="Poppins"/>
                <a:cs typeface="Poppins"/>
                <a:sym typeface="Poppins"/>
              </a:rPr>
              <a:t>definire</a:t>
            </a:r>
            <a:r>
              <a:rPr lang="en-US" sz="2203" b="0" i="0" u="none" strike="noStrike" cap="none" dirty="0">
                <a:solidFill>
                  <a:srgbClr val="FFFFFF"/>
                </a:solidFill>
                <a:latin typeface="Poppins"/>
                <a:ea typeface="Poppins"/>
                <a:cs typeface="Poppins"/>
                <a:sym typeface="Poppins"/>
              </a:rPr>
              <a:t> in che modo </a:t>
            </a:r>
            <a:r>
              <a:rPr lang="en-US" sz="2203" b="0" i="0" u="none" strike="noStrike" cap="none" dirty="0" err="1">
                <a:solidFill>
                  <a:srgbClr val="FFFFFF"/>
                </a:solidFill>
                <a:latin typeface="Poppins"/>
                <a:ea typeface="Poppins"/>
                <a:cs typeface="Poppins"/>
                <a:sym typeface="Poppins"/>
              </a:rPr>
              <a:t>imparano</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meglio</a:t>
            </a:r>
            <a:r>
              <a:rPr lang="en-US" sz="2203" b="0" i="0" u="none" strike="noStrike" cap="none" dirty="0">
                <a:solidFill>
                  <a:srgbClr val="FFFFFF"/>
                </a:solidFill>
                <a:latin typeface="Poppins"/>
                <a:ea typeface="Poppins"/>
                <a:cs typeface="Poppins"/>
                <a:sym typeface="Poppins"/>
              </a:rPr>
              <a:t>, non solo </a:t>
            </a:r>
            <a:r>
              <a:rPr lang="en-US" sz="2203" b="0" i="0" u="none" strike="noStrike" cap="none" dirty="0" err="1">
                <a:solidFill>
                  <a:srgbClr val="FFFFFF"/>
                </a:solidFill>
                <a:latin typeface="Poppins"/>
                <a:ea typeface="Poppins"/>
                <a:cs typeface="Poppins"/>
                <a:sym typeface="Poppins"/>
              </a:rPr>
              <a:t>cosa</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imparano</a:t>
            </a:r>
            <a:r>
              <a:rPr lang="en-US" sz="2203" b="0" i="0" u="none" strike="noStrike" cap="none" dirty="0">
                <a:solidFill>
                  <a:srgbClr val="FFFFFF"/>
                </a:solidFill>
                <a:latin typeface="Poppins"/>
                <a:ea typeface="Poppins"/>
                <a:cs typeface="Poppins"/>
                <a:sym typeface="Poppins"/>
              </a:rPr>
              <a:t>.</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Sono in </a:t>
            </a:r>
            <a:r>
              <a:rPr lang="en-US" sz="2203" b="0" i="0" u="none" strike="noStrike" cap="none" dirty="0" err="1">
                <a:solidFill>
                  <a:srgbClr val="FFFFFF"/>
                </a:solidFill>
                <a:latin typeface="Poppins"/>
                <a:ea typeface="Poppins"/>
                <a:cs typeface="Poppins"/>
                <a:sym typeface="Poppins"/>
              </a:rPr>
              <a:t>grado</a:t>
            </a:r>
            <a:r>
              <a:rPr lang="en-US" sz="2203" b="0" i="0" u="none" strike="noStrike" cap="none" dirty="0">
                <a:solidFill>
                  <a:srgbClr val="FFFFFF"/>
                </a:solidFill>
                <a:latin typeface="Poppins"/>
                <a:ea typeface="Poppins"/>
                <a:cs typeface="Poppins"/>
                <a:sym typeface="Poppins"/>
              </a:rPr>
              <a:t> di </a:t>
            </a:r>
            <a:r>
              <a:rPr lang="en-US" sz="2203" b="0" i="0" u="none" strike="noStrike" cap="none" dirty="0" err="1">
                <a:solidFill>
                  <a:srgbClr val="FFFFFF"/>
                </a:solidFill>
                <a:latin typeface="Poppins"/>
                <a:ea typeface="Poppins"/>
                <a:cs typeface="Poppins"/>
                <a:sym typeface="Poppins"/>
              </a:rPr>
              <a:t>indicare</a:t>
            </a:r>
            <a:r>
              <a:rPr lang="en-US" sz="2203" b="0" i="0" u="none" strike="noStrike" cap="none" dirty="0">
                <a:solidFill>
                  <a:srgbClr val="FFFFFF"/>
                </a:solidFill>
                <a:latin typeface="Poppins"/>
                <a:ea typeface="Poppins"/>
                <a:cs typeface="Poppins"/>
                <a:sym typeface="Poppins"/>
              </a:rPr>
              <a:t> un </a:t>
            </a:r>
            <a:r>
              <a:rPr lang="en-US" sz="2203" b="0" i="0" u="none" strike="noStrike" cap="none" dirty="0" err="1">
                <a:solidFill>
                  <a:srgbClr val="FFFFFF"/>
                </a:solidFill>
                <a:latin typeface="Poppins"/>
                <a:ea typeface="Poppins"/>
                <a:cs typeface="Poppins"/>
                <a:sym typeface="Poppins"/>
              </a:rPr>
              <a:t>cambiamento</a:t>
            </a:r>
            <a:r>
              <a:rPr lang="en-US" sz="2203" b="0" i="0" u="none" strike="noStrike" cap="none" dirty="0">
                <a:solidFill>
                  <a:srgbClr val="FFFFFF"/>
                </a:solidFill>
                <a:latin typeface="Poppins"/>
                <a:ea typeface="Poppins"/>
                <a:cs typeface="Poppins"/>
                <a:sym typeface="Poppins"/>
              </a:rPr>
              <a:t> che ho </a:t>
            </a:r>
            <a:r>
              <a:rPr lang="en-US" sz="2203" b="0" i="0" u="none" strike="noStrike" cap="none" dirty="0" err="1">
                <a:solidFill>
                  <a:srgbClr val="FFFFFF"/>
                </a:solidFill>
                <a:latin typeface="Poppins"/>
                <a:ea typeface="Poppins"/>
                <a:cs typeface="Poppins"/>
                <a:sym typeface="Poppins"/>
              </a:rPr>
              <a:t>apportato</a:t>
            </a:r>
            <a:r>
              <a:rPr lang="en-US" sz="2203" b="0" i="0" u="none" strike="noStrike" cap="none" dirty="0">
                <a:solidFill>
                  <a:srgbClr val="FFFFFF"/>
                </a:solidFill>
                <a:latin typeface="Poppins"/>
                <a:ea typeface="Poppins"/>
                <a:cs typeface="Poppins"/>
                <a:sym typeface="Poppins"/>
              </a:rPr>
              <a:t> alla mia </a:t>
            </a:r>
            <a:r>
              <a:rPr lang="en-US" sz="2203" b="0" i="0" u="none" strike="noStrike" cap="none" dirty="0" err="1">
                <a:solidFill>
                  <a:srgbClr val="FFFFFF"/>
                </a:solidFill>
                <a:latin typeface="Poppins"/>
                <a:ea typeface="Poppins"/>
                <a:cs typeface="Poppins"/>
                <a:sym typeface="Poppins"/>
              </a:rPr>
              <a:t>pratica</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negli</a:t>
            </a:r>
            <a:r>
              <a:rPr lang="en-US" sz="2203" b="0" i="0" u="none" strike="noStrike" cap="none" dirty="0">
                <a:solidFill>
                  <a:srgbClr val="FFFFFF"/>
                </a:solidFill>
                <a:latin typeface="Poppins"/>
                <a:ea typeface="Poppins"/>
                <a:cs typeface="Poppins"/>
                <a:sym typeface="Poppins"/>
              </a:rPr>
              <a:t> </a:t>
            </a:r>
            <a:r>
              <a:rPr lang="en-US" sz="2203" b="0" i="0" u="none" strike="noStrike" cap="none" dirty="0" err="1">
                <a:solidFill>
                  <a:srgbClr val="FFFFFF"/>
                </a:solidFill>
                <a:latin typeface="Poppins"/>
                <a:ea typeface="Poppins"/>
                <a:cs typeface="Poppins"/>
                <a:sym typeface="Poppins"/>
              </a:rPr>
              <a:t>ultimi</a:t>
            </a:r>
            <a:r>
              <a:rPr lang="en-US" sz="2203" b="0" i="0" u="none" strike="noStrike" cap="none" dirty="0">
                <a:solidFill>
                  <a:srgbClr val="FFFFFF"/>
                </a:solidFill>
                <a:latin typeface="Poppins"/>
                <a:ea typeface="Poppins"/>
                <a:cs typeface="Poppins"/>
                <a:sym typeface="Poppins"/>
              </a:rPr>
              <a:t> sei </a:t>
            </a:r>
            <a:r>
              <a:rPr lang="en-US" sz="2203" b="0" i="0" u="none" strike="noStrike" cap="none" dirty="0" err="1">
                <a:solidFill>
                  <a:srgbClr val="FFFFFF"/>
                </a:solidFill>
                <a:latin typeface="Poppins"/>
                <a:ea typeface="Poppins"/>
                <a:cs typeface="Poppins"/>
                <a:sym typeface="Poppins"/>
              </a:rPr>
              <a:t>mesi</a:t>
            </a:r>
            <a:r>
              <a:rPr lang="en-US" sz="2203" b="0" i="0" u="none" strike="noStrike" cap="none" dirty="0">
                <a:solidFill>
                  <a:srgbClr val="FFFFFF"/>
                </a:solidFill>
                <a:latin typeface="Poppins"/>
                <a:ea typeface="Poppins"/>
                <a:cs typeface="Poppins"/>
                <a:sym typeface="Poppins"/>
              </a:rPr>
              <a:t> a </a:t>
            </a:r>
            <a:r>
              <a:rPr lang="en-US" sz="2203" b="0" i="0" u="none" strike="noStrike" cap="none" dirty="0" err="1">
                <a:solidFill>
                  <a:srgbClr val="FFFFFF"/>
                </a:solidFill>
                <a:latin typeface="Poppins"/>
                <a:ea typeface="Poppins"/>
                <a:cs typeface="Poppins"/>
                <a:sym typeface="Poppins"/>
              </a:rPr>
              <a:t>seguito</a:t>
            </a:r>
            <a:r>
              <a:rPr lang="en-US" sz="2203" b="0" i="0" u="none" strike="noStrike" cap="none" dirty="0">
                <a:solidFill>
                  <a:srgbClr val="FFFFFF"/>
                </a:solidFill>
                <a:latin typeface="Poppins"/>
                <a:ea typeface="Poppins"/>
                <a:cs typeface="Poppins"/>
                <a:sym typeface="Poppins"/>
              </a:rPr>
              <a:t> di una </a:t>
            </a:r>
            <a:r>
              <a:rPr lang="en-US" sz="2203" b="0" i="0" u="none" strike="noStrike" cap="none" dirty="0" err="1">
                <a:solidFill>
                  <a:srgbClr val="FFFFFF"/>
                </a:solidFill>
                <a:latin typeface="Poppins"/>
                <a:ea typeface="Poppins"/>
                <a:cs typeface="Poppins"/>
                <a:sym typeface="Poppins"/>
              </a:rPr>
              <a:t>riflessione</a:t>
            </a:r>
            <a:r>
              <a:rPr lang="en-US" sz="2203"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01" name="Google Shape;201;p26"/>
          <p:cNvSpPr txBox="1"/>
          <p:nvPr/>
        </p:nvSpPr>
        <p:spPr>
          <a:xfrm>
            <a:off x="2309073" y="4317068"/>
            <a:ext cx="5242102"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Riflessione e feedback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589341" y="4614719"/>
            <a:ext cx="5825613"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dirty="0" err="1">
                <a:solidFill>
                  <a:srgbClr val="FFFFFF"/>
                </a:solidFill>
                <a:latin typeface="Poppins"/>
                <a:ea typeface="Poppins"/>
                <a:cs typeface="Poppins"/>
                <a:sym typeface="Poppins"/>
              </a:rPr>
              <a:t>Studenti</a:t>
            </a:r>
            <a:r>
              <a:rPr lang="en-US" sz="2800" b="1" i="0" u="none" strike="noStrike" cap="none" dirty="0">
                <a:solidFill>
                  <a:srgbClr val="FFFFFF"/>
                </a:solidFill>
                <a:latin typeface="Poppins"/>
                <a:ea typeface="Poppins"/>
                <a:cs typeface="Poppins"/>
                <a:sym typeface="Poppins"/>
              </a:rPr>
              <a:t> e </a:t>
            </a:r>
            <a:r>
              <a:rPr lang="en-US" sz="2800" b="1" i="0" u="none" strike="noStrike" cap="none" dirty="0" err="1">
                <a:solidFill>
                  <a:srgbClr val="FFFFFF"/>
                </a:solidFill>
                <a:latin typeface="Poppins"/>
                <a:ea typeface="Poppins"/>
                <a:cs typeface="Poppins"/>
                <a:sym typeface="Poppins"/>
              </a:rPr>
              <a:t>cambiamento</a:t>
            </a:r>
            <a:r>
              <a:rPr lang="en-US" sz="2800" b="1" i="0" u="none" strike="noStrike" cap="none" dirty="0">
                <a:solidFill>
                  <a:srgbClr val="FFFFFF"/>
                </a:solidFill>
                <a:latin typeface="Poppins"/>
                <a:ea typeface="Poppins"/>
                <a:cs typeface="Poppins"/>
                <a:sym typeface="Poppins"/>
              </a:rPr>
              <a:t> (4–5)</a:t>
            </a:r>
            <a:endParaRPr sz="1400" b="0" i="0" u="none" strike="noStrike" cap="none" dirty="0">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rot="-4773720">
            <a:off x="5927404" y="3361071"/>
            <a:ext cx="12676724" cy="3696175"/>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27"/>
          <p:cNvSpPr txBox="1"/>
          <p:nvPr/>
        </p:nvSpPr>
        <p:spPr>
          <a:xfrm>
            <a:off x="764244" y="6158835"/>
            <a:ext cx="9234196" cy="3360920"/>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err="1">
                <a:solidFill>
                  <a:srgbClr val="000000"/>
                </a:solidFill>
                <a:latin typeface="Poppins"/>
                <a:ea typeface="Poppins"/>
                <a:cs typeface="Poppins"/>
                <a:sym typeface="Poppins"/>
              </a:rPr>
              <a:t>Invece</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aspettare</a:t>
            </a:r>
            <a:r>
              <a:rPr lang="en-US" sz="2400" b="0" i="0" u="none" strike="noStrike" cap="none" dirty="0">
                <a:solidFill>
                  <a:srgbClr val="000000"/>
                </a:solidFill>
                <a:latin typeface="Poppins"/>
                <a:ea typeface="Poppins"/>
                <a:cs typeface="Poppins"/>
                <a:sym typeface="Poppins"/>
              </a:rPr>
              <a:t> un </a:t>
            </a:r>
            <a:r>
              <a:rPr lang="en-US" sz="2400" b="0" i="0" u="none" strike="noStrike" cap="none" dirty="0" err="1">
                <a:solidFill>
                  <a:srgbClr val="000000"/>
                </a:solidFill>
                <a:latin typeface="Poppins"/>
                <a:ea typeface="Poppins"/>
                <a:cs typeface="Poppins"/>
                <a:sym typeface="Poppins"/>
              </a:rPr>
              <a:t>ciclo</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osservazione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formale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chiedi</a:t>
            </a:r>
            <a:r>
              <a:rPr lang="en-US" sz="2400" b="0" i="0" u="none" strike="noStrike" cap="none" dirty="0">
                <a:solidFill>
                  <a:srgbClr val="000000"/>
                </a:solidFill>
                <a:latin typeface="Poppins"/>
                <a:ea typeface="Poppins"/>
                <a:cs typeface="Poppins"/>
                <a:sym typeface="Poppins"/>
              </a:rPr>
              <a:t> a un </a:t>
            </a:r>
            <a:r>
              <a:rPr lang="en-US" sz="2400" b="0" i="0" u="none" strike="noStrike" cap="none" dirty="0" err="1">
                <a:solidFill>
                  <a:srgbClr val="000000"/>
                </a:solidFill>
                <a:latin typeface="Poppins"/>
                <a:ea typeface="Poppins"/>
                <a:cs typeface="Poppins"/>
                <a:sym typeface="Poppins"/>
              </a:rPr>
              <a:t>collega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Potresti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osservare</a:t>
            </a:r>
            <a:r>
              <a:rPr lang="en-US" sz="2400" b="0" i="0" u="none" strike="noStrike" cap="none" dirty="0">
                <a:solidFill>
                  <a:srgbClr val="000000"/>
                </a:solidFill>
                <a:latin typeface="Poppins"/>
                <a:ea typeface="Poppins"/>
                <a:cs typeface="Poppins"/>
                <a:sym typeface="Poppins"/>
              </a:rPr>
              <a:t> come </a:t>
            </a:r>
            <a:r>
              <a:rPr lang="en-US" sz="2400" b="0" i="0" u="none" strike="noStrike" cap="none" dirty="0" err="1">
                <a:solidFill>
                  <a:srgbClr val="000000"/>
                </a:solidFill>
                <a:latin typeface="Poppins"/>
                <a:ea typeface="Poppins"/>
                <a:cs typeface="Poppins"/>
                <a:sym typeface="Poppins"/>
              </a:rPr>
              <a:t>presento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l’attività</a:t>
            </a:r>
            <a:r>
              <a:rPr lang="en-US" sz="2400" b="0" i="0" u="none" strike="noStrike" cap="none" dirty="0">
                <a:solidFill>
                  <a:srgbClr val="000000"/>
                </a:solidFill>
                <a:latin typeface="Poppins"/>
                <a:ea typeface="Poppins"/>
                <a:cs typeface="Poppins"/>
                <a:sym typeface="Poppins"/>
              </a:rPr>
              <a:t> la </a:t>
            </a:r>
            <a:r>
              <a:rPr lang="en-US" sz="2400" b="0" i="0" u="none" strike="noStrike" cap="none" dirty="0" err="1">
                <a:solidFill>
                  <a:srgbClr val="000000"/>
                </a:solidFill>
                <a:latin typeface="Poppins"/>
                <a:ea typeface="Poppins"/>
                <a:cs typeface="Poppins"/>
                <a:sym typeface="Poppins"/>
              </a:rPr>
              <a:t>prossima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settimana</a:t>
            </a:r>
            <a:r>
              <a:rPr lang="en-US" sz="2400" b="0" i="0" u="none" strike="noStrike" cap="none" dirty="0">
                <a:solidFill>
                  <a:srgbClr val="000000"/>
                </a:solidFill>
                <a:latin typeface="Poppins"/>
                <a:ea typeface="Poppins"/>
                <a:cs typeface="Poppins"/>
                <a:sym typeface="Poppins"/>
              </a:rPr>
              <a:t> e </a:t>
            </a:r>
            <a:r>
              <a:rPr lang="en-US" sz="2400" b="0" i="0" u="none" strike="noStrike" cap="none" dirty="0" err="1">
                <a:solidFill>
                  <a:srgbClr val="000000"/>
                </a:solidFill>
                <a:latin typeface="Poppins"/>
                <a:ea typeface="Poppins"/>
                <a:cs typeface="Poppins"/>
                <a:sym typeface="Poppins"/>
              </a:rPr>
              <a:t>dirmi</a:t>
            </a:r>
            <a:r>
              <a:rPr lang="en-US" sz="2400" b="0" i="0" u="none" strike="noStrike" cap="none" dirty="0">
                <a:solidFill>
                  <a:srgbClr val="000000"/>
                </a:solidFill>
                <a:latin typeface="Poppins"/>
                <a:ea typeface="Poppins"/>
                <a:cs typeface="Poppins"/>
                <a:sym typeface="Poppins"/>
              </a:rPr>
              <a:t> se le mie </a:t>
            </a:r>
            <a:r>
              <a:rPr lang="en-US" sz="2400" b="0" i="0" u="none" strike="noStrike" cap="none" dirty="0" err="1">
                <a:solidFill>
                  <a:srgbClr val="000000"/>
                </a:solidFill>
                <a:latin typeface="Poppins"/>
                <a:ea typeface="Poppins"/>
                <a:cs typeface="Poppins"/>
                <a:sym typeface="Poppins"/>
              </a:rPr>
              <a:t>istruzioni</a:t>
            </a:r>
            <a:r>
              <a:rPr lang="en-US" sz="2400" b="0" i="0" u="none" strike="noStrike" cap="none" dirty="0">
                <a:solidFill>
                  <a:srgbClr val="000000"/>
                </a:solidFill>
                <a:latin typeface="Poppins"/>
                <a:ea typeface="Poppins"/>
                <a:cs typeface="Poppins"/>
                <a:sym typeface="Poppins"/>
              </a:rPr>
              <a:t> sono </a:t>
            </a:r>
            <a:r>
              <a:rPr lang="en-US" sz="2400" b="0" i="0" u="none" strike="noStrike" cap="none" dirty="0" err="1">
                <a:solidFill>
                  <a:srgbClr val="000000"/>
                </a:solidFill>
                <a:latin typeface="Poppins"/>
                <a:ea typeface="Poppins"/>
                <a:cs typeface="Poppins"/>
                <a:sym typeface="Poppins"/>
              </a:rPr>
              <a:t>chiare</a:t>
            </a:r>
            <a:r>
              <a:rPr lang="en-US" sz="2400" b="0" i="0" u="none" strike="noStrike" cap="none" dirty="0">
                <a:solidFill>
                  <a:srgbClr val="000000"/>
                </a:solidFill>
                <a:latin typeface="Poppins"/>
                <a:ea typeface="Poppins"/>
                <a:cs typeface="Poppins"/>
                <a:sym typeface="Poppins"/>
              </a:rPr>
              <a:t> prima che gli </a:t>
            </a:r>
            <a:r>
              <a:rPr lang="en-US" sz="2400" b="0" i="0" u="none" strike="noStrike" cap="none" dirty="0" err="1">
                <a:solidFill>
                  <a:srgbClr val="000000"/>
                </a:solidFill>
                <a:latin typeface="Poppins"/>
                <a:ea typeface="Poppins"/>
                <a:cs typeface="Poppins"/>
                <a:sym typeface="Poppins"/>
              </a:rPr>
              <a:t>studenti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inizino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Un’osservazione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tra</a:t>
            </a:r>
            <a:r>
              <a:rPr lang="en-US" sz="2400" b="0" i="0" u="none" strike="noStrike" cap="none" dirty="0">
                <a:solidFill>
                  <a:srgbClr val="000000"/>
                </a:solidFill>
                <a:latin typeface="Poppins"/>
                <a:ea typeface="Poppins"/>
                <a:cs typeface="Poppins"/>
                <a:sym typeface="Poppins"/>
              </a:rPr>
              <a:t> pari </a:t>
            </a:r>
            <a:r>
              <a:rPr lang="en-US" sz="2400" b="0" i="0" u="none" strike="noStrike" cap="none" dirty="0" err="1">
                <a:solidFill>
                  <a:srgbClr val="000000"/>
                </a:solidFill>
                <a:latin typeface="Poppins"/>
                <a:ea typeface="Poppins"/>
                <a:cs typeface="Poppins"/>
                <a:sym typeface="Poppins"/>
              </a:rPr>
              <a:t>mirata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incentrata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su</a:t>
            </a:r>
            <a:r>
              <a:rPr lang="en-US" sz="2400" b="0" i="0" u="none" strike="noStrike" cap="none" dirty="0">
                <a:solidFill>
                  <a:srgbClr val="000000"/>
                </a:solidFill>
                <a:latin typeface="Poppins"/>
                <a:ea typeface="Poppins"/>
                <a:cs typeface="Poppins"/>
                <a:sym typeface="Poppins"/>
              </a:rPr>
              <a:t> una </a:t>
            </a:r>
            <a:r>
              <a:rPr lang="en-US" sz="2400" b="0" i="0" u="none" strike="noStrike" cap="none" dirty="0" err="1">
                <a:solidFill>
                  <a:srgbClr val="000000"/>
                </a:solidFill>
                <a:latin typeface="Poppins"/>
                <a:ea typeface="Poppins"/>
                <a:cs typeface="Poppins"/>
                <a:sym typeface="Poppins"/>
              </a:rPr>
              <a:t>domanda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specifica</a:t>
            </a:r>
            <a:r>
              <a:rPr lang="en-US" sz="2400" b="0" i="0" u="none" strike="noStrike" cap="none" dirty="0">
                <a:solidFill>
                  <a:srgbClr val="000000"/>
                </a:solidFill>
                <a:latin typeface="Poppins"/>
                <a:ea typeface="Poppins"/>
                <a:cs typeface="Poppins"/>
                <a:sym typeface="Poppins"/>
              </a:rPr>
              <a:t>, produce un feedback </a:t>
            </a:r>
            <a:r>
              <a:rPr lang="en-US" sz="2400" b="0" i="0" u="none" strike="noStrike" cap="none" dirty="0" err="1">
                <a:solidFill>
                  <a:srgbClr val="000000"/>
                </a:solidFill>
                <a:latin typeface="Poppins"/>
                <a:ea typeface="Poppins"/>
                <a:cs typeface="Poppins"/>
                <a:sym typeface="Poppins"/>
              </a:rPr>
              <a:t>più</a:t>
            </a:r>
            <a:r>
              <a:rPr lang="en-US" sz="2400" b="0" i="0" u="none" strike="noStrike" cap="none" dirty="0">
                <a:solidFill>
                  <a:srgbClr val="000000"/>
                </a:solidFill>
                <a:latin typeface="Poppins"/>
                <a:ea typeface="Poppins"/>
                <a:cs typeface="Poppins"/>
                <a:sym typeface="Poppins"/>
              </a:rPr>
              <a:t> utile rispetto a </a:t>
            </a:r>
            <a:r>
              <a:rPr lang="en-US" sz="2400" b="0" i="0" u="none" strike="noStrike" cap="none" dirty="0" err="1">
                <a:solidFill>
                  <a:srgbClr val="000000"/>
                </a:solidFill>
                <a:latin typeface="Poppins"/>
                <a:ea typeface="Poppins"/>
                <a:cs typeface="Poppins"/>
                <a:sym typeface="Poppins"/>
              </a:rPr>
              <a:t>un’osservazione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generica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dell’intera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sessione</a:t>
            </a:r>
            <a:r>
              <a:rPr lang="en-US" sz="2400" b="0" i="0" u="none" strike="noStrike" cap="none" dirty="0">
                <a:solidFill>
                  <a:srgbClr val="000000"/>
                </a:solidFill>
                <a:latin typeface="Poppins"/>
                <a:ea typeface="Poppins"/>
                <a:cs typeface="Poppins"/>
                <a:sym typeface="Poppins"/>
              </a:rPr>
              <a:t>.</a:t>
            </a:r>
            <a:endParaRPr sz="2400" b="0" i="0" u="none" strike="noStrike" cap="none" dirty="0">
              <a:solidFill>
                <a:srgbClr val="000000"/>
              </a:solidFill>
              <a:latin typeface="Arial"/>
              <a:ea typeface="Arial"/>
              <a:cs typeface="Arial"/>
              <a:sym typeface="Arial"/>
            </a:endParaRPr>
          </a:p>
        </p:txBody>
      </p:sp>
      <p:sp>
        <p:nvSpPr>
          <p:cNvPr id="213" name="Google Shape;213;p27"/>
          <p:cNvSpPr txBox="1"/>
          <p:nvPr/>
        </p:nvSpPr>
        <p:spPr>
          <a:xfrm>
            <a:off x="764244" y="677607"/>
            <a:ext cx="10235851"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dirty="0" err="1">
                <a:solidFill>
                  <a:srgbClr val="000000"/>
                </a:solidFill>
                <a:latin typeface="Poppins"/>
                <a:ea typeface="Poppins"/>
                <a:cs typeface="Poppins"/>
                <a:sym typeface="Poppins"/>
              </a:rPr>
              <a:t>Sezione</a:t>
            </a:r>
            <a:r>
              <a:rPr lang="en-US" sz="2600" b="1" i="0" u="none" strike="noStrike" cap="none" dirty="0">
                <a:solidFill>
                  <a:srgbClr val="000000"/>
                </a:solidFill>
                <a:latin typeface="Poppins"/>
                <a:ea typeface="Poppins"/>
                <a:cs typeface="Poppins"/>
                <a:sym typeface="Poppins"/>
              </a:rPr>
              <a:t> 2: </a:t>
            </a:r>
            <a:r>
              <a:rPr lang="en-US" sz="2600" b="1" i="0" u="none" strike="noStrike" cap="none" dirty="0" err="1">
                <a:solidFill>
                  <a:srgbClr val="000000"/>
                </a:solidFill>
                <a:latin typeface="Poppins"/>
                <a:ea typeface="Poppins"/>
                <a:cs typeface="Poppins"/>
                <a:sym typeface="Poppins"/>
              </a:rPr>
              <a:t>Pratica</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riflessiva</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nell’insegnamento</a:t>
            </a:r>
            <a:r>
              <a:rPr lang="en-US" sz="2600" b="1" i="0" u="none" strike="noStrike" cap="none" dirty="0">
                <a:solidFill>
                  <a:srgbClr val="000000"/>
                </a:solidFill>
                <a:latin typeface="Poppins"/>
                <a:ea typeface="Poppins"/>
                <a:cs typeface="Poppins"/>
                <a:sym typeface="Poppins"/>
              </a:rPr>
              <a:t> </a:t>
            </a:r>
            <a:r>
              <a:rPr lang="en-US" sz="2600" b="1" i="0" u="none" strike="noStrike" cap="none" dirty="0" err="1">
                <a:solidFill>
                  <a:srgbClr val="000000"/>
                </a:solidFill>
                <a:latin typeface="Poppins"/>
                <a:ea typeface="Poppins"/>
                <a:cs typeface="Poppins"/>
                <a:sym typeface="Poppins"/>
              </a:rPr>
              <a:t>quotidiano</a:t>
            </a:r>
            <a:endParaRPr sz="1400" b="0" i="0" u="none" strike="noStrike" cap="none" dirty="0">
              <a:solidFill>
                <a:srgbClr val="000000"/>
              </a:solidFill>
              <a:latin typeface="Arial"/>
              <a:ea typeface="Arial"/>
              <a:cs typeface="Arial"/>
              <a:sym typeface="Arial"/>
            </a:endParaRPr>
          </a:p>
        </p:txBody>
      </p:sp>
      <p:grpSp>
        <p:nvGrpSpPr>
          <p:cNvPr id="214" name="Google Shape;214;p27"/>
          <p:cNvGrpSpPr/>
          <p:nvPr/>
        </p:nvGrpSpPr>
        <p:grpSpPr>
          <a:xfrm>
            <a:off x="12297194" y="790422"/>
            <a:ext cx="857867" cy="857867"/>
            <a:chOff x="0" y="0"/>
            <a:chExt cx="812800" cy="812800"/>
          </a:xfrm>
        </p:grpSpPr>
        <p:sp>
          <p:nvSpPr>
            <p:cNvPr id="215" name="Google Shape;215;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7" name="Google Shape;217;p27"/>
          <p:cNvGrpSpPr/>
          <p:nvPr/>
        </p:nvGrpSpPr>
        <p:grpSpPr>
          <a:xfrm>
            <a:off x="11783079" y="2070122"/>
            <a:ext cx="604566" cy="604566"/>
            <a:chOff x="0" y="0"/>
            <a:chExt cx="812800" cy="812800"/>
          </a:xfrm>
        </p:grpSpPr>
        <p:sp>
          <p:nvSpPr>
            <p:cNvPr id="218" name="Google Shape;218;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0" name="Google Shape;220;p27"/>
          <p:cNvGrpSpPr/>
          <p:nvPr/>
        </p:nvGrpSpPr>
        <p:grpSpPr>
          <a:xfrm>
            <a:off x="12608170" y="525939"/>
            <a:ext cx="637633" cy="637633"/>
            <a:chOff x="0" y="0"/>
            <a:chExt cx="812800" cy="812800"/>
          </a:xfrm>
        </p:grpSpPr>
        <p:sp>
          <p:nvSpPr>
            <p:cNvPr id="221" name="Google Shape;221;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3" name="CasellaDiTesto 2">
            <a:extLst>
              <a:ext uri="{FF2B5EF4-FFF2-40B4-BE49-F238E27FC236}">
                <a16:creationId xmlns:a16="http://schemas.microsoft.com/office/drawing/2014/main" id="{337BE552-6C7F-4B6C-C87F-C31CFEA9BE80}"/>
              </a:ext>
            </a:extLst>
          </p:cNvPr>
          <p:cNvSpPr txBox="1"/>
          <p:nvPr/>
        </p:nvSpPr>
        <p:spPr>
          <a:xfrm>
            <a:off x="749507" y="1273329"/>
            <a:ext cx="10942829" cy="1975413"/>
          </a:xfrm>
          <a:prstGeom prst="rect">
            <a:avLst/>
          </a:prstGeom>
          <a:noFill/>
        </p:spPr>
        <p:txBody>
          <a:bodyPr wrap="square">
            <a:spAutoFit/>
          </a:bodyPr>
          <a:lstStyle/>
          <a:p>
            <a:pPr marL="0" marR="0" lvl="0" indent="0" algn="just" rtl="0">
              <a:lnSpc>
                <a:spcPct val="130009"/>
              </a:lnSpc>
              <a:spcBef>
                <a:spcPts val="0"/>
              </a:spcBef>
              <a:spcAft>
                <a:spcPts val="0"/>
              </a:spcAft>
              <a:buClr>
                <a:srgbClr val="000000"/>
              </a:buClr>
              <a:buSzPts val="2400"/>
              <a:buFont typeface="Arial"/>
              <a:buNone/>
            </a:pPr>
            <a:r>
              <a:rPr lang="it-IT" sz="2400" b="0" i="0" u="none" strike="noStrike" cap="none" dirty="0">
                <a:solidFill>
                  <a:srgbClr val="000000"/>
                </a:solidFill>
                <a:latin typeface="Poppins"/>
                <a:ea typeface="Poppins"/>
                <a:cs typeface="Poppins"/>
                <a:sym typeface="Poppins"/>
              </a:rPr>
              <a:t>La riflessione non richiede un processo formale né molto tempo. Richiede piuttosto l’abitudine costante di porsi un numero limitato di domande mirate dopo ogni sessione. La riflessione più efficace è specifica: una riflessione vaga porta a conclusioni vaghe.</a:t>
            </a:r>
            <a:endParaRPr lang="it-IT" sz="1400" dirty="0"/>
          </a:p>
        </p:txBody>
      </p:sp>
      <p:sp>
        <p:nvSpPr>
          <p:cNvPr id="5" name="CasellaDiTesto 4">
            <a:extLst>
              <a:ext uri="{FF2B5EF4-FFF2-40B4-BE49-F238E27FC236}">
                <a16:creationId xmlns:a16="http://schemas.microsoft.com/office/drawing/2014/main" id="{5E373AC4-19BA-E02A-5453-73E4AD0DEF1B}"/>
              </a:ext>
            </a:extLst>
          </p:cNvPr>
          <p:cNvSpPr txBox="1"/>
          <p:nvPr/>
        </p:nvSpPr>
        <p:spPr>
          <a:xfrm>
            <a:off x="749508" y="3425661"/>
            <a:ext cx="11090249" cy="2455544"/>
          </a:xfrm>
          <a:prstGeom prst="rect">
            <a:avLst/>
          </a:prstGeom>
          <a:noFill/>
        </p:spPr>
        <p:txBody>
          <a:bodyPr wrap="square">
            <a:spAutoFit/>
          </a:bodyPr>
          <a:lstStyle/>
          <a:p>
            <a:pPr marL="0" marR="0" lvl="0" indent="0" algn="just" rtl="0">
              <a:lnSpc>
                <a:spcPct val="130009"/>
              </a:lnSpc>
              <a:spcBef>
                <a:spcPts val="0"/>
              </a:spcBef>
              <a:spcAft>
                <a:spcPts val="0"/>
              </a:spcAft>
              <a:buClr>
                <a:srgbClr val="000000"/>
              </a:buClr>
              <a:buSzPts val="2400"/>
              <a:buFont typeface="Arial"/>
              <a:buNone/>
            </a:pPr>
            <a:r>
              <a:rPr lang="it-IT" sz="2400" b="1" i="0" u="none" strike="noStrike" cap="none" dirty="0">
                <a:solidFill>
                  <a:srgbClr val="000000"/>
                </a:solidFill>
                <a:latin typeface="Poppins"/>
                <a:ea typeface="Poppins"/>
                <a:cs typeface="Poppins"/>
                <a:sym typeface="Poppins"/>
              </a:rPr>
              <a:t>Una semplice routine di riflessione: dopo ogni sessione, bastano tre domande:</a:t>
            </a:r>
            <a:endParaRPr lang="it-IT" sz="1400" dirty="0"/>
          </a:p>
          <a:p>
            <a:pPr marL="342900" marR="0" lvl="0" indent="-342900" algn="just" rtl="0">
              <a:lnSpc>
                <a:spcPct val="130009"/>
              </a:lnSpc>
              <a:spcBef>
                <a:spcPts val="0"/>
              </a:spcBef>
              <a:spcAft>
                <a:spcPts val="0"/>
              </a:spcAft>
              <a:buClr>
                <a:srgbClr val="000000"/>
              </a:buClr>
              <a:buSzPts val="2400"/>
              <a:buFont typeface="Arial"/>
              <a:buChar char="•"/>
            </a:pPr>
            <a:r>
              <a:rPr lang="it-IT" sz="2400" b="0" i="0" u="none" strike="noStrike" cap="none" dirty="0">
                <a:solidFill>
                  <a:srgbClr val="000000"/>
                </a:solidFill>
                <a:latin typeface="Poppins"/>
                <a:ea typeface="Poppins"/>
                <a:cs typeface="Poppins"/>
                <a:sym typeface="Poppins"/>
              </a:rPr>
              <a:t>Cosa ha funzionato bene e perché ha funzionato?</a:t>
            </a:r>
            <a:endParaRPr lang="it-IT" sz="1400" dirty="0"/>
          </a:p>
          <a:p>
            <a:pPr marL="342900" marR="0" lvl="0" indent="-342900" algn="just" rtl="0">
              <a:lnSpc>
                <a:spcPct val="130009"/>
              </a:lnSpc>
              <a:spcBef>
                <a:spcPts val="0"/>
              </a:spcBef>
              <a:spcAft>
                <a:spcPts val="0"/>
              </a:spcAft>
              <a:buClr>
                <a:srgbClr val="000000"/>
              </a:buClr>
              <a:buSzPts val="2400"/>
              <a:buFont typeface="Arial"/>
              <a:buChar char="•"/>
            </a:pPr>
            <a:r>
              <a:rPr lang="it-IT" sz="2400" b="0" i="0" u="none" strike="noStrike" cap="none" dirty="0">
                <a:solidFill>
                  <a:srgbClr val="000000"/>
                </a:solidFill>
                <a:latin typeface="Poppins"/>
                <a:ea typeface="Poppins"/>
                <a:cs typeface="Poppins"/>
                <a:sym typeface="Poppins"/>
              </a:rPr>
              <a:t>Cosa non è andato come previsto e cosa mi dice questo?</a:t>
            </a:r>
            <a:endParaRPr lang="it-IT" sz="1400" dirty="0"/>
          </a:p>
          <a:p>
            <a:pPr marL="342900" marR="0" lvl="0" indent="-342900" algn="just" rtl="0">
              <a:lnSpc>
                <a:spcPct val="130009"/>
              </a:lnSpc>
              <a:spcBef>
                <a:spcPts val="0"/>
              </a:spcBef>
              <a:spcAft>
                <a:spcPts val="0"/>
              </a:spcAft>
              <a:buClr>
                <a:srgbClr val="000000"/>
              </a:buClr>
              <a:buSzPts val="2400"/>
              <a:buFont typeface="Arial"/>
              <a:buChar char="•"/>
            </a:pPr>
            <a:r>
              <a:rPr lang="it-IT" sz="2400" b="0" i="0" u="none" strike="noStrike" cap="none" dirty="0">
                <a:solidFill>
                  <a:srgbClr val="000000"/>
                </a:solidFill>
                <a:latin typeface="Poppins"/>
                <a:ea typeface="Poppins"/>
                <a:cs typeface="Poppins"/>
                <a:sym typeface="Poppins"/>
              </a:rPr>
              <a:t>Qual è l’unica cosa che farò in modo diverso la prossima volta?</a:t>
            </a:r>
            <a:endParaRPr lang="it-IT" sz="1400" dirty="0"/>
          </a:p>
        </p:txBody>
      </p:sp>
      <p:pic>
        <p:nvPicPr>
          <p:cNvPr id="4" name="Picture 3">
            <a:extLst>
              <a:ext uri="{FF2B5EF4-FFF2-40B4-BE49-F238E27FC236}">
                <a16:creationId xmlns:a16="http://schemas.microsoft.com/office/drawing/2014/main" id="{3939B4D4-7CBD-711A-34CD-3784B8B726A4}"/>
              </a:ext>
            </a:extLst>
          </p:cNvPr>
          <p:cNvPicPr>
            <a:picLocks noChangeAspect="1"/>
          </p:cNvPicPr>
          <p:nvPr/>
        </p:nvPicPr>
        <p:blipFill>
          <a:blip r:embed="rId6"/>
          <a:stretch>
            <a:fillRect/>
          </a:stretch>
        </p:blipFill>
        <p:spPr>
          <a:xfrm>
            <a:off x="8539761" y="9164120"/>
            <a:ext cx="1208478" cy="1046266"/>
          </a:xfrm>
          <a:prstGeom prst="rect">
            <a:avLst/>
          </a:prstGeom>
        </p:spPr>
      </p:pic>
      <p:pic>
        <p:nvPicPr>
          <p:cNvPr id="7" name="Picture 6">
            <a:extLst>
              <a:ext uri="{FF2B5EF4-FFF2-40B4-BE49-F238E27FC236}">
                <a16:creationId xmlns:a16="http://schemas.microsoft.com/office/drawing/2014/main" id="{CC3B2A81-52D2-262A-E8B7-BB74ACE94A34}"/>
              </a:ext>
            </a:extLst>
          </p:cNvPr>
          <p:cNvPicPr>
            <a:picLocks noChangeAspect="1"/>
          </p:cNvPicPr>
          <p:nvPr/>
        </p:nvPicPr>
        <p:blipFill>
          <a:blip r:embed="rId7"/>
          <a:stretch>
            <a:fillRect/>
          </a:stretch>
        </p:blipFill>
        <p:spPr>
          <a:xfrm>
            <a:off x="5628620" y="9329427"/>
            <a:ext cx="2352675" cy="6381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28"/>
          <p:cNvGrpSpPr/>
          <p:nvPr/>
        </p:nvGrpSpPr>
        <p:grpSpPr>
          <a:xfrm>
            <a:off x="-1" y="4584074"/>
            <a:ext cx="18288001" cy="6357176"/>
            <a:chOff x="0" y="0"/>
            <a:chExt cx="5661114" cy="1674318"/>
          </a:xfrm>
        </p:grpSpPr>
        <p:sp>
          <p:nvSpPr>
            <p:cNvPr id="228" name="Google Shape;228;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 name="Google Shape;229;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0" name="Google Shape;230;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48" name="Google Shape;248;p28"/>
          <p:cNvGrpSpPr/>
          <p:nvPr/>
        </p:nvGrpSpPr>
        <p:grpSpPr>
          <a:xfrm>
            <a:off x="-1342907" y="9913239"/>
            <a:ext cx="20973813" cy="837562"/>
            <a:chOff x="0" y="-57150"/>
            <a:chExt cx="11607985" cy="463550"/>
          </a:xfrm>
        </p:grpSpPr>
        <p:sp>
          <p:nvSpPr>
            <p:cNvPr id="249" name="Google Shape;249;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28"/>
          <p:cNvGrpSpPr/>
          <p:nvPr/>
        </p:nvGrpSpPr>
        <p:grpSpPr>
          <a:xfrm>
            <a:off x="4131384" y="9913239"/>
            <a:ext cx="10025232" cy="837562"/>
            <a:chOff x="0" y="-57150"/>
            <a:chExt cx="5548478" cy="463550"/>
          </a:xfrm>
        </p:grpSpPr>
        <p:sp>
          <p:nvSpPr>
            <p:cNvPr id="252" name="Google Shape;252;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4" name="Google Shape;254;p28"/>
          <p:cNvSpPr txBox="1"/>
          <p:nvPr/>
        </p:nvSpPr>
        <p:spPr>
          <a:xfrm>
            <a:off x="5107061" y="1316722"/>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dirty="0" err="1">
                <a:solidFill>
                  <a:srgbClr val="000000"/>
                </a:solidFill>
                <a:latin typeface="Poppins"/>
                <a:ea typeface="Poppins"/>
                <a:cs typeface="Poppins"/>
                <a:sym typeface="Poppins"/>
              </a:rPr>
              <a:t>Integrare</a:t>
            </a:r>
            <a:r>
              <a:rPr lang="en-US" sz="4499" b="1" i="0" u="none" strike="noStrike" cap="none" dirty="0">
                <a:solidFill>
                  <a:srgbClr val="000000"/>
                </a:solidFill>
                <a:latin typeface="Poppins"/>
                <a:ea typeface="Poppins"/>
                <a:cs typeface="Poppins"/>
                <a:sym typeface="Poppins"/>
              </a:rPr>
              <a:t> la </a:t>
            </a:r>
            <a:r>
              <a:rPr lang="en-US" sz="4499" b="1" i="0" u="none" strike="noStrike" cap="none" dirty="0" err="1">
                <a:solidFill>
                  <a:srgbClr val="000000"/>
                </a:solidFill>
                <a:latin typeface="Poppins"/>
                <a:ea typeface="Poppins"/>
                <a:cs typeface="Poppins"/>
                <a:sym typeface="Poppins"/>
              </a:rPr>
              <a:t>riflessione</a:t>
            </a:r>
            <a:r>
              <a:rPr lang="en-US" sz="4499" b="1" i="0" u="none" strike="noStrike" cap="none" dirty="0">
                <a:solidFill>
                  <a:srgbClr val="000000"/>
                </a:solidFill>
                <a:latin typeface="Poppins"/>
                <a:ea typeface="Poppins"/>
                <a:cs typeface="Poppins"/>
                <a:sym typeface="Poppins"/>
              </a:rPr>
              <a:t> degli </a:t>
            </a:r>
            <a:r>
              <a:rPr lang="en-US" sz="4499" b="1" i="0" u="none" strike="noStrike" cap="none" dirty="0" err="1">
                <a:solidFill>
                  <a:srgbClr val="000000"/>
                </a:solidFill>
                <a:latin typeface="Poppins"/>
                <a:ea typeface="Poppins"/>
                <a:cs typeface="Poppins"/>
                <a:sym typeface="Poppins"/>
              </a:rPr>
              <a:t>studenti</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nella</a:t>
            </a:r>
            <a:r>
              <a:rPr lang="en-US" sz="4499" b="1" i="0" u="none" strike="noStrike" cap="none" dirty="0">
                <a:solidFill>
                  <a:srgbClr val="000000"/>
                </a:solidFill>
                <a:latin typeface="Poppins"/>
                <a:ea typeface="Poppins"/>
                <a:cs typeface="Poppins"/>
                <a:sym typeface="Poppins"/>
              </a:rPr>
              <a:t> </a:t>
            </a:r>
            <a:r>
              <a:rPr lang="en-US" sz="4499" b="1" i="0" u="none" strike="noStrike" cap="none" dirty="0" err="1">
                <a:solidFill>
                  <a:srgbClr val="000000"/>
                </a:solidFill>
                <a:latin typeface="Poppins"/>
                <a:ea typeface="Poppins"/>
                <a:cs typeface="Poppins"/>
                <a:sym typeface="Poppins"/>
              </a:rPr>
              <a:t>pratica</a:t>
            </a:r>
            <a:endParaRPr sz="1400" b="0" i="0" u="none" strike="noStrike" cap="none" dirty="0">
              <a:solidFill>
                <a:srgbClr val="000000"/>
              </a:solidFill>
              <a:latin typeface="Arial"/>
              <a:ea typeface="Arial"/>
              <a:cs typeface="Arial"/>
              <a:sym typeface="Arial"/>
            </a:endParaRPr>
          </a:p>
        </p:txBody>
      </p:sp>
      <p:sp>
        <p:nvSpPr>
          <p:cNvPr id="255" name="Google Shape;255;p28"/>
          <p:cNvSpPr txBox="1"/>
          <p:nvPr/>
        </p:nvSpPr>
        <p:spPr>
          <a:xfrm>
            <a:off x="1297792" y="6994725"/>
            <a:ext cx="3175610"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err="1">
                <a:solidFill>
                  <a:srgbClr val="FFFFFF"/>
                </a:solidFill>
                <a:latin typeface="Poppins"/>
                <a:ea typeface="Poppins"/>
                <a:cs typeface="Poppins"/>
                <a:sym typeface="Poppins"/>
              </a:rPr>
              <a:t>Chiedere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agli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studenti</a:t>
            </a:r>
            <a:r>
              <a:rPr lang="en-US" sz="1825" b="0" i="0" u="none" strike="noStrike" cap="none" dirty="0">
                <a:solidFill>
                  <a:srgbClr val="FFFFFF"/>
                </a:solidFill>
                <a:latin typeface="Poppins"/>
                <a:ea typeface="Poppins"/>
                <a:cs typeface="Poppins"/>
                <a:sym typeface="Poppins"/>
              </a:rPr>
              <a:t> di </a:t>
            </a:r>
            <a:r>
              <a:rPr lang="en-US" sz="1825" b="0" i="0" u="none" strike="noStrike" cap="none" dirty="0" err="1">
                <a:solidFill>
                  <a:srgbClr val="FFFFFF"/>
                </a:solidFill>
                <a:latin typeface="Poppins"/>
                <a:ea typeface="Poppins"/>
                <a:cs typeface="Poppins"/>
                <a:sym typeface="Poppins"/>
              </a:rPr>
              <a:t>prevedere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quali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saranno</a:t>
            </a:r>
            <a:r>
              <a:rPr lang="en-US" sz="1825" b="0" i="0" u="none" strike="noStrike" cap="none" dirty="0">
                <a:solidFill>
                  <a:srgbClr val="FFFFFF"/>
                </a:solidFill>
                <a:latin typeface="Poppins"/>
                <a:ea typeface="Poppins"/>
                <a:cs typeface="Poppins"/>
                <a:sym typeface="Poppins"/>
              </a:rPr>
              <a:t> le </a:t>
            </a:r>
            <a:r>
              <a:rPr lang="en-US" sz="1825" b="0" i="0" u="none" strike="noStrike" cap="none" dirty="0" err="1">
                <a:solidFill>
                  <a:srgbClr val="FFFFFF"/>
                </a:solidFill>
                <a:latin typeface="Poppins"/>
                <a:ea typeface="Poppins"/>
                <a:cs typeface="Poppins"/>
                <a:sym typeface="Poppins"/>
              </a:rPr>
              <a:t>difficoltà</a:t>
            </a:r>
            <a:r>
              <a:rPr lang="en-US" sz="1825" b="0" i="0" u="none" strike="noStrike" cap="none" dirty="0">
                <a:solidFill>
                  <a:srgbClr val="FFFFFF"/>
                </a:solidFill>
                <a:latin typeface="Poppins"/>
                <a:ea typeface="Poppins"/>
                <a:cs typeface="Poppins"/>
                <a:sym typeface="Poppins"/>
              </a:rPr>
              <a:t> di un </a:t>
            </a:r>
            <a:r>
              <a:rPr lang="en-US" sz="1825" b="0" i="0" u="none" strike="noStrike" cap="none" dirty="0" err="1">
                <a:solidFill>
                  <a:srgbClr val="FFFFFF"/>
                </a:solidFill>
                <a:latin typeface="Poppins"/>
                <a:ea typeface="Poppins"/>
                <a:cs typeface="Poppins"/>
                <a:sym typeface="Poppins"/>
              </a:rPr>
              <a:t>compito</a:t>
            </a:r>
            <a:r>
              <a:rPr lang="en-US" sz="1825" b="0" i="0" u="none" strike="noStrike" cap="none" dirty="0">
                <a:solidFill>
                  <a:srgbClr val="FFFFFF"/>
                </a:solidFill>
                <a:latin typeface="Poppins"/>
                <a:ea typeface="Poppins"/>
                <a:cs typeface="Poppins"/>
                <a:sym typeface="Poppins"/>
              </a:rPr>
              <a:t> prima di </a:t>
            </a:r>
            <a:r>
              <a:rPr lang="en-US" sz="1825" b="0" i="0" u="none" strike="noStrike" cap="none" dirty="0" err="1">
                <a:solidFill>
                  <a:srgbClr val="FFFFFF"/>
                </a:solidFill>
                <a:latin typeface="Poppins"/>
                <a:ea typeface="Poppins"/>
                <a:cs typeface="Poppins"/>
                <a:sym typeface="Poppins"/>
              </a:rPr>
              <a:t>iniziare</a:t>
            </a:r>
            <a:r>
              <a:rPr lang="en-US" sz="1825"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56" name="Google Shape;256;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Prevedere</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Fare una pausa a metà attività per chiedere: «Cosa sta funzionando finora e cosa devi modificare?»</a:t>
            </a:r>
            <a:endParaRPr sz="1400" b="0" i="0" u="none" strike="noStrike" cap="none">
              <a:solidFill>
                <a:srgbClr val="000000"/>
              </a:solidFill>
              <a:latin typeface="Arial"/>
              <a:ea typeface="Arial"/>
              <a:cs typeface="Arial"/>
              <a:sym typeface="Arial"/>
            </a:endParaRPr>
          </a:p>
        </p:txBody>
      </p:sp>
      <p:sp>
        <p:nvSpPr>
          <p:cNvPr id="258" name="Google Shape;258;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Fermarsi e adeguare</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err="1">
                <a:solidFill>
                  <a:srgbClr val="FFFFFF"/>
                </a:solidFill>
                <a:latin typeface="Poppins"/>
                <a:ea typeface="Poppins"/>
                <a:cs typeface="Poppins"/>
                <a:sym typeface="Poppins"/>
              </a:rPr>
              <a:t>Concludere</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un’attività</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pratica</a:t>
            </a:r>
            <a:r>
              <a:rPr lang="en-US" sz="1825" b="0" i="0" u="none" strike="noStrike" cap="none" dirty="0">
                <a:solidFill>
                  <a:srgbClr val="FFFFFF"/>
                </a:solidFill>
                <a:latin typeface="Poppins"/>
                <a:ea typeface="Poppins"/>
                <a:cs typeface="Poppins"/>
                <a:sym typeface="Poppins"/>
              </a:rPr>
              <a:t> con: «Cosa </a:t>
            </a:r>
            <a:r>
              <a:rPr lang="en-US" sz="1825" b="0" i="0" u="none" strike="noStrike" cap="none" dirty="0" err="1">
                <a:solidFill>
                  <a:srgbClr val="FFFFFF"/>
                </a:solidFill>
                <a:latin typeface="Poppins"/>
                <a:ea typeface="Poppins"/>
                <a:cs typeface="Poppins"/>
                <a:sym typeface="Poppins"/>
              </a:rPr>
              <a:t>hai</a:t>
            </a:r>
            <a:r>
              <a:rPr lang="en-US" sz="1825" b="0" i="0" u="none" strike="noStrike" cap="none" dirty="0">
                <a:solidFill>
                  <a:srgbClr val="FFFFFF"/>
                </a:solidFill>
                <a:latin typeface="Poppins"/>
                <a:ea typeface="Poppins"/>
                <a:cs typeface="Poppins"/>
                <a:sym typeface="Poppins"/>
              </a:rPr>
              <a:t> </a:t>
            </a:r>
            <a:r>
              <a:rPr lang="en-US" sz="1825" b="0" i="0" u="none" strike="noStrike" cap="none" dirty="0" err="1">
                <a:solidFill>
                  <a:srgbClr val="FFFFFF"/>
                </a:solidFill>
                <a:latin typeface="Poppins"/>
                <a:ea typeface="Poppins"/>
                <a:cs typeface="Poppins"/>
                <a:sym typeface="Poppins"/>
              </a:rPr>
              <a:t>fatto</a:t>
            </a:r>
            <a:r>
              <a:rPr lang="en-US" sz="1825" b="0" i="0" u="none" strike="noStrike" cap="none" dirty="0">
                <a:solidFill>
                  <a:srgbClr val="FFFFFF"/>
                </a:solidFill>
                <a:latin typeface="Poppins"/>
                <a:ea typeface="Poppins"/>
                <a:cs typeface="Poppins"/>
                <a:sym typeface="Poppins"/>
              </a:rPr>
              <a:t> bene?» e «Cosa </a:t>
            </a:r>
            <a:r>
              <a:rPr lang="en-US" sz="1825" b="0" i="0" u="none" strike="noStrike" cap="none" dirty="0" err="1">
                <a:solidFill>
                  <a:srgbClr val="FFFFFF"/>
                </a:solidFill>
                <a:latin typeface="Poppins"/>
                <a:ea typeface="Poppins"/>
                <a:cs typeface="Poppins"/>
                <a:sym typeface="Poppins"/>
              </a:rPr>
              <a:t>faresti</a:t>
            </a:r>
            <a:r>
              <a:rPr lang="en-US" sz="1825" b="0" i="0" u="none" strike="noStrike" cap="none" dirty="0">
                <a:solidFill>
                  <a:srgbClr val="FFFFFF"/>
                </a:solidFill>
                <a:latin typeface="Poppins"/>
                <a:ea typeface="Poppins"/>
                <a:cs typeface="Poppins"/>
                <a:sym typeface="Poppins"/>
              </a:rPr>
              <a:t> in modo </a:t>
            </a:r>
            <a:r>
              <a:rPr lang="en-US" sz="1825" b="0" i="0" u="none" strike="noStrike" cap="none" dirty="0" err="1">
                <a:solidFill>
                  <a:srgbClr val="FFFFFF"/>
                </a:solidFill>
                <a:latin typeface="Poppins"/>
                <a:ea typeface="Poppins"/>
                <a:cs typeface="Poppins"/>
                <a:sym typeface="Poppins"/>
              </a:rPr>
              <a:t>diverso</a:t>
            </a:r>
            <a:r>
              <a:rPr lang="en-US" sz="1825" b="0" i="0" u="none" strike="noStrike" cap="none" dirty="0">
                <a:solidFill>
                  <a:srgbClr val="FFFFFF"/>
                </a:solidFill>
                <a:latin typeface="Poppins"/>
                <a:ea typeface="Poppins"/>
                <a:cs typeface="Poppins"/>
                <a:sym typeface="Poppins"/>
              </a:rPr>
              <a:t>?»</a:t>
            </a:r>
            <a:endParaRPr sz="1400" b="0" i="0" u="none" strike="noStrike" cap="none" dirty="0">
              <a:solidFill>
                <a:srgbClr val="000000"/>
              </a:solidFill>
              <a:latin typeface="Arial"/>
              <a:ea typeface="Arial"/>
              <a:cs typeface="Arial"/>
              <a:sym typeface="Arial"/>
            </a:endParaRPr>
          </a:p>
        </p:txBody>
      </p:sp>
      <p:sp>
        <p:nvSpPr>
          <p:cNvPr id="260" name="Google Shape;260;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Riflessione</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a:solidFill>
                  <a:srgbClr val="FFFFFF"/>
                </a:solidFill>
                <a:latin typeface="Poppins"/>
                <a:ea typeface="Poppins"/>
                <a:cs typeface="Poppins"/>
                <a:sym typeface="Poppins"/>
              </a:rPr>
              <a:t>Chiedere agli studenti di individuare quale parte di un’attività hanno trovato più difficile e perché.</a:t>
            </a:r>
            <a:endParaRPr sz="1400" b="0" i="0" u="none" strike="noStrike" cap="none">
              <a:solidFill>
                <a:srgbClr val="000000"/>
              </a:solidFill>
              <a:latin typeface="Arial"/>
              <a:ea typeface="Arial"/>
              <a:cs typeface="Arial"/>
              <a:sym typeface="Arial"/>
            </a:endParaRPr>
          </a:p>
        </p:txBody>
      </p:sp>
      <p:sp>
        <p:nvSpPr>
          <p:cNvPr id="262" name="Google Shape;262;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Individuare la parte più difficile</a:t>
            </a:r>
            <a:endParaRPr sz="1400" b="0" i="0" u="none" strike="noStrike" cap="none">
              <a:solidFill>
                <a:srgbClr val="000000"/>
              </a:solidFill>
              <a:latin typeface="Arial"/>
              <a:ea typeface="Arial"/>
              <a:cs typeface="Arial"/>
              <a:sym typeface="Arial"/>
            </a:endParaRPr>
          </a:p>
        </p:txBody>
      </p:sp>
      <p:sp>
        <p:nvSpPr>
          <p:cNvPr id="263" name="Google Shape;263;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70" name="Google Shape;270;p29"/>
          <p:cNvSpPr/>
          <p:nvPr/>
        </p:nvSpPr>
        <p:spPr>
          <a:xfrm rot="4721273" flipH="1">
            <a:off x="-1135910" y="2200193"/>
            <a:ext cx="14314219" cy="463287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1" name="Google Shape;271;p29"/>
          <p:cNvGrpSpPr/>
          <p:nvPr/>
        </p:nvGrpSpPr>
        <p:grpSpPr>
          <a:xfrm>
            <a:off x="5940775" y="946396"/>
            <a:ext cx="857867" cy="857867"/>
            <a:chOff x="0" y="0"/>
            <a:chExt cx="812800" cy="812800"/>
          </a:xfrm>
        </p:grpSpPr>
        <p:sp>
          <p:nvSpPr>
            <p:cNvPr id="272" name="Google Shape;27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4" name="Google Shape;274;p29"/>
          <p:cNvGrpSpPr/>
          <p:nvPr/>
        </p:nvGrpSpPr>
        <p:grpSpPr>
          <a:xfrm>
            <a:off x="6342460" y="2208426"/>
            <a:ext cx="604566" cy="604566"/>
            <a:chOff x="0" y="0"/>
            <a:chExt cx="812800" cy="812800"/>
          </a:xfrm>
        </p:grpSpPr>
        <p:sp>
          <p:nvSpPr>
            <p:cNvPr id="275" name="Google Shape;27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7" name="Google Shape;277;p29"/>
          <p:cNvGrpSpPr/>
          <p:nvPr/>
        </p:nvGrpSpPr>
        <p:grpSpPr>
          <a:xfrm>
            <a:off x="5825201" y="681913"/>
            <a:ext cx="637633" cy="637633"/>
            <a:chOff x="0" y="0"/>
            <a:chExt cx="812800" cy="812800"/>
          </a:xfrm>
        </p:grpSpPr>
        <p:sp>
          <p:nvSpPr>
            <p:cNvPr id="278" name="Google Shape;278;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0" name="Google Shape;280;p29"/>
          <p:cNvSpPr/>
          <p:nvPr/>
        </p:nvSpPr>
        <p:spPr>
          <a:xfrm>
            <a:off x="16505442" y="898791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8565731" y="4505891"/>
            <a:ext cx="9025016" cy="485261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dirty="0" err="1">
                <a:solidFill>
                  <a:srgbClr val="17B8BB"/>
                </a:solidFill>
                <a:latin typeface="Poppins"/>
                <a:ea typeface="Poppins"/>
                <a:cs typeface="Poppins"/>
                <a:sym typeface="Poppins"/>
              </a:rPr>
              <a:t>Spesso</a:t>
            </a:r>
            <a:r>
              <a:rPr lang="en-US" sz="2400" b="1" i="0" u="none" strike="noStrike" cap="none" dirty="0">
                <a:solidFill>
                  <a:srgbClr val="17B8BB"/>
                </a:solidFill>
                <a:latin typeface="Poppins"/>
                <a:ea typeface="Poppins"/>
                <a:cs typeface="Poppins"/>
                <a:sym typeface="Poppins"/>
              </a:rPr>
              <a:t> poco </a:t>
            </a:r>
            <a:r>
              <a:rPr lang="en-US" sz="2400" b="1" i="0" u="none" strike="noStrike" cap="none" dirty="0" err="1">
                <a:solidFill>
                  <a:srgbClr val="17B8BB"/>
                </a:solidFill>
                <a:latin typeface="Poppins"/>
                <a:ea typeface="Poppins"/>
                <a:cs typeface="Poppins"/>
                <a:sym typeface="Poppins"/>
              </a:rPr>
              <a:t>sviluppata</a:t>
            </a:r>
            <a:endParaRPr dirty="0"/>
          </a:p>
          <a:p>
            <a:pPr marL="0" marR="0" lvl="0" indent="0" algn="just"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Nei </a:t>
            </a:r>
            <a:r>
              <a:rPr lang="en-US" sz="2400" b="0" i="0" u="none" strike="noStrike" cap="none" dirty="0" err="1">
                <a:solidFill>
                  <a:srgbClr val="000000"/>
                </a:solidFill>
                <a:latin typeface="Poppins"/>
                <a:ea typeface="Poppins"/>
                <a:cs typeface="Poppins"/>
                <a:sym typeface="Poppins"/>
              </a:rPr>
              <a:t>contesti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professionali</a:t>
            </a:r>
            <a:r>
              <a:rPr lang="en-US" sz="2400" b="0" i="0" u="none" strike="noStrike" cap="none" dirty="0">
                <a:solidFill>
                  <a:srgbClr val="000000"/>
                </a:solidFill>
                <a:latin typeface="Poppins"/>
                <a:ea typeface="Poppins"/>
                <a:cs typeface="Poppins"/>
                <a:sym typeface="Poppins"/>
              </a:rPr>
              <a:t>, la </a:t>
            </a:r>
            <a:r>
              <a:rPr lang="en-US" sz="2400" b="0" i="0" u="none" strike="noStrike" cap="none" dirty="0" err="1">
                <a:solidFill>
                  <a:srgbClr val="000000"/>
                </a:solidFill>
                <a:latin typeface="Poppins"/>
                <a:ea typeface="Poppins"/>
                <a:cs typeface="Poppins"/>
                <a:sym typeface="Poppins"/>
              </a:rPr>
              <a:t>metacognizione</a:t>
            </a:r>
            <a:r>
              <a:rPr lang="en-US" sz="2400" b="0" i="0" u="none" strike="noStrike" cap="none" dirty="0">
                <a:solidFill>
                  <a:srgbClr val="000000"/>
                </a:solidFill>
                <a:latin typeface="Poppins"/>
                <a:ea typeface="Poppins"/>
                <a:cs typeface="Poppins"/>
                <a:sym typeface="Poppins"/>
              </a:rPr>
              <a:t> è </a:t>
            </a:r>
            <a:r>
              <a:rPr lang="en-US" sz="2400" b="0" i="0" u="none" strike="noStrike" cap="none" dirty="0" err="1">
                <a:solidFill>
                  <a:srgbClr val="000000"/>
                </a:solidFill>
                <a:latin typeface="Poppins"/>
                <a:ea typeface="Poppins"/>
                <a:cs typeface="Poppins"/>
                <a:sym typeface="Poppins"/>
              </a:rPr>
              <a:t>spesso</a:t>
            </a:r>
            <a:r>
              <a:rPr lang="en-US" sz="2400" b="0" i="0" u="none" strike="noStrike" cap="none" dirty="0">
                <a:solidFill>
                  <a:srgbClr val="000000"/>
                </a:solidFill>
                <a:latin typeface="Poppins"/>
                <a:ea typeface="Poppins"/>
                <a:cs typeface="Poppins"/>
                <a:sym typeface="Poppins"/>
              </a:rPr>
              <a:t> poco </a:t>
            </a:r>
            <a:r>
              <a:rPr lang="en-US" sz="2400" b="0" i="0" u="none" strike="noStrike" cap="none" dirty="0" err="1">
                <a:solidFill>
                  <a:srgbClr val="000000"/>
                </a:solidFill>
                <a:latin typeface="Poppins"/>
                <a:ea typeface="Poppins"/>
                <a:cs typeface="Poppins"/>
                <a:sym typeface="Poppins"/>
              </a:rPr>
              <a:t>sviluppata</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perché</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l’apprendimento</a:t>
            </a:r>
            <a:r>
              <a:rPr lang="en-US" sz="2400" b="0" i="0" u="none" strike="noStrike" cap="none" dirty="0">
                <a:solidFill>
                  <a:srgbClr val="000000"/>
                </a:solidFill>
                <a:latin typeface="Poppins"/>
                <a:ea typeface="Poppins"/>
                <a:cs typeface="Poppins"/>
                <a:sym typeface="Poppins"/>
              </a:rPr>
              <a:t> è </a:t>
            </a:r>
            <a:r>
              <a:rPr lang="en-US" sz="2400" b="0" i="0" u="none" strike="noStrike" cap="none" dirty="0" err="1">
                <a:solidFill>
                  <a:srgbClr val="000000"/>
                </a:solidFill>
                <a:latin typeface="Poppins"/>
                <a:ea typeface="Poppins"/>
                <a:cs typeface="Poppins"/>
                <a:sym typeface="Poppins"/>
              </a:rPr>
              <a:t>incentrato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sull’azione</a:t>
            </a:r>
            <a:r>
              <a:rPr lang="en-US" sz="2400" b="0" i="0" u="none" strike="noStrike" cap="none" dirty="0">
                <a:solidFill>
                  <a:srgbClr val="000000"/>
                </a:solidFill>
                <a:latin typeface="Poppins"/>
                <a:ea typeface="Poppins"/>
                <a:cs typeface="Poppins"/>
                <a:sym typeface="Poppins"/>
              </a:rPr>
              <a:t>. Il </a:t>
            </a:r>
            <a:r>
              <a:rPr lang="en-US" sz="2400" b="0" i="0" u="none" strike="noStrike" cap="none" dirty="0" err="1">
                <a:solidFill>
                  <a:srgbClr val="000000"/>
                </a:solidFill>
                <a:latin typeface="Poppins"/>
                <a:ea typeface="Poppins"/>
                <a:cs typeface="Poppins"/>
                <a:sym typeface="Poppins"/>
              </a:rPr>
              <a:t>compito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viene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portato</a:t>
            </a:r>
            <a:r>
              <a:rPr lang="en-US" sz="2400" b="0" i="0" u="none" strike="noStrike" cap="none" dirty="0">
                <a:solidFill>
                  <a:srgbClr val="000000"/>
                </a:solidFill>
                <a:latin typeface="Poppins"/>
                <a:ea typeface="Poppins"/>
                <a:cs typeface="Poppins"/>
                <a:sym typeface="Poppins"/>
              </a:rPr>
              <a:t> a </a:t>
            </a:r>
            <a:r>
              <a:rPr lang="en-US" sz="2400" b="0" i="0" u="none" strike="noStrike" cap="none" dirty="0" err="1">
                <a:solidFill>
                  <a:srgbClr val="000000"/>
                </a:solidFill>
                <a:latin typeface="Poppins"/>
                <a:ea typeface="Poppins"/>
                <a:cs typeface="Poppins"/>
                <a:sym typeface="Poppins"/>
              </a:rPr>
              <a:t>termine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Raramente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si</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approfondisce</a:t>
            </a:r>
            <a:r>
              <a:rPr lang="en-US" sz="2400" b="0" i="0" u="none" strike="noStrike" cap="none" dirty="0">
                <a:solidFill>
                  <a:srgbClr val="000000"/>
                </a:solidFill>
                <a:latin typeface="Poppins"/>
                <a:ea typeface="Poppins"/>
                <a:cs typeface="Poppins"/>
                <a:sym typeface="Poppins"/>
              </a:rPr>
              <a:t> se lo studente </a:t>
            </a:r>
            <a:r>
              <a:rPr lang="en-US" sz="2400" b="0" i="0" u="none" strike="noStrike" cap="none" dirty="0" err="1">
                <a:solidFill>
                  <a:srgbClr val="000000"/>
                </a:solidFill>
                <a:latin typeface="Poppins"/>
                <a:ea typeface="Poppins"/>
                <a:cs typeface="Poppins"/>
                <a:sym typeface="Poppins"/>
              </a:rPr>
              <a:t>comprenda</a:t>
            </a:r>
            <a:r>
              <a:rPr lang="en-US" sz="2400" b="0" i="0" u="none" strike="noStrike" cap="none" dirty="0">
                <a:solidFill>
                  <a:srgbClr val="000000"/>
                </a:solidFill>
                <a:latin typeface="Poppins"/>
                <a:ea typeface="Poppins"/>
                <a:cs typeface="Poppins"/>
                <a:sym typeface="Poppins"/>
              </a:rPr>
              <a:t> o </a:t>
            </a:r>
            <a:r>
              <a:rPr lang="en-US" sz="2400" b="0" i="0" u="none" strike="noStrike" cap="none" dirty="0" err="1">
                <a:solidFill>
                  <a:srgbClr val="000000"/>
                </a:solidFill>
                <a:latin typeface="Poppins"/>
                <a:ea typeface="Poppins"/>
                <a:cs typeface="Poppins"/>
                <a:sym typeface="Poppins"/>
              </a:rPr>
              <a:t>meno</a:t>
            </a:r>
            <a:r>
              <a:rPr lang="en-US" sz="2400" b="0" i="0" u="none" strike="noStrike" cap="none" dirty="0">
                <a:solidFill>
                  <a:srgbClr val="000000"/>
                </a:solidFill>
                <a:latin typeface="Poppins"/>
                <a:ea typeface="Poppins"/>
                <a:cs typeface="Poppins"/>
                <a:sym typeface="Poppins"/>
              </a:rPr>
              <a:t> il </a:t>
            </a:r>
            <a:r>
              <a:rPr lang="en-US" sz="2400" b="0" i="0" u="none" strike="noStrike" cap="none" dirty="0" err="1">
                <a:solidFill>
                  <a:srgbClr val="000000"/>
                </a:solidFill>
                <a:latin typeface="Poppins"/>
                <a:ea typeface="Poppins"/>
                <a:cs typeface="Poppins"/>
                <a:sym typeface="Poppins"/>
              </a:rPr>
              <a:t>motivo</a:t>
            </a:r>
            <a:r>
              <a:rPr lang="en-US" sz="2400" b="0" i="0" u="none" strike="noStrike" cap="none" dirty="0">
                <a:solidFill>
                  <a:srgbClr val="000000"/>
                </a:solidFill>
                <a:latin typeface="Poppins"/>
                <a:ea typeface="Poppins"/>
                <a:cs typeface="Poppins"/>
                <a:sym typeface="Poppins"/>
              </a:rPr>
              <a:t> per cui ha </a:t>
            </a:r>
            <a:r>
              <a:rPr lang="en-US" sz="2400" b="0" i="0" u="none" strike="noStrike" cap="none" dirty="0" err="1">
                <a:solidFill>
                  <a:srgbClr val="000000"/>
                </a:solidFill>
                <a:latin typeface="Poppins"/>
                <a:ea typeface="Poppins"/>
                <a:cs typeface="Poppins"/>
                <a:sym typeface="Poppins"/>
              </a:rPr>
              <a:t>avuto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successo</a:t>
            </a:r>
            <a:r>
              <a:rPr lang="en-US" sz="2400" b="0" i="0" u="none" strike="noStrike" cap="none" dirty="0">
                <a:solidFill>
                  <a:srgbClr val="000000"/>
                </a:solidFill>
                <a:latin typeface="Poppins"/>
                <a:ea typeface="Poppins"/>
                <a:cs typeface="Poppins"/>
                <a:sym typeface="Poppins"/>
              </a:rPr>
              <a:t> o ha </a:t>
            </a:r>
            <a:r>
              <a:rPr lang="en-US" sz="2400" b="0" i="0" u="none" strike="noStrike" cap="none" dirty="0" err="1">
                <a:solidFill>
                  <a:srgbClr val="000000"/>
                </a:solidFill>
                <a:latin typeface="Poppins"/>
                <a:ea typeface="Poppins"/>
                <a:cs typeface="Poppins"/>
                <a:sym typeface="Poppins"/>
              </a:rPr>
              <a:t>incontrato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difficoltà</a:t>
            </a:r>
            <a:r>
              <a:rPr lang="en-US" sz="2400" b="0" i="0" u="none" strike="noStrike" cap="none" dirty="0">
                <a:solidFill>
                  <a:srgbClr val="000000"/>
                </a:solidFill>
                <a:latin typeface="Poppins"/>
                <a:ea typeface="Poppins"/>
                <a:cs typeface="Poppins"/>
                <a:sym typeface="Poppins"/>
              </a:rPr>
              <a:t>. Gli </a:t>
            </a:r>
            <a:r>
              <a:rPr lang="en-US" sz="2400" b="0" i="0" u="none" strike="noStrike" cap="none" dirty="0" err="1">
                <a:solidFill>
                  <a:srgbClr val="000000"/>
                </a:solidFill>
                <a:latin typeface="Poppins"/>
                <a:ea typeface="Poppins"/>
                <a:cs typeface="Poppins"/>
                <a:sym typeface="Poppins"/>
              </a:rPr>
              <a:t>studenti</a:t>
            </a:r>
            <a:r>
              <a:rPr lang="en-US" sz="2400" b="0" i="0" u="none" strike="noStrike" cap="none" dirty="0">
                <a:solidFill>
                  <a:srgbClr val="000000"/>
                </a:solidFill>
                <a:latin typeface="Poppins"/>
                <a:ea typeface="Poppins"/>
                <a:cs typeface="Poppins"/>
                <a:sym typeface="Poppins"/>
              </a:rPr>
              <a:t> che </a:t>
            </a:r>
            <a:r>
              <a:rPr lang="en-US" sz="2400" b="0" i="0" u="none" strike="noStrike" cap="none" dirty="0" err="1">
                <a:solidFill>
                  <a:srgbClr val="000000"/>
                </a:solidFill>
                <a:latin typeface="Poppins"/>
                <a:ea typeface="Poppins"/>
                <a:cs typeface="Poppins"/>
                <a:sym typeface="Poppins"/>
              </a:rPr>
              <a:t>sviluppano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l’abitudine</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all’automonitoraggio</a:t>
            </a:r>
            <a:r>
              <a:rPr lang="en-US" sz="2400" b="0" i="0" u="none" strike="noStrike" cap="none" dirty="0">
                <a:solidFill>
                  <a:srgbClr val="000000"/>
                </a:solidFill>
                <a:latin typeface="Poppins"/>
                <a:ea typeface="Poppins"/>
                <a:cs typeface="Poppins"/>
                <a:sym typeface="Poppins"/>
              </a:rPr>
              <a:t> </a:t>
            </a:r>
            <a:r>
              <a:rPr lang="en-US" sz="2400" b="0" i="0" u="none" strike="noStrike" cap="none" dirty="0" err="1">
                <a:solidFill>
                  <a:srgbClr val="000000"/>
                </a:solidFill>
                <a:latin typeface="Poppins"/>
                <a:ea typeface="Poppins"/>
                <a:cs typeface="Poppins"/>
                <a:sym typeface="Poppins"/>
              </a:rPr>
              <a:t>nel</a:t>
            </a:r>
            <a:r>
              <a:rPr lang="en-US" sz="2400" b="0" i="0" u="none" strike="noStrike" cap="none" dirty="0">
                <a:solidFill>
                  <a:srgbClr val="000000"/>
                </a:solidFill>
                <a:latin typeface="Poppins"/>
                <a:ea typeface="Poppins"/>
                <a:cs typeface="Poppins"/>
                <a:sym typeface="Poppins"/>
              </a:rPr>
              <a:t> proprio </a:t>
            </a:r>
            <a:r>
              <a:rPr lang="en-US" sz="2400" b="0" i="0" u="none" strike="noStrike" cap="none" dirty="0" err="1">
                <a:solidFill>
                  <a:srgbClr val="000000"/>
                </a:solidFill>
                <a:latin typeface="Poppins"/>
                <a:ea typeface="Poppins"/>
                <a:cs typeface="Poppins"/>
                <a:sym typeface="Poppins"/>
              </a:rPr>
              <a:t>percorso</a:t>
            </a:r>
            <a:r>
              <a:rPr lang="en-US" sz="2400" b="0" i="0" u="none" strike="noStrike" cap="none" dirty="0">
                <a:solidFill>
                  <a:srgbClr val="000000"/>
                </a:solidFill>
                <a:latin typeface="Poppins"/>
                <a:ea typeface="Poppins"/>
                <a:cs typeface="Poppins"/>
                <a:sym typeface="Poppins"/>
              </a:rPr>
              <a:t> di </a:t>
            </a:r>
            <a:r>
              <a:rPr lang="en-US" sz="2400" b="0" i="0" u="none" strike="noStrike" cap="none" dirty="0" err="1">
                <a:solidFill>
                  <a:srgbClr val="000000"/>
                </a:solidFill>
                <a:latin typeface="Poppins"/>
                <a:ea typeface="Poppins"/>
                <a:cs typeface="Poppins"/>
                <a:sym typeface="Poppins"/>
              </a:rPr>
              <a:t>istruzione</a:t>
            </a:r>
            <a:r>
              <a:rPr lang="en-US" sz="2400" b="0" i="0" u="none" strike="noStrike" cap="none" dirty="0">
                <a:solidFill>
                  <a:srgbClr val="000000"/>
                </a:solidFill>
                <a:latin typeface="Poppins"/>
                <a:ea typeface="Poppins"/>
                <a:cs typeface="Poppins"/>
                <a:sym typeface="Poppins"/>
              </a:rPr>
              <a:t> e formazione </a:t>
            </a:r>
            <a:r>
              <a:rPr lang="en-US" sz="2400" b="0" i="0" u="none" strike="noStrike" cap="none" dirty="0" err="1">
                <a:solidFill>
                  <a:srgbClr val="000000"/>
                </a:solidFill>
                <a:latin typeface="Poppins"/>
                <a:ea typeface="Poppins"/>
                <a:cs typeface="Poppins"/>
                <a:sym typeface="Poppins"/>
              </a:rPr>
              <a:t>professionale</a:t>
            </a:r>
            <a:r>
              <a:rPr lang="en-US" sz="2400" b="0" i="0" u="none" strike="noStrike" cap="none" dirty="0">
                <a:solidFill>
                  <a:srgbClr val="000000"/>
                </a:solidFill>
                <a:latin typeface="Poppins"/>
                <a:ea typeface="Poppins"/>
                <a:cs typeface="Poppins"/>
                <a:sym typeface="Poppins"/>
              </a:rPr>
              <a:t> la </a:t>
            </a:r>
            <a:r>
              <a:rPr lang="en-US" sz="2400" b="0" i="0" u="none" strike="noStrike" cap="none" dirty="0" err="1">
                <a:solidFill>
                  <a:srgbClr val="000000"/>
                </a:solidFill>
                <a:latin typeface="Poppins"/>
                <a:ea typeface="Poppins"/>
                <a:cs typeface="Poppins"/>
                <a:sym typeface="Poppins"/>
              </a:rPr>
              <a:t>portano</a:t>
            </a:r>
            <a:r>
              <a:rPr lang="en-US" sz="2400" b="0" i="0" u="none" strike="noStrike" cap="none" dirty="0">
                <a:solidFill>
                  <a:srgbClr val="000000"/>
                </a:solidFill>
                <a:latin typeface="Poppins"/>
                <a:ea typeface="Poppins"/>
                <a:cs typeface="Poppins"/>
                <a:sym typeface="Poppins"/>
              </a:rPr>
              <a:t> con </a:t>
            </a:r>
            <a:r>
              <a:rPr lang="en-US" sz="2400" b="0" i="0" u="none" strike="noStrike" cap="none" dirty="0" err="1">
                <a:solidFill>
                  <a:srgbClr val="000000"/>
                </a:solidFill>
                <a:latin typeface="Poppins"/>
                <a:ea typeface="Poppins"/>
                <a:cs typeface="Poppins"/>
                <a:sym typeface="Poppins"/>
              </a:rPr>
              <a:t>sé</a:t>
            </a:r>
            <a:r>
              <a:rPr lang="en-US" sz="2400" b="0" i="0" u="none" strike="noStrike" cap="none" dirty="0">
                <a:solidFill>
                  <a:srgbClr val="000000"/>
                </a:solidFill>
                <a:latin typeface="Poppins"/>
                <a:ea typeface="Poppins"/>
                <a:cs typeface="Poppins"/>
                <a:sym typeface="Poppins"/>
              </a:rPr>
              <a:t> in ogni </a:t>
            </a:r>
            <a:r>
              <a:rPr lang="en-US" sz="2400" b="0" i="0" u="none" strike="noStrike" cap="none" dirty="0" err="1">
                <a:solidFill>
                  <a:srgbClr val="000000"/>
                </a:solidFill>
                <a:latin typeface="Poppins"/>
                <a:ea typeface="Poppins"/>
                <a:cs typeface="Poppins"/>
                <a:sym typeface="Poppins"/>
              </a:rPr>
              <a:t>ambiente</a:t>
            </a:r>
            <a:r>
              <a:rPr lang="en-US" sz="2400" b="0" i="0" u="none" strike="noStrike" cap="none" dirty="0">
                <a:solidFill>
                  <a:srgbClr val="000000"/>
                </a:solidFill>
                <a:latin typeface="Poppins"/>
                <a:ea typeface="Poppins"/>
                <a:cs typeface="Poppins"/>
                <a:sym typeface="Poppins"/>
              </a:rPr>
              <a:t> di lavoro in cui </a:t>
            </a:r>
            <a:r>
              <a:rPr lang="en-US" sz="2400" b="0" i="0" u="none" strike="noStrike" cap="none" dirty="0" err="1">
                <a:solidFill>
                  <a:srgbClr val="000000"/>
                </a:solidFill>
                <a:latin typeface="Poppins"/>
                <a:ea typeface="Poppins"/>
                <a:cs typeface="Poppins"/>
                <a:sym typeface="Poppins"/>
              </a:rPr>
              <a:t>entrano</a:t>
            </a:r>
            <a:r>
              <a:rPr lang="en-US" sz="2400" b="0" i="0" u="none" strike="noStrike" cap="none" dirty="0">
                <a:solidFill>
                  <a:srgbClr val="000000"/>
                </a:solidFill>
                <a:latin typeface="Poppins"/>
                <a:ea typeface="Poppins"/>
                <a:cs typeface="Poppins"/>
                <a:sym typeface="Poppins"/>
              </a:rPr>
              <a:t>.</a:t>
            </a:r>
            <a:endParaRPr sz="2400" dirty="0"/>
          </a:p>
        </p:txBody>
      </p:sp>
      <p:sp>
        <p:nvSpPr>
          <p:cNvPr id="282" name="Google Shape;282;p29"/>
          <p:cNvSpPr txBox="1"/>
          <p:nvPr/>
        </p:nvSpPr>
        <p:spPr>
          <a:xfrm>
            <a:off x="7020233" y="1026821"/>
            <a:ext cx="10899058"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dirty="0" err="1">
                <a:solidFill>
                  <a:srgbClr val="000000"/>
                </a:solidFill>
                <a:latin typeface="Poppins"/>
                <a:ea typeface="Poppins"/>
                <a:cs typeface="Poppins"/>
                <a:sym typeface="Poppins"/>
              </a:rPr>
              <a:t>Sezione</a:t>
            </a:r>
            <a:r>
              <a:rPr lang="en-US" sz="2800" b="1" i="0" u="none" strike="noStrike" cap="none" dirty="0">
                <a:solidFill>
                  <a:srgbClr val="000000"/>
                </a:solidFill>
                <a:latin typeface="Poppins"/>
                <a:ea typeface="Poppins"/>
                <a:cs typeface="Poppins"/>
                <a:sym typeface="Poppins"/>
              </a:rPr>
              <a:t> 3: </a:t>
            </a:r>
            <a:r>
              <a:rPr lang="en-US" sz="2800" b="1" i="0" u="none" strike="noStrike" cap="none" dirty="0" err="1">
                <a:solidFill>
                  <a:srgbClr val="000000"/>
                </a:solidFill>
                <a:latin typeface="Poppins"/>
                <a:ea typeface="Poppins"/>
                <a:cs typeface="Poppins"/>
                <a:sym typeface="Poppins"/>
              </a:rPr>
              <a:t>Aiutare</a:t>
            </a:r>
            <a:r>
              <a:rPr lang="en-US" sz="2800" b="1" i="0" u="none" strike="noStrike" cap="none" dirty="0">
                <a:solidFill>
                  <a:srgbClr val="000000"/>
                </a:solidFill>
                <a:latin typeface="Poppins"/>
                <a:ea typeface="Poppins"/>
                <a:cs typeface="Poppins"/>
                <a:sym typeface="Poppins"/>
              </a:rPr>
              <a:t> gli </a:t>
            </a:r>
            <a:r>
              <a:rPr lang="en-US" sz="2800" b="1" i="0" u="none" strike="noStrike" cap="none" dirty="0" err="1">
                <a:solidFill>
                  <a:srgbClr val="000000"/>
                </a:solidFill>
                <a:latin typeface="Poppins"/>
                <a:ea typeface="Poppins"/>
                <a:cs typeface="Poppins"/>
                <a:sym typeface="Poppins"/>
              </a:rPr>
              <a:t>studenti</a:t>
            </a:r>
            <a:r>
              <a:rPr lang="en-US" sz="2800" b="1" i="0" u="none" strike="noStrike" cap="none" dirty="0">
                <a:solidFill>
                  <a:srgbClr val="000000"/>
                </a:solidFill>
                <a:latin typeface="Poppins"/>
                <a:ea typeface="Poppins"/>
                <a:cs typeface="Poppins"/>
                <a:sym typeface="Poppins"/>
              </a:rPr>
              <a:t> a </a:t>
            </a:r>
            <a:r>
              <a:rPr lang="en-US" sz="2800" b="1" i="0" u="none" strike="noStrike" cap="none" dirty="0" err="1">
                <a:solidFill>
                  <a:srgbClr val="000000"/>
                </a:solidFill>
                <a:latin typeface="Poppins"/>
                <a:ea typeface="Poppins"/>
                <a:cs typeface="Poppins"/>
                <a:sym typeface="Poppins"/>
              </a:rPr>
              <a:t>imparare</a:t>
            </a:r>
            <a:r>
              <a:rPr lang="en-US" sz="2800" b="1" i="0" u="none" strike="noStrike" cap="none" dirty="0">
                <a:solidFill>
                  <a:srgbClr val="000000"/>
                </a:solidFill>
                <a:latin typeface="Poppins"/>
                <a:ea typeface="Poppins"/>
                <a:cs typeface="Poppins"/>
                <a:sym typeface="Poppins"/>
              </a:rPr>
              <a:t> come </a:t>
            </a:r>
            <a:r>
              <a:rPr lang="en-US" sz="2800" b="1" i="0" u="none" strike="noStrike" cap="none" dirty="0" err="1">
                <a:solidFill>
                  <a:srgbClr val="000000"/>
                </a:solidFill>
                <a:latin typeface="Poppins"/>
                <a:ea typeface="Poppins"/>
                <a:cs typeface="Poppins"/>
                <a:sym typeface="Poppins"/>
              </a:rPr>
              <a:t>imparare</a:t>
            </a:r>
            <a:endParaRPr dirty="0"/>
          </a:p>
        </p:txBody>
      </p:sp>
      <p:sp>
        <p:nvSpPr>
          <p:cNvPr id="3" name="CasellaDiTesto 2">
            <a:extLst>
              <a:ext uri="{FF2B5EF4-FFF2-40B4-BE49-F238E27FC236}">
                <a16:creationId xmlns:a16="http://schemas.microsoft.com/office/drawing/2014/main" id="{19A9C667-8162-FBD0-EDAA-2F68EB695F8E}"/>
              </a:ext>
            </a:extLst>
          </p:cNvPr>
          <p:cNvSpPr txBox="1"/>
          <p:nvPr/>
        </p:nvSpPr>
        <p:spPr>
          <a:xfrm>
            <a:off x="7100659" y="1544533"/>
            <a:ext cx="10490088" cy="2935675"/>
          </a:xfrm>
          <a:prstGeom prst="rect">
            <a:avLst/>
          </a:prstGeom>
          <a:noFill/>
        </p:spPr>
        <p:txBody>
          <a:bodyPr wrap="square">
            <a:spAutoFit/>
          </a:bodyPr>
          <a:lstStyle/>
          <a:p>
            <a:pPr marL="0" marR="0" lvl="0" indent="0" algn="just" rtl="0">
              <a:lnSpc>
                <a:spcPct val="130009"/>
              </a:lnSpc>
              <a:spcBef>
                <a:spcPts val="150"/>
              </a:spcBef>
              <a:spcAft>
                <a:spcPts val="0"/>
              </a:spcAft>
              <a:buClr>
                <a:srgbClr val="000000"/>
              </a:buClr>
              <a:buSzPts val="2400"/>
              <a:buFont typeface="Arial"/>
              <a:buNone/>
            </a:pPr>
            <a:r>
              <a:rPr lang="it-IT" sz="2400" b="0" i="0" u="none" strike="noStrike" cap="none" dirty="0">
                <a:solidFill>
                  <a:srgbClr val="000000"/>
                </a:solidFill>
                <a:latin typeface="Poppins"/>
                <a:ea typeface="Poppins"/>
                <a:cs typeface="Poppins"/>
                <a:sym typeface="Poppins"/>
              </a:rPr>
              <a:t>La metacognizione — ovvero la capacità di monitorare e gestire il proprio apprendimento — è una delle competenze di maggiore impatto che uno studente della formazione professionale possa sviluppare. Gli studenti che comprendono come apprendono sono più capaci di affrontare le difficoltà, di riconoscere quando si trovano in difficoltà e di cercare il giusto tipo di aiuto.</a:t>
            </a:r>
            <a:endParaRPr lang="it-IT" sz="1400" dirty="0"/>
          </a:p>
        </p:txBody>
      </p:sp>
      <p:sp>
        <p:nvSpPr>
          <p:cNvPr id="269" name="Google Shape;269;p29"/>
          <p:cNvSpPr/>
          <p:nvPr/>
        </p:nvSpPr>
        <p:spPr>
          <a:xfrm>
            <a:off x="-751171" y="-2262"/>
            <a:ext cx="7771404"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 name="Picture 3">
            <a:extLst>
              <a:ext uri="{FF2B5EF4-FFF2-40B4-BE49-F238E27FC236}">
                <a16:creationId xmlns:a16="http://schemas.microsoft.com/office/drawing/2014/main" id="{8F9EEA92-B40A-A21C-9ABA-162F6A56C447}"/>
              </a:ext>
            </a:extLst>
          </p:cNvPr>
          <p:cNvPicPr>
            <a:picLocks noChangeAspect="1"/>
          </p:cNvPicPr>
          <p:nvPr/>
        </p:nvPicPr>
        <p:blipFill>
          <a:blip r:embed="rId6"/>
          <a:stretch>
            <a:fillRect/>
          </a:stretch>
        </p:blipFill>
        <p:spPr>
          <a:xfrm>
            <a:off x="12968287" y="9327034"/>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30"/>
          <p:cNvPicPr preferRelativeResize="0"/>
          <p:nvPr/>
        </p:nvPicPr>
        <p:blipFill rotWithShape="1">
          <a:blip r:embed="rId3">
            <a:alphaModFix/>
          </a:blip>
          <a:srcRect/>
          <a:stretch/>
        </p:blipFill>
        <p:spPr>
          <a:xfrm>
            <a:off x="457200" y="228600"/>
            <a:ext cx="1143000" cy="457200"/>
          </a:xfrm>
          <a:prstGeom prst="rect">
            <a:avLst/>
          </a:prstGeom>
          <a:noFill/>
          <a:ln>
            <a:noFill/>
          </a:ln>
        </p:spPr>
      </p:pic>
      <p:pic>
        <p:nvPicPr>
          <p:cNvPr id="288" name="Google Shape;288;p30"/>
          <p:cNvPicPr preferRelativeResize="0"/>
          <p:nvPr/>
        </p:nvPicPr>
        <p:blipFill rotWithShape="1">
          <a:blip r:embed="rId4">
            <a:alphaModFix/>
          </a:blip>
          <a:srcRect/>
          <a:stretch/>
        </p:blipFill>
        <p:spPr>
          <a:xfrm>
            <a:off x="1714500" y="114300"/>
            <a:ext cx="1600200" cy="685800"/>
          </a:xfrm>
          <a:prstGeom prst="rect">
            <a:avLst/>
          </a:prstGeom>
          <a:noFill/>
          <a:ln>
            <a:noFill/>
          </a:ln>
        </p:spPr>
      </p:pic>
      <p:sp>
        <p:nvSpPr>
          <p:cNvPr id="289" name="Google Shape;289;p30"/>
          <p:cNvSpPr txBox="1"/>
          <p:nvPr/>
        </p:nvSpPr>
        <p:spPr>
          <a:xfrm>
            <a:off x="341199" y="1323811"/>
            <a:ext cx="17135638" cy="1265073"/>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17B8BB"/>
                </a:solidFill>
                <a:latin typeface="Poppins"/>
                <a:ea typeface="Poppins"/>
                <a:cs typeface="Poppins"/>
                <a:sym typeface="Poppins"/>
              </a:rPr>
              <a:t>SCENARIO </a:t>
            </a:r>
            <a:r>
              <a:rPr lang="en-US" sz="1800" b="0" i="0" u="none" strike="noStrike" cap="none" dirty="0">
                <a:solidFill>
                  <a:srgbClr val="FFFFFF"/>
                </a:solidFill>
                <a:latin typeface="Poppins"/>
                <a:ea typeface="Poppins"/>
                <a:cs typeface="Poppins"/>
                <a:sym typeface="Poppins"/>
              </a:rPr>
              <a:t> Uno studente </a:t>
            </a:r>
            <a:r>
              <a:rPr lang="en-US" sz="1800" b="0" i="0" u="none" strike="noStrike" cap="none" dirty="0" err="1">
                <a:solidFill>
                  <a:srgbClr val="FFFFFF"/>
                </a:solidFill>
                <a:latin typeface="Poppins"/>
                <a:ea typeface="Poppins"/>
                <a:cs typeface="Poppins"/>
                <a:sym typeface="Poppins"/>
              </a:rPr>
              <a:t>commette</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ripetutamente</a:t>
            </a:r>
            <a:r>
              <a:rPr lang="en-US" sz="1800" b="0" i="0" u="none" strike="noStrike" cap="none" dirty="0">
                <a:solidFill>
                  <a:srgbClr val="FFFFFF"/>
                </a:solidFill>
                <a:latin typeface="Poppins"/>
                <a:ea typeface="Poppins"/>
                <a:cs typeface="Poppins"/>
                <a:sym typeface="Poppins"/>
              </a:rPr>
              <a:t> lo </a:t>
            </a:r>
            <a:r>
              <a:rPr lang="en-US" sz="1800" b="0" i="0" u="none" strike="noStrike" cap="none" dirty="0" err="1">
                <a:solidFill>
                  <a:srgbClr val="FFFFFF"/>
                </a:solidFill>
                <a:latin typeface="Poppins"/>
                <a:ea typeface="Poppins"/>
                <a:cs typeface="Poppins"/>
                <a:sym typeface="Poppins"/>
              </a:rPr>
              <a:t>stesso</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errore</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durante</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un’attività</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pratica</a:t>
            </a:r>
            <a:r>
              <a:rPr lang="en-US" sz="1800" b="0" i="0" u="none" strike="noStrike" cap="none" dirty="0">
                <a:solidFill>
                  <a:srgbClr val="FFFFFF"/>
                </a:solidFill>
                <a:latin typeface="Poppins"/>
                <a:ea typeface="Poppins"/>
                <a:cs typeface="Poppins"/>
                <a:sym typeface="Poppins"/>
              </a:rPr>
              <a:t>. Ogni volta che lo </a:t>
            </a:r>
            <a:r>
              <a:rPr lang="en-US" sz="1800" b="0" i="0" u="none" strike="noStrike" cap="none" dirty="0" err="1">
                <a:solidFill>
                  <a:srgbClr val="FFFFFF"/>
                </a:solidFill>
                <a:latin typeface="Poppins"/>
                <a:ea typeface="Poppins"/>
                <a:cs typeface="Poppins"/>
                <a:sym typeface="Poppins"/>
              </a:rPr>
              <a:t>correggi</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annuisce</a:t>
            </a:r>
            <a:r>
              <a:rPr lang="en-US" sz="1800" b="0" i="0" u="none" strike="noStrike" cap="none" dirty="0">
                <a:solidFill>
                  <a:srgbClr val="FFFFFF"/>
                </a:solidFill>
                <a:latin typeface="Poppins"/>
                <a:ea typeface="Poppins"/>
                <a:cs typeface="Poppins"/>
                <a:sym typeface="Poppins"/>
              </a:rPr>
              <a:t> e </a:t>
            </a:r>
            <a:r>
              <a:rPr lang="en-US" sz="1800" b="0" i="0" u="none" strike="noStrike" cap="none" dirty="0" err="1">
                <a:solidFill>
                  <a:srgbClr val="FFFFFF"/>
                </a:solidFill>
                <a:latin typeface="Poppins"/>
                <a:ea typeface="Poppins"/>
                <a:cs typeface="Poppins"/>
                <a:sym typeface="Poppins"/>
              </a:rPr>
              <a:t>apporta</a:t>
            </a:r>
            <a:r>
              <a:rPr lang="en-US" sz="1800" b="0" i="0" u="none" strike="noStrike" cap="none" dirty="0">
                <a:solidFill>
                  <a:srgbClr val="FFFFFF"/>
                </a:solidFill>
                <a:latin typeface="Poppins"/>
                <a:ea typeface="Poppins"/>
                <a:cs typeface="Poppins"/>
                <a:sym typeface="Poppins"/>
              </a:rPr>
              <a:t> la </a:t>
            </a:r>
            <a:r>
              <a:rPr lang="en-US" sz="1800" b="0" i="0" u="none" strike="noStrike" cap="none" dirty="0" err="1">
                <a:solidFill>
                  <a:srgbClr val="FFFFFF"/>
                </a:solidFill>
                <a:latin typeface="Poppins"/>
                <a:ea typeface="Poppins"/>
                <a:cs typeface="Poppins"/>
                <a:sym typeface="Poppins"/>
              </a:rPr>
              <a:t>correzione</a:t>
            </a:r>
            <a:r>
              <a:rPr lang="en-US" sz="1800" b="0" i="0" u="none" strike="noStrike" cap="none" dirty="0">
                <a:solidFill>
                  <a:srgbClr val="FFFFFF"/>
                </a:solidFill>
                <a:latin typeface="Poppins"/>
                <a:ea typeface="Poppins"/>
                <a:cs typeface="Poppins"/>
                <a:sym typeface="Poppins"/>
              </a:rPr>
              <a:t> sul </a:t>
            </a:r>
            <a:r>
              <a:rPr lang="en-US" sz="1800" b="0" i="0" u="none" strike="noStrike" cap="none" dirty="0" err="1">
                <a:solidFill>
                  <a:srgbClr val="FFFFFF"/>
                </a:solidFill>
                <a:latin typeface="Poppins"/>
                <a:ea typeface="Poppins"/>
                <a:cs typeface="Poppins"/>
                <a:sym typeface="Poppins"/>
              </a:rPr>
              <a:t>momento</a:t>
            </a:r>
            <a:r>
              <a:rPr lang="en-US" sz="1800" b="0" i="0" u="none" strike="noStrike" cap="none" dirty="0">
                <a:solidFill>
                  <a:srgbClr val="FFFFFF"/>
                </a:solidFill>
                <a:latin typeface="Poppins"/>
                <a:ea typeface="Poppins"/>
                <a:cs typeface="Poppins"/>
                <a:sym typeface="Poppins"/>
              </a:rPr>
              <a:t>, ma </a:t>
            </a:r>
            <a:r>
              <a:rPr lang="en-US" sz="1800" b="0" i="0" u="none" strike="noStrike" cap="none" dirty="0" err="1">
                <a:solidFill>
                  <a:srgbClr val="FFFFFF"/>
                </a:solidFill>
                <a:latin typeface="Poppins"/>
                <a:ea typeface="Poppins"/>
                <a:cs typeface="Poppins"/>
                <a:sym typeface="Poppins"/>
              </a:rPr>
              <a:t>l’errore</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si</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ripresenta</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nella</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sessione</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successiva</a:t>
            </a:r>
            <a:r>
              <a:rPr lang="en-US" sz="1800" b="0" i="0" u="none" strike="noStrike" cap="none" dirty="0">
                <a:solidFill>
                  <a:srgbClr val="FFFFFF"/>
                </a:solidFill>
                <a:latin typeface="Poppins"/>
                <a:ea typeface="Poppins"/>
                <a:cs typeface="Poppins"/>
                <a:sym typeface="Poppins"/>
              </a:rPr>
              <a:t>. Quando gli </a:t>
            </a:r>
            <a:r>
              <a:rPr lang="en-US" sz="1800" b="0" i="0" u="none" strike="noStrike" cap="none" dirty="0" err="1">
                <a:solidFill>
                  <a:srgbClr val="FFFFFF"/>
                </a:solidFill>
                <a:latin typeface="Poppins"/>
                <a:ea typeface="Poppins"/>
                <a:cs typeface="Poppins"/>
                <a:sym typeface="Poppins"/>
              </a:rPr>
              <a:t>chiedi</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spiegazioni</a:t>
            </a:r>
            <a:r>
              <a:rPr lang="en-US" sz="1800" b="0" i="0" u="none" strike="noStrike" cap="none" dirty="0">
                <a:solidFill>
                  <a:srgbClr val="FFFFFF"/>
                </a:solidFill>
                <a:latin typeface="Poppins"/>
                <a:ea typeface="Poppins"/>
                <a:cs typeface="Poppins"/>
                <a:sym typeface="Poppins"/>
              </a:rPr>
              <a:t>, </a:t>
            </a:r>
            <a:r>
              <a:rPr lang="en-US" sz="1800" b="0" i="0" u="none" strike="noStrike" cap="none" dirty="0" err="1">
                <a:solidFill>
                  <a:srgbClr val="FFFFFF"/>
                </a:solidFill>
                <a:latin typeface="Poppins"/>
                <a:ea typeface="Poppins"/>
                <a:cs typeface="Poppins"/>
                <a:sym typeface="Poppins"/>
              </a:rPr>
              <a:t>risponde</a:t>
            </a:r>
            <a:r>
              <a:rPr lang="en-US" sz="1800" b="0" i="0" u="none" strike="noStrike" cap="none" dirty="0">
                <a:solidFill>
                  <a:srgbClr val="FFFFFF"/>
                </a:solidFill>
                <a:latin typeface="Poppins"/>
                <a:ea typeface="Poppins"/>
                <a:cs typeface="Poppins"/>
                <a:sym typeface="Poppins"/>
              </a:rPr>
              <a:t> </a:t>
            </a:r>
            <a:r>
              <a:rPr lang="en-US" sz="1800" dirty="0">
                <a:solidFill>
                  <a:srgbClr val="FFFFFF"/>
                </a:solidFill>
                <a:latin typeface="Poppins"/>
                <a:ea typeface="Poppins"/>
                <a:cs typeface="Poppins"/>
                <a:sym typeface="Poppins"/>
              </a:rPr>
              <a:t>che </a:t>
            </a:r>
            <a:r>
              <a:rPr lang="en-US" sz="1800" dirty="0" err="1">
                <a:solidFill>
                  <a:srgbClr val="FFFFFF"/>
                </a:solidFill>
                <a:latin typeface="Poppins"/>
                <a:ea typeface="Poppins"/>
                <a:cs typeface="Poppins"/>
                <a:sym typeface="Poppins"/>
              </a:rPr>
              <a:t>pensava</a:t>
            </a:r>
            <a:r>
              <a:rPr lang="en-US" sz="1800" dirty="0">
                <a:solidFill>
                  <a:srgbClr val="FFFFFF"/>
                </a:solidFill>
                <a:latin typeface="Poppins"/>
                <a:ea typeface="Poppins"/>
                <a:cs typeface="Poppins"/>
                <a:sym typeface="Poppins"/>
              </a:rPr>
              <a:t> </a:t>
            </a:r>
            <a:r>
              <a:rPr lang="en-US" sz="1800" b="0" i="0" u="none" strike="noStrike" cap="none" dirty="0">
                <a:solidFill>
                  <a:srgbClr val="FFFFFF"/>
                </a:solidFill>
                <a:latin typeface="Poppins"/>
                <a:ea typeface="Poppins"/>
                <a:cs typeface="Poppins"/>
                <a:sym typeface="Poppins"/>
              </a:rPr>
              <a:t>di aver </a:t>
            </a:r>
            <a:r>
              <a:rPr lang="en-US" sz="1800" b="0" i="0" u="none" strike="noStrike" cap="none" dirty="0" err="1">
                <a:solidFill>
                  <a:srgbClr val="FFFFFF"/>
                </a:solidFill>
                <a:latin typeface="Poppins"/>
                <a:ea typeface="Poppins"/>
                <a:cs typeface="Poppins"/>
                <a:sym typeface="Poppins"/>
              </a:rPr>
              <a:t>capito</a:t>
            </a:r>
            <a:r>
              <a:rPr lang="en-US" sz="1800" b="0" i="0" u="none" strike="noStrike" cap="none" dirty="0">
                <a:solidFill>
                  <a:srgbClr val="FFFFFF"/>
                </a:solidFill>
                <a:latin typeface="Poppins"/>
                <a:ea typeface="Poppins"/>
                <a:cs typeface="Poppins"/>
                <a:sym typeface="Poppins"/>
              </a:rPr>
              <a:t>.</a:t>
            </a:r>
            <a:endParaRPr dirty="0"/>
          </a:p>
        </p:txBody>
      </p:sp>
      <p:sp>
        <p:nvSpPr>
          <p:cNvPr id="290" name="Google Shape;290;p30"/>
          <p:cNvSpPr txBox="1"/>
          <p:nvPr/>
        </p:nvSpPr>
        <p:spPr>
          <a:xfrm>
            <a:off x="3657600" y="228600"/>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Esercizio sullo scenario: L’errore ricorrente</a:t>
            </a:r>
            <a:endParaRPr/>
          </a:p>
        </p:txBody>
      </p:sp>
      <p:sp>
        <p:nvSpPr>
          <p:cNvPr id="291" name="Google Shape;291;p30"/>
          <p:cNvSpPr txBox="1"/>
          <p:nvPr/>
        </p:nvSpPr>
        <p:spPr>
          <a:xfrm>
            <a:off x="457200" y="3055445"/>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err="1">
                <a:solidFill>
                  <a:srgbClr val="10146E"/>
                </a:solidFill>
                <a:latin typeface="Poppins"/>
                <a:ea typeface="Poppins"/>
                <a:cs typeface="Poppins"/>
                <a:sym typeface="Poppins"/>
              </a:rPr>
              <a:t>Rifletti</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sulla</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tua</a:t>
            </a:r>
            <a:r>
              <a:rPr lang="en-US" sz="2400" b="1" i="0" u="none" strike="noStrike" cap="none" dirty="0">
                <a:solidFill>
                  <a:srgbClr val="10146E"/>
                </a:solidFill>
                <a:latin typeface="Poppins"/>
                <a:ea typeface="Poppins"/>
                <a:cs typeface="Poppins"/>
                <a:sym typeface="Poppins"/>
              </a:rPr>
              <a:t> </a:t>
            </a:r>
            <a:r>
              <a:rPr lang="en-US" sz="2400" b="1" i="0" u="none" strike="noStrike" cap="none" dirty="0" err="1">
                <a:solidFill>
                  <a:srgbClr val="10146E"/>
                </a:solidFill>
                <a:latin typeface="Poppins"/>
                <a:ea typeface="Poppins"/>
                <a:cs typeface="Poppins"/>
                <a:sym typeface="Poppins"/>
              </a:rPr>
              <a:t>reazione</a:t>
            </a:r>
            <a:r>
              <a:rPr lang="en-US" sz="2400" b="1" i="0" u="none" strike="noStrike" cap="none" dirty="0">
                <a:solidFill>
                  <a:srgbClr val="10146E"/>
                </a:solidFill>
                <a:latin typeface="Poppins"/>
                <a:ea typeface="Poppins"/>
                <a:cs typeface="Poppins"/>
                <a:sym typeface="Poppins"/>
              </a:rPr>
              <a:t> in </a:t>
            </a:r>
            <a:r>
              <a:rPr lang="en-US" sz="2400" b="1" i="0" u="none" strike="noStrike" cap="none" dirty="0" err="1">
                <a:solidFill>
                  <a:srgbClr val="10146E"/>
                </a:solidFill>
                <a:latin typeface="Poppins"/>
                <a:ea typeface="Poppins"/>
                <a:cs typeface="Poppins"/>
                <a:sym typeface="Poppins"/>
              </a:rPr>
              <a:t>qualità</a:t>
            </a:r>
            <a:r>
              <a:rPr lang="en-US" sz="2400" b="1" i="0" u="none" strike="noStrike" cap="none" dirty="0">
                <a:solidFill>
                  <a:srgbClr val="10146E"/>
                </a:solidFill>
                <a:latin typeface="Poppins"/>
                <a:ea typeface="Poppins"/>
                <a:cs typeface="Poppins"/>
                <a:sym typeface="Poppins"/>
              </a:rPr>
              <a:t> di </a:t>
            </a:r>
            <a:r>
              <a:rPr lang="en-US" sz="2400" b="1" i="0" u="none" strike="noStrike" cap="none" dirty="0" err="1">
                <a:solidFill>
                  <a:srgbClr val="10146E"/>
                </a:solidFill>
                <a:latin typeface="Poppins"/>
                <a:ea typeface="Poppins"/>
                <a:cs typeface="Poppins"/>
                <a:sym typeface="Poppins"/>
              </a:rPr>
              <a:t>formatore</a:t>
            </a:r>
            <a:r>
              <a:rPr lang="en-US" sz="2400" b="1" i="0" u="none" strike="noStrike" cap="none" dirty="0">
                <a:solidFill>
                  <a:srgbClr val="10146E"/>
                </a:solidFill>
                <a:latin typeface="Poppins"/>
                <a:ea typeface="Poppins"/>
                <a:cs typeface="Poppins"/>
                <a:sym typeface="Poppins"/>
              </a:rPr>
              <a:t>:</a:t>
            </a:r>
            <a:endParaRPr dirty="0"/>
          </a:p>
        </p:txBody>
      </p:sp>
      <p:sp>
        <p:nvSpPr>
          <p:cNvPr id="292" name="Google Shape;292;p30"/>
          <p:cNvSpPr txBox="1"/>
          <p:nvPr/>
        </p:nvSpPr>
        <p:spPr>
          <a:xfrm>
            <a:off x="456199" y="3681011"/>
            <a:ext cx="17020638" cy="1046440"/>
          </a:xfrm>
          <a:prstGeom prst="rect">
            <a:avLst/>
          </a:prstGeom>
          <a:noFill/>
          <a:ln>
            <a:noFill/>
          </a:ln>
        </p:spPr>
        <p:txBody>
          <a:bodyPr spcFirstLastPara="1" wrap="square" lIns="182875" tIns="0" rIns="0" bIns="0" anchor="t" anchorCtr="0">
            <a:spAutoFit/>
          </a:bodyPr>
          <a:lstStyle>
            <a:defPPr marR="0" lvl="0" algn="l" rtl="0">
              <a:lnSpc>
                <a:spcPct val="100000"/>
              </a:lnSpc>
              <a:spcBef>
                <a:spcPts val="0"/>
              </a:spcBef>
              <a:spcAft>
                <a:spcPts val="0"/>
              </a:spcAft>
            </a:defPPr>
            <a:lvl1pPr marL="342900" indent="-342900">
              <a:lnSpc>
                <a:spcPct val="120000"/>
              </a:lnSpc>
              <a:buSzPts val="2000"/>
              <a:buChar char="▶"/>
              <a:defRPr sz="2000">
                <a:solidFill>
                  <a:srgbClr val="333333"/>
                </a:solidFill>
                <a:latin typeface="Poppins"/>
                <a:ea typeface="Poppins"/>
                <a:cs typeface="Poppins"/>
              </a:defRPr>
            </a:lvl1pPr>
          </a:lstStyle>
          <a:p>
            <a:pPr>
              <a:spcAft>
                <a:spcPts val="1200"/>
              </a:spcAft>
            </a:pPr>
            <a:r>
              <a:rPr lang="en-US" dirty="0">
                <a:sym typeface="Poppins"/>
              </a:rPr>
              <a:t>Cosa </a:t>
            </a:r>
            <a:r>
              <a:rPr lang="en-US" dirty="0" err="1">
                <a:sym typeface="Poppins"/>
              </a:rPr>
              <a:t>ti</a:t>
            </a:r>
            <a:r>
              <a:rPr lang="en-US" dirty="0">
                <a:sym typeface="Poppins"/>
              </a:rPr>
              <a:t> </a:t>
            </a:r>
            <a:r>
              <a:rPr lang="en-US" dirty="0" err="1">
                <a:sym typeface="Poppins"/>
              </a:rPr>
              <a:t>suggerisce</a:t>
            </a:r>
            <a:r>
              <a:rPr lang="en-US" dirty="0">
                <a:sym typeface="Poppins"/>
              </a:rPr>
              <a:t> </a:t>
            </a:r>
            <a:r>
              <a:rPr lang="en-US" dirty="0" err="1">
                <a:sym typeface="Poppins"/>
              </a:rPr>
              <a:t>questo</a:t>
            </a:r>
            <a:r>
              <a:rPr lang="en-US" dirty="0">
                <a:sym typeface="Poppins"/>
              </a:rPr>
              <a:t> schema </a:t>
            </a:r>
            <a:r>
              <a:rPr lang="en-US" dirty="0" err="1">
                <a:sym typeface="Poppins"/>
              </a:rPr>
              <a:t>riguardo</a:t>
            </a:r>
            <a:r>
              <a:rPr lang="en-US" dirty="0">
                <a:sym typeface="Poppins"/>
              </a:rPr>
              <a:t> al modo in cui lo studente </a:t>
            </a:r>
            <a:r>
              <a:rPr lang="en-US" dirty="0" err="1">
                <a:sym typeface="Poppins"/>
              </a:rPr>
              <a:t>elabora</a:t>
            </a:r>
            <a:r>
              <a:rPr lang="en-US" dirty="0">
                <a:sym typeface="Poppins"/>
              </a:rPr>
              <a:t> il feedback?</a:t>
            </a:r>
            <a:endParaRPr dirty="0"/>
          </a:p>
          <a:p>
            <a:pPr>
              <a:spcAft>
                <a:spcPts val="1200"/>
              </a:spcAft>
            </a:pPr>
            <a:r>
              <a:rPr lang="en-US" dirty="0">
                <a:sym typeface="Poppins"/>
              </a:rPr>
              <a:t>Quale </a:t>
            </a:r>
            <a:r>
              <a:rPr lang="en-US" dirty="0" err="1">
                <a:sym typeface="Poppins"/>
              </a:rPr>
              <a:t>domanda</a:t>
            </a:r>
            <a:r>
              <a:rPr lang="en-US" dirty="0">
                <a:sym typeface="Poppins"/>
              </a:rPr>
              <a:t> </a:t>
            </a:r>
            <a:r>
              <a:rPr lang="en-US" dirty="0" err="1">
                <a:sym typeface="Poppins"/>
              </a:rPr>
              <a:t>potresti</a:t>
            </a:r>
            <a:r>
              <a:rPr lang="en-US" dirty="0">
                <a:sym typeface="Poppins"/>
              </a:rPr>
              <a:t> </a:t>
            </a:r>
            <a:r>
              <a:rPr lang="en-US" dirty="0" err="1">
                <a:sym typeface="Poppins"/>
              </a:rPr>
              <a:t>porre</a:t>
            </a:r>
            <a:r>
              <a:rPr lang="en-US" dirty="0">
                <a:sym typeface="Poppins"/>
              </a:rPr>
              <a:t> per </a:t>
            </a:r>
            <a:r>
              <a:rPr lang="en-US" dirty="0" err="1">
                <a:sym typeface="Poppins"/>
              </a:rPr>
              <a:t>aiutare</a:t>
            </a:r>
            <a:r>
              <a:rPr lang="en-US" dirty="0">
                <a:sym typeface="Poppins"/>
              </a:rPr>
              <a:t> lo studente a </a:t>
            </a:r>
            <a:r>
              <a:rPr lang="en-US" dirty="0" err="1">
                <a:sym typeface="Poppins"/>
              </a:rPr>
              <a:t>individuare</a:t>
            </a:r>
            <a:r>
              <a:rPr lang="en-US" dirty="0">
                <a:sym typeface="Poppins"/>
              </a:rPr>
              <a:t> la lacuna </a:t>
            </a:r>
            <a:r>
              <a:rPr lang="en-US" dirty="0" err="1">
                <a:sym typeface="Poppins"/>
              </a:rPr>
              <a:t>nella</a:t>
            </a:r>
            <a:r>
              <a:rPr lang="en-US" dirty="0">
                <a:sym typeface="Poppins"/>
              </a:rPr>
              <a:t> propria </a:t>
            </a:r>
            <a:r>
              <a:rPr lang="en-US" dirty="0" err="1">
                <a:sym typeface="Poppins"/>
              </a:rPr>
              <a:t>comprensione</a:t>
            </a:r>
            <a:r>
              <a:rPr lang="en-US" dirty="0">
                <a:sym typeface="Poppins"/>
              </a:rPr>
              <a:t>?</a:t>
            </a:r>
            <a:endParaRPr dirty="0"/>
          </a:p>
        </p:txBody>
      </p:sp>
      <p:sp>
        <p:nvSpPr>
          <p:cNvPr id="293" name="Google Shape;293;p30"/>
          <p:cNvSpPr txBox="1"/>
          <p:nvPr/>
        </p:nvSpPr>
        <p:spPr>
          <a:xfrm>
            <a:off x="456199" y="4751144"/>
            <a:ext cx="16535926" cy="1184940"/>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Come </a:t>
            </a:r>
            <a:r>
              <a:rPr lang="en-US" sz="2000" b="0" i="0" u="none" strike="noStrike" cap="none" dirty="0" err="1">
                <a:solidFill>
                  <a:srgbClr val="333333"/>
                </a:solidFill>
                <a:latin typeface="Poppins"/>
                <a:ea typeface="Poppins"/>
                <a:cs typeface="Poppins"/>
                <a:sym typeface="Poppins"/>
              </a:rPr>
              <a:t>riprogetteresti</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l’esercizio</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successivo</a:t>
            </a:r>
            <a:r>
              <a:rPr lang="en-US" sz="2000" b="0" i="0" u="none" strike="noStrike" cap="none" dirty="0">
                <a:solidFill>
                  <a:srgbClr val="333333"/>
                </a:solidFill>
                <a:latin typeface="Poppins"/>
                <a:ea typeface="Poppins"/>
                <a:cs typeface="Poppins"/>
                <a:sym typeface="Poppins"/>
              </a:rPr>
              <a:t> in modo che </a:t>
            </a:r>
            <a:r>
              <a:rPr lang="en-US" sz="2000" b="0" i="0" u="none" strike="noStrike" cap="none" dirty="0" err="1">
                <a:solidFill>
                  <a:srgbClr val="333333"/>
                </a:solidFill>
                <a:latin typeface="Poppins"/>
                <a:ea typeface="Poppins"/>
                <a:cs typeface="Poppins"/>
                <a:sym typeface="Poppins"/>
              </a:rPr>
              <a:t>sia</a:t>
            </a:r>
            <a:r>
              <a:rPr lang="en-US" sz="2000" b="0" i="0" u="none" strike="noStrike" cap="none" dirty="0">
                <a:solidFill>
                  <a:srgbClr val="333333"/>
                </a:solidFill>
                <a:latin typeface="Poppins"/>
                <a:ea typeface="Poppins"/>
                <a:cs typeface="Poppins"/>
                <a:sym typeface="Poppins"/>
              </a:rPr>
              <a:t> lo studente </a:t>
            </a:r>
            <a:r>
              <a:rPr lang="en-US" sz="2000" b="0" i="0" u="none" strike="noStrike" cap="none" dirty="0" err="1">
                <a:solidFill>
                  <a:srgbClr val="333333"/>
                </a:solidFill>
                <a:latin typeface="Poppins"/>
                <a:ea typeface="Poppins"/>
                <a:cs typeface="Poppins"/>
                <a:sym typeface="Poppins"/>
              </a:rPr>
              <a:t>stesso</a:t>
            </a:r>
            <a:r>
              <a:rPr lang="en-US" sz="2000" b="0" i="0" u="none" strike="noStrike" cap="none" dirty="0">
                <a:solidFill>
                  <a:srgbClr val="333333"/>
                </a:solidFill>
                <a:latin typeface="Poppins"/>
                <a:ea typeface="Poppins"/>
                <a:cs typeface="Poppins"/>
                <a:sym typeface="Poppins"/>
              </a:rPr>
              <a:t> a </a:t>
            </a:r>
            <a:r>
              <a:rPr lang="en-US" sz="2000" b="0" i="0" u="none" strike="noStrike" cap="none" dirty="0" err="1">
                <a:solidFill>
                  <a:srgbClr val="333333"/>
                </a:solidFill>
                <a:latin typeface="Poppins"/>
                <a:ea typeface="Poppins"/>
                <a:cs typeface="Poppins"/>
                <a:sym typeface="Poppins"/>
              </a:rPr>
              <a:t>notare</a:t>
            </a:r>
            <a:r>
              <a:rPr lang="en-US" sz="2000" b="0" i="0" u="none" strike="noStrike" cap="none" dirty="0">
                <a:solidFill>
                  <a:srgbClr val="333333"/>
                </a:solidFill>
                <a:latin typeface="Poppins"/>
                <a:ea typeface="Poppins"/>
                <a:cs typeface="Poppins"/>
                <a:sym typeface="Poppins"/>
              </a:rPr>
              <a:t> e </a:t>
            </a:r>
            <a:r>
              <a:rPr lang="en-US" sz="2000" b="0" i="0" u="none" strike="noStrike" cap="none" dirty="0" err="1">
                <a:solidFill>
                  <a:srgbClr val="333333"/>
                </a:solidFill>
                <a:latin typeface="Poppins"/>
                <a:ea typeface="Poppins"/>
                <a:cs typeface="Poppins"/>
                <a:sym typeface="Poppins"/>
              </a:rPr>
              <a:t>correggere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l’errore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anziché</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essere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corretto</a:t>
            </a:r>
            <a:r>
              <a:rPr lang="en-US" sz="2000" b="0" i="0" u="none" strike="noStrike" cap="none" dirty="0">
                <a:solidFill>
                  <a:srgbClr val="333333"/>
                </a:solidFill>
                <a:latin typeface="Poppins"/>
                <a:ea typeface="Poppins"/>
                <a:cs typeface="Poppins"/>
                <a:sym typeface="Poppins"/>
              </a:rPr>
              <a:t> da </a:t>
            </a:r>
            <a:r>
              <a:rPr lang="en-US" sz="2000" b="0" i="0" u="none" strike="noStrike" cap="none" dirty="0" err="1">
                <a:solidFill>
                  <a:srgbClr val="333333"/>
                </a:solidFill>
                <a:latin typeface="Poppins"/>
                <a:ea typeface="Poppins"/>
                <a:cs typeface="Poppins"/>
                <a:sym typeface="Poppins"/>
              </a:rPr>
              <a:t>te</a:t>
            </a:r>
            <a:r>
              <a:rPr lang="en-US" sz="2000" b="0" i="0" u="none" strike="noStrike" cap="none" dirty="0">
                <a:solidFill>
                  <a:srgbClr val="333333"/>
                </a:solidFill>
                <a:latin typeface="Poppins"/>
                <a:ea typeface="Poppins"/>
                <a:cs typeface="Poppins"/>
                <a:sym typeface="Poppins"/>
              </a:rPr>
              <a:t>?</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Come </a:t>
            </a:r>
            <a:r>
              <a:rPr lang="en-US" sz="2000" b="0" i="0" u="none" strike="noStrike" cap="none" dirty="0" err="1">
                <a:solidFill>
                  <a:srgbClr val="333333"/>
                </a:solidFill>
                <a:latin typeface="Poppins"/>
                <a:ea typeface="Poppins"/>
                <a:cs typeface="Poppins"/>
                <a:sym typeface="Poppins"/>
              </a:rPr>
              <a:t>sarebbe</a:t>
            </a:r>
            <a:r>
              <a:rPr lang="en-US" sz="2000" b="0" i="0" u="none" strike="noStrike" cap="none" dirty="0">
                <a:solidFill>
                  <a:srgbClr val="333333"/>
                </a:solidFill>
                <a:latin typeface="Poppins"/>
                <a:ea typeface="Poppins"/>
                <a:cs typeface="Poppins"/>
                <a:sym typeface="Poppins"/>
              </a:rPr>
              <a:t> se </a:t>
            </a:r>
            <a:r>
              <a:rPr lang="en-US" sz="2000" b="0" i="0" u="none" strike="noStrike" cap="none" dirty="0" err="1">
                <a:solidFill>
                  <a:srgbClr val="333333"/>
                </a:solidFill>
                <a:latin typeface="Poppins"/>
                <a:ea typeface="Poppins"/>
                <a:cs typeface="Poppins"/>
                <a:sym typeface="Poppins"/>
              </a:rPr>
              <a:t>questo</a:t>
            </a:r>
            <a:r>
              <a:rPr lang="en-US" sz="2000" b="0" i="0" u="none" strike="noStrike" cap="none" dirty="0">
                <a:solidFill>
                  <a:srgbClr val="333333"/>
                </a:solidFill>
                <a:latin typeface="Poppins"/>
                <a:ea typeface="Poppins"/>
                <a:cs typeface="Poppins"/>
                <a:sym typeface="Poppins"/>
              </a:rPr>
              <a:t> studente fosse in </a:t>
            </a:r>
            <a:r>
              <a:rPr lang="en-US" sz="2000" b="0" i="0" u="none" strike="noStrike" cap="none" dirty="0" err="1">
                <a:solidFill>
                  <a:srgbClr val="333333"/>
                </a:solidFill>
                <a:latin typeface="Poppins"/>
                <a:ea typeface="Poppins"/>
                <a:cs typeface="Poppins"/>
                <a:sym typeface="Poppins"/>
              </a:rPr>
              <a:t>grado</a:t>
            </a:r>
            <a:r>
              <a:rPr lang="en-US" sz="2000" b="0" i="0" u="none" strike="noStrike" cap="none" dirty="0">
                <a:solidFill>
                  <a:srgbClr val="333333"/>
                </a:solidFill>
                <a:latin typeface="Poppins"/>
                <a:ea typeface="Poppins"/>
                <a:cs typeface="Poppins"/>
                <a:sym typeface="Poppins"/>
              </a:rPr>
              <a:t> di </a:t>
            </a:r>
            <a:r>
              <a:rPr lang="en-US" sz="2000" b="0" i="0" u="none" strike="noStrike" cap="none" dirty="0" err="1">
                <a:solidFill>
                  <a:srgbClr val="333333"/>
                </a:solidFill>
                <a:latin typeface="Poppins"/>
                <a:ea typeface="Poppins"/>
                <a:cs typeface="Poppins"/>
                <a:sym typeface="Poppins"/>
              </a:rPr>
              <a:t>autovalutare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accuratamente</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questa</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competenza</a:t>
            </a:r>
            <a:r>
              <a:rPr lang="en-US" sz="2000" b="0" i="0" u="none" strike="noStrike" cap="none" dirty="0">
                <a:solidFill>
                  <a:srgbClr val="333333"/>
                </a:solidFill>
                <a:latin typeface="Poppins"/>
                <a:ea typeface="Poppins"/>
                <a:cs typeface="Poppins"/>
                <a:sym typeface="Poppins"/>
              </a:rPr>
              <a:t>?</a:t>
            </a:r>
            <a:endParaRPr dirty="0"/>
          </a:p>
        </p:txBody>
      </p:sp>
      <p:sp>
        <p:nvSpPr>
          <p:cNvPr id="294" name="Google Shape;294;p30"/>
          <p:cNvSpPr txBox="1"/>
          <p:nvPr/>
        </p:nvSpPr>
        <p:spPr>
          <a:xfrm>
            <a:off x="341199" y="7698117"/>
            <a:ext cx="17135639" cy="2086789"/>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Principio </a:t>
            </a:r>
            <a:r>
              <a:rPr lang="en-US" sz="2400" b="1" i="0" u="none" strike="noStrike" cap="none" dirty="0" err="1">
                <a:solidFill>
                  <a:srgbClr val="10146E"/>
                </a:solidFill>
                <a:latin typeface="Poppins"/>
                <a:ea typeface="Poppins"/>
                <a:cs typeface="Poppins"/>
                <a:sym typeface="Poppins"/>
              </a:rPr>
              <a:t>chiave</a:t>
            </a:r>
            <a:r>
              <a:rPr lang="en-US" sz="2400" b="1" i="0" u="none" strike="noStrike" cap="none" dirty="0">
                <a:solidFill>
                  <a:srgbClr val="10146E"/>
                </a:solidFill>
                <a:latin typeface="Poppins"/>
                <a:ea typeface="Poppins"/>
                <a:cs typeface="Poppins"/>
                <a:sym typeface="Poppins"/>
              </a:rPr>
              <a:t>: </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Aiutare</a:t>
            </a:r>
            <a:r>
              <a:rPr lang="en-US" sz="2400" b="0" i="1" u="none" strike="noStrike" cap="none" dirty="0">
                <a:solidFill>
                  <a:srgbClr val="FFFFFF"/>
                </a:solidFill>
                <a:latin typeface="Poppins"/>
                <a:ea typeface="Poppins"/>
                <a:cs typeface="Poppins"/>
                <a:sym typeface="Poppins"/>
              </a:rPr>
              <a:t> gli </a:t>
            </a:r>
            <a:r>
              <a:rPr lang="en-US" sz="2400" b="0" i="1" u="none" strike="noStrike" cap="none" dirty="0" err="1">
                <a:solidFill>
                  <a:srgbClr val="FFFFFF"/>
                </a:solidFill>
                <a:latin typeface="Poppins"/>
                <a:ea typeface="Poppins"/>
                <a:cs typeface="Poppins"/>
                <a:sym typeface="Poppins"/>
              </a:rPr>
              <a:t>allievi</a:t>
            </a:r>
            <a:r>
              <a:rPr lang="en-US" sz="2400" b="0" i="1" u="none" strike="noStrike" cap="none" dirty="0">
                <a:solidFill>
                  <a:srgbClr val="FFFFFF"/>
                </a:solidFill>
                <a:latin typeface="Poppins"/>
                <a:ea typeface="Poppins"/>
                <a:cs typeface="Poppins"/>
                <a:sym typeface="Poppins"/>
              </a:rPr>
              <a:t> a </a:t>
            </a:r>
            <a:r>
              <a:rPr lang="en-US" sz="2400" b="0" i="1" u="none" strike="noStrike" cap="none" dirty="0" err="1">
                <a:solidFill>
                  <a:srgbClr val="FFFFFF"/>
                </a:solidFill>
                <a:latin typeface="Poppins"/>
                <a:ea typeface="Poppins"/>
                <a:cs typeface="Poppins"/>
                <a:sym typeface="Poppins"/>
              </a:rPr>
              <a:t>imparare</a:t>
            </a:r>
            <a:r>
              <a:rPr lang="en-US" sz="2400" b="0" i="1" u="none" strike="noStrike" cap="none" dirty="0">
                <a:solidFill>
                  <a:srgbClr val="FFFFFF"/>
                </a:solidFill>
                <a:latin typeface="Poppins"/>
                <a:ea typeface="Poppins"/>
                <a:cs typeface="Poppins"/>
                <a:sym typeface="Poppins"/>
              </a:rPr>
              <a:t> come </a:t>
            </a:r>
            <a:r>
              <a:rPr lang="en-US" sz="2400" b="0" i="1" u="none" strike="noStrike" cap="none" dirty="0" err="1">
                <a:solidFill>
                  <a:srgbClr val="FFFFFF"/>
                </a:solidFill>
                <a:latin typeface="Poppins"/>
                <a:ea typeface="Poppins"/>
                <a:cs typeface="Poppins"/>
                <a:sym typeface="Poppins"/>
              </a:rPr>
              <a:t>imparare</a:t>
            </a:r>
            <a:r>
              <a:rPr lang="en-US" sz="2400" b="0" i="1" u="none" strike="noStrike" cap="none" dirty="0">
                <a:solidFill>
                  <a:srgbClr val="FFFFFF"/>
                </a:solidFill>
                <a:latin typeface="Poppins"/>
                <a:ea typeface="Poppins"/>
                <a:cs typeface="Poppins"/>
                <a:sym typeface="Poppins"/>
              </a:rPr>
              <a:t> è una delle </a:t>
            </a:r>
            <a:r>
              <a:rPr lang="en-US" sz="2400" b="0" i="1" u="none" strike="noStrike" cap="none" dirty="0" err="1">
                <a:solidFill>
                  <a:srgbClr val="FFFFFF"/>
                </a:solidFill>
                <a:latin typeface="Poppins"/>
                <a:ea typeface="Poppins"/>
                <a:cs typeface="Poppins"/>
                <a:sym typeface="Poppins"/>
              </a:rPr>
              <a:t>cose</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più</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trasferibili</a:t>
            </a:r>
            <a:r>
              <a:rPr lang="en-US" sz="2400" b="0" i="1" u="none" strike="noStrike" cap="none" dirty="0">
                <a:solidFill>
                  <a:srgbClr val="FFFFFF"/>
                </a:solidFill>
                <a:latin typeface="Poppins"/>
                <a:ea typeface="Poppins"/>
                <a:cs typeface="Poppins"/>
                <a:sym typeface="Poppins"/>
              </a:rPr>
              <a:t> che un </a:t>
            </a:r>
            <a:r>
              <a:rPr lang="en-US" sz="2400" b="0" i="1" u="none" strike="noStrike" cap="none" dirty="0" err="1">
                <a:solidFill>
                  <a:srgbClr val="FFFFFF"/>
                </a:solidFill>
                <a:latin typeface="Poppins"/>
                <a:ea typeface="Poppins"/>
                <a:cs typeface="Poppins"/>
                <a:sym typeface="Poppins"/>
              </a:rPr>
              <a:t>formatore</a:t>
            </a:r>
            <a:r>
              <a:rPr lang="en-US" sz="2400" b="0" i="1" u="none" strike="noStrike" cap="none" dirty="0">
                <a:solidFill>
                  <a:srgbClr val="FFFFFF"/>
                </a:solidFill>
                <a:latin typeface="Poppins"/>
                <a:ea typeface="Poppins"/>
                <a:cs typeface="Poppins"/>
                <a:sym typeface="Poppins"/>
              </a:rPr>
              <a:t> della formazione </a:t>
            </a:r>
            <a:r>
              <a:rPr lang="en-US" sz="2400" b="0" i="1" u="none" strike="noStrike" cap="none" dirty="0" err="1">
                <a:solidFill>
                  <a:srgbClr val="FFFFFF"/>
                </a:solidFill>
                <a:latin typeface="Poppins"/>
                <a:ea typeface="Poppins"/>
                <a:cs typeface="Poppins"/>
                <a:sym typeface="Poppins"/>
              </a:rPr>
              <a:t>professionale</a:t>
            </a:r>
            <a:r>
              <a:rPr lang="en-US" sz="2400" b="0" i="1" u="none" strike="noStrike" cap="none" dirty="0">
                <a:solidFill>
                  <a:srgbClr val="FFFFFF"/>
                </a:solidFill>
                <a:latin typeface="Poppins"/>
                <a:ea typeface="Poppins"/>
                <a:cs typeface="Poppins"/>
                <a:sym typeface="Poppins"/>
              </a:rPr>
              <a:t> </a:t>
            </a:r>
            <a:r>
              <a:rPr lang="en-US" sz="2400" b="0" i="1" u="none" strike="noStrike" cap="none" dirty="0" err="1">
                <a:solidFill>
                  <a:srgbClr val="FFFFFF"/>
                </a:solidFill>
                <a:latin typeface="Poppins"/>
                <a:ea typeface="Poppins"/>
                <a:cs typeface="Poppins"/>
                <a:sym typeface="Poppins"/>
              </a:rPr>
              <a:t>possa</a:t>
            </a:r>
            <a:r>
              <a:rPr lang="en-US" sz="2400" b="0" i="1" u="none" strike="noStrike" cap="none" dirty="0">
                <a:solidFill>
                  <a:srgbClr val="FFFFFF"/>
                </a:solidFill>
                <a:latin typeface="Poppins"/>
                <a:ea typeface="Poppins"/>
                <a:cs typeface="Poppins"/>
                <a:sym typeface="Poppins"/>
              </a:rPr>
              <a:t> fare.</a:t>
            </a:r>
            <a:endParaRPr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1455</Words>
  <Application>Microsoft Office PowerPoint</Application>
  <PresentationFormat>Custom</PresentationFormat>
  <Paragraphs>98</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Poppins SemiBold</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keywords>, docId:B81329A44B8AF59EAB03DC79BD079C3D</cp:keywords>
  <cp:lastModifiedBy>Beatrice Fredducci</cp:lastModifiedBy>
  <cp:revision>2</cp:revision>
  <dcterms:created xsi:type="dcterms:W3CDTF">2006-08-16T00:00:00Z</dcterms:created>
  <dcterms:modified xsi:type="dcterms:W3CDTF">2026-09-01T08:45:51Z</dcterms:modified>
</cp:coreProperties>
</file>