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Poppins" panose="00000500000000000000" pitchFamily="2" charset="0"/>
      <p:regular r:id="rId19"/>
      <p:bold r:id="rId20"/>
      <p:italic r:id="rId21"/>
      <p:boldItalic r:id="rId22"/>
    </p:embeddedFont>
    <p:embeddedFont>
      <p:font typeface="Poppins Medium" panose="000006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A4BPZCSKBiEDvGr122Tpylcc6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0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 name="Google Shape;42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9" name="Google Shape;43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0.jp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260757"/>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dirty="0">
                <a:solidFill>
                  <a:srgbClr val="10146E"/>
                </a:solidFill>
                <a:latin typeface="Poppins"/>
                <a:ea typeface="Poppins"/>
                <a:cs typeface="Poppins"/>
                <a:sym typeface="Poppins"/>
              </a:rPr>
              <a:t>VETCOMPASS</a:t>
            </a:r>
            <a:endParaRPr sz="6000" b="0" i="0" u="none" strike="noStrike" cap="none" dirty="0">
              <a:solidFill>
                <a:srgbClr val="000000"/>
              </a:solidFill>
              <a:latin typeface="Arial"/>
              <a:ea typeface="Arial"/>
              <a:cs typeface="Arial"/>
              <a:sym typeface="Arial"/>
            </a:endParaRPr>
          </a:p>
        </p:txBody>
      </p:sp>
      <p:sp>
        <p:nvSpPr>
          <p:cNvPr id="98" name="Google Shape;98;p22"/>
          <p:cNvSpPr txBox="1"/>
          <p:nvPr/>
        </p:nvSpPr>
        <p:spPr>
          <a:xfrm>
            <a:off x="505150" y="3266790"/>
            <a:ext cx="7831866" cy="1684115"/>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Überfachliche</a:t>
            </a:r>
            <a:r>
              <a:rPr lang="en-US" sz="3200" b="1" i="0" u="none" strike="noStrike" cap="none" dirty="0">
                <a:solidFill>
                  <a:srgbClr val="17B8BB"/>
                </a:solidFill>
                <a:latin typeface="Poppins"/>
                <a:ea typeface="Poppins"/>
                <a:cs typeface="Poppins"/>
                <a:sym typeface="Poppins"/>
              </a:rPr>
              <a:t> </a:t>
            </a:r>
            <a:r>
              <a:rPr lang="en-US" sz="3200" b="1" i="0" u="none" strike="noStrike" cap="none" dirty="0" err="1">
                <a:solidFill>
                  <a:srgbClr val="17B8BB"/>
                </a:solidFill>
                <a:latin typeface="Poppins"/>
                <a:ea typeface="Poppins"/>
                <a:cs typeface="Poppins"/>
                <a:sym typeface="Poppins"/>
              </a:rPr>
              <a:t>Kompetenzen</a:t>
            </a:r>
            <a:r>
              <a:rPr lang="en-US" sz="3200" b="1" i="0" u="none" strike="noStrike" cap="none" dirty="0">
                <a:solidFill>
                  <a:srgbClr val="17B8BB"/>
                </a:solidFill>
                <a:latin typeface="Poppins"/>
                <a:ea typeface="Poppins"/>
                <a:cs typeface="Poppins"/>
                <a:sym typeface="Poppins"/>
              </a:rPr>
              <a:t> von </a:t>
            </a:r>
            <a:r>
              <a:rPr lang="en-US" sz="3200" b="1" i="0" u="none" strike="noStrike" cap="none" dirty="0" err="1">
                <a:solidFill>
                  <a:srgbClr val="17B8BB"/>
                </a:solidFill>
                <a:latin typeface="Poppins"/>
                <a:ea typeface="Poppins"/>
                <a:cs typeface="Poppins"/>
                <a:sym typeface="Poppins"/>
              </a:rPr>
              <a:t>Berufsschullehrkräften</a:t>
            </a:r>
            <a:r>
              <a:rPr lang="en-US" sz="3200" b="1" i="0" u="none" strike="noStrike" cap="none" dirty="0">
                <a:solidFill>
                  <a:srgbClr val="17B8BB"/>
                </a:solidFill>
                <a:latin typeface="Poppins"/>
                <a:ea typeface="Poppins"/>
                <a:cs typeface="Poppins"/>
                <a:sym typeface="Poppins"/>
              </a:rPr>
              <a:t> </a:t>
            </a:r>
            <a:endParaRPr sz="3200" b="1" i="0" u="none" strike="noStrike" cap="none" dirty="0">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Kompetenzbewertungssystem</a:t>
            </a:r>
            <a:endParaRPr sz="3200" b="0" i="0" u="none" strike="noStrike" cap="none" dirty="0">
              <a:solidFill>
                <a:srgbClr val="000000"/>
              </a:solidFill>
              <a:latin typeface="Arial"/>
              <a:ea typeface="Arial"/>
              <a:cs typeface="Arial"/>
              <a:sym typeface="Arial"/>
            </a:endParaRPr>
          </a:p>
        </p:txBody>
      </p:sp>
      <p:sp>
        <p:nvSpPr>
          <p:cNvPr id="99" name="Google Shape;99;p22"/>
          <p:cNvSpPr txBox="1"/>
          <p:nvPr/>
        </p:nvSpPr>
        <p:spPr>
          <a:xfrm>
            <a:off x="505150" y="4964233"/>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 8: Anpassungsfähigkeit und Resilienz</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569620"/>
          </a:xfrm>
          <a:prstGeom prst="rect">
            <a:avLst/>
          </a:prstGeom>
          <a:noFill/>
          <a:ln>
            <a:noFill/>
          </a:ln>
        </p:spPr>
        <p:txBody>
          <a:bodyPr spcFirstLastPara="1" wrap="square" lIns="91425" tIns="45700" rIns="91425" bIns="45700" anchor="t" anchorCtr="0">
            <a:spAutoFit/>
          </a:bodyPr>
          <a:lstStyle/>
          <a:p>
            <a:pPr lvl="0" algn="just">
              <a:buSzPts val="1200"/>
            </a:pPr>
            <a:r>
              <a:rPr lang="de-DE" sz="1200" i="1" dirty="0">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de-DE" sz="1100" dirty="0">
              <a:solidFill>
                <a:srgbClr val="262626"/>
              </a:solidFill>
              <a:latin typeface="Calibri"/>
              <a:ea typeface="Calibri"/>
              <a:cs typeface="Calibri"/>
              <a:sym typeface="Calibri"/>
            </a:endParaRPr>
          </a:p>
          <a:p>
            <a:pPr marL="0" lvl="0" indent="0" algn="just" rtl="0">
              <a:spcBef>
                <a:spcPts val="0"/>
              </a:spcBef>
              <a:spcAft>
                <a:spcPts val="0"/>
              </a:spcAft>
              <a:buClr>
                <a:schemeClr val="dk1"/>
              </a:buClr>
              <a:buFont typeface="Arial"/>
              <a:buNone/>
            </a:pPr>
            <a:endParaRPr sz="1200" i="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endParaRPr sz="1200" i="1" dirty="0">
              <a:solidFill>
                <a:schemeClr val="dk1"/>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10153D"/>
                </a:solidFill>
                <a:latin typeface="Arial"/>
                <a:ea typeface="Arial"/>
                <a:cs typeface="Arial"/>
                <a:sym typeface="Arial"/>
              </a:rPr>
              <a:t>Das Material </a:t>
            </a:r>
            <a:r>
              <a:rPr lang="en-US" sz="1100" b="0" i="0" u="none" strike="noStrike" cap="none" dirty="0" err="1">
                <a:solidFill>
                  <a:srgbClr val="10153D"/>
                </a:solidFill>
                <a:latin typeface="Arial"/>
                <a:ea typeface="Arial"/>
                <a:cs typeface="Arial"/>
                <a:sym typeface="Arial"/>
              </a:rPr>
              <a:t>steht</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unter</a:t>
            </a:r>
            <a:r>
              <a:rPr lang="en-US" sz="1100" b="0" i="0" u="none" strike="noStrike" cap="none" dirty="0">
                <a:solidFill>
                  <a:srgbClr val="10153D"/>
                </a:solidFill>
                <a:latin typeface="Arial"/>
                <a:ea typeface="Arial"/>
                <a:cs typeface="Arial"/>
                <a:sym typeface="Arial"/>
              </a:rPr>
              <a:t> der Creative-Commons-</a:t>
            </a:r>
            <a:r>
              <a:rPr lang="en-US" sz="1100" b="0" i="0" u="none" strike="noStrike" cap="none" dirty="0" err="1">
                <a:solidFill>
                  <a:srgbClr val="10153D"/>
                </a:solidFill>
                <a:latin typeface="Arial"/>
                <a:ea typeface="Arial"/>
                <a:cs typeface="Arial"/>
                <a:sym typeface="Arial"/>
              </a:rPr>
              <a:t>Lizenz</a:t>
            </a:r>
            <a:r>
              <a:rPr lang="en-US" sz="1100" b="0" i="0" u="none" strike="noStrike" cap="none" dirty="0">
                <a:solidFill>
                  <a:srgbClr val="10153D"/>
                </a:solidFill>
                <a:latin typeface="Arial"/>
                <a:ea typeface="Arial"/>
                <a:cs typeface="Arial"/>
                <a:sym typeface="Arial"/>
              </a:rPr>
              <a:t> CC BY 4.0 (</a:t>
            </a:r>
            <a:r>
              <a:rPr lang="en-US" sz="1100" b="0" i="0" u="sng" strike="noStrike" cap="none" dirty="0">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zur</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Verfügung</a:t>
            </a:r>
            <a:r>
              <a:rPr lang="en-US" sz="1100" b="0" i="0" u="none" strike="noStrike" cap="none" dirty="0">
                <a:solidFill>
                  <a:srgbClr val="10153D"/>
                </a:solidFill>
                <a:latin typeface="Arial"/>
                <a:ea typeface="Arial"/>
                <a:cs typeface="Arial"/>
                <a:sym typeface="Arial"/>
              </a:rPr>
              <a:t>.</a:t>
            </a:r>
            <a:endParaRPr dirty="0"/>
          </a:p>
        </p:txBody>
      </p:sp>
      <p:sp>
        <p:nvSpPr>
          <p:cNvPr id="103" name="Google Shape;103;p22"/>
          <p:cNvSpPr/>
          <p:nvPr/>
        </p:nvSpPr>
        <p:spPr>
          <a:xfrm>
            <a:off x="4235583" y="760836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833149" y="660483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5259566" y="636950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6323858" y="649336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861724" y="762945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333621" y="767819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6043585" y="767819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3046351" y="6529088"/>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230301" y="8972373"/>
            <a:ext cx="18675464" cy="1414640"/>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714498" y="114299"/>
            <a:ext cx="1657351" cy="1154733"/>
          </a:xfrm>
          <a:prstGeom prst="rect">
            <a:avLst/>
          </a:prstGeom>
          <a:noFill/>
          <a:ln>
            <a:noFill/>
          </a:ln>
        </p:spPr>
      </p:pic>
      <p:sp>
        <p:nvSpPr>
          <p:cNvPr id="311" name="Google Shape;311;p31"/>
          <p:cNvSpPr txBox="1"/>
          <p:nvPr/>
        </p:nvSpPr>
        <p:spPr>
          <a:xfrm>
            <a:off x="341199" y="1545366"/>
            <a:ext cx="16766929"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SZENARIO </a:t>
            </a:r>
            <a:r>
              <a:rPr lang="en-US" sz="1800" b="0" i="0" u="none" strike="noStrike" cap="none">
                <a:solidFill>
                  <a:srgbClr val="FFFFFF"/>
                </a:solidFill>
                <a:latin typeface="Poppins"/>
                <a:ea typeface="Poppins"/>
                <a:cs typeface="Poppins"/>
                <a:sym typeface="Poppins"/>
              </a:rPr>
              <a:t> Ein Arbeitgeberpartner ändert 24 Stunden vor der Abschlusspräsentation die Aufgabenstellung. Das Produkt muss nun eine neue Konformitätsanforderung erfüllen, und die Frist wird verkürzt.</a:t>
            </a:r>
            <a:endParaRPr/>
          </a:p>
        </p:txBody>
      </p:sp>
      <p:sp>
        <p:nvSpPr>
          <p:cNvPr id="312" name="Google Shape;312;p31"/>
          <p:cNvSpPr txBox="1"/>
          <p:nvPr/>
        </p:nvSpPr>
        <p:spPr>
          <a:xfrm>
            <a:off x="3814762" y="372387"/>
            <a:ext cx="9502049"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Szenario-Übung</a:t>
            </a:r>
            <a:r>
              <a:rPr lang="en-US" sz="2800" b="1" i="0" u="none" strike="noStrike" cap="none" dirty="0">
                <a:solidFill>
                  <a:srgbClr val="10146E"/>
                </a:solidFill>
                <a:latin typeface="Poppins"/>
                <a:ea typeface="Poppins"/>
                <a:cs typeface="Poppins"/>
                <a:sym typeface="Poppins"/>
              </a:rPr>
              <a:t>: Die </a:t>
            </a:r>
            <a:r>
              <a:rPr lang="en-US" sz="2800" b="1" i="0" u="none" strike="noStrike" cap="none" dirty="0" err="1">
                <a:solidFill>
                  <a:srgbClr val="10146E"/>
                </a:solidFill>
                <a:latin typeface="Poppins"/>
                <a:ea typeface="Poppins"/>
                <a:cs typeface="Poppins"/>
                <a:sym typeface="Poppins"/>
              </a:rPr>
              <a:t>geänderte</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Aufgabenstellung</a:t>
            </a:r>
            <a:endParaRPr dirty="0"/>
          </a:p>
        </p:txBody>
      </p:sp>
      <p:sp>
        <p:nvSpPr>
          <p:cNvPr id="313" name="Google Shape;313;p31"/>
          <p:cNvSpPr txBox="1"/>
          <p:nvPr/>
        </p:nvSpPr>
        <p:spPr>
          <a:xfrm>
            <a:off x="5057775" y="3274164"/>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Reflektieren</a:t>
            </a:r>
            <a:r>
              <a:rPr lang="en-US" sz="2800" b="1" i="0" u="none" strike="noStrike" cap="none" dirty="0">
                <a:solidFill>
                  <a:srgbClr val="10146E"/>
                </a:solidFill>
                <a:latin typeface="Poppins"/>
                <a:ea typeface="Poppins"/>
                <a:cs typeface="Poppins"/>
                <a:sym typeface="Poppins"/>
              </a:rPr>
              <a:t> Sie </a:t>
            </a:r>
            <a:r>
              <a:rPr lang="en-US" sz="2800" b="1" i="0" u="none" strike="noStrike" cap="none" dirty="0" err="1">
                <a:solidFill>
                  <a:srgbClr val="10146E"/>
                </a:solidFill>
                <a:latin typeface="Poppins"/>
                <a:ea typeface="Poppins"/>
                <a:cs typeface="Poppins"/>
                <a:sym typeface="Poppins"/>
              </a:rPr>
              <a:t>Ihre</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Reaktion</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als</a:t>
            </a:r>
            <a:r>
              <a:rPr lang="en-US" sz="2800" b="1" i="0" u="none" strike="noStrike" cap="none" dirty="0">
                <a:solidFill>
                  <a:srgbClr val="10146E"/>
                </a:solidFill>
                <a:latin typeface="Poppins"/>
                <a:ea typeface="Poppins"/>
                <a:cs typeface="Poppins"/>
                <a:sym typeface="Poppins"/>
              </a:rPr>
              <a:t> Trainer:</a:t>
            </a:r>
            <a:endParaRPr dirty="0"/>
          </a:p>
        </p:txBody>
      </p:sp>
      <p:sp>
        <p:nvSpPr>
          <p:cNvPr id="314" name="Google Shape;314;p31"/>
          <p:cNvSpPr txBox="1"/>
          <p:nvPr/>
        </p:nvSpPr>
        <p:spPr>
          <a:xfrm>
            <a:off x="456198" y="4299383"/>
            <a:ext cx="15388639" cy="2334485"/>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Wie </a:t>
            </a:r>
            <a:r>
              <a:rPr lang="en-US" sz="2400" b="0" i="0" u="none" strike="noStrike" cap="none" dirty="0" err="1">
                <a:solidFill>
                  <a:srgbClr val="333333"/>
                </a:solidFill>
                <a:latin typeface="Poppins"/>
                <a:ea typeface="Poppins"/>
                <a:cs typeface="Poppins"/>
                <a:sym typeface="Poppins"/>
              </a:rPr>
              <a:t>kommunizieren</a:t>
            </a:r>
            <a:r>
              <a:rPr lang="en-US" sz="2400" b="0" i="0" u="none" strike="noStrike" cap="none" dirty="0">
                <a:solidFill>
                  <a:srgbClr val="333333"/>
                </a:solidFill>
                <a:latin typeface="Poppins"/>
                <a:ea typeface="Poppins"/>
                <a:cs typeface="Poppins"/>
                <a:sym typeface="Poppins"/>
              </a:rPr>
              <a:t> Sie </a:t>
            </a:r>
            <a:r>
              <a:rPr lang="en-US" sz="2400" b="0" i="0" u="none" strike="noStrike" cap="none" dirty="0" err="1">
                <a:solidFill>
                  <a:srgbClr val="333333"/>
                </a:solidFill>
                <a:latin typeface="Poppins"/>
                <a:ea typeface="Poppins"/>
                <a:cs typeface="Poppins"/>
                <a:sym typeface="Poppins"/>
              </a:rPr>
              <a:t>diese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Änderung</a:t>
            </a:r>
            <a:r>
              <a:rPr lang="en-US" sz="2400" b="0" i="0" u="none" strike="noStrike" cap="none" dirty="0">
                <a:solidFill>
                  <a:srgbClr val="333333"/>
                </a:solidFill>
                <a:latin typeface="Poppins"/>
                <a:ea typeface="Poppins"/>
                <a:cs typeface="Poppins"/>
                <a:sym typeface="Poppins"/>
              </a:rPr>
              <a:t>?</a:t>
            </a:r>
            <a:endParaRPr dirty="0"/>
          </a:p>
          <a:p>
            <a:pPr marL="342900" marR="0" lvl="0" indent="-342900" algn="l" rtl="0">
              <a:lnSpc>
                <a:spcPct val="120000"/>
              </a:lnSpc>
              <a:spcBef>
                <a:spcPts val="60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Wie </a:t>
            </a:r>
            <a:r>
              <a:rPr lang="en-US" sz="2400" b="0" i="0" u="none" strike="noStrike" cap="none" dirty="0" err="1">
                <a:solidFill>
                  <a:srgbClr val="333333"/>
                </a:solidFill>
                <a:latin typeface="Poppins"/>
                <a:ea typeface="Poppins"/>
                <a:cs typeface="Poppins"/>
                <a:sym typeface="Poppins"/>
              </a:rPr>
              <a:t>verhindern</a:t>
            </a:r>
            <a:r>
              <a:rPr lang="en-US" sz="2400" b="0" i="0" u="none" strike="noStrike" cap="none" dirty="0">
                <a:solidFill>
                  <a:srgbClr val="333333"/>
                </a:solidFill>
                <a:latin typeface="Poppins"/>
                <a:ea typeface="Poppins"/>
                <a:cs typeface="Poppins"/>
                <a:sym typeface="Poppins"/>
              </a:rPr>
              <a:t> Sie Panik?</a:t>
            </a:r>
            <a:endParaRPr dirty="0"/>
          </a:p>
          <a:p>
            <a:pPr marL="342900" marR="0" lvl="0" indent="-342900" algn="l" rtl="0">
              <a:lnSpc>
                <a:spcPct val="120000"/>
              </a:lnSpc>
              <a:spcBef>
                <a:spcPts val="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Wie </a:t>
            </a:r>
            <a:r>
              <a:rPr lang="en-US" sz="2400" b="0" i="0" u="none" strike="noStrike" cap="none" dirty="0" err="1">
                <a:solidFill>
                  <a:srgbClr val="333333"/>
                </a:solidFill>
                <a:latin typeface="Poppins"/>
                <a:ea typeface="Poppins"/>
                <a:cs typeface="Poppins"/>
                <a:sym typeface="Poppins"/>
              </a:rPr>
              <a:t>sichern</a:t>
            </a:r>
            <a:r>
              <a:rPr lang="en-US" sz="2400" b="0" i="0" u="none" strike="noStrike" cap="none" dirty="0">
                <a:solidFill>
                  <a:srgbClr val="333333"/>
                </a:solidFill>
                <a:latin typeface="Poppins"/>
                <a:ea typeface="Poppins"/>
                <a:cs typeface="Poppins"/>
                <a:sym typeface="Poppins"/>
              </a:rPr>
              <a:t> Sie die </a:t>
            </a:r>
            <a:r>
              <a:rPr lang="en-US" sz="2400" b="0" i="0" u="none" strike="noStrike" cap="none" dirty="0" err="1">
                <a:solidFill>
                  <a:srgbClr val="333333"/>
                </a:solidFill>
                <a:latin typeface="Poppins"/>
                <a:ea typeface="Poppins"/>
                <a:cs typeface="Poppins"/>
                <a:sym typeface="Poppins"/>
              </a:rPr>
              <a:t>Lernergebnisse</a:t>
            </a:r>
            <a:r>
              <a:rPr lang="en-US" sz="2400" b="0" i="0" u="none" strike="noStrike" cap="none" dirty="0">
                <a:solidFill>
                  <a:srgbClr val="333333"/>
                </a:solidFill>
                <a:latin typeface="Poppins"/>
                <a:ea typeface="Poppins"/>
                <a:cs typeface="Poppins"/>
                <a:sym typeface="Poppins"/>
              </a:rPr>
              <a:t>?</a:t>
            </a:r>
            <a:endParaRPr dirty="0"/>
          </a:p>
          <a:p>
            <a:pPr marL="342900" marR="0" lvl="0" indent="-342900" algn="l" rtl="0">
              <a:lnSpc>
                <a:spcPct val="120000"/>
              </a:lnSpc>
              <a:spcBef>
                <a:spcPts val="600"/>
              </a:spcBef>
              <a:spcAft>
                <a:spcPts val="0"/>
              </a:spcAft>
              <a:buClr>
                <a:srgbClr val="000000"/>
              </a:buClr>
              <a:buSzPts val="2400"/>
              <a:buFont typeface="Arial"/>
              <a:buChar char="▶"/>
            </a:pPr>
            <a:r>
              <a:rPr lang="en-US" sz="2400" b="0" i="0" u="none" strike="noStrike" cap="none" dirty="0" err="1">
                <a:solidFill>
                  <a:srgbClr val="333333"/>
                </a:solidFill>
                <a:latin typeface="Poppins"/>
                <a:ea typeface="Poppins"/>
                <a:cs typeface="Poppins"/>
                <a:sym typeface="Poppins"/>
              </a:rPr>
              <a:t>Welche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reflektierenden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Fragen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werden</a:t>
            </a:r>
            <a:r>
              <a:rPr lang="en-US" sz="2400" b="0" i="0" u="none" strike="noStrike" cap="none" dirty="0">
                <a:solidFill>
                  <a:srgbClr val="333333"/>
                </a:solidFill>
                <a:latin typeface="Poppins"/>
                <a:ea typeface="Poppins"/>
                <a:cs typeface="Poppins"/>
                <a:sym typeface="Poppins"/>
              </a:rPr>
              <a:t> Sie </a:t>
            </a:r>
            <a:r>
              <a:rPr lang="en-US" sz="2400" b="0" i="0" u="none" strike="noStrike" cap="none" dirty="0" err="1">
                <a:solidFill>
                  <a:srgbClr val="333333"/>
                </a:solidFill>
                <a:latin typeface="Poppins"/>
                <a:ea typeface="Poppins"/>
                <a:cs typeface="Poppins"/>
                <a:sym typeface="Poppins"/>
              </a:rPr>
              <a:t>im</a:t>
            </a:r>
            <a:r>
              <a:rPr lang="en-US" sz="2400" b="0" i="0" u="none" strike="noStrike" cap="none" dirty="0">
                <a:solidFill>
                  <a:srgbClr val="333333"/>
                </a:solidFill>
                <a:latin typeface="Poppins"/>
                <a:ea typeface="Poppins"/>
                <a:cs typeface="Poppins"/>
                <a:sym typeface="Poppins"/>
              </a:rPr>
              <a:t> Anschluss </a:t>
            </a:r>
            <a:r>
              <a:rPr lang="en-US" sz="2400" b="0" i="0" u="none" strike="noStrike" cap="none" dirty="0" err="1">
                <a:solidFill>
                  <a:srgbClr val="333333"/>
                </a:solidFill>
                <a:latin typeface="Poppins"/>
                <a:ea typeface="Poppins"/>
                <a:cs typeface="Poppins"/>
                <a:sym typeface="Poppins"/>
              </a:rPr>
              <a:t>stellen</a:t>
            </a:r>
            <a:r>
              <a:rPr lang="en-US" sz="2400" b="0" i="0" u="none" strike="noStrike" cap="none" dirty="0">
                <a:solidFill>
                  <a:srgbClr val="333333"/>
                </a:solidFill>
                <a:latin typeface="Poppins"/>
                <a:ea typeface="Poppins"/>
                <a:cs typeface="Poppins"/>
                <a:sym typeface="Poppins"/>
              </a:rPr>
              <a:t>?</a:t>
            </a:r>
            <a:endParaRPr dirty="0"/>
          </a:p>
          <a:p>
            <a:pPr marL="342900" marR="0" lvl="0" indent="-215900" algn="l" rtl="0">
              <a:lnSpc>
                <a:spcPct val="120000"/>
              </a:lnSpc>
              <a:spcBef>
                <a:spcPts val="300"/>
              </a:spcBef>
              <a:spcAft>
                <a:spcPts val="0"/>
              </a:spcAft>
              <a:buClr>
                <a:srgbClr val="000000"/>
              </a:buClr>
              <a:buSzPts val="2000"/>
              <a:buFont typeface="Arial"/>
              <a:buNone/>
            </a:pPr>
            <a:endParaRPr sz="2000" b="0" i="0" u="none" strike="noStrike" cap="none" dirty="0">
              <a:solidFill>
                <a:srgbClr val="333333"/>
              </a:solidFill>
              <a:latin typeface="Poppins"/>
              <a:ea typeface="Poppins"/>
              <a:cs typeface="Poppins"/>
              <a:sym typeface="Poppins"/>
            </a:endParaRPr>
          </a:p>
        </p:txBody>
      </p:sp>
      <p:sp>
        <p:nvSpPr>
          <p:cNvPr id="315" name="Google Shape;315;p31"/>
          <p:cNvSpPr txBox="1"/>
          <p:nvPr/>
        </p:nvSpPr>
        <p:spPr>
          <a:xfrm>
            <a:off x="456198" y="79985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Grundprinzip</a:t>
            </a:r>
            <a:r>
              <a:rPr lang="en-US" sz="2400" b="1" i="0" u="none" strike="noStrike" cap="none" dirty="0">
                <a:solidFill>
                  <a:srgbClr val="10146E"/>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Anpassungsfähigkeit</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wird</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zur</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Kompetenz</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wenn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sie</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bewusst</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geübt</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wird</a:t>
            </a:r>
            <a:r>
              <a:rPr lang="en-US" sz="2400" b="0" i="1" u="none" strike="noStrike" cap="none" dirty="0">
                <a:solidFill>
                  <a:srgbClr val="FFFFFF"/>
                </a:solidFill>
                <a:latin typeface="Poppins"/>
                <a:ea typeface="Poppins"/>
                <a:cs typeface="Poppins"/>
                <a:sym typeface="Poppins"/>
              </a:rPr>
              <a:t>.</a:t>
            </a:r>
            <a:endParaRPr dirty="0"/>
          </a:p>
        </p:txBody>
      </p:sp>
      <p:sp>
        <p:nvSpPr>
          <p:cNvPr id="3" name="Google Shape;302;p30">
            <a:extLst>
              <a:ext uri="{FF2B5EF4-FFF2-40B4-BE49-F238E27FC236}">
                <a16:creationId xmlns:a16="http://schemas.microsoft.com/office/drawing/2014/main" id="{734510A9-FE77-FFAD-03F4-CFAB0D7C0E5F}"/>
              </a:ext>
            </a:extLst>
          </p:cNvPr>
          <p:cNvSpPr/>
          <p:nvPr/>
        </p:nvSpPr>
        <p:spPr>
          <a:xfrm>
            <a:off x="14931298" y="27784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2"/>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21" name="Google Shape;321;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22" name="Google Shape;322;p32"/>
          <p:cNvGrpSpPr/>
          <p:nvPr/>
        </p:nvGrpSpPr>
        <p:grpSpPr>
          <a:xfrm>
            <a:off x="5940775" y="946396"/>
            <a:ext cx="857867" cy="857867"/>
            <a:chOff x="0" y="0"/>
            <a:chExt cx="812800" cy="812800"/>
          </a:xfrm>
        </p:grpSpPr>
        <p:sp>
          <p:nvSpPr>
            <p:cNvPr id="323" name="Google Shape;323;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5" name="Google Shape;325;p32"/>
          <p:cNvGrpSpPr/>
          <p:nvPr/>
        </p:nvGrpSpPr>
        <p:grpSpPr>
          <a:xfrm>
            <a:off x="6592862" y="2226096"/>
            <a:ext cx="604566" cy="604566"/>
            <a:chOff x="0" y="0"/>
            <a:chExt cx="812800" cy="812800"/>
          </a:xfrm>
        </p:grpSpPr>
        <p:sp>
          <p:nvSpPr>
            <p:cNvPr id="326" name="Google Shape;326;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8" name="Google Shape;328;p32"/>
          <p:cNvGrpSpPr/>
          <p:nvPr/>
        </p:nvGrpSpPr>
        <p:grpSpPr>
          <a:xfrm>
            <a:off x="5825201" y="681913"/>
            <a:ext cx="637633" cy="637633"/>
            <a:chOff x="0" y="0"/>
            <a:chExt cx="812800" cy="812800"/>
          </a:xfrm>
        </p:grpSpPr>
        <p:sp>
          <p:nvSpPr>
            <p:cNvPr id="329" name="Google Shape;329;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1" name="Google Shape;331;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770905" y="2160848"/>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Anpassungsfähigkeit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Belastbarkeit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stark von der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beeinflusst</a:t>
            </a:r>
            <a:r>
              <a:rPr lang="en-US" sz="2400" b="0" i="0" u="none" strike="noStrike" cap="none" dirty="0">
                <a:solidFill>
                  <a:srgbClr val="000000"/>
                </a:solidFill>
                <a:latin typeface="Poppins"/>
                <a:ea typeface="Poppins"/>
                <a:cs typeface="Poppins"/>
                <a:sym typeface="Poppins"/>
              </a:rPr>
              <a:t>. Wie </a:t>
            </a:r>
            <a:r>
              <a:rPr lang="en-US" sz="2400" b="0" i="0" u="none" strike="noStrike" cap="none" dirty="0" err="1">
                <a:solidFill>
                  <a:srgbClr val="000000"/>
                </a:solidFill>
                <a:latin typeface="Poppins"/>
                <a:ea typeface="Poppins"/>
                <a:cs typeface="Poppins"/>
                <a:sym typeface="Poppins"/>
              </a:rPr>
              <a:t>Pädagogen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Herausforderungen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interpretieren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bestimmt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reagieren</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feste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davon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unveränderlich</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begrenzt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sind</a:t>
            </a:r>
            <a:r>
              <a:rPr lang="en-US" sz="2400" b="0" i="0" u="none" strike="noStrike" cap="none" dirty="0">
                <a:solidFill>
                  <a:srgbClr val="000000"/>
                </a:solidFill>
                <a:latin typeface="Poppins"/>
                <a:ea typeface="Poppins"/>
                <a:cs typeface="Poppins"/>
                <a:sym typeface="Poppins"/>
              </a:rPr>
              <a:t>. Eine </a:t>
            </a:r>
            <a:r>
              <a:rPr lang="en-US" sz="2400" b="0" i="0" u="none" strike="noStrike" cap="none" dirty="0" err="1">
                <a:solidFill>
                  <a:srgbClr val="000000"/>
                </a:solidFill>
                <a:latin typeface="Poppins"/>
                <a:ea typeface="Poppins"/>
                <a:cs typeface="Poppins"/>
                <a:sym typeface="Poppins"/>
              </a:rPr>
              <a:t>wachstumsorientierte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davon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Anstrengung</a:t>
            </a:r>
            <a:r>
              <a:rPr lang="en-US" sz="2400" b="0" i="0" u="none" strike="noStrike" cap="none" dirty="0">
                <a:solidFill>
                  <a:srgbClr val="000000"/>
                </a:solidFill>
                <a:latin typeface="Poppins"/>
                <a:ea typeface="Poppins"/>
                <a:cs typeface="Poppins"/>
                <a:sym typeface="Poppins"/>
              </a:rPr>
              <a:t>, Feedback und </a:t>
            </a:r>
            <a:r>
              <a:rPr lang="en-US" sz="2400" b="0" i="0" u="none" strike="noStrike" cap="none" dirty="0" err="1">
                <a:solidFill>
                  <a:srgbClr val="000000"/>
                </a:solidFill>
                <a:latin typeface="Poppins"/>
                <a:ea typeface="Poppins"/>
                <a:cs typeface="Poppins"/>
                <a:sym typeface="Poppins"/>
              </a:rPr>
              <a:t>strukturiertes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Üben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weiterentwickelt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können</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 </a:t>
            </a:r>
            <a:r>
              <a:rPr lang="en-US" sz="2400" b="0" i="0" u="none" strike="noStrike" cap="none" dirty="0" err="1">
                <a:solidFill>
                  <a:srgbClr val="000000"/>
                </a:solidFill>
                <a:latin typeface="Poppins"/>
                <a:ea typeface="Poppins"/>
                <a:cs typeface="Poppins"/>
                <a:sym typeface="Poppins"/>
              </a:rPr>
              <a:t>dynamischen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Berufsbildungsumgebungen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prägt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berufliche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Reaktion</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Umbrüche</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35" name="Google Shape;335;p32"/>
          <p:cNvSpPr txBox="1"/>
          <p:nvPr/>
        </p:nvSpPr>
        <p:spPr>
          <a:xfrm>
            <a:off x="7140750" y="734191"/>
            <a:ext cx="9848852"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4: </a:t>
            </a:r>
            <a:r>
              <a:rPr lang="en-US" sz="2800" b="1" i="0" u="none" strike="noStrike" cap="none" dirty="0" err="1">
                <a:solidFill>
                  <a:srgbClr val="000000"/>
                </a:solidFill>
                <a:latin typeface="Poppins"/>
                <a:ea typeface="Poppins"/>
                <a:cs typeface="Poppins"/>
                <a:sym typeface="Poppins"/>
              </a:rPr>
              <a:t>Wachstumsorientiertes</a:t>
            </a:r>
            <a:r>
              <a:rPr lang="en-US" sz="2800" b="1" i="0" u="none" strike="noStrike" cap="none" dirty="0">
                <a:solidFill>
                  <a:srgbClr val="000000"/>
                </a:solidFill>
                <a:latin typeface="Poppins"/>
                <a:ea typeface="Poppins"/>
                <a:cs typeface="Poppins"/>
                <a:sym typeface="Poppins"/>
              </a:rPr>
              <a:t> Denken vs. </a:t>
            </a:r>
            <a:r>
              <a:rPr lang="en-US" sz="2800" b="1" i="0" u="none" strike="noStrike" cap="none" dirty="0" err="1">
                <a:solidFill>
                  <a:srgbClr val="000000"/>
                </a:solidFill>
                <a:latin typeface="Poppins"/>
                <a:ea typeface="Poppins"/>
                <a:cs typeface="Poppins"/>
                <a:sym typeface="Poppins"/>
              </a:rPr>
              <a:t>festes</a:t>
            </a:r>
            <a:r>
              <a:rPr lang="en-US" sz="2800" b="1" i="0" u="none" strike="noStrike" cap="none" dirty="0">
                <a:solidFill>
                  <a:srgbClr val="000000"/>
                </a:solidFill>
                <a:latin typeface="Poppins"/>
                <a:ea typeface="Poppins"/>
                <a:cs typeface="Poppins"/>
                <a:sym typeface="Poppins"/>
              </a:rPr>
              <a:t> Denken in der </a:t>
            </a:r>
            <a:r>
              <a:rPr lang="en-US" sz="2800" b="1" i="0" u="none" strike="noStrike" cap="none" dirty="0" err="1">
                <a:solidFill>
                  <a:srgbClr val="000000"/>
                </a:solidFill>
                <a:latin typeface="Poppins"/>
                <a:ea typeface="Poppins"/>
                <a:cs typeface="Poppins"/>
                <a:sym typeface="Poppins"/>
              </a:rPr>
              <a:t>beruflichen</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Bildung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a:off x="9690740" y="6587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rot="-4773720">
            <a:off x="5980707" y="3425092"/>
            <a:ext cx="12676724" cy="358777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33"/>
          <p:cNvSpPr txBox="1"/>
          <p:nvPr/>
        </p:nvSpPr>
        <p:spPr>
          <a:xfrm>
            <a:off x="312387" y="1375329"/>
            <a:ext cx="10015835" cy="8642366"/>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feste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davon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unveränderlich</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begrenzt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sind</a:t>
            </a:r>
            <a:r>
              <a:rPr lang="en-US" sz="2400" b="0" i="0" u="none" strike="noStrike" cap="none" dirty="0">
                <a:solidFill>
                  <a:srgbClr val="000000"/>
                </a:solidFill>
                <a:latin typeface="Poppins"/>
                <a:ea typeface="Poppins"/>
                <a:cs typeface="Poppins"/>
                <a:sym typeface="Poppins"/>
              </a:rPr>
              <a:t>. Ein </a:t>
            </a:r>
            <a:r>
              <a:rPr lang="en-US" sz="2400" b="0" i="0" u="none" strike="noStrike" cap="none" dirty="0" err="1">
                <a:solidFill>
                  <a:srgbClr val="000000"/>
                </a:solidFill>
                <a:latin typeface="Poppins"/>
                <a:ea typeface="Poppins"/>
                <a:cs typeface="Poppins"/>
                <a:sym typeface="Poppins"/>
              </a:rPr>
              <a:t>Lernender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festen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beispielsweise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denken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a:solidFill>
                  <a:srgbClr val="000000"/>
                </a:solidFill>
                <a:latin typeface="Poppins"/>
                <a:ea typeface="Poppins"/>
                <a:cs typeface="Poppins"/>
                <a:sym typeface="Poppins"/>
              </a:rPr>
              <a:t>Gedanken </a:t>
            </a:r>
            <a:r>
              <a:rPr lang="en-US" sz="2400" b="1" i="0" u="none" strike="noStrike" cap="none" dirty="0" err="1">
                <a:solidFill>
                  <a:srgbClr val="000000"/>
                </a:solidFill>
                <a:latin typeface="Poppins"/>
                <a:ea typeface="Poppins"/>
                <a:cs typeface="Poppins"/>
                <a:sym typeface="Poppins"/>
              </a:rPr>
              <a:t>bei</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einer</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festen</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Denkweise</a:t>
            </a:r>
            <a:r>
              <a:rPr lang="en-US" sz="2400" b="1"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„Ich bin </a:t>
            </a:r>
            <a:r>
              <a:rPr lang="en-US" sz="2400" b="0" i="0" u="none" strike="noStrike" cap="none" dirty="0" err="1">
                <a:solidFill>
                  <a:srgbClr val="000000"/>
                </a:solidFill>
                <a:latin typeface="Poppins"/>
                <a:ea typeface="Poppins"/>
                <a:cs typeface="Poppins"/>
                <a:sym typeface="Poppins"/>
              </a:rPr>
              <a:t>einfach</a:t>
            </a:r>
            <a:r>
              <a:rPr lang="en-US" sz="2400" b="0" i="0" u="none" strike="noStrike" cap="none" dirty="0">
                <a:solidFill>
                  <a:srgbClr val="000000"/>
                </a:solidFill>
                <a:latin typeface="Poppins"/>
                <a:ea typeface="Poppins"/>
                <a:cs typeface="Poppins"/>
                <a:sym typeface="Poppins"/>
              </a:rPr>
              <a:t> nicht gut </a:t>
            </a:r>
            <a:r>
              <a:rPr lang="en-US" sz="2400" b="0" i="0" u="none" strike="noStrike" cap="none" dirty="0" err="1">
                <a:solidFill>
                  <a:srgbClr val="000000"/>
                </a:solidFill>
                <a:latin typeface="Poppins"/>
                <a:ea typeface="Poppins"/>
                <a:cs typeface="Poppins"/>
                <a:sym typeface="Poppins"/>
              </a:rPr>
              <a:t>darin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Probleme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lösen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„Ich </a:t>
            </a:r>
            <a:r>
              <a:rPr lang="en-US" sz="2400" b="0" i="0" u="none" strike="noStrike" cap="none" dirty="0" err="1">
                <a:solidFill>
                  <a:srgbClr val="000000"/>
                </a:solidFill>
                <a:latin typeface="Poppins"/>
                <a:ea typeface="Poppins"/>
                <a:cs typeface="Poppins"/>
                <a:sym typeface="Poppins"/>
              </a:rPr>
              <a:t>kann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Druck nicht </a:t>
            </a:r>
            <a:r>
              <a:rPr lang="en-US" sz="2400" b="0" i="0" u="none" strike="noStrike" cap="none" dirty="0" err="1">
                <a:solidFill>
                  <a:srgbClr val="000000"/>
                </a:solidFill>
                <a:latin typeface="Poppins"/>
                <a:ea typeface="Poppins"/>
                <a:cs typeface="Poppins"/>
                <a:sym typeface="Poppins"/>
              </a:rPr>
              <a:t>umgehen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„Wenn ich </a:t>
            </a:r>
            <a:r>
              <a:rPr lang="en-US" sz="2400" b="0" i="0" u="none" strike="noStrike" cap="none" dirty="0" err="1">
                <a:solidFill>
                  <a:srgbClr val="000000"/>
                </a:solidFill>
                <a:latin typeface="Poppins"/>
                <a:ea typeface="Poppins"/>
                <a:cs typeface="Poppins"/>
                <a:sym typeface="Poppins"/>
              </a:rPr>
              <a:t>einen</a:t>
            </a:r>
            <a:r>
              <a:rPr lang="en-US" sz="2400" b="0" i="0" u="none" strike="noStrike" cap="none" dirty="0">
                <a:solidFill>
                  <a:srgbClr val="000000"/>
                </a:solidFill>
                <a:latin typeface="Poppins"/>
                <a:ea typeface="Poppins"/>
                <a:cs typeface="Poppins"/>
                <a:sym typeface="Poppins"/>
              </a:rPr>
              <a:t> Fehler mache, </a:t>
            </a:r>
            <a:r>
              <a:rPr lang="en-US" sz="2400" b="0" i="0" u="none" strike="noStrike" cap="none" dirty="0" err="1">
                <a:solidFill>
                  <a:srgbClr val="000000"/>
                </a:solidFill>
                <a:latin typeface="Poppins"/>
                <a:ea typeface="Poppins"/>
                <a:cs typeface="Poppins"/>
                <a:sym typeface="Poppins"/>
              </a:rPr>
              <a:t>bedeutet</a:t>
            </a:r>
            <a:r>
              <a:rPr lang="en-US" sz="2400" b="0" i="0" u="none" strike="noStrike" cap="none" dirty="0">
                <a:solidFill>
                  <a:srgbClr val="000000"/>
                </a:solidFill>
                <a:latin typeface="Poppins"/>
                <a:ea typeface="Poppins"/>
                <a:cs typeface="Poppins"/>
                <a:sym typeface="Poppins"/>
              </a:rPr>
              <a:t> das,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ich nicht </a:t>
            </a:r>
            <a:r>
              <a:rPr lang="en-US" sz="2400" b="0" i="0" u="none" strike="noStrike" cap="none" dirty="0" err="1">
                <a:solidFill>
                  <a:srgbClr val="000000"/>
                </a:solidFill>
                <a:latin typeface="Poppins"/>
                <a:ea typeface="Poppins"/>
                <a:cs typeface="Poppins"/>
                <a:sym typeface="Poppins"/>
              </a:rPr>
              <a:t>fähig</a:t>
            </a:r>
            <a:r>
              <a:rPr lang="en-US" sz="2400" b="0" i="0" u="none" strike="noStrike" cap="none" dirty="0">
                <a:solidFill>
                  <a:srgbClr val="000000"/>
                </a:solidFill>
                <a:latin typeface="Poppins"/>
                <a:ea typeface="Poppins"/>
                <a:cs typeface="Poppins"/>
                <a:sym typeface="Poppins"/>
              </a:rPr>
              <a:t> bin.“</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„Wenn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Vorgaben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habe</a:t>
            </a:r>
            <a:r>
              <a:rPr lang="en-US" sz="2400" b="0" i="0" u="none" strike="noStrike" cap="none" dirty="0">
                <a:solidFill>
                  <a:srgbClr val="000000"/>
                </a:solidFill>
                <a:latin typeface="Poppins"/>
                <a:ea typeface="Poppins"/>
                <a:cs typeface="Poppins"/>
                <a:sym typeface="Poppins"/>
              </a:rPr>
              <a:t> ich </a:t>
            </a:r>
            <a:r>
              <a:rPr lang="en-US" sz="2400" b="0" i="0" u="none" strike="noStrike" cap="none" dirty="0" err="1">
                <a:solidFill>
                  <a:srgbClr val="000000"/>
                </a:solidFill>
                <a:latin typeface="Poppins"/>
                <a:ea typeface="Poppins"/>
                <a:cs typeface="Poppins"/>
                <a:sym typeface="Poppins"/>
              </a:rPr>
              <a:t>versagt</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a:t>
            </a:r>
            <a:r>
              <a:rPr lang="en-US" sz="2400" b="0" i="0" u="none" strike="noStrike" cap="none" dirty="0" err="1">
                <a:solidFill>
                  <a:srgbClr val="000000"/>
                </a:solidFill>
                <a:latin typeface="Poppins"/>
                <a:ea typeface="Poppins"/>
                <a:cs typeface="Poppins"/>
                <a:sym typeface="Poppins"/>
              </a:rPr>
              <a:t>Führungsaufgaben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sind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nichts</a:t>
            </a:r>
            <a:r>
              <a:rPr lang="en-US" sz="2400" b="0" i="0" u="none" strike="noStrike" cap="none" dirty="0">
                <a:solidFill>
                  <a:srgbClr val="000000"/>
                </a:solidFill>
                <a:latin typeface="Poppins"/>
                <a:ea typeface="Poppins"/>
                <a:cs typeface="Poppins"/>
                <a:sym typeface="Poppins"/>
              </a:rPr>
              <a:t> für Leute </a:t>
            </a:r>
            <a:r>
              <a:rPr lang="en-US" sz="2400" b="0" i="0" u="none" strike="noStrike" cap="none" dirty="0" err="1">
                <a:solidFill>
                  <a:srgbClr val="000000"/>
                </a:solidFill>
                <a:latin typeface="Poppins"/>
                <a:ea typeface="Poppins"/>
                <a:cs typeface="Poppins"/>
                <a:sym typeface="Poppins"/>
              </a:rPr>
              <a:t>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mich.</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Diese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führt</a:t>
            </a:r>
            <a:r>
              <a:rPr lang="en-US" sz="2400" b="0" i="0" u="none" strike="noStrike" cap="none" dirty="0">
                <a:solidFill>
                  <a:srgbClr val="000000"/>
                </a:solidFill>
                <a:latin typeface="Poppins"/>
                <a:ea typeface="Poppins"/>
                <a:cs typeface="Poppins"/>
                <a:sym typeface="Poppins"/>
              </a:rPr>
              <a:t> oft </a:t>
            </a:r>
            <a:r>
              <a:rPr lang="en-US" sz="2400" b="0" i="0" u="none" strike="noStrike" cap="none" dirty="0" err="1">
                <a:solidFill>
                  <a:srgbClr val="000000"/>
                </a:solidFill>
                <a:latin typeface="Poppins"/>
                <a:ea typeface="Poppins"/>
                <a:cs typeface="Poppins"/>
                <a:sym typeface="Poppins"/>
              </a:rPr>
              <a:t>dazu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Verantwortung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vermieden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wird</a:t>
            </a:r>
            <a:r>
              <a:rPr lang="en-US" sz="2400" b="0" i="0" u="none" strike="noStrike" cap="none" dirty="0">
                <a:solidFill>
                  <a:srgbClr val="000000"/>
                </a:solidFill>
                <a:latin typeface="Poppins"/>
                <a:ea typeface="Poppins"/>
                <a:cs typeface="Poppins"/>
                <a:sym typeface="Poppins"/>
              </a:rPr>
              <a:t>, man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Herausforderungen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zurückzieht</a:t>
            </a:r>
            <a:r>
              <a:rPr lang="en-US" sz="2400" b="0" i="0" u="none" strike="noStrike" cap="none" dirty="0">
                <a:solidFill>
                  <a:srgbClr val="000000"/>
                </a:solidFill>
                <a:latin typeface="Poppins"/>
                <a:ea typeface="Poppins"/>
                <a:cs typeface="Poppins"/>
                <a:sym typeface="Poppins"/>
              </a:rPr>
              <a:t>, Feedback </a:t>
            </a:r>
            <a:r>
              <a:rPr lang="en-US" sz="2400" b="0" i="0" u="none" strike="noStrike" cap="none" dirty="0" err="1">
                <a:solidFill>
                  <a:srgbClr val="000000"/>
                </a:solidFill>
                <a:latin typeface="Poppins"/>
                <a:ea typeface="Poppins"/>
                <a:cs typeface="Poppins"/>
                <a:sym typeface="Poppins"/>
              </a:rPr>
              <a:t>ablehnt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äußere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Faktoren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verantwortlich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macht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unter</a:t>
            </a:r>
            <a:r>
              <a:rPr lang="en-US" sz="2400" b="0" i="0" u="none" strike="noStrike" cap="none" dirty="0">
                <a:solidFill>
                  <a:srgbClr val="000000"/>
                </a:solidFill>
                <a:latin typeface="Poppins"/>
                <a:ea typeface="Poppins"/>
                <a:cs typeface="Poppins"/>
                <a:sym typeface="Poppins"/>
              </a:rPr>
              <a:t> Druck </a:t>
            </a:r>
            <a:r>
              <a:rPr lang="en-US" sz="2400" b="0" i="0" u="none" strike="noStrike" cap="none" dirty="0" err="1">
                <a:solidFill>
                  <a:srgbClr val="000000"/>
                </a:solidFill>
                <a:latin typeface="Poppins"/>
                <a:ea typeface="Poppins"/>
                <a:cs typeface="Poppins"/>
                <a:sym typeface="Poppins"/>
              </a:rPr>
              <a:t>weniger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Selbstvertrauen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zeigt</a:t>
            </a:r>
            <a:r>
              <a:rPr lang="en-US" sz="2400" b="0" i="0" u="none" strike="noStrike" cap="none" dirty="0">
                <a:solidFill>
                  <a:srgbClr val="000000"/>
                </a:solidFill>
                <a:latin typeface="Poppins"/>
                <a:ea typeface="Poppins"/>
                <a:cs typeface="Poppins"/>
                <a:sym typeface="Poppins"/>
              </a:rPr>
              <a:t>. Wenn </a:t>
            </a:r>
            <a:r>
              <a:rPr lang="en-US" sz="2400" b="0" i="0" u="none" strike="noStrike" cap="none" dirty="0" err="1">
                <a:solidFill>
                  <a:srgbClr val="000000"/>
                </a:solidFill>
                <a:latin typeface="Poppins"/>
                <a:ea typeface="Poppins"/>
                <a:cs typeface="Poppins"/>
                <a:sym typeface="Poppins"/>
              </a:rPr>
              <a:t>unerwartete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eintreten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festen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erstarren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zurückziehen</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45" name="Google Shape;345;p33"/>
          <p:cNvSpPr txBox="1"/>
          <p:nvPr/>
        </p:nvSpPr>
        <p:spPr>
          <a:xfrm>
            <a:off x="353491" y="423393"/>
            <a:ext cx="9497741"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a:solidFill>
                  <a:srgbClr val="000000"/>
                </a:solidFill>
                <a:latin typeface="Poppins"/>
                <a:ea typeface="Poppins"/>
                <a:cs typeface="Poppins"/>
                <a:sym typeface="Poppins"/>
              </a:rPr>
              <a:t>Eine </a:t>
            </a:r>
            <a:r>
              <a:rPr lang="en-US" sz="2600" b="1" i="0" u="none" strike="noStrike" cap="none" dirty="0" err="1">
                <a:solidFill>
                  <a:srgbClr val="000000"/>
                </a:solidFill>
                <a:latin typeface="Poppins"/>
                <a:ea typeface="Poppins"/>
                <a:cs typeface="Poppins"/>
                <a:sym typeface="Poppins"/>
              </a:rPr>
              <a:t>festgefahrene</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Denkweise</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bei</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Lernenden</a:t>
            </a:r>
            <a:r>
              <a:rPr lang="en-US" sz="2600" b="1" i="0" u="none" strike="noStrike" cap="none" dirty="0">
                <a:solidFill>
                  <a:srgbClr val="000000"/>
                </a:solidFill>
                <a:latin typeface="Poppins"/>
                <a:ea typeface="Poppins"/>
                <a:cs typeface="Poppins"/>
                <a:sym typeface="Poppins"/>
              </a:rPr>
              <a:t> in der </a:t>
            </a:r>
            <a:r>
              <a:rPr lang="en-US" sz="2600" b="1" i="0" u="none" strike="noStrike" cap="none" dirty="0" err="1">
                <a:solidFill>
                  <a:srgbClr val="000000"/>
                </a:solidFill>
                <a:latin typeface="Poppins"/>
                <a:ea typeface="Poppins"/>
                <a:cs typeface="Poppins"/>
                <a:sym typeface="Poppins"/>
              </a:rPr>
              <a:t>beruflichen</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Bildung</a:t>
            </a:r>
            <a:endParaRPr sz="1400" b="0" i="0" u="none" strike="noStrike" cap="none" dirty="0">
              <a:solidFill>
                <a:srgbClr val="000000"/>
              </a:solidFill>
              <a:latin typeface="Arial"/>
              <a:ea typeface="Arial"/>
              <a:cs typeface="Arial"/>
              <a:sym typeface="Arial"/>
            </a:endParaRPr>
          </a:p>
        </p:txBody>
      </p:sp>
      <p:grpSp>
        <p:nvGrpSpPr>
          <p:cNvPr id="346" name="Google Shape;346;p33"/>
          <p:cNvGrpSpPr/>
          <p:nvPr/>
        </p:nvGrpSpPr>
        <p:grpSpPr>
          <a:xfrm>
            <a:off x="11279555" y="946396"/>
            <a:ext cx="857867" cy="857867"/>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765440" y="2226096"/>
            <a:ext cx="604566" cy="604566"/>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52" name="Google Shape;352;p33"/>
          <p:cNvGrpSpPr/>
          <p:nvPr/>
        </p:nvGrpSpPr>
        <p:grpSpPr>
          <a:xfrm>
            <a:off x="11590531" y="681913"/>
            <a:ext cx="637633" cy="637633"/>
            <a:chOff x="0" y="0"/>
            <a:chExt cx="812800" cy="812800"/>
          </a:xfrm>
        </p:grpSpPr>
        <p:sp>
          <p:nvSpPr>
            <p:cNvPr id="353" name="Google Shape;35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55" name="Google Shape;355;p33"/>
          <p:cNvSpPr/>
          <p:nvPr/>
        </p:nvSpPr>
        <p:spPr>
          <a:xfrm>
            <a:off x="7706108" y="9546261"/>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34"/>
          <p:cNvPicPr preferRelativeResize="0"/>
          <p:nvPr/>
        </p:nvPicPr>
        <p:blipFill rotWithShape="1">
          <a:blip r:embed="rId3">
            <a:alphaModFix/>
          </a:blip>
          <a:srcRect l="39959" r="207"/>
          <a:stretch/>
        </p:blipFill>
        <p:spPr>
          <a:xfrm>
            <a:off x="13214554" y="-2664"/>
            <a:ext cx="9040761" cy="10287000"/>
          </a:xfrm>
          <a:prstGeom prst="rect">
            <a:avLst/>
          </a:prstGeom>
          <a:noFill/>
          <a:ln>
            <a:noFill/>
          </a:ln>
        </p:spPr>
      </p:pic>
      <p:sp>
        <p:nvSpPr>
          <p:cNvPr id="361" name="Google Shape;361;p34"/>
          <p:cNvSpPr/>
          <p:nvPr/>
        </p:nvSpPr>
        <p:spPr>
          <a:xfrm>
            <a:off x="9638116" y="143260"/>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362" name="Google Shape;362;p34"/>
          <p:cNvSpPr/>
          <p:nvPr/>
        </p:nvSpPr>
        <p:spPr>
          <a:xfrm rot="-4773720">
            <a:off x="5740091" y="3136101"/>
            <a:ext cx="12676724" cy="407710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34"/>
          <p:cNvSpPr txBox="1"/>
          <p:nvPr/>
        </p:nvSpPr>
        <p:spPr>
          <a:xfrm>
            <a:off x="306552" y="1364668"/>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Wachstumsmentalität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davon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Anstrengung</a:t>
            </a:r>
            <a:r>
              <a:rPr lang="en-US" sz="2400" b="0" i="0" u="none" strike="noStrike" cap="none" dirty="0">
                <a:solidFill>
                  <a:srgbClr val="000000"/>
                </a:solidFill>
                <a:latin typeface="Poppins"/>
                <a:ea typeface="Poppins"/>
                <a:cs typeface="Poppins"/>
                <a:sym typeface="Poppins"/>
              </a:rPr>
              <a:t>, Feedback und </a:t>
            </a:r>
            <a:r>
              <a:rPr lang="en-US" sz="2400" b="0" i="0" u="none" strike="noStrike" cap="none" dirty="0" err="1">
                <a:solidFill>
                  <a:srgbClr val="000000"/>
                </a:solidFill>
                <a:latin typeface="Poppins"/>
                <a:ea typeface="Poppins"/>
                <a:cs typeface="Poppins"/>
                <a:sym typeface="Poppins"/>
              </a:rPr>
              <a:t>strukturiertes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Üben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weiterentwickeln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lassen</a:t>
            </a:r>
            <a:r>
              <a:rPr lang="en-US" sz="2400" b="0" i="0" u="none" strike="noStrike" cap="none" dirty="0">
                <a:solidFill>
                  <a:srgbClr val="000000"/>
                </a:solidFill>
                <a:latin typeface="Poppins"/>
                <a:ea typeface="Poppins"/>
                <a:cs typeface="Poppins"/>
                <a:sym typeface="Poppins"/>
              </a:rPr>
              <a:t>. Ein </a:t>
            </a:r>
            <a:r>
              <a:rPr lang="en-US" sz="2400" b="0" i="0" u="none" strike="noStrike" cap="none" dirty="0" err="1">
                <a:solidFill>
                  <a:srgbClr val="000000"/>
                </a:solidFill>
                <a:latin typeface="Poppins"/>
                <a:ea typeface="Poppins"/>
                <a:cs typeface="Poppins"/>
                <a:sym typeface="Poppins"/>
              </a:rPr>
              <a:t>Lernender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Wachstumsmentalität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beispielsweise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denken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a:solidFill>
                  <a:srgbClr val="000000"/>
                </a:solidFill>
                <a:latin typeface="Poppins"/>
                <a:ea typeface="Poppins"/>
                <a:cs typeface="Poppins"/>
                <a:sym typeface="Poppins"/>
              </a:rPr>
              <a:t>Gedanken </a:t>
            </a:r>
            <a:r>
              <a:rPr lang="en-US" sz="2400" b="1" i="0" u="none" strike="noStrike" cap="none" dirty="0" err="1">
                <a:solidFill>
                  <a:srgbClr val="000000"/>
                </a:solidFill>
                <a:latin typeface="Poppins"/>
                <a:ea typeface="Poppins"/>
                <a:cs typeface="Poppins"/>
                <a:sym typeface="Poppins"/>
              </a:rPr>
              <a:t>bei</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einer</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wachstumsorientierten</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Denkweise</a:t>
            </a:r>
            <a:r>
              <a:rPr lang="en-US" sz="2400" b="1"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„Das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schwierig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aber</a:t>
            </a:r>
            <a:r>
              <a:rPr lang="en-US" sz="2400" b="0" i="0" u="none" strike="noStrike" cap="none" dirty="0">
                <a:solidFill>
                  <a:srgbClr val="000000"/>
                </a:solidFill>
                <a:latin typeface="Poppins"/>
                <a:ea typeface="Poppins"/>
                <a:cs typeface="Poppins"/>
                <a:sym typeface="Poppins"/>
              </a:rPr>
              <a:t> ich </a:t>
            </a:r>
            <a:r>
              <a:rPr lang="en-US" sz="2400" b="0" i="0" u="none" strike="noStrike" cap="none" dirty="0" err="1">
                <a:solidFill>
                  <a:srgbClr val="000000"/>
                </a:solidFill>
                <a:latin typeface="Poppins"/>
                <a:ea typeface="Poppins"/>
                <a:cs typeface="Poppins"/>
                <a:sym typeface="Poppins"/>
              </a:rPr>
              <a:t>kann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verbessern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„Ich </a:t>
            </a:r>
            <a:r>
              <a:rPr lang="en-US" sz="2400" b="0" i="0" u="none" strike="noStrike" cap="none" dirty="0" err="1">
                <a:solidFill>
                  <a:srgbClr val="000000"/>
                </a:solidFill>
                <a:latin typeface="Poppins"/>
                <a:ea typeface="Poppins"/>
                <a:cs typeface="Poppins"/>
                <a:sym typeface="Poppins"/>
              </a:rPr>
              <a:t>brauche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andere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Strategie</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„Feedback </a:t>
            </a:r>
            <a:r>
              <a:rPr lang="en-US" sz="2400" b="0" i="0" u="none" strike="noStrike" cap="none" dirty="0" err="1">
                <a:solidFill>
                  <a:srgbClr val="000000"/>
                </a:solidFill>
                <a:latin typeface="Poppins"/>
                <a:ea typeface="Poppins"/>
                <a:cs typeface="Poppins"/>
                <a:sym typeface="Poppins"/>
              </a:rPr>
              <a:t>hilft</a:t>
            </a:r>
            <a:r>
              <a:rPr lang="en-US" sz="2400" b="0" i="0" u="none" strike="noStrike" cap="none" dirty="0">
                <a:solidFill>
                  <a:srgbClr val="000000"/>
                </a:solidFill>
                <a:latin typeface="Poppins"/>
                <a:ea typeface="Poppins"/>
                <a:cs typeface="Poppins"/>
                <a:sym typeface="Poppins"/>
              </a:rPr>
              <a:t> mir, </a:t>
            </a:r>
            <a:r>
              <a:rPr lang="en-US" sz="2400" b="0" i="0" u="none" strike="noStrike" cap="none" dirty="0" err="1">
                <a:solidFill>
                  <a:srgbClr val="000000"/>
                </a:solidFill>
                <a:latin typeface="Poppins"/>
                <a:ea typeface="Poppins"/>
                <a:cs typeface="Poppins"/>
                <a:sym typeface="Poppins"/>
              </a:rPr>
              <a:t>meine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verfeinern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„Druck </a:t>
            </a:r>
            <a:r>
              <a:rPr lang="en-US" sz="2400" b="0" i="0" u="none" strike="noStrike" cap="none" dirty="0" err="1">
                <a:solidFill>
                  <a:srgbClr val="000000"/>
                </a:solidFill>
                <a:latin typeface="Poppins"/>
                <a:ea typeface="Poppins"/>
                <a:cs typeface="Poppins"/>
                <a:sym typeface="Poppins"/>
              </a:rPr>
              <a:t>hilft</a:t>
            </a:r>
            <a:r>
              <a:rPr lang="en-US" sz="2400" b="0" i="0" u="none" strike="noStrike" cap="none" dirty="0">
                <a:solidFill>
                  <a:srgbClr val="000000"/>
                </a:solidFill>
                <a:latin typeface="Poppins"/>
                <a:ea typeface="Poppins"/>
                <a:cs typeface="Poppins"/>
                <a:sym typeface="Poppins"/>
              </a:rPr>
              <a:t> mir, </a:t>
            </a:r>
            <a:r>
              <a:rPr lang="en-US" sz="2400" b="0" i="0" u="none" strike="noStrike" cap="none" dirty="0" err="1">
                <a:solidFill>
                  <a:srgbClr val="000000"/>
                </a:solidFill>
                <a:latin typeface="Poppins"/>
                <a:ea typeface="Poppins"/>
                <a:cs typeface="Poppins"/>
                <a:sym typeface="Poppins"/>
              </a:rPr>
              <a:t>Selbstvertrauen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aufzubauen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„Wenn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die Aufgabe </a:t>
            </a:r>
            <a:r>
              <a:rPr lang="en-US" sz="2400" b="0" i="0" u="none" strike="noStrike" cap="none" dirty="0" err="1">
                <a:solidFill>
                  <a:srgbClr val="000000"/>
                </a:solidFill>
                <a:latin typeface="Poppins"/>
                <a:ea typeface="Poppins"/>
                <a:cs typeface="Poppins"/>
                <a:sym typeface="Poppins"/>
              </a:rPr>
              <a:t>ändert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kann</a:t>
            </a:r>
            <a:r>
              <a:rPr lang="en-US" sz="2400" b="0" i="0" u="none" strike="noStrike" cap="none" dirty="0">
                <a:solidFill>
                  <a:srgbClr val="000000"/>
                </a:solidFill>
                <a:latin typeface="Poppins"/>
                <a:ea typeface="Poppins"/>
                <a:cs typeface="Poppins"/>
                <a:sym typeface="Poppins"/>
              </a:rPr>
              <a:t> ich </a:t>
            </a:r>
            <a:r>
              <a:rPr lang="en-US" sz="2400" b="0" i="0" u="none" strike="noStrike" cap="none" dirty="0" err="1">
                <a:solidFill>
                  <a:srgbClr val="000000"/>
                </a:solidFill>
                <a:latin typeface="Poppins"/>
                <a:ea typeface="Poppins"/>
                <a:cs typeface="Poppins"/>
                <a:sym typeface="Poppins"/>
              </a:rPr>
              <a:t>mich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anpassen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Diese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fördert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Beharrlichkeit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Problemlösung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Eigeninitiative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Reflexion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nach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Fehlern</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Bereitschaft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neue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Ansätze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auszuprobieren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sowie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Selbstvertrauen</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Führungsrollen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wachstumsorientierten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betrachten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Herausforderungen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eher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Training </a:t>
            </a:r>
            <a:r>
              <a:rPr lang="en-US" sz="2400" b="0" i="0" u="none" strike="noStrike" cap="none" dirty="0" err="1">
                <a:solidFill>
                  <a:srgbClr val="000000"/>
                </a:solidFill>
                <a:latin typeface="Poppins"/>
                <a:ea typeface="Poppins"/>
                <a:cs typeface="Poppins"/>
                <a:sym typeface="Poppins"/>
              </a:rPr>
              <a:t>denn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Bewertung</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65" name="Google Shape;365;p34"/>
          <p:cNvSpPr txBox="1"/>
          <p:nvPr/>
        </p:nvSpPr>
        <p:spPr>
          <a:xfrm>
            <a:off x="346013" y="397838"/>
            <a:ext cx="10419427"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err="1">
                <a:solidFill>
                  <a:srgbClr val="000000"/>
                </a:solidFill>
                <a:latin typeface="Poppins"/>
                <a:ea typeface="Poppins"/>
                <a:cs typeface="Poppins"/>
                <a:sym typeface="Poppins"/>
              </a:rPr>
              <a:t>Wachstumsorientiertes</a:t>
            </a:r>
            <a:r>
              <a:rPr lang="en-US" sz="2600" b="1" i="0" u="none" strike="noStrike" cap="none" dirty="0">
                <a:solidFill>
                  <a:srgbClr val="000000"/>
                </a:solidFill>
                <a:latin typeface="Poppins"/>
                <a:ea typeface="Poppins"/>
                <a:cs typeface="Poppins"/>
                <a:sym typeface="Poppins"/>
              </a:rPr>
              <a:t> Denken </a:t>
            </a:r>
            <a:r>
              <a:rPr lang="en-US" sz="2600" b="1" i="0" u="none" strike="noStrike" cap="none" dirty="0" err="1">
                <a:solidFill>
                  <a:srgbClr val="000000"/>
                </a:solidFill>
                <a:latin typeface="Poppins"/>
                <a:ea typeface="Poppins"/>
                <a:cs typeface="Poppins"/>
                <a:sym typeface="Poppins"/>
              </a:rPr>
              <a:t>bei</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Lernenden</a:t>
            </a:r>
            <a:r>
              <a:rPr lang="en-US" sz="2600" b="1" i="0" u="none" strike="noStrike" cap="none" dirty="0">
                <a:solidFill>
                  <a:srgbClr val="000000"/>
                </a:solidFill>
                <a:latin typeface="Poppins"/>
                <a:ea typeface="Poppins"/>
                <a:cs typeface="Poppins"/>
                <a:sym typeface="Poppins"/>
              </a:rPr>
              <a:t> in der </a:t>
            </a:r>
            <a:r>
              <a:rPr lang="en-US" sz="2600" b="1" i="0" u="none" strike="noStrike" cap="none" dirty="0" err="1">
                <a:solidFill>
                  <a:srgbClr val="000000"/>
                </a:solidFill>
                <a:latin typeface="Poppins"/>
                <a:ea typeface="Poppins"/>
                <a:cs typeface="Poppins"/>
                <a:sym typeface="Poppins"/>
              </a:rPr>
              <a:t>beruflichen</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Bildung</a:t>
            </a:r>
            <a:endParaRPr sz="1400" b="0" i="0" u="none" strike="noStrike" cap="none" dirty="0">
              <a:solidFill>
                <a:srgbClr val="000000"/>
              </a:solidFill>
              <a:latin typeface="Arial"/>
              <a:ea typeface="Arial"/>
              <a:cs typeface="Arial"/>
              <a:sym typeface="Arial"/>
            </a:endParaRPr>
          </a:p>
        </p:txBody>
      </p:sp>
      <p:grpSp>
        <p:nvGrpSpPr>
          <p:cNvPr id="366" name="Google Shape;366;p34"/>
          <p:cNvGrpSpPr/>
          <p:nvPr/>
        </p:nvGrpSpPr>
        <p:grpSpPr>
          <a:xfrm>
            <a:off x="11279555" y="946396"/>
            <a:ext cx="857867" cy="857867"/>
            <a:chOff x="0" y="0"/>
            <a:chExt cx="812800" cy="812800"/>
          </a:xfrm>
        </p:grpSpPr>
        <p:sp>
          <p:nvSpPr>
            <p:cNvPr id="367" name="Google Shape;36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9" name="Google Shape;369;p34"/>
          <p:cNvGrpSpPr/>
          <p:nvPr/>
        </p:nvGrpSpPr>
        <p:grpSpPr>
          <a:xfrm>
            <a:off x="10765440" y="2226096"/>
            <a:ext cx="604566" cy="604566"/>
            <a:chOff x="0" y="0"/>
            <a:chExt cx="812800" cy="812800"/>
          </a:xfrm>
        </p:grpSpPr>
        <p:sp>
          <p:nvSpPr>
            <p:cNvPr id="370" name="Google Shape;37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72" name="Google Shape;372;p34"/>
          <p:cNvGrpSpPr/>
          <p:nvPr/>
        </p:nvGrpSpPr>
        <p:grpSpPr>
          <a:xfrm>
            <a:off x="11590531" y="681913"/>
            <a:ext cx="637633" cy="637633"/>
            <a:chOff x="0" y="0"/>
            <a:chExt cx="812800" cy="812800"/>
          </a:xfrm>
        </p:grpSpPr>
        <p:sp>
          <p:nvSpPr>
            <p:cNvPr id="373" name="Google Shape;37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5" name="Google Shape;375;p34"/>
          <p:cNvSpPr/>
          <p:nvPr/>
        </p:nvSpPr>
        <p:spPr>
          <a:xfrm>
            <a:off x="7428338" y="953735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grpSp>
        <p:nvGrpSpPr>
          <p:cNvPr id="380" name="Google Shape;380;p35"/>
          <p:cNvGrpSpPr/>
          <p:nvPr/>
        </p:nvGrpSpPr>
        <p:grpSpPr>
          <a:xfrm>
            <a:off x="-1" y="4584074"/>
            <a:ext cx="18288001" cy="6357176"/>
            <a:chOff x="0" y="0"/>
            <a:chExt cx="5661114" cy="1674318"/>
          </a:xfrm>
        </p:grpSpPr>
        <p:sp>
          <p:nvSpPr>
            <p:cNvPr id="381" name="Google Shape;381;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01" name="Google Shape;401;p35"/>
          <p:cNvGrpSpPr/>
          <p:nvPr/>
        </p:nvGrpSpPr>
        <p:grpSpPr>
          <a:xfrm>
            <a:off x="-1" y="9944646"/>
            <a:ext cx="18288001" cy="837562"/>
            <a:chOff x="0" y="-57150"/>
            <a:chExt cx="11607985" cy="463550"/>
          </a:xfrm>
        </p:grpSpPr>
        <p:sp>
          <p:nvSpPr>
            <p:cNvPr id="402" name="Google Shape;402;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4" name="Google Shape;404;p35"/>
          <p:cNvGrpSpPr/>
          <p:nvPr/>
        </p:nvGrpSpPr>
        <p:grpSpPr>
          <a:xfrm>
            <a:off x="4131384" y="9913239"/>
            <a:ext cx="10025232" cy="837562"/>
            <a:chOff x="0" y="-57150"/>
            <a:chExt cx="5548478" cy="463550"/>
          </a:xfrm>
        </p:grpSpPr>
        <p:sp>
          <p:nvSpPr>
            <p:cNvPr id="405" name="Google Shape;405;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7" name="Google Shape;407;p3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 das wichtig ist: Übergreifende Kompetenzen</a:t>
            </a:r>
            <a:endParaRPr sz="1400" b="0" i="0" u="none" strike="noStrike" cap="none">
              <a:solidFill>
                <a:srgbClr val="000000"/>
              </a:solidFill>
              <a:latin typeface="Arial"/>
              <a:ea typeface="Arial"/>
              <a:cs typeface="Arial"/>
              <a:sym typeface="Arial"/>
            </a:endParaRPr>
          </a:p>
        </p:txBody>
      </p:sp>
      <p:sp>
        <p:nvSpPr>
          <p:cNvPr id="408" name="Google Shape;408;p35"/>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Entwickeln sich, wenn Lernende Fehler analysieren.</a:t>
            </a:r>
            <a:endParaRPr sz="1400" b="0" i="0" u="none" strike="noStrike" cap="none">
              <a:solidFill>
                <a:srgbClr val="000000"/>
              </a:solidFill>
              <a:latin typeface="Arial"/>
              <a:ea typeface="Arial"/>
              <a:cs typeface="Arial"/>
              <a:sym typeface="Arial"/>
            </a:endParaRPr>
          </a:p>
        </p:txBody>
      </p:sp>
      <p:sp>
        <p:nvSpPr>
          <p:cNvPr id="409" name="Google Shape;409;p35"/>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Kritisches Denken</a:t>
            </a: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Entwickelt sich, wenn Lernende trotz Unsicherheit Verantwortung übernehmen.</a:t>
            </a:r>
            <a:endParaRPr sz="1400" b="0" i="0" u="none" strike="noStrike" cap="none">
              <a:solidFill>
                <a:srgbClr val="000000"/>
              </a:solidFill>
              <a:latin typeface="Arial"/>
              <a:ea typeface="Arial"/>
              <a:cs typeface="Arial"/>
              <a:sym typeface="Arial"/>
            </a:endParaRPr>
          </a:p>
        </p:txBody>
      </p:sp>
      <p:sp>
        <p:nvSpPr>
          <p:cNvPr id="411" name="Google Shape;411;p35"/>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Führungsqualitäten</a:t>
            </a:r>
            <a:endParaRPr sz="1400" b="0" i="0" u="none" strike="noStrike" cap="none">
              <a:solidFill>
                <a:srgbClr val="000000"/>
              </a:solidFill>
              <a:latin typeface="Arial"/>
              <a:ea typeface="Arial"/>
              <a:cs typeface="Arial"/>
              <a:sym typeface="Arial"/>
            </a:endParaRPr>
          </a:p>
        </p:txBody>
      </p:sp>
      <p:sp>
        <p:nvSpPr>
          <p:cNvPr id="412" name="Google Shape;412;p35"/>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Verbessert sich, wenn Lernende das Reagieren unter Druck üben.</a:t>
            </a: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414" name="Google Shape;414;p35"/>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Wird gestärkt, wenn Lernende kontrollierte Variabilität erleben.</a:t>
            </a:r>
            <a:endParaRPr sz="1400" b="0" i="0" u="none" strike="noStrike" cap="none">
              <a:solidFill>
                <a:srgbClr val="000000"/>
              </a:solidFill>
              <a:latin typeface="Arial"/>
              <a:ea typeface="Arial"/>
              <a:cs typeface="Arial"/>
              <a:sym typeface="Arial"/>
            </a:endParaRPr>
          </a:p>
        </p:txBody>
      </p:sp>
      <p:sp>
        <p:nvSpPr>
          <p:cNvPr id="415" name="Google Shape;415;p35"/>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36"/>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423" name="Google Shape;423;p36"/>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24" name="Google Shape;424;p36"/>
          <p:cNvGrpSpPr/>
          <p:nvPr/>
        </p:nvGrpSpPr>
        <p:grpSpPr>
          <a:xfrm>
            <a:off x="5940775" y="946396"/>
            <a:ext cx="857867" cy="857867"/>
            <a:chOff x="0" y="0"/>
            <a:chExt cx="812800" cy="812800"/>
          </a:xfrm>
        </p:grpSpPr>
        <p:sp>
          <p:nvSpPr>
            <p:cNvPr id="425" name="Google Shape;42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7" name="Google Shape;427;p36"/>
          <p:cNvGrpSpPr/>
          <p:nvPr/>
        </p:nvGrpSpPr>
        <p:grpSpPr>
          <a:xfrm>
            <a:off x="6592862" y="2226096"/>
            <a:ext cx="604566" cy="604566"/>
            <a:chOff x="0" y="0"/>
            <a:chExt cx="812800" cy="812800"/>
          </a:xfrm>
        </p:grpSpPr>
        <p:sp>
          <p:nvSpPr>
            <p:cNvPr id="428" name="Google Shape;42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30" name="Google Shape;430;p36"/>
          <p:cNvGrpSpPr/>
          <p:nvPr/>
        </p:nvGrpSpPr>
        <p:grpSpPr>
          <a:xfrm>
            <a:off x="5825201" y="681913"/>
            <a:ext cx="637633" cy="637633"/>
            <a:chOff x="0" y="0"/>
            <a:chExt cx="812800" cy="812800"/>
          </a:xfrm>
        </p:grpSpPr>
        <p:sp>
          <p:nvSpPr>
            <p:cNvPr id="431" name="Google Shape;431;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33" name="Google Shape;433;p36"/>
          <p:cNvSpPr/>
          <p:nvPr/>
        </p:nvSpPr>
        <p:spPr>
          <a:xfrm>
            <a:off x="16724782" y="8850830"/>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36"/>
          <p:cNvSpPr/>
          <p:nvPr/>
        </p:nvSpPr>
        <p:spPr>
          <a:xfrm>
            <a:off x="13516835" y="944820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36"/>
          <p:cNvSpPr txBox="1"/>
          <p:nvPr/>
        </p:nvSpPr>
        <p:spPr>
          <a:xfrm>
            <a:off x="8784092" y="1579577"/>
            <a:ext cx="9152060" cy="788728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dirty="0" err="1">
                <a:solidFill>
                  <a:srgbClr val="17B8BB"/>
                </a:solidFill>
                <a:latin typeface="Poppins"/>
                <a:ea typeface="Poppins"/>
                <a:cs typeface="Poppins"/>
                <a:sym typeface="Poppins"/>
              </a:rPr>
              <a:t>Ausbilder</a:t>
            </a:r>
            <a:r>
              <a:rPr lang="en-US" sz="2400" b="1" i="0" u="none" strike="noStrike" cap="none" dirty="0">
                <a:solidFill>
                  <a:srgbClr val="17B8BB"/>
                </a:solidFill>
                <a:latin typeface="Poppins"/>
                <a:ea typeface="Poppins"/>
                <a:cs typeface="Poppins"/>
                <a:sym typeface="Poppins"/>
              </a:rPr>
              <a:t> in der </a:t>
            </a:r>
            <a:r>
              <a:rPr lang="en-US" sz="2400" b="1" i="0" u="none" strike="noStrike" cap="none" dirty="0" err="1">
                <a:solidFill>
                  <a:srgbClr val="17B8BB"/>
                </a:solidFill>
                <a:latin typeface="Poppins"/>
                <a:ea typeface="Poppins"/>
                <a:cs typeface="Poppins"/>
                <a:sym typeface="Poppins"/>
              </a:rPr>
              <a:t>beruflichen</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Bildung</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können</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diese</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Fähigkeit</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fördern</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indem</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sie</a:t>
            </a:r>
            <a:r>
              <a:rPr lang="en-US" sz="2400" b="1" i="0" u="none" strike="noStrike" cap="none" dirty="0">
                <a:solidFill>
                  <a:srgbClr val="17B8BB"/>
                </a:solidFill>
                <a:latin typeface="Poppins"/>
                <a:ea typeface="Poppins"/>
                <a:cs typeface="Poppins"/>
                <a:sym typeface="Poppins"/>
              </a:rPr>
              <a:t>:</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Anstrengung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Strategie</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Fortschritte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anstelle</a:t>
            </a:r>
            <a:r>
              <a:rPr lang="en-US" sz="2400" b="0" i="0" u="none" strike="noStrike" cap="none" dirty="0">
                <a:solidFill>
                  <a:srgbClr val="000000"/>
                </a:solidFill>
                <a:latin typeface="Poppins"/>
                <a:ea typeface="Poppins"/>
                <a:cs typeface="Poppins"/>
                <a:sym typeface="Poppins"/>
              </a:rPr>
              <a:t> von </a:t>
            </a:r>
            <a:r>
              <a:rPr lang="en-US" sz="2400" b="0" i="0" u="none" strike="noStrike" cap="none" dirty="0" err="1">
                <a:solidFill>
                  <a:srgbClr val="000000"/>
                </a:solidFill>
                <a:latin typeface="Poppins"/>
                <a:ea typeface="Poppins"/>
                <a:cs typeface="Poppins"/>
                <a:sym typeface="Poppins"/>
              </a:rPr>
              <a:t>angeborenen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loben</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Wiederholung</a:t>
            </a:r>
            <a:r>
              <a:rPr lang="en-US" sz="2400" b="0" i="0" u="none" strike="noStrike" cap="none" dirty="0">
                <a:solidFill>
                  <a:srgbClr val="000000"/>
                </a:solidFill>
                <a:latin typeface="Poppins"/>
                <a:ea typeface="Poppins"/>
                <a:cs typeface="Poppins"/>
                <a:sym typeface="Poppins"/>
              </a:rPr>
              <a:t> und Iteration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selbstverständlichen</a:t>
            </a:r>
            <a:r>
              <a:rPr lang="en-US" sz="2400" b="0" i="0" u="none" strike="noStrike" cap="none" dirty="0">
                <a:solidFill>
                  <a:srgbClr val="000000"/>
                </a:solidFill>
                <a:latin typeface="Poppins"/>
                <a:ea typeface="Poppins"/>
                <a:cs typeface="Poppins"/>
                <a:sym typeface="Poppins"/>
              </a:rPr>
              <a:t> Teil des </a:t>
            </a:r>
            <a:r>
              <a:rPr lang="en-US" sz="2400" b="0" i="0" u="none" strike="noStrike" cap="none" dirty="0" err="1">
                <a:solidFill>
                  <a:srgbClr val="000000"/>
                </a:solidFill>
                <a:latin typeface="Poppins"/>
                <a:ea typeface="Poppins"/>
                <a:cs typeface="Poppins"/>
                <a:sym typeface="Poppins"/>
              </a:rPr>
              <a:t>Lernprozesses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etablieren</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Aufgaben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entwerfen</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strukturierte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Neuplanung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beinhalten</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Herausforderungen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offen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nachbesprechen</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Nach </a:t>
            </a:r>
            <a:r>
              <a:rPr lang="en-US" sz="2400" b="0" i="0" u="none" strike="noStrike" cap="none" dirty="0" err="1">
                <a:solidFill>
                  <a:srgbClr val="000000"/>
                </a:solidFill>
                <a:latin typeface="Poppins"/>
                <a:ea typeface="Poppins"/>
                <a:cs typeface="Poppins"/>
                <a:sym typeface="Poppins"/>
              </a:rPr>
              <a:t>Schwierigkeiten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Reflexion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anregen</a:t>
            </a:r>
            <a:endParaRPr dirty="0"/>
          </a:p>
          <a:p>
            <a:pPr marL="0" marR="0" lvl="0" indent="0" algn="l" rtl="0">
              <a:lnSpc>
                <a:spcPct val="130009"/>
              </a:lnSpc>
              <a:spcBef>
                <a:spcPts val="150"/>
              </a:spcBef>
              <a:spcAft>
                <a:spcPts val="0"/>
              </a:spcAft>
              <a:buNone/>
            </a:pPr>
            <a:endParaRPr sz="2400" b="0"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dirty="0" err="1">
                <a:solidFill>
                  <a:srgbClr val="17B8BB"/>
                </a:solidFill>
                <a:latin typeface="Poppins"/>
                <a:ea typeface="Poppins"/>
                <a:cs typeface="Poppins"/>
                <a:sym typeface="Poppins"/>
              </a:rPr>
              <a:t>Anstatt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zu</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sagen</a:t>
            </a:r>
            <a:r>
              <a:rPr lang="en-US" sz="2400" b="0" i="0" u="none" strike="noStrike" cap="none" dirty="0">
                <a:solidFill>
                  <a:srgbClr val="17B8BB"/>
                </a:solidFill>
                <a:latin typeface="Poppins"/>
                <a:ea typeface="Poppins"/>
                <a:cs typeface="Poppins"/>
                <a:sym typeface="Poppins"/>
              </a:rPr>
              <a:t>: „Du </a:t>
            </a:r>
            <a:r>
              <a:rPr lang="en-US" sz="2400" b="0" i="0" u="none" strike="noStrike" cap="none" dirty="0" err="1">
                <a:solidFill>
                  <a:srgbClr val="17B8BB"/>
                </a:solidFill>
                <a:latin typeface="Poppins"/>
                <a:ea typeface="Poppins"/>
                <a:cs typeface="Poppins"/>
                <a:sym typeface="Poppins"/>
              </a:rPr>
              <a:t>bist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noch</a:t>
            </a:r>
            <a:r>
              <a:rPr lang="en-US" sz="2400" b="0" i="0" u="none" strike="noStrike" cap="none" dirty="0">
                <a:solidFill>
                  <a:srgbClr val="17B8BB"/>
                </a:solidFill>
                <a:latin typeface="Poppins"/>
                <a:ea typeface="Poppins"/>
                <a:cs typeface="Poppins"/>
                <a:sym typeface="Poppins"/>
              </a:rPr>
              <a:t> nicht </a:t>
            </a:r>
            <a:r>
              <a:rPr lang="en-US" sz="2400" b="0" i="0" u="none" strike="noStrike" cap="none" dirty="0" err="1">
                <a:solidFill>
                  <a:srgbClr val="17B8BB"/>
                </a:solidFill>
                <a:latin typeface="Poppins"/>
                <a:ea typeface="Poppins"/>
                <a:cs typeface="Poppins"/>
                <a:sym typeface="Poppins"/>
              </a:rPr>
              <a:t>bereit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diese</a:t>
            </a:r>
            <a:r>
              <a:rPr lang="en-US" sz="2400" b="0" i="0" u="none" strike="noStrike" cap="none" dirty="0">
                <a:solidFill>
                  <a:srgbClr val="17B8BB"/>
                </a:solidFill>
                <a:latin typeface="Poppins"/>
                <a:ea typeface="Poppins"/>
                <a:cs typeface="Poppins"/>
                <a:sym typeface="Poppins"/>
              </a:rPr>
              <a:t> Aufgabe </a:t>
            </a:r>
            <a:r>
              <a:rPr lang="en-US" sz="2400" b="0" i="0" u="none" strike="noStrike" cap="none" dirty="0" err="1">
                <a:solidFill>
                  <a:srgbClr val="17B8BB"/>
                </a:solidFill>
                <a:latin typeface="Poppins"/>
                <a:ea typeface="Poppins"/>
                <a:cs typeface="Poppins"/>
                <a:sym typeface="Poppins"/>
              </a:rPr>
              <a:t>zu</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leiten</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sagen</a:t>
            </a:r>
            <a:r>
              <a:rPr lang="en-US" sz="2400" b="0" i="0" u="none" strike="noStrike" cap="none" dirty="0">
                <a:solidFill>
                  <a:srgbClr val="17B8BB"/>
                </a:solidFill>
                <a:latin typeface="Poppins"/>
                <a:ea typeface="Poppins"/>
                <a:cs typeface="Poppins"/>
                <a:sym typeface="Poppins"/>
              </a:rPr>
              <a:t> Sie: „Du </a:t>
            </a:r>
            <a:r>
              <a:rPr lang="en-US" sz="2400" b="0" i="0" u="none" strike="noStrike" cap="none" dirty="0" err="1">
                <a:solidFill>
                  <a:srgbClr val="17B8BB"/>
                </a:solidFill>
                <a:latin typeface="Poppins"/>
                <a:ea typeface="Poppins"/>
                <a:cs typeface="Poppins"/>
                <a:sym typeface="Poppins"/>
              </a:rPr>
              <a:t>baust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gerade</a:t>
            </a:r>
            <a:r>
              <a:rPr lang="en-US" sz="2400" b="0" i="0" u="none" strike="noStrike" cap="none" dirty="0">
                <a:solidFill>
                  <a:srgbClr val="17B8BB"/>
                </a:solidFill>
                <a:latin typeface="Poppins"/>
                <a:ea typeface="Poppins"/>
                <a:cs typeface="Poppins"/>
                <a:sym typeface="Poppins"/>
              </a:rPr>
              <a:t> die </a:t>
            </a:r>
            <a:r>
              <a:rPr lang="en-US" sz="2400" b="0" i="0" u="none" strike="noStrike" cap="none" dirty="0" err="1">
                <a:solidFill>
                  <a:srgbClr val="17B8BB"/>
                </a:solidFill>
                <a:latin typeface="Poppins"/>
                <a:ea typeface="Poppins"/>
                <a:cs typeface="Poppins"/>
                <a:sym typeface="Poppins"/>
              </a:rPr>
              <a:t>Fähigkeiten</a:t>
            </a:r>
            <a:r>
              <a:rPr lang="en-US" sz="2400" b="0" i="0" u="none" strike="noStrike" cap="none" dirty="0">
                <a:solidFill>
                  <a:srgbClr val="17B8BB"/>
                </a:solidFill>
                <a:latin typeface="Poppins"/>
                <a:ea typeface="Poppins"/>
                <a:cs typeface="Poppins"/>
                <a:sym typeface="Poppins"/>
              </a:rPr>
              <a:t> auf, die du </a:t>
            </a:r>
            <a:r>
              <a:rPr lang="en-US" sz="2400" b="0" i="0" u="none" strike="noStrike" cap="none" dirty="0" err="1">
                <a:solidFill>
                  <a:srgbClr val="17B8BB"/>
                </a:solidFill>
                <a:latin typeface="Poppins"/>
                <a:ea typeface="Poppins"/>
                <a:cs typeface="Poppins"/>
                <a:sym typeface="Poppins"/>
              </a:rPr>
              <a:t>zum</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Leiten</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brauchst</a:t>
            </a:r>
            <a:r>
              <a:rPr lang="en-US" sz="2400" b="0" i="0" u="none" strike="noStrike" cap="none" dirty="0">
                <a:solidFill>
                  <a:srgbClr val="17B8BB"/>
                </a:solidFill>
                <a:latin typeface="Poppins"/>
                <a:ea typeface="Poppins"/>
                <a:cs typeface="Poppins"/>
                <a:sym typeface="Poppins"/>
              </a:rPr>
              <a:t> – </a:t>
            </a:r>
            <a:r>
              <a:rPr lang="en-US" sz="2400" b="0" i="0" u="none" strike="noStrike" cap="none" dirty="0" err="1">
                <a:solidFill>
                  <a:srgbClr val="17B8BB"/>
                </a:solidFill>
                <a:latin typeface="Poppins"/>
                <a:ea typeface="Poppins"/>
                <a:cs typeface="Poppins"/>
                <a:sym typeface="Poppins"/>
              </a:rPr>
              <a:t>welche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Unterstützung</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würde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dir</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helfen</a:t>
            </a:r>
            <a:r>
              <a:rPr lang="en-US" sz="2400" b="0" i="0" u="none" strike="noStrike" cap="none" dirty="0">
                <a:solidFill>
                  <a:srgbClr val="17B8BB"/>
                </a:solidFill>
                <a:latin typeface="Poppins"/>
                <a:ea typeface="Poppins"/>
                <a:cs typeface="Poppins"/>
                <a:sym typeface="Poppins"/>
              </a:rPr>
              <a:t>, den </a:t>
            </a:r>
            <a:r>
              <a:rPr lang="en-US" sz="2400" b="0" i="0" u="none" strike="noStrike" cap="none" dirty="0" err="1">
                <a:solidFill>
                  <a:srgbClr val="17B8BB"/>
                </a:solidFill>
                <a:latin typeface="Poppins"/>
                <a:ea typeface="Poppins"/>
                <a:cs typeface="Poppins"/>
                <a:sym typeface="Poppins"/>
              </a:rPr>
              <a:t>nächsten</a:t>
            </a:r>
            <a:r>
              <a:rPr lang="en-US" sz="2400" b="0" i="0" u="none" strike="noStrike" cap="none" dirty="0">
                <a:solidFill>
                  <a:srgbClr val="17B8BB"/>
                </a:solidFill>
                <a:latin typeface="Poppins"/>
                <a:ea typeface="Poppins"/>
                <a:cs typeface="Poppins"/>
                <a:sym typeface="Poppins"/>
              </a:rPr>
              <a:t> Schritt </a:t>
            </a:r>
            <a:r>
              <a:rPr lang="en-US" sz="2400" b="0" i="0" u="none" strike="noStrike" cap="none" dirty="0" err="1">
                <a:solidFill>
                  <a:srgbClr val="17B8BB"/>
                </a:solidFill>
                <a:latin typeface="Poppins"/>
                <a:ea typeface="Poppins"/>
                <a:cs typeface="Poppins"/>
                <a:sym typeface="Poppins"/>
              </a:rPr>
              <a:t>zu</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machen</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Sprache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prägt</a:t>
            </a:r>
            <a:r>
              <a:rPr lang="en-US" sz="2400" b="0" i="0" u="none" strike="noStrike" cap="none" dirty="0">
                <a:solidFill>
                  <a:srgbClr val="17B8BB"/>
                </a:solidFill>
                <a:latin typeface="Poppins"/>
                <a:ea typeface="Poppins"/>
                <a:cs typeface="Poppins"/>
                <a:sym typeface="Poppins"/>
              </a:rPr>
              <a:t> die </a:t>
            </a:r>
            <a:r>
              <a:rPr lang="en-US" sz="2400" b="0" i="0" u="none" strike="noStrike" cap="none" dirty="0" err="1">
                <a:solidFill>
                  <a:srgbClr val="17B8BB"/>
                </a:solidFill>
                <a:latin typeface="Poppins"/>
                <a:ea typeface="Poppins"/>
                <a:cs typeface="Poppins"/>
                <a:sym typeface="Poppins"/>
              </a:rPr>
              <a:t>Identität</a:t>
            </a:r>
            <a:r>
              <a:rPr lang="en-US" sz="2400" b="0" i="0" u="none" strike="noStrike" cap="none" dirty="0">
                <a:solidFill>
                  <a:srgbClr val="17B8BB"/>
                </a:solidFill>
                <a:latin typeface="Poppins"/>
                <a:ea typeface="Poppins"/>
                <a:cs typeface="Poppins"/>
                <a:sym typeface="Poppins"/>
              </a:rPr>
              <a:t> der </a:t>
            </a:r>
            <a:r>
              <a:rPr lang="en-US" sz="2400" b="0" i="0" u="none" strike="noStrike" cap="none" dirty="0" err="1">
                <a:solidFill>
                  <a:srgbClr val="17B8BB"/>
                </a:solidFill>
                <a:latin typeface="Poppins"/>
                <a:ea typeface="Poppins"/>
                <a:cs typeface="Poppins"/>
                <a:sym typeface="Poppins"/>
              </a:rPr>
              <a:t>Lernenden</a:t>
            </a:r>
            <a:r>
              <a:rPr lang="en-US" sz="2400" b="0" i="0" u="none" strike="noStrike" cap="none" dirty="0">
                <a:solidFill>
                  <a:srgbClr val="17B8BB"/>
                </a:solidFill>
                <a:latin typeface="Poppins"/>
                <a:ea typeface="Poppins"/>
                <a:cs typeface="Poppins"/>
                <a:sym typeface="Poppins"/>
              </a:rPr>
              <a:t>.</a:t>
            </a:r>
            <a:endParaRPr dirty="0"/>
          </a:p>
        </p:txBody>
      </p:sp>
      <p:sp>
        <p:nvSpPr>
          <p:cNvPr id="436" name="Google Shape;436;p36"/>
          <p:cNvSpPr txBox="1"/>
          <p:nvPr/>
        </p:nvSpPr>
        <p:spPr>
          <a:xfrm>
            <a:off x="8576344" y="476614"/>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Strategien für Lehrkräfte zur Förderung einer Wachstumsmentalität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7"/>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37"/>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7"/>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4" name="Google Shape;444;p37"/>
          <p:cNvGrpSpPr/>
          <p:nvPr/>
        </p:nvGrpSpPr>
        <p:grpSpPr>
          <a:xfrm>
            <a:off x="10165433" y="946396"/>
            <a:ext cx="857867" cy="857867"/>
            <a:chOff x="0" y="0"/>
            <a:chExt cx="812800" cy="812800"/>
          </a:xfrm>
        </p:grpSpPr>
        <p:sp>
          <p:nvSpPr>
            <p:cNvPr id="445" name="Google Shape;445;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7"/>
          <p:cNvGrpSpPr/>
          <p:nvPr/>
        </p:nvGrpSpPr>
        <p:grpSpPr>
          <a:xfrm>
            <a:off x="9651318" y="2226096"/>
            <a:ext cx="604566" cy="604566"/>
            <a:chOff x="0" y="0"/>
            <a:chExt cx="812800" cy="812800"/>
          </a:xfrm>
        </p:grpSpPr>
        <p:sp>
          <p:nvSpPr>
            <p:cNvPr id="448" name="Google Shape;448;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0" name="Google Shape;450;p37"/>
          <p:cNvGrpSpPr/>
          <p:nvPr/>
        </p:nvGrpSpPr>
        <p:grpSpPr>
          <a:xfrm>
            <a:off x="10476408" y="681913"/>
            <a:ext cx="637633" cy="637633"/>
            <a:chOff x="0" y="0"/>
            <a:chExt cx="812800" cy="812800"/>
          </a:xfrm>
        </p:grpSpPr>
        <p:sp>
          <p:nvSpPr>
            <p:cNvPr id="451" name="Google Shape;451;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4" name="Google Shape;454;p37"/>
          <p:cNvSpPr txBox="1"/>
          <p:nvPr/>
        </p:nvSpPr>
        <p:spPr>
          <a:xfrm>
            <a:off x="487001" y="4522481"/>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Danke</a:t>
            </a:r>
            <a:endParaRPr sz="1400" b="0" i="0" u="none" strike="noStrike" cap="none" dirty="0">
              <a:solidFill>
                <a:srgbClr val="000000"/>
              </a:solidFill>
              <a:latin typeface="Arial"/>
              <a:ea typeface="Arial"/>
              <a:cs typeface="Arial"/>
              <a:sym typeface="Arial"/>
            </a:endParaRPr>
          </a:p>
        </p:txBody>
      </p:sp>
      <p:sp>
        <p:nvSpPr>
          <p:cNvPr id="455" name="Google Shape;455;p37"/>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37"/>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37"/>
          <p:cNvSpPr txBox="1"/>
          <p:nvPr/>
        </p:nvSpPr>
        <p:spPr>
          <a:xfrm>
            <a:off x="636068" y="6773911"/>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Kontakt</a:t>
            </a:r>
            <a:endParaRPr sz="1400" b="0" i="0" u="none" strike="noStrike" cap="none" dirty="0">
              <a:solidFill>
                <a:srgbClr val="000000"/>
              </a:solidFill>
              <a:latin typeface="Arial"/>
              <a:ea typeface="Arial"/>
              <a:cs typeface="Arial"/>
              <a:sym typeface="Arial"/>
            </a:endParaRPr>
          </a:p>
        </p:txBody>
      </p:sp>
      <p:grpSp>
        <p:nvGrpSpPr>
          <p:cNvPr id="458" name="Google Shape;458;p37"/>
          <p:cNvGrpSpPr/>
          <p:nvPr/>
        </p:nvGrpSpPr>
        <p:grpSpPr>
          <a:xfrm>
            <a:off x="555937" y="7970706"/>
            <a:ext cx="6239170" cy="761091"/>
            <a:chOff x="0" y="-57150"/>
            <a:chExt cx="3800029" cy="463550"/>
          </a:xfrm>
        </p:grpSpPr>
        <p:sp>
          <p:nvSpPr>
            <p:cNvPr id="459" name="Google Shape;459;p37"/>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7"/>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61" name="Google Shape;461;p37"/>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37"/>
          <p:cNvSpPr/>
          <p:nvPr/>
        </p:nvSpPr>
        <p:spPr>
          <a:xfrm>
            <a:off x="260237" y="8079452"/>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37"/>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443013" y="8845880"/>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814642" y="927326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559537" y="852997"/>
            <a:ext cx="9534883" cy="864236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Anpassungsfähigkeit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Resilienz</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beziehen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auf die </a:t>
            </a:r>
            <a:r>
              <a:rPr lang="en-US" sz="2400" b="0" i="0" u="none" strike="noStrike" cap="none" dirty="0" err="1">
                <a:solidFill>
                  <a:srgbClr val="000000"/>
                </a:solidFill>
                <a:latin typeface="Poppins"/>
                <a:ea typeface="Poppins"/>
                <a:cs typeface="Poppins"/>
                <a:sym typeface="Poppins"/>
              </a:rPr>
              <a:t>strukturierte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antizipieren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a:t>
            </a:r>
            <a:r>
              <a:rPr lang="en-US" sz="2400" b="0" i="0" u="none" strike="noStrike" cap="none" dirty="0">
                <a:solidFill>
                  <a:srgbClr val="000000"/>
                </a:solidFill>
                <a:latin typeface="Poppins"/>
                <a:ea typeface="Poppins"/>
                <a:cs typeface="Poppins"/>
                <a:sym typeface="Poppins"/>
              </a:rPr>
              <a:t> Druck </a:t>
            </a:r>
            <a:r>
              <a:rPr lang="en-US" sz="2400" b="0" i="0" u="none" strike="noStrike" cap="none" dirty="0" err="1">
                <a:solidFill>
                  <a:srgbClr val="000000"/>
                </a:solidFill>
                <a:latin typeface="Poppins"/>
                <a:ea typeface="Poppins"/>
                <a:cs typeface="Poppins"/>
                <a:sym typeface="Poppins"/>
              </a:rPr>
              <a:t>konstruktiv</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reagieren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Lernstandards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auch</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Krisenzeiten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wahren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nachhaltige</a:t>
            </a:r>
            <a:r>
              <a:rPr lang="en-US" sz="2400" b="0" i="0" u="none" strike="noStrike" cap="none" dirty="0">
                <a:solidFill>
                  <a:srgbClr val="000000"/>
                </a:solidFill>
                <a:latin typeface="Poppins"/>
                <a:ea typeface="Poppins"/>
                <a:cs typeface="Poppins"/>
                <a:sym typeface="Poppins"/>
              </a:rPr>
              <a:t> Systeme </a:t>
            </a:r>
            <a:r>
              <a:rPr lang="en-US" sz="2400" b="0" i="0" u="none" strike="noStrike" cap="none" dirty="0" err="1">
                <a:solidFill>
                  <a:srgbClr val="000000"/>
                </a:solidFill>
                <a:latin typeface="Poppins"/>
                <a:ea typeface="Poppins"/>
                <a:cs typeface="Poppins"/>
                <a:sym typeface="Poppins"/>
              </a:rPr>
              <a:t>aufzubauen</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sowohl</a:t>
            </a:r>
            <a:r>
              <a:rPr lang="en-US" sz="2400" b="0" i="0" u="none" strike="noStrike" cap="none" dirty="0">
                <a:solidFill>
                  <a:srgbClr val="000000"/>
                </a:solidFill>
                <a:latin typeface="Poppins"/>
                <a:ea typeface="Poppins"/>
                <a:cs typeface="Poppins"/>
                <a:sym typeface="Poppins"/>
              </a:rPr>
              <a:t> das Personal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auch</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einem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dynamischen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Arbeitsmarktumfeld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unterstützen</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Bei </a:t>
            </a:r>
            <a:r>
              <a:rPr lang="en-US" sz="2400" b="0" i="0" u="none" strike="noStrike" cap="none" dirty="0" err="1">
                <a:solidFill>
                  <a:srgbClr val="000000"/>
                </a:solidFill>
                <a:latin typeface="Poppins"/>
                <a:ea typeface="Poppins"/>
                <a:cs typeface="Poppins"/>
                <a:sym typeface="Poppins"/>
              </a:rPr>
              <a:t>Resilienz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es nicht </a:t>
            </a:r>
            <a:r>
              <a:rPr lang="en-US" sz="2400" b="0" i="0" u="none" strike="noStrike" cap="none" dirty="0" err="1">
                <a:solidFill>
                  <a:srgbClr val="000000"/>
                </a:solidFill>
                <a:latin typeface="Poppins"/>
                <a:ea typeface="Poppins"/>
                <a:cs typeface="Poppins"/>
                <a:sym typeface="Poppins"/>
              </a:rPr>
              <a:t>darum</a:t>
            </a:r>
            <a:r>
              <a:rPr lang="en-US" sz="2400" b="0" i="0" u="none" strike="noStrike" cap="none" dirty="0">
                <a:solidFill>
                  <a:srgbClr val="000000"/>
                </a:solidFill>
                <a:latin typeface="Poppins"/>
                <a:ea typeface="Poppins"/>
                <a:cs typeface="Poppins"/>
                <a:sym typeface="Poppins"/>
              </a:rPr>
              <a:t>, Druck </a:t>
            </a:r>
            <a:r>
              <a:rPr lang="en-US" sz="2400" b="0" i="0" u="none" strike="noStrike" cap="none" dirty="0" err="1">
                <a:solidFill>
                  <a:srgbClr val="000000"/>
                </a:solidFill>
                <a:latin typeface="Poppins"/>
                <a:ea typeface="Poppins"/>
                <a:cs typeface="Poppins"/>
                <a:sym typeface="Poppins"/>
              </a:rPr>
              <a:t>stillschweigend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ertragen</a:t>
            </a:r>
            <a:r>
              <a:rPr lang="en-US" sz="2400" b="0" i="0" u="none" strike="noStrike" cap="none" dirty="0">
                <a:solidFill>
                  <a:srgbClr val="000000"/>
                </a:solidFill>
                <a:latin typeface="Poppins"/>
                <a:ea typeface="Poppins"/>
                <a:cs typeface="Poppins"/>
                <a:sym typeface="Poppins"/>
              </a:rPr>
              <a:t>. Es </a:t>
            </a:r>
            <a:r>
              <a:rPr lang="en-US" sz="2400" b="0" i="0" u="none" strike="noStrike" cap="none" dirty="0" err="1">
                <a:solidFill>
                  <a:srgbClr val="000000"/>
                </a:solidFill>
                <a:latin typeface="Poppins"/>
                <a:ea typeface="Poppins"/>
                <a:cs typeface="Poppins"/>
                <a:sym typeface="Poppins"/>
              </a:rPr>
              <a:t>geht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vielmehr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darum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Praktiken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Routinen</a:t>
            </a:r>
            <a:r>
              <a:rPr lang="en-US" sz="2400" b="0" i="0" u="none" strike="noStrike" cap="none" dirty="0">
                <a:solidFill>
                  <a:srgbClr val="000000"/>
                </a:solidFill>
                <a:latin typeface="Poppins"/>
                <a:ea typeface="Poppins"/>
                <a:cs typeface="Poppins"/>
                <a:sym typeface="Poppins"/>
              </a:rPr>
              <a:t> und Systeme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entwickeln</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auch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Bedingungen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effektive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Leistung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ermöglichen</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Am Ende dieses </a:t>
            </a:r>
            <a:r>
              <a:rPr lang="en-US" sz="2400" b="0" i="0" u="none" strike="noStrike" cap="none" dirty="0" err="1">
                <a:solidFill>
                  <a:srgbClr val="000000"/>
                </a:solidFill>
                <a:latin typeface="Poppins"/>
                <a:ea typeface="Poppins"/>
                <a:cs typeface="Poppins"/>
                <a:sym typeface="Poppins"/>
              </a:rPr>
              <a:t>Moduls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Sie </a:t>
            </a:r>
            <a:r>
              <a:rPr lang="en-US" sz="2400" b="0" i="0" u="none" strike="noStrike" cap="none" dirty="0" err="1">
                <a:solidFill>
                  <a:srgbClr val="000000"/>
                </a:solidFill>
                <a:latin typeface="Poppins"/>
                <a:ea typeface="Poppins"/>
                <a:cs typeface="Poppins"/>
                <a:sym typeface="Poppins"/>
              </a:rPr>
              <a:t>gelernt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Anpassungsfähigkeit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stärken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bewusst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Druck </a:t>
            </a:r>
            <a:r>
              <a:rPr lang="en-US" sz="2400" b="0" i="0" u="none" strike="noStrike" cap="none" dirty="0" err="1">
                <a:solidFill>
                  <a:srgbClr val="000000"/>
                </a:solidFill>
                <a:latin typeface="Poppins"/>
                <a:ea typeface="Poppins"/>
                <a:cs typeface="Poppins"/>
                <a:sym typeface="Poppins"/>
              </a:rPr>
              <a:t>umzugehen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Erwartungen</a:t>
            </a:r>
            <a:r>
              <a:rPr lang="en-US" sz="2400" b="0" i="0" u="none" strike="noStrike" cap="none" dirty="0">
                <a:solidFill>
                  <a:srgbClr val="000000"/>
                </a:solidFill>
                <a:latin typeface="Poppins"/>
                <a:ea typeface="Poppins"/>
                <a:cs typeface="Poppins"/>
                <a:sym typeface="Poppins"/>
              </a:rPr>
              <a:t> am </a:t>
            </a:r>
            <a:r>
              <a:rPr lang="en-US" sz="2400" b="0" i="0" u="none" strike="noStrike" cap="none" dirty="0" err="1">
                <a:solidFill>
                  <a:srgbClr val="000000"/>
                </a:solidFill>
                <a:latin typeface="Poppins"/>
                <a:ea typeface="Poppins"/>
                <a:cs typeface="Poppins"/>
                <a:sym typeface="Poppins"/>
              </a:rPr>
              <a:t>Arbeitsplatz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vorzubereiten</a:t>
            </a:r>
            <a:r>
              <a:rPr lang="en-US" sz="2400" b="0" i="0" u="none" strike="noStrike" cap="none" dirty="0">
                <a:solidFill>
                  <a:srgbClr val="000000"/>
                </a:solidFill>
                <a:latin typeface="Poppins"/>
                <a:ea typeface="Poppins"/>
                <a:cs typeface="Poppins"/>
                <a:sym typeface="Poppins"/>
              </a:rPr>
              <a:t> und in </a:t>
            </a:r>
            <a:r>
              <a:rPr lang="en-US" sz="2400" b="0" i="0" u="none" strike="noStrike" cap="none" dirty="0" err="1">
                <a:solidFill>
                  <a:srgbClr val="000000"/>
                </a:solidFill>
                <a:latin typeface="Poppins"/>
                <a:ea typeface="Poppins"/>
                <a:cs typeface="Poppins"/>
                <a:sym typeface="Poppins"/>
              </a:rPr>
              <a:t>Ihrem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Unterricht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Wachstumsmentalität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fördern</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130" name="Google Shape;130;p23"/>
          <p:cNvSpPr txBox="1"/>
          <p:nvPr/>
        </p:nvSpPr>
        <p:spPr>
          <a:xfrm>
            <a:off x="6264777" y="379043"/>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Einführung</a:t>
            </a:r>
            <a:r>
              <a:rPr lang="en-US" sz="2800" b="1" i="0" u="none" strike="noStrike" cap="none" dirty="0">
                <a:solidFill>
                  <a:srgbClr val="000000"/>
                </a:solidFill>
                <a:latin typeface="Poppins"/>
                <a:ea typeface="Poppins"/>
                <a:cs typeface="Poppins"/>
                <a:sym typeface="Poppins"/>
              </a:rPr>
              <a:t> &amp; </a:t>
            </a:r>
            <a:r>
              <a:rPr lang="en-US" sz="2800" b="1" i="0" u="none" strike="noStrike" cap="none" dirty="0" err="1">
                <a:solidFill>
                  <a:srgbClr val="000000"/>
                </a:solidFill>
                <a:latin typeface="Poppins"/>
                <a:ea typeface="Poppins"/>
                <a:cs typeface="Poppins"/>
                <a:sym typeface="Poppins"/>
              </a:rPr>
              <a:t>Lernziele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80902" y="888973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48" name="Google Shape;148;p24"/>
          <p:cNvSpPr/>
          <p:nvPr/>
        </p:nvSpPr>
        <p:spPr>
          <a:xfrm>
            <a:off x="13347887" y="936239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22569" y="1435259"/>
            <a:ext cx="9250637" cy="816223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Anpassungsfähigkeit</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Fähigkeit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konstruktiv</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Umstände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reagieren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dabei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Qualität</a:t>
            </a:r>
            <a:r>
              <a:rPr lang="en-US" sz="2400" b="0" i="0" u="none" strike="noStrike" cap="none" dirty="0">
                <a:solidFill>
                  <a:srgbClr val="000000"/>
                </a:solidFill>
                <a:latin typeface="Poppins"/>
                <a:ea typeface="Poppins"/>
                <a:cs typeface="Poppins"/>
                <a:sym typeface="Poppins"/>
              </a:rPr>
              <a:t>, Standards und das </a:t>
            </a:r>
            <a:r>
              <a:rPr lang="en-US" sz="2400" b="0" i="0" u="none" strike="noStrike" cap="none" dirty="0" err="1">
                <a:solidFill>
                  <a:srgbClr val="000000"/>
                </a:solidFill>
                <a:latin typeface="Poppins"/>
                <a:ea typeface="Poppins"/>
                <a:cs typeface="Poppins"/>
                <a:sym typeface="Poppins"/>
              </a:rPr>
              <a:t>Vertrauen</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wahren</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sind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an der </a:t>
            </a:r>
            <a:r>
              <a:rPr lang="en-US" sz="2400" b="0" i="0" u="none" strike="noStrike" cap="none" dirty="0" err="1">
                <a:solidFill>
                  <a:srgbClr val="000000"/>
                </a:solidFill>
                <a:latin typeface="Poppins"/>
                <a:ea typeface="Poppins"/>
                <a:cs typeface="Poppins"/>
                <a:sym typeface="Poppins"/>
              </a:rPr>
              <a:t>Tagesordnung</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Anforderungen</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Arbeitgeber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entwickeln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weiter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Technologien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aktualisiert</a:t>
            </a:r>
            <a:r>
              <a:rPr lang="en-US" sz="2400" b="0" i="0" u="none" strike="noStrike" cap="none" dirty="0">
                <a:solidFill>
                  <a:srgbClr val="000000"/>
                </a:solidFill>
                <a:latin typeface="Poppins"/>
                <a:ea typeface="Poppins"/>
                <a:cs typeface="Poppins"/>
                <a:sym typeface="Poppins"/>
              </a:rPr>
              <a:t>, das </a:t>
            </a:r>
            <a:r>
              <a:rPr lang="en-US" sz="2400" b="0" i="0" u="none" strike="noStrike" cap="none" dirty="0" err="1">
                <a:solidFill>
                  <a:srgbClr val="000000"/>
                </a:solidFill>
                <a:latin typeface="Poppins"/>
                <a:ea typeface="Poppins"/>
                <a:cs typeface="Poppins"/>
                <a:sym typeface="Poppins"/>
              </a:rPr>
              <a:t>Profil</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verändert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Praktika</a:t>
            </a:r>
            <a:r>
              <a:rPr lang="en-US" sz="2400" b="0" i="0" u="none" strike="noStrike" cap="none" dirty="0">
                <a:solidFill>
                  <a:srgbClr val="000000"/>
                </a:solidFill>
                <a:latin typeface="Poppins"/>
                <a:ea typeface="Poppins"/>
                <a:cs typeface="Poppins"/>
                <a:sym typeface="Poppins"/>
              </a:rPr>
              <a:t> fallen </a:t>
            </a:r>
            <a:r>
              <a:rPr lang="en-US" sz="2400" b="0" i="0" u="none" strike="noStrike" cap="none" dirty="0" err="1">
                <a:solidFill>
                  <a:srgbClr val="000000"/>
                </a:solidFill>
                <a:latin typeface="Poppins"/>
                <a:ea typeface="Poppins"/>
                <a:cs typeface="Poppins"/>
                <a:sym typeface="Poppins"/>
              </a:rPr>
              <a:t>aus</a:t>
            </a:r>
            <a:r>
              <a:rPr lang="en-US" sz="2400" b="0" i="0" u="none" strike="noStrike" cap="none" dirty="0">
                <a:solidFill>
                  <a:srgbClr val="000000"/>
                </a:solidFill>
                <a:latin typeface="Poppins"/>
                <a:ea typeface="Poppins"/>
                <a:cs typeface="Poppins"/>
                <a:sym typeface="Poppins"/>
              </a:rPr>
              <a:t> und die </a:t>
            </a:r>
            <a:r>
              <a:rPr lang="en-US" sz="2400" b="0" i="0" u="none" strike="noStrike" cap="none" dirty="0" err="1">
                <a:solidFill>
                  <a:srgbClr val="000000"/>
                </a:solidFill>
                <a:latin typeface="Poppins"/>
                <a:ea typeface="Poppins"/>
                <a:cs typeface="Poppins"/>
                <a:sym typeface="Poppins"/>
              </a:rPr>
              <a:t>Erwartungen</a:t>
            </a:r>
            <a:r>
              <a:rPr lang="en-US" sz="2400" b="0" i="0" u="none" strike="noStrike" cap="none" dirty="0">
                <a:solidFill>
                  <a:srgbClr val="000000"/>
                </a:solidFill>
                <a:latin typeface="Poppins"/>
                <a:ea typeface="Poppins"/>
                <a:cs typeface="Poppins"/>
                <a:sym typeface="Poppins"/>
              </a:rPr>
              <a:t> des </a:t>
            </a:r>
            <a:r>
              <a:rPr lang="en-US" sz="2400" b="0" i="0" u="none" strike="noStrike" cap="none" dirty="0" err="1">
                <a:solidFill>
                  <a:srgbClr val="000000"/>
                </a:solidFill>
                <a:latin typeface="Poppins"/>
                <a:ea typeface="Poppins"/>
                <a:cs typeface="Poppins"/>
                <a:sym typeface="Poppins"/>
              </a:rPr>
              <a:t>Arbeitsmarktes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passen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rasch</a:t>
            </a:r>
            <a:r>
              <a:rPr lang="en-US" sz="2400" b="0" i="0" u="none" strike="noStrike" cap="none" dirty="0">
                <a:solidFill>
                  <a:srgbClr val="000000"/>
                </a:solidFill>
                <a:latin typeface="Poppins"/>
                <a:ea typeface="Poppins"/>
                <a:cs typeface="Poppins"/>
                <a:sym typeface="Poppins"/>
              </a:rPr>
              <a:t> an.</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Resilienz</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kein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Persönlichkeitsmerkmal</a:t>
            </a:r>
            <a:r>
              <a:rPr lang="en-US" sz="2400" b="0" i="0" u="none" strike="noStrike" cap="none" dirty="0">
                <a:solidFill>
                  <a:srgbClr val="000000"/>
                </a:solidFill>
                <a:latin typeface="Poppins"/>
                <a:ea typeface="Poppins"/>
                <a:cs typeface="Poppins"/>
                <a:sym typeface="Poppins"/>
              </a:rPr>
              <a:t>. Es </a:t>
            </a:r>
            <a:r>
              <a:rPr lang="en-US" sz="2400" b="0" i="0" u="none" strike="noStrike" cap="none" dirty="0" err="1">
                <a:solidFill>
                  <a:srgbClr val="000000"/>
                </a:solidFill>
                <a:latin typeface="Poppins"/>
                <a:ea typeface="Poppins"/>
                <a:cs typeface="Poppins"/>
                <a:sym typeface="Poppins"/>
              </a:rPr>
              <a:t>handelt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um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berufliche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Kompetenz</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gestärkt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kann</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Lehrkräfte</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strukturierter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Anpassungsfähigkeit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halten</a:t>
            </a:r>
            <a:r>
              <a:rPr lang="en-US" sz="2400" b="0" i="0" u="none" strike="noStrike" cap="none" dirty="0">
                <a:solidFill>
                  <a:srgbClr val="000000"/>
                </a:solidFill>
                <a:latin typeface="Poppins"/>
                <a:ea typeface="Poppins"/>
                <a:cs typeface="Poppins"/>
                <a:sym typeface="Poppins"/>
              </a:rPr>
              <a:t> Standards </a:t>
            </a:r>
            <a:r>
              <a:rPr lang="en-US" sz="2400" b="0" i="0" u="none" strike="noStrike" cap="none" dirty="0" err="1">
                <a:solidFill>
                  <a:srgbClr val="000000"/>
                </a:solidFill>
                <a:latin typeface="Poppins"/>
                <a:ea typeface="Poppins"/>
                <a:cs typeface="Poppins"/>
                <a:sym typeface="Poppins"/>
              </a:rPr>
              <a:t>aufrecht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passen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gleichzeitig</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Ausbildungswege</a:t>
            </a:r>
            <a:r>
              <a:rPr lang="en-US" sz="2400" b="0" i="0" u="none" strike="noStrike" cap="none" dirty="0">
                <a:solidFill>
                  <a:srgbClr val="000000"/>
                </a:solidFill>
                <a:latin typeface="Poppins"/>
                <a:ea typeface="Poppins"/>
                <a:cs typeface="Poppins"/>
                <a:sym typeface="Poppins"/>
              </a:rPr>
              <a:t> an.</a:t>
            </a:r>
            <a:endParaRPr sz="2400" b="0" i="0" u="none" strike="noStrike" cap="none" dirty="0">
              <a:solidFill>
                <a:srgbClr val="000000"/>
              </a:solidFill>
              <a:latin typeface="Arial"/>
              <a:ea typeface="Arial"/>
              <a:cs typeface="Arial"/>
              <a:sym typeface="Arial"/>
            </a:endParaRPr>
          </a:p>
        </p:txBody>
      </p:sp>
      <p:sp>
        <p:nvSpPr>
          <p:cNvPr id="150" name="Google Shape;150;p24"/>
          <p:cNvSpPr txBox="1"/>
          <p:nvPr/>
        </p:nvSpPr>
        <p:spPr>
          <a:xfrm>
            <a:off x="8722569" y="400928"/>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1: </a:t>
            </a:r>
            <a:r>
              <a:rPr lang="en-US" sz="2800" b="1" i="0" u="none" strike="noStrike" cap="none" dirty="0" err="1">
                <a:solidFill>
                  <a:srgbClr val="000000"/>
                </a:solidFill>
                <a:latin typeface="Poppins"/>
                <a:ea typeface="Poppins"/>
                <a:cs typeface="Poppins"/>
                <a:sym typeface="Poppins"/>
              </a:rPr>
              <a:t>Anpassungsfähigkeit</a:t>
            </a:r>
            <a:r>
              <a:rPr lang="en-US" sz="2800" b="1" i="0" u="none" strike="noStrike" cap="none" dirty="0">
                <a:solidFill>
                  <a:srgbClr val="000000"/>
                </a:solidFill>
                <a:latin typeface="Poppins"/>
                <a:ea typeface="Poppins"/>
                <a:cs typeface="Poppins"/>
                <a:sym typeface="Poppins"/>
              </a:rPr>
              <a:t> in der </a:t>
            </a:r>
            <a:r>
              <a:rPr lang="en-US" sz="2800" b="1" i="0" u="none" strike="noStrike" cap="none" dirty="0" err="1">
                <a:solidFill>
                  <a:srgbClr val="000000"/>
                </a:solidFill>
                <a:latin typeface="Poppins"/>
                <a:ea typeface="Poppins"/>
                <a:cs typeface="Poppins"/>
                <a:sym typeface="Poppins"/>
              </a:rPr>
              <a:t>beruflichen</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Bildung</a:t>
            </a:r>
            <a:r>
              <a:rPr lang="en-US" sz="2800" b="1" i="0" u="none" strike="noStrike" cap="none" dirty="0">
                <a:solidFill>
                  <a:srgbClr val="000000"/>
                </a:solidFill>
                <a:latin typeface="Poppins"/>
                <a:ea typeface="Poppins"/>
                <a:cs typeface="Poppins"/>
                <a:sym typeface="Poppins"/>
              </a:rPr>
              <a:t> verstehen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Vier Elemente der Anpassungsfähigkeit</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Kognitive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Emotionale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Entscheidungsfindung</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Bewusstsein</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199" y="2100000"/>
            <a:ext cx="9126759" cy="5157309"/>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Kognitive</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Flexibilität</a:t>
            </a:r>
            <a:r>
              <a:rPr lang="en-US" sz="2400" b="1" i="0" u="none" strike="noStrike" cap="none" dirty="0">
                <a:solidFill>
                  <a:srgbClr val="10146E"/>
                </a:solidFill>
                <a:latin typeface="Poppins"/>
                <a:ea typeface="Poppins"/>
                <a:cs typeface="Poppins"/>
                <a:sym typeface="Poppins"/>
              </a:rPr>
              <a:t> – </a:t>
            </a:r>
            <a:r>
              <a:rPr lang="en-US" sz="2400" b="0" i="0" u="none" strike="noStrike" cap="none" dirty="0">
                <a:solidFill>
                  <a:srgbClr val="333333"/>
                </a:solidFill>
                <a:latin typeface="Poppins"/>
                <a:ea typeface="Poppins"/>
                <a:cs typeface="Poppins"/>
                <a:sym typeface="Poppins"/>
              </a:rPr>
              <a:t>die </a:t>
            </a:r>
            <a:r>
              <a:rPr lang="en-US" sz="2400" b="0" i="0" u="none" strike="noStrike" cap="none" dirty="0" err="1">
                <a:solidFill>
                  <a:srgbClr val="333333"/>
                </a:solidFill>
                <a:latin typeface="Poppins"/>
                <a:ea typeface="Poppins"/>
                <a:cs typeface="Poppins"/>
                <a:sym typeface="Poppins"/>
              </a:rPr>
              <a:t>Fähigkeit</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Einschränkungen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als</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lösbare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Herausforderungen</a:t>
            </a:r>
            <a:r>
              <a:rPr lang="en-US" sz="2400" b="0" i="0" u="none" strike="noStrike" cap="none" dirty="0">
                <a:solidFill>
                  <a:srgbClr val="333333"/>
                </a:solidFill>
                <a:latin typeface="Poppins"/>
                <a:ea typeface="Poppins"/>
                <a:cs typeface="Poppins"/>
                <a:sym typeface="Poppins"/>
              </a:rPr>
              <a:t> neu </a:t>
            </a:r>
            <a:r>
              <a:rPr lang="en-US" sz="2400" b="0" i="0" u="none" strike="noStrike" cap="none" dirty="0" err="1">
                <a:solidFill>
                  <a:srgbClr val="333333"/>
                </a:solidFill>
                <a:latin typeface="Poppins"/>
                <a:ea typeface="Poppins"/>
                <a:cs typeface="Poppins"/>
                <a:sym typeface="Poppins"/>
              </a:rPr>
              <a:t>zu</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definieren</a:t>
            </a:r>
            <a:endParaRPr dirty="0"/>
          </a:p>
          <a:p>
            <a:pPr marL="0" marR="0" lvl="0" indent="0" algn="l" rtl="0">
              <a:lnSpc>
                <a:spcPct val="120000"/>
              </a:lnSpc>
              <a:spcBef>
                <a:spcPts val="2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Emotionale</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Regulierung</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unter</a:t>
            </a:r>
            <a:r>
              <a:rPr lang="en-US" sz="2400" b="0" i="0" u="none" strike="noStrike" cap="none" dirty="0">
                <a:solidFill>
                  <a:srgbClr val="333333"/>
                </a:solidFill>
                <a:latin typeface="Poppins"/>
                <a:ea typeface="Poppins"/>
                <a:cs typeface="Poppins"/>
                <a:sym typeface="Poppins"/>
              </a:rPr>
              <a:t> Druck </a:t>
            </a:r>
            <a:r>
              <a:rPr lang="en-US" sz="2400" b="0" i="0" u="none" strike="noStrike" cap="none" dirty="0" err="1">
                <a:solidFill>
                  <a:srgbClr val="333333"/>
                </a:solidFill>
                <a:latin typeface="Poppins"/>
                <a:ea typeface="Poppins"/>
                <a:cs typeface="Poppins"/>
                <a:sym typeface="Poppins"/>
              </a:rPr>
              <a:t>Gelassenheit</a:t>
            </a:r>
            <a:r>
              <a:rPr lang="en-US" sz="2400" b="0" i="0" u="none" strike="noStrike" cap="none" dirty="0">
                <a:solidFill>
                  <a:srgbClr val="333333"/>
                </a:solidFill>
                <a:latin typeface="Poppins"/>
                <a:ea typeface="Poppins"/>
                <a:cs typeface="Poppins"/>
                <a:sym typeface="Poppins"/>
              </a:rPr>
              <a:t> und </a:t>
            </a:r>
            <a:r>
              <a:rPr lang="en-US" sz="2400" b="0" i="0" u="none" strike="noStrike" cap="none" dirty="0" err="1">
                <a:solidFill>
                  <a:srgbClr val="333333"/>
                </a:solidFill>
                <a:latin typeface="Poppins"/>
                <a:ea typeface="Poppins"/>
                <a:cs typeface="Poppins"/>
                <a:sym typeface="Poppins"/>
              </a:rPr>
              <a:t>Klarheit</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bewahren</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Strukturierte</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Entscheidungsfindung</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methodisches</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statt</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reaktives</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Handeln</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Situationsbewusstsein</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erkennen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wann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Veränderungen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eine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Eskalation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oder</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Anpassung</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erfordern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5910928" y="538711"/>
            <a:ext cx="6826157"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Selbstbewertung</a:t>
            </a:r>
            <a:r>
              <a:rPr lang="en-US" sz="4499" b="1" i="0" u="none" strike="noStrike" cap="none" dirty="0">
                <a:solidFill>
                  <a:srgbClr val="000000"/>
                </a:solidFill>
                <a:latin typeface="Poppins"/>
                <a:ea typeface="Poppins"/>
                <a:cs typeface="Poppins"/>
                <a:sym typeface="Poppins"/>
              </a:rPr>
              <a:t> der </a:t>
            </a:r>
            <a:r>
              <a:rPr lang="en-US" sz="4499" b="1" i="0" u="none" strike="noStrike" cap="none" dirty="0" err="1">
                <a:solidFill>
                  <a:srgbClr val="000000"/>
                </a:solidFill>
                <a:latin typeface="Poppins"/>
                <a:ea typeface="Poppins"/>
                <a:cs typeface="Poppins"/>
                <a:sym typeface="Poppins"/>
              </a:rPr>
              <a:t>Anpassungsfähigkeit</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Bewertung</a:t>
            </a:r>
            <a:r>
              <a:rPr lang="en-US" sz="4499" b="1" i="0" u="none" strike="noStrike" cap="none" dirty="0">
                <a:solidFill>
                  <a:srgbClr val="000000"/>
                </a:solidFill>
                <a:latin typeface="Poppins"/>
                <a:ea typeface="Poppins"/>
                <a:cs typeface="Poppins"/>
                <a:sym typeface="Poppins"/>
              </a:rPr>
              <a:t> 1–5)</a:t>
            </a:r>
            <a:endParaRPr sz="1400" b="0" i="0" u="none" strike="noStrike" cap="none" dirty="0">
              <a:solidFill>
                <a:srgbClr val="000000"/>
              </a:solidFill>
              <a:latin typeface="Arial"/>
              <a:ea typeface="Arial"/>
              <a:cs typeface="Arial"/>
              <a:sym typeface="Arial"/>
            </a:endParaRPr>
          </a:p>
        </p:txBody>
      </p:sp>
      <p:sp>
        <p:nvSpPr>
          <p:cNvPr id="199" name="Google Shape;199;p26"/>
          <p:cNvSpPr txBox="1"/>
          <p:nvPr/>
        </p:nvSpPr>
        <p:spPr>
          <a:xfrm>
            <a:off x="1776608" y="5308781"/>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err="1">
                <a:solidFill>
                  <a:srgbClr val="FFFFFF"/>
                </a:solidFill>
                <a:latin typeface="Poppins"/>
                <a:ea typeface="Poppins"/>
                <a:cs typeface="Poppins"/>
                <a:sym typeface="Poppins"/>
              </a:rPr>
              <a:t>Bewertung</a:t>
            </a:r>
            <a:r>
              <a:rPr lang="en-US" sz="2203" b="0" i="0" u="none" strike="noStrike" cap="none" dirty="0">
                <a:solidFill>
                  <a:srgbClr val="FFFFFF"/>
                </a:solidFill>
                <a:latin typeface="Poppins"/>
                <a:ea typeface="Poppins"/>
                <a:cs typeface="Poppins"/>
                <a:sym typeface="Poppins"/>
              </a:rPr>
              <a:t> 1–5:</a:t>
            </a:r>
            <a:endParaRPr dirty="0"/>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bleibe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ruhig</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wenn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sich</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Pläne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unerwartet</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ändern</a:t>
            </a:r>
            <a:r>
              <a:rPr lang="en-US" sz="2203" b="0" i="0" u="none" strike="noStrike" cap="none" dirty="0">
                <a:solidFill>
                  <a:srgbClr val="FFFFFF"/>
                </a:solidFill>
                <a:latin typeface="Poppins"/>
                <a:ea typeface="Poppins"/>
                <a:cs typeface="Poppins"/>
                <a:sym typeface="Poppins"/>
              </a:rPr>
              <a:t>.</a:t>
            </a:r>
            <a:endParaRPr dirty="0"/>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kann</a:t>
            </a:r>
            <a:r>
              <a:rPr lang="en-US" sz="2203" b="0" i="0" u="none" strike="noStrike" cap="none" dirty="0">
                <a:solidFill>
                  <a:srgbClr val="FFFFFF"/>
                </a:solidFill>
                <a:latin typeface="Poppins"/>
                <a:ea typeface="Poppins"/>
                <a:cs typeface="Poppins"/>
                <a:sym typeface="Poppins"/>
              </a:rPr>
              <a:t> schnell </a:t>
            </a:r>
            <a:r>
              <a:rPr lang="en-US" sz="2203" b="0" i="0" u="none" strike="noStrike" cap="none" dirty="0" err="1">
                <a:solidFill>
                  <a:srgbClr val="FFFFFF"/>
                </a:solidFill>
                <a:latin typeface="Poppins"/>
                <a:ea typeface="Poppins"/>
                <a:cs typeface="Poppins"/>
                <a:sym typeface="Poppins"/>
              </a:rPr>
              <a:t>erkennen</a:t>
            </a:r>
            <a:r>
              <a:rPr lang="en-US" sz="2203" b="0" i="0" u="none" strike="noStrike" cap="none" dirty="0">
                <a:solidFill>
                  <a:srgbClr val="FFFFFF"/>
                </a:solidFill>
                <a:latin typeface="Poppins"/>
                <a:ea typeface="Poppins"/>
                <a:cs typeface="Poppins"/>
                <a:sym typeface="Poppins"/>
              </a:rPr>
              <a:t>, was </a:t>
            </a:r>
            <a:r>
              <a:rPr lang="en-US" sz="2203" b="0" i="0" u="none" strike="noStrike" cap="none" dirty="0" err="1">
                <a:solidFill>
                  <a:srgbClr val="FFFFFF"/>
                </a:solidFill>
                <a:latin typeface="Poppins"/>
                <a:ea typeface="Poppins"/>
                <a:cs typeface="Poppins"/>
                <a:sym typeface="Poppins"/>
              </a:rPr>
              <a:t>geändert</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werden</a:t>
            </a:r>
            <a:r>
              <a:rPr lang="en-US" sz="2203" b="0" i="0" u="none" strike="noStrike" cap="none" dirty="0">
                <a:solidFill>
                  <a:srgbClr val="FFFFFF"/>
                </a:solidFill>
                <a:latin typeface="Poppins"/>
                <a:ea typeface="Poppins"/>
                <a:cs typeface="Poppins"/>
                <a:sym typeface="Poppins"/>
              </a:rPr>
              <a:t> muss und was </a:t>
            </a:r>
            <a:r>
              <a:rPr lang="en-US" sz="2203" b="0" i="0" u="none" strike="noStrike" cap="none" dirty="0" err="1">
                <a:solidFill>
                  <a:srgbClr val="FFFFFF"/>
                </a:solidFill>
                <a:latin typeface="Poppins"/>
                <a:ea typeface="Poppins"/>
                <a:cs typeface="Poppins"/>
                <a:sym typeface="Poppins"/>
              </a:rPr>
              <a:t>unverändert</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bleiben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kann</a:t>
            </a:r>
            <a:r>
              <a:rPr lang="en-US" sz="2203" b="0" i="0" u="none" strike="noStrike" cap="none" dirty="0">
                <a:solidFill>
                  <a:srgbClr val="FFFFFF"/>
                </a:solidFill>
                <a:latin typeface="Poppins"/>
                <a:ea typeface="Poppins"/>
                <a:cs typeface="Poppins"/>
                <a:sym typeface="Poppins"/>
              </a:rPr>
              <a:t>. </a:t>
            </a: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kommuniziere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während</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einer</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Störung</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klar</a:t>
            </a:r>
            <a:r>
              <a:rPr lang="en-US" sz="2203" b="0" i="0" u="none" strike="noStrike" cap="none" dirty="0">
                <a:solidFill>
                  <a:srgbClr val="FFFFFF"/>
                </a:solidFill>
                <a:latin typeface="Poppins"/>
                <a:ea typeface="Poppins"/>
                <a:cs typeface="Poppins"/>
                <a:sym typeface="Poppins"/>
              </a:rPr>
              <a:t> die </a:t>
            </a:r>
            <a:r>
              <a:rPr lang="en-US" sz="2203" b="0" i="0" u="none" strike="noStrike" cap="none" dirty="0" err="1">
                <a:solidFill>
                  <a:srgbClr val="FFFFFF"/>
                </a:solidFill>
                <a:latin typeface="Poppins"/>
                <a:ea typeface="Poppins"/>
                <a:cs typeface="Poppins"/>
                <a:sym typeface="Poppins"/>
              </a:rPr>
              <a:t>geänderten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Erwartungen</a:t>
            </a:r>
            <a:r>
              <a:rPr lang="en-US" sz="2203"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vermeide es, bei der Anpassung von Aufgaben die Standards zu senken.</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erhole mich schnell nach Situationen mit hohem Druck.</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Ruhe &amp; Klarheit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Anforderungen &amp; Erholung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8347075"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938034" y="3372505"/>
            <a:ext cx="12676724" cy="3674557"/>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93"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53491" y="1057396"/>
            <a:ext cx="9832949"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Stress an der </a:t>
            </a:r>
            <a:r>
              <a:rPr lang="en-US" sz="2400" b="0" i="0" u="none" strike="noStrike" cap="none" dirty="0" err="1">
                <a:solidFill>
                  <a:srgbClr val="000000"/>
                </a:solidFill>
                <a:latin typeface="Poppins"/>
                <a:ea typeface="Poppins"/>
                <a:cs typeface="Poppins"/>
                <a:sym typeface="Poppins"/>
              </a:rPr>
              <a:t>Tagesordnung</a:t>
            </a:r>
            <a:r>
              <a:rPr lang="en-US" sz="2400" b="0" i="0" u="none" strike="noStrike" cap="none" dirty="0">
                <a:solidFill>
                  <a:srgbClr val="000000"/>
                </a:solidFill>
                <a:latin typeface="Poppins"/>
                <a:ea typeface="Poppins"/>
                <a:cs typeface="Poppins"/>
                <a:sym typeface="Poppins"/>
              </a:rPr>
              <a:t> – von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Arbeitgeberseite</a:t>
            </a:r>
            <a:r>
              <a:rPr lang="en-US" sz="2400" b="0" i="0" u="none" strike="noStrike" cap="none" dirty="0">
                <a:solidFill>
                  <a:srgbClr val="000000"/>
                </a:solidFill>
                <a:latin typeface="Poppins"/>
                <a:ea typeface="Poppins"/>
                <a:cs typeface="Poppins"/>
                <a:sym typeface="Poppins"/>
              </a:rPr>
              <a:t> bis </a:t>
            </a:r>
            <a:r>
              <a:rPr lang="en-US" sz="2400" b="0" i="0" u="none" strike="noStrike" cap="none" dirty="0" err="1">
                <a:solidFill>
                  <a:srgbClr val="000000"/>
                </a:solidFill>
                <a:latin typeface="Poppins"/>
                <a:ea typeface="Poppins"/>
                <a:cs typeface="Poppins"/>
                <a:sym typeface="Poppins"/>
              </a:rPr>
              <a:t>hin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technischen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Ausfällen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Resiliente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Lehre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bedeutet</a:t>
            </a:r>
            <a:r>
              <a:rPr lang="en-US" sz="2400" b="0" i="0" u="none" strike="noStrike" cap="none" dirty="0">
                <a:solidFill>
                  <a:srgbClr val="000000"/>
                </a:solidFill>
                <a:latin typeface="Poppins"/>
                <a:ea typeface="Poppins"/>
                <a:cs typeface="Poppins"/>
                <a:sym typeface="Poppins"/>
              </a:rPr>
              <a:t> nicht, Stress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ignorieren</a:t>
            </a:r>
            <a:r>
              <a:rPr lang="en-US" sz="2400" b="0" i="0" u="none" strike="noStrike" cap="none" dirty="0">
                <a:solidFill>
                  <a:srgbClr val="000000"/>
                </a:solidFill>
                <a:latin typeface="Poppins"/>
                <a:ea typeface="Poppins"/>
                <a:cs typeface="Poppins"/>
                <a:sym typeface="Poppins"/>
              </a:rPr>
              <a:t>. Es </a:t>
            </a:r>
            <a:r>
              <a:rPr lang="en-US" sz="2400" b="0" i="0" u="none" strike="noStrike" cap="none" dirty="0" err="1">
                <a:solidFill>
                  <a:srgbClr val="000000"/>
                </a:solidFill>
                <a:latin typeface="Poppins"/>
                <a:ea typeface="Poppins"/>
                <a:cs typeface="Poppins"/>
                <a:sym typeface="Poppins"/>
              </a:rPr>
              <a:t>bedeutet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bewusst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umzugehen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a:solidFill>
                  <a:srgbClr val="000000"/>
                </a:solidFill>
                <a:latin typeface="Poppins"/>
                <a:ea typeface="Poppins"/>
                <a:cs typeface="Poppins"/>
                <a:sym typeface="Poppins"/>
              </a:rPr>
              <a:t>Drei </a:t>
            </a:r>
            <a:r>
              <a:rPr lang="en-US" sz="2400" b="1" i="0" u="none" strike="noStrike" cap="none" dirty="0" err="1">
                <a:solidFill>
                  <a:srgbClr val="000000"/>
                </a:solidFill>
                <a:latin typeface="Poppins"/>
                <a:ea typeface="Poppins"/>
                <a:cs typeface="Poppins"/>
                <a:sym typeface="Poppins"/>
              </a:rPr>
              <a:t>Schlüsselkomponenten</a:t>
            </a:r>
            <a:r>
              <a:rPr lang="en-US" sz="2400" b="1" i="0" u="none" strike="noStrike" cap="none" dirty="0">
                <a:solidFill>
                  <a:srgbClr val="000000"/>
                </a:solidFill>
                <a:latin typeface="Poppins"/>
                <a:ea typeface="Poppins"/>
                <a:cs typeface="Poppins"/>
                <a:sym typeface="Poppins"/>
              </a:rPr>
              <a:t> der </a:t>
            </a:r>
            <a:r>
              <a:rPr lang="en-US" sz="2400" b="1" i="0" u="none" strike="noStrike" cap="none" dirty="0" err="1">
                <a:solidFill>
                  <a:srgbClr val="000000"/>
                </a:solidFill>
                <a:latin typeface="Poppins"/>
                <a:ea typeface="Poppins"/>
                <a:cs typeface="Poppins"/>
                <a:sym typeface="Poppins"/>
              </a:rPr>
              <a:t>beruflichen</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Resilienz</a:t>
            </a:r>
            <a:r>
              <a:rPr lang="en-US" sz="2400" b="1"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Emotionale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Regulierung</a:t>
            </a:r>
            <a:r>
              <a:rPr lang="en-US" sz="2400" b="0" i="0" u="none" strike="noStrike" cap="none" dirty="0">
                <a:solidFill>
                  <a:srgbClr val="000000"/>
                </a:solidFill>
                <a:latin typeface="Poppins"/>
                <a:ea typeface="Poppins"/>
                <a:cs typeface="Poppins"/>
                <a:sym typeface="Poppins"/>
              </a:rPr>
              <a:t> – </a:t>
            </a:r>
            <a:r>
              <a:rPr lang="en-US" sz="2400" b="0" i="0" u="none" strike="noStrike" cap="none" dirty="0" err="1">
                <a:solidFill>
                  <a:srgbClr val="000000"/>
                </a:solidFill>
                <a:latin typeface="Poppins"/>
                <a:ea typeface="Poppins"/>
                <a:cs typeface="Poppins"/>
                <a:sym typeface="Poppins"/>
              </a:rPr>
              <a:t>Stresssignale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frühzeitig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erkennen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bewusst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statt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impulsiv</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darauf</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reagieren</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Kognitive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Flexibilität</a:t>
            </a:r>
            <a:r>
              <a:rPr lang="en-US" sz="2400" b="0" i="0" u="none" strike="noStrike" cap="none" dirty="0">
                <a:solidFill>
                  <a:srgbClr val="000000"/>
                </a:solidFill>
                <a:latin typeface="Poppins"/>
                <a:ea typeface="Poppins"/>
                <a:cs typeface="Poppins"/>
                <a:sym typeface="Poppins"/>
              </a:rPr>
              <a:t> – </a:t>
            </a:r>
            <a:r>
              <a:rPr lang="en-US" sz="2400" b="0" i="0" u="none" strike="noStrike" cap="none" dirty="0" err="1">
                <a:solidFill>
                  <a:srgbClr val="000000"/>
                </a:solidFill>
                <a:latin typeface="Poppins"/>
                <a:ea typeface="Poppins"/>
                <a:cs typeface="Poppins"/>
                <a:sym typeface="Poppins"/>
              </a:rPr>
              <a:t>Probleme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lösbare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Herausforderungen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statt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Bedrohungen</a:t>
            </a:r>
            <a:r>
              <a:rPr lang="en-US" sz="2400" b="0" i="0" u="none" strike="noStrike" cap="none" dirty="0">
                <a:solidFill>
                  <a:srgbClr val="000000"/>
                </a:solidFill>
                <a:latin typeface="Poppins"/>
                <a:ea typeface="Poppins"/>
                <a:cs typeface="Poppins"/>
                <a:sym typeface="Poppins"/>
              </a:rPr>
              <a:t> neu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definieren</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Gelassenheit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vorleben</a:t>
            </a:r>
            <a:r>
              <a:rPr lang="en-US" sz="2400" b="0" i="0" u="none" strike="noStrike" cap="none" dirty="0">
                <a:solidFill>
                  <a:srgbClr val="000000"/>
                </a:solidFill>
                <a:latin typeface="Poppins"/>
                <a:ea typeface="Poppins"/>
                <a:cs typeface="Poppins"/>
                <a:sym typeface="Poppins"/>
              </a:rPr>
              <a:t> – </a:t>
            </a:r>
            <a:r>
              <a:rPr lang="en-US" sz="2400" b="0" i="0" u="none" strike="noStrike" cap="none" dirty="0" err="1">
                <a:solidFill>
                  <a:srgbClr val="000000"/>
                </a:solidFill>
                <a:latin typeface="Poppins"/>
                <a:ea typeface="Poppins"/>
                <a:cs typeface="Poppins"/>
                <a:sym typeface="Poppins"/>
              </a:rPr>
              <a:t>konstruktive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Reaktionen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demonstrieren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damit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unsicheren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Situationen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Stabilität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erfahren</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reale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Arbeitswelten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denen</a:t>
            </a:r>
            <a:r>
              <a:rPr lang="en-US" sz="2400" b="0" i="0" u="none" strike="noStrike" cap="none" dirty="0">
                <a:solidFill>
                  <a:srgbClr val="000000"/>
                </a:solidFill>
                <a:latin typeface="Poppins"/>
                <a:ea typeface="Poppins"/>
                <a:cs typeface="Poppins"/>
                <a:sym typeface="Poppins"/>
              </a:rPr>
              <a:t> Druck </a:t>
            </a:r>
            <a:r>
              <a:rPr lang="en-US" sz="2400" b="0" i="0" u="none" strike="noStrike" cap="none" dirty="0" err="1">
                <a:solidFill>
                  <a:srgbClr val="000000"/>
                </a:solidFill>
                <a:latin typeface="Poppins"/>
                <a:ea typeface="Poppins"/>
                <a:cs typeface="Poppins"/>
                <a:sym typeface="Poppins"/>
              </a:rPr>
              <a:t>ganz</a:t>
            </a:r>
            <a:r>
              <a:rPr lang="en-US" sz="2400" b="0" i="0" u="none" strike="noStrike" cap="none" dirty="0">
                <a:solidFill>
                  <a:srgbClr val="000000"/>
                </a:solidFill>
                <a:latin typeface="Poppins"/>
                <a:ea typeface="Poppins"/>
                <a:cs typeface="Poppins"/>
                <a:sym typeface="Poppins"/>
              </a:rPr>
              <a:t> normal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Ausbilder</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konstruktiv</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reagieren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vermitteln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mehr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nur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Inhalte</a:t>
            </a:r>
            <a:r>
              <a:rPr lang="en-US" sz="2400" b="0" i="0" u="none" strike="noStrike" cap="none" dirty="0">
                <a:solidFill>
                  <a:srgbClr val="000000"/>
                </a:solidFill>
                <a:latin typeface="Poppins"/>
                <a:ea typeface="Poppins"/>
                <a:cs typeface="Poppins"/>
                <a:sym typeface="Poppins"/>
              </a:rPr>
              <a:t> –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vermitteln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berufliches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Verhalten</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214" name="Google Shape;214;p27"/>
          <p:cNvSpPr txBox="1"/>
          <p:nvPr/>
        </p:nvSpPr>
        <p:spPr>
          <a:xfrm>
            <a:off x="386373" y="459003"/>
            <a:ext cx="8903854"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err="1">
                <a:solidFill>
                  <a:srgbClr val="000000"/>
                </a:solidFill>
                <a:latin typeface="Poppins"/>
                <a:ea typeface="Poppins"/>
                <a:cs typeface="Poppins"/>
                <a:sym typeface="Poppins"/>
              </a:rPr>
              <a:t>Abschnitt</a:t>
            </a:r>
            <a:r>
              <a:rPr lang="en-US" sz="2600" b="1" i="0" u="none" strike="noStrike" cap="none" dirty="0">
                <a:solidFill>
                  <a:srgbClr val="000000"/>
                </a:solidFill>
                <a:latin typeface="Poppins"/>
                <a:ea typeface="Poppins"/>
                <a:cs typeface="Poppins"/>
                <a:sym typeface="Poppins"/>
              </a:rPr>
              <a:t> 2: </a:t>
            </a:r>
            <a:r>
              <a:rPr lang="en-US" sz="2600" b="1" i="0" u="none" strike="noStrike" cap="none" dirty="0" err="1">
                <a:solidFill>
                  <a:srgbClr val="000000"/>
                </a:solidFill>
                <a:latin typeface="Poppins"/>
                <a:ea typeface="Poppins"/>
                <a:cs typeface="Poppins"/>
                <a:sym typeface="Poppins"/>
              </a:rPr>
              <a:t>Resilienz</a:t>
            </a:r>
            <a:r>
              <a:rPr lang="en-US" sz="2600" b="1" i="0" u="none" strike="noStrike" cap="none" dirty="0">
                <a:solidFill>
                  <a:srgbClr val="000000"/>
                </a:solidFill>
                <a:latin typeface="Poppins"/>
                <a:ea typeface="Poppins"/>
                <a:cs typeface="Poppins"/>
                <a:sym typeface="Poppins"/>
              </a:rPr>
              <a:t> in der </a:t>
            </a:r>
            <a:r>
              <a:rPr lang="en-US" sz="2600" b="1" i="0" u="none" strike="noStrike" cap="none" dirty="0" err="1">
                <a:solidFill>
                  <a:srgbClr val="000000"/>
                </a:solidFill>
                <a:latin typeface="Poppins"/>
                <a:ea typeface="Poppins"/>
                <a:cs typeface="Poppins"/>
                <a:sym typeface="Poppins"/>
              </a:rPr>
              <a:t>Unterrichtspraxis</a:t>
            </a:r>
            <a:endParaRPr sz="1400" b="0" i="0" u="none" strike="noStrike" cap="none" dirty="0">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645236" y="819059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742977"/>
            <a:ext cx="8491224" cy="740715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Im Bereich der beruflichen Bildung kann Stress durch kurzfristige Änderungen seitens der Arbeitgeber, Absagen von Praktika, Ressourcenengpässe, Verhaltensprobleme, technische Ausfälle und sich ändernde Bewertungsanforderungen entstehen.</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Übung zur Erfassung von Stressfaktoren</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Nennen Sie drei häufige Stressauslöser in Ihrem Berufsbildungskontext. Fragen Sie sich zu jedem einzelnen:</a:t>
            </a:r>
            <a:endParaRPr/>
          </a:p>
          <a:p>
            <a:pPr marL="0" marR="0" lvl="0" indent="0" algn="l" rtl="0">
              <a:lnSpc>
                <a:spcPct val="130009"/>
              </a:lnSpc>
              <a:spcBef>
                <a:spcPts val="15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Wie reagieren Sie normalerweise darauf?</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Welche alternative Reaktion würde ruhige Professionalität verkörpern?</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Welchen Satz könnten Sie verwenden, um die Lernenden bei Störungen zu beruhigen?</a:t>
            </a:r>
            <a:endParaRPr/>
          </a:p>
        </p:txBody>
      </p:sp>
      <p:sp>
        <p:nvSpPr>
          <p:cNvPr id="242" name="Google Shape;242;p28"/>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Stressanalyse: Eine Reflexionsübung</a:t>
            </a:r>
            <a:endParaRPr/>
          </a:p>
        </p:txBody>
      </p:sp>
      <p:sp>
        <p:nvSpPr>
          <p:cNvPr id="3" name="Google Shape;176;p25">
            <a:extLst>
              <a:ext uri="{FF2B5EF4-FFF2-40B4-BE49-F238E27FC236}">
                <a16:creationId xmlns:a16="http://schemas.microsoft.com/office/drawing/2014/main" id="{86F33BD9-522A-06D1-2254-C36055A3E6F3}"/>
              </a:ext>
            </a:extLst>
          </p:cNvPr>
          <p:cNvSpPr/>
          <p:nvPr/>
        </p:nvSpPr>
        <p:spPr>
          <a:xfrm>
            <a:off x="15469880" y="42434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29"/>
          <p:cNvGrpSpPr/>
          <p:nvPr/>
        </p:nvGrpSpPr>
        <p:grpSpPr>
          <a:xfrm>
            <a:off x="-1" y="4584074"/>
            <a:ext cx="18288001" cy="6357176"/>
            <a:chOff x="0" y="0"/>
            <a:chExt cx="5661114" cy="1674318"/>
          </a:xfrm>
        </p:grpSpPr>
        <p:sp>
          <p:nvSpPr>
            <p:cNvPr id="248" name="Google Shape;248;p29"/>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9"/>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0" name="Google Shape;250;p29"/>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9"/>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9"/>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9"/>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9"/>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9"/>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9"/>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9"/>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9"/>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9"/>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9"/>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9"/>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9"/>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9"/>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9"/>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9"/>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9"/>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8" name="Google Shape;268;p29"/>
          <p:cNvGrpSpPr/>
          <p:nvPr/>
        </p:nvGrpSpPr>
        <p:grpSpPr>
          <a:xfrm>
            <a:off x="-1342907" y="9913239"/>
            <a:ext cx="20973813" cy="837562"/>
            <a:chOff x="0" y="-57150"/>
            <a:chExt cx="11607985" cy="463550"/>
          </a:xfrm>
        </p:grpSpPr>
        <p:sp>
          <p:nvSpPr>
            <p:cNvPr id="269" name="Google Shape;269;p29"/>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9"/>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1" name="Google Shape;271;p29"/>
          <p:cNvGrpSpPr/>
          <p:nvPr/>
        </p:nvGrpSpPr>
        <p:grpSpPr>
          <a:xfrm>
            <a:off x="4131384" y="9913239"/>
            <a:ext cx="10025232" cy="837562"/>
            <a:chOff x="0" y="-57150"/>
            <a:chExt cx="5548478" cy="463550"/>
          </a:xfrm>
        </p:grpSpPr>
        <p:sp>
          <p:nvSpPr>
            <p:cNvPr id="272" name="Google Shape;272;p29"/>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4" name="Google Shape;274;p29"/>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Anpassungsfähigkeit in die Unterrichtspraxis integrieren</a:t>
            </a: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1202750" y="7016998"/>
            <a:ext cx="3444702"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Entwicklung von Aufgaben, bei denen sich die Rahmenbedingungen bewusst verändern.</a:t>
            </a: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1139675" y="5969377"/>
            <a:ext cx="360282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dirty="0" err="1">
                <a:solidFill>
                  <a:srgbClr val="FFFFFF"/>
                </a:solidFill>
                <a:latin typeface="Poppins"/>
                <a:ea typeface="Poppins"/>
                <a:cs typeface="Poppins"/>
                <a:sym typeface="Poppins"/>
              </a:rPr>
              <a:t>Sich</a:t>
            </a:r>
            <a:r>
              <a:rPr lang="en-US" sz="2489" b="1" i="0" u="none" strike="noStrike" cap="none" dirty="0">
                <a:solidFill>
                  <a:srgbClr val="FFFFFF"/>
                </a:solidFill>
                <a:latin typeface="Poppins"/>
                <a:ea typeface="Poppins"/>
                <a:cs typeface="Poppins"/>
                <a:sym typeface="Poppins"/>
              </a:rPr>
              <a:t> </a:t>
            </a:r>
            <a:r>
              <a:rPr lang="en-US" sz="2489" b="1" i="0" u="none" strike="noStrike" cap="none" dirty="0" err="1">
                <a:solidFill>
                  <a:srgbClr val="FFFFFF"/>
                </a:solidFill>
                <a:latin typeface="Poppins"/>
                <a:ea typeface="Poppins"/>
                <a:cs typeface="Poppins"/>
                <a:sym typeface="Poppins"/>
              </a:rPr>
              <a:t>verändernde</a:t>
            </a:r>
            <a:r>
              <a:rPr lang="en-US" sz="2489" b="1" i="0" u="none" strike="noStrike" cap="none" dirty="0">
                <a:solidFill>
                  <a:srgbClr val="FFFFFF"/>
                </a:solidFill>
                <a:latin typeface="Poppins"/>
                <a:ea typeface="Poppins"/>
                <a:cs typeface="Poppins"/>
                <a:sym typeface="Poppins"/>
              </a:rPr>
              <a:t> </a:t>
            </a:r>
            <a:r>
              <a:rPr lang="en-US" sz="2489" b="1" i="0" u="none" strike="noStrike" cap="none" dirty="0" err="1">
                <a:solidFill>
                  <a:srgbClr val="FFFFFF"/>
                </a:solidFill>
                <a:latin typeface="Poppins"/>
                <a:ea typeface="Poppins"/>
                <a:cs typeface="Poppins"/>
                <a:sym typeface="Poppins"/>
              </a:rPr>
              <a:t>Rahmenbedingungen</a:t>
            </a:r>
            <a:endParaRPr sz="1400" b="0" i="0" u="none" strike="noStrike" cap="none" dirty="0">
              <a:solidFill>
                <a:srgbClr val="000000"/>
              </a:solidFill>
              <a:latin typeface="Arial"/>
              <a:ea typeface="Arial"/>
              <a:cs typeface="Arial"/>
              <a:sym typeface="Arial"/>
            </a:endParaRPr>
          </a:p>
        </p:txBody>
      </p:sp>
      <p:sp>
        <p:nvSpPr>
          <p:cNvPr id="277" name="Google Shape;277;p29"/>
          <p:cNvSpPr txBox="1"/>
          <p:nvPr/>
        </p:nvSpPr>
        <p:spPr>
          <a:xfrm>
            <a:off x="5202590" y="6893963"/>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Wechselnde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Führungsrollen</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78" name="Google Shape;278;p29"/>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Wechselnde Rollen</a:t>
            </a: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9936093" y="6963739"/>
            <a:ext cx="2588781"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Einbeziehung von zeitlich begrenzten Übungen zur Neuplanung.</a:t>
            </a:r>
            <a:endParaRPr sz="1400" b="0" i="0" u="none" strike="noStrike" cap="none">
              <a:solidFill>
                <a:srgbClr val="000000"/>
              </a:solidFill>
              <a:latin typeface="Arial"/>
              <a:ea typeface="Arial"/>
              <a:cs typeface="Arial"/>
              <a:sym typeface="Arial"/>
            </a:endParaRPr>
          </a:p>
        </p:txBody>
      </p:sp>
      <p:sp>
        <p:nvSpPr>
          <p:cNvPr id="280" name="Google Shape;280;p29"/>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Neuplanung</a:t>
            </a: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14083045" y="6911138"/>
            <a:ext cx="2789281"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Nachbesprechung</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emotionaler</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Reaktionen</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neben</a:t>
            </a:r>
            <a:r>
              <a:rPr lang="en-US" sz="1825" b="0" i="0" u="none" strike="noStrike" cap="none" dirty="0">
                <a:solidFill>
                  <a:srgbClr val="FFFFFF"/>
                </a:solidFill>
                <a:latin typeface="Poppins"/>
                <a:ea typeface="Poppins"/>
                <a:cs typeface="Poppins"/>
                <a:sym typeface="Poppins"/>
              </a:rPr>
              <a:t> der </a:t>
            </a:r>
            <a:r>
              <a:rPr lang="en-US" sz="1825" b="0" i="0" u="none" strike="noStrike" cap="none" dirty="0" err="1">
                <a:solidFill>
                  <a:srgbClr val="FFFFFF"/>
                </a:solidFill>
                <a:latin typeface="Poppins"/>
                <a:ea typeface="Poppins"/>
                <a:cs typeface="Poppins"/>
                <a:sym typeface="Poppins"/>
              </a:rPr>
              <a:t>technischen</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Leistung</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82" name="Google Shape;282;p29"/>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Nachbesprechung der Emotionen</a:t>
            </a:r>
            <a:endParaRPr sz="1400" b="0" i="0" u="none" strike="noStrike" cap="none">
              <a:solidFill>
                <a:srgbClr val="000000"/>
              </a:solidFill>
              <a:latin typeface="Arial"/>
              <a:ea typeface="Arial"/>
              <a:cs typeface="Arial"/>
              <a:sym typeface="Arial"/>
            </a:endParaRPr>
          </a:p>
        </p:txBody>
      </p:sp>
      <p:sp>
        <p:nvSpPr>
          <p:cNvPr id="283" name="Google Shape;283;p29"/>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9"/>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90" name="Google Shape;290;p30"/>
          <p:cNvSpPr/>
          <p:nvPr/>
        </p:nvSpPr>
        <p:spPr>
          <a:xfrm rot="4721273" flipH="1">
            <a:off x="-59817" y="2861253"/>
            <a:ext cx="14314219" cy="259265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97961" y="2206348"/>
            <a:ext cx="9010353" cy="432118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Moderne </a:t>
            </a:r>
            <a:r>
              <a:rPr lang="en-US" sz="2400" b="0" i="0" u="none" strike="noStrike" cap="none" dirty="0" err="1">
                <a:solidFill>
                  <a:srgbClr val="000000"/>
                </a:solidFill>
                <a:latin typeface="Poppins"/>
                <a:ea typeface="Poppins"/>
                <a:cs typeface="Poppins"/>
                <a:sym typeface="Poppins"/>
              </a:rPr>
              <a:t>Arbeitswelten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erfordern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Flexibilität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Aufgaben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Laufe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Projekts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a:t>
            </a:r>
            <a:r>
              <a:rPr lang="en-US" sz="2400" b="0" i="0" u="none" strike="noStrike" cap="none" dirty="0">
                <a:solidFill>
                  <a:srgbClr val="000000"/>
                </a:solidFill>
                <a:latin typeface="Poppins"/>
                <a:ea typeface="Poppins"/>
                <a:cs typeface="Poppins"/>
                <a:sym typeface="Poppins"/>
              </a:rPr>
              <a:t>. Kunden </a:t>
            </a:r>
            <a:r>
              <a:rPr lang="en-US" sz="2400" b="0" i="0" u="none" strike="noStrike" cap="none" dirty="0" err="1">
                <a:solidFill>
                  <a:srgbClr val="000000"/>
                </a:solidFill>
                <a:latin typeface="Poppins"/>
                <a:ea typeface="Poppins"/>
                <a:cs typeface="Poppins"/>
                <a:sym typeface="Poppins"/>
              </a:rPr>
              <a:t>überarbeiten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Vorgaben</a:t>
            </a:r>
            <a:r>
              <a:rPr lang="en-US" sz="2400" b="0" i="0" u="none" strike="noStrike" cap="none" dirty="0">
                <a:solidFill>
                  <a:srgbClr val="000000"/>
                </a:solidFill>
                <a:latin typeface="Poppins"/>
                <a:ea typeface="Poppins"/>
                <a:cs typeface="Poppins"/>
                <a:sym typeface="Poppins"/>
              </a:rPr>
              <a:t>. Budgets </a:t>
            </a:r>
            <a:r>
              <a:rPr lang="en-US" sz="2400" b="0" i="0" u="none" strike="noStrike" cap="none" dirty="0" err="1">
                <a:solidFill>
                  <a:srgbClr val="000000"/>
                </a:solidFill>
                <a:latin typeface="Poppins"/>
                <a:ea typeface="Poppins"/>
                <a:cs typeface="Poppins"/>
                <a:sym typeface="Poppins"/>
              </a:rPr>
              <a:t>schrumpfen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Zeitpläne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enger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Vorschriften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Wenn </a:t>
            </a: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ausschließlich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perfekt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strukturierte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Aufgaben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Unterricht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erleben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sind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nicht auf die </a:t>
            </a:r>
            <a:r>
              <a:rPr lang="en-US" sz="2400" b="0" i="0" u="none" strike="noStrike" cap="none" dirty="0" err="1">
                <a:solidFill>
                  <a:srgbClr val="000000"/>
                </a:solidFill>
                <a:latin typeface="Poppins"/>
                <a:ea typeface="Poppins"/>
                <a:cs typeface="Poppins"/>
                <a:sym typeface="Poppins"/>
              </a:rPr>
              <a:t>Realitäten</a:t>
            </a:r>
            <a:r>
              <a:rPr lang="en-US" sz="2400" b="0" i="0" u="none" strike="noStrike" cap="none" dirty="0">
                <a:solidFill>
                  <a:srgbClr val="000000"/>
                </a:solidFill>
                <a:latin typeface="Poppins"/>
                <a:ea typeface="Poppins"/>
                <a:cs typeface="Poppins"/>
                <a:sym typeface="Poppins"/>
              </a:rPr>
              <a:t> am </a:t>
            </a:r>
            <a:r>
              <a:rPr lang="en-US" sz="2400" b="0" i="0" u="none" strike="noStrike" cap="none" dirty="0" err="1">
                <a:solidFill>
                  <a:srgbClr val="000000"/>
                </a:solidFill>
                <a:latin typeface="Poppins"/>
                <a:ea typeface="Poppins"/>
                <a:cs typeface="Poppins"/>
                <a:sym typeface="Poppins"/>
              </a:rPr>
              <a:t>Arbeitsplatz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vorbereitet</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Wenn </a:t>
            </a:r>
            <a:r>
              <a:rPr lang="en-US" sz="2400" b="0" i="0" u="none" strike="noStrike" cap="none" dirty="0" err="1">
                <a:solidFill>
                  <a:srgbClr val="000000"/>
                </a:solidFill>
                <a:latin typeface="Poppins"/>
                <a:ea typeface="Poppins"/>
                <a:cs typeface="Poppins"/>
                <a:sym typeface="Poppins"/>
              </a:rPr>
              <a:t>Veränderungen</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psychologisch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sichere</a:t>
            </a:r>
            <a:r>
              <a:rPr lang="en-US" sz="2400" b="0" i="0" u="none" strike="noStrike" cap="none" dirty="0">
                <a:solidFill>
                  <a:srgbClr val="000000"/>
                </a:solidFill>
                <a:latin typeface="Poppins"/>
                <a:ea typeface="Poppins"/>
                <a:cs typeface="Poppins"/>
                <a:sym typeface="Poppins"/>
              </a:rPr>
              <a:t> Weise </a:t>
            </a:r>
            <a:r>
              <a:rPr lang="en-US" sz="2400" b="0" i="0" u="none" strike="noStrike" cap="none" dirty="0" err="1">
                <a:solidFill>
                  <a:srgbClr val="000000"/>
                </a:solidFill>
                <a:latin typeface="Poppins"/>
                <a:ea typeface="Poppins"/>
                <a:cs typeface="Poppins"/>
                <a:sym typeface="Poppins"/>
              </a:rPr>
              <a:t>eingeführt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lernen</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Lernenden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dass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Unsicherheit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bewältigbar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04" name="Google Shape;304;p30"/>
          <p:cNvSpPr txBox="1"/>
          <p:nvPr/>
        </p:nvSpPr>
        <p:spPr>
          <a:xfrm>
            <a:off x="6369708" y="596240"/>
            <a:ext cx="11125043"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3: </a:t>
            </a:r>
            <a:r>
              <a:rPr lang="en-US" sz="2800" b="1" i="0" u="none" strike="noStrike" cap="none" dirty="0" err="1">
                <a:solidFill>
                  <a:srgbClr val="000000"/>
                </a:solidFill>
                <a:latin typeface="Poppins"/>
                <a:ea typeface="Poppins"/>
                <a:cs typeface="Poppins"/>
                <a:sym typeface="Poppins"/>
              </a:rPr>
              <a:t>Lernende</a:t>
            </a:r>
            <a:r>
              <a:rPr lang="en-US" sz="2800" b="1" i="0" u="none" strike="noStrike" cap="none" dirty="0">
                <a:solidFill>
                  <a:srgbClr val="000000"/>
                </a:solidFill>
                <a:latin typeface="Poppins"/>
                <a:ea typeface="Poppins"/>
                <a:cs typeface="Poppins"/>
                <a:sym typeface="Poppins"/>
              </a:rPr>
              <a:t> auf </a:t>
            </a:r>
            <a:r>
              <a:rPr lang="en-US" sz="2800" b="1" i="0" u="none" strike="noStrike" cap="none" dirty="0" err="1">
                <a:solidFill>
                  <a:srgbClr val="000000"/>
                </a:solidFill>
                <a:latin typeface="Poppins"/>
                <a:ea typeface="Poppins"/>
                <a:cs typeface="Poppins"/>
                <a:sym typeface="Poppins"/>
              </a:rPr>
              <a:t>sich</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wandelnde</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Erwartungen</a:t>
            </a:r>
            <a:r>
              <a:rPr lang="en-US" sz="2800" b="1" i="0" u="none" strike="noStrike" cap="none" dirty="0">
                <a:solidFill>
                  <a:srgbClr val="000000"/>
                </a:solidFill>
                <a:latin typeface="Poppins"/>
                <a:ea typeface="Poppins"/>
                <a:cs typeface="Poppins"/>
                <a:sym typeface="Poppins"/>
              </a:rPr>
              <a:t> am </a:t>
            </a:r>
            <a:r>
              <a:rPr lang="en-US" sz="2800" b="1" i="0" u="none" strike="noStrike" cap="none" dirty="0" err="1">
                <a:solidFill>
                  <a:srgbClr val="000000"/>
                </a:solidFill>
                <a:latin typeface="Poppins"/>
                <a:ea typeface="Poppins"/>
                <a:cs typeface="Poppins"/>
                <a:sym typeface="Poppins"/>
              </a:rPr>
              <a:t>Arbeitsplatz</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vorbereiten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1402</Words>
  <Application>Microsoft Office PowerPoint</Application>
  <PresentationFormat>Custom</PresentationFormat>
  <Paragraphs>137</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Poppins</vt:lpstr>
      <vt:lpstr>Calibri</vt:lpstr>
      <vt:lpstr>Arial</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keywords>, docId:AA44F82B2E46D322E408D7D788EDC635</cp:keywords>
  <cp:lastModifiedBy>Beatrice Fredducci</cp:lastModifiedBy>
  <cp:revision>2</cp:revision>
  <dcterms:created xsi:type="dcterms:W3CDTF">2006-08-16T00:00:00Z</dcterms:created>
  <dcterms:modified xsi:type="dcterms:W3CDTF">2026-09-01T08:16:33Z</dcterms:modified>
</cp:coreProperties>
</file>