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Poppins" panose="00000500000000000000" pitchFamily="2" charset="0"/>
      <p:regular r:id="rId19"/>
      <p:bold r:id="rId20"/>
      <p:italic r:id="rId21"/>
      <p:boldItalic r:id="rId22"/>
    </p:embeddedFont>
    <p:embeddedFont>
      <p:font typeface="Poppins Medium" panose="00000600000000000000" pitchFamily="2" charset="0"/>
      <p:regular r:id="rId23"/>
      <p:bold r:id="rId24"/>
      <p:italic r:id="rId25"/>
      <p:boldItalic r:id="rId26"/>
    </p:embeddedFont>
    <p:embeddedFont>
      <p:font typeface="Poppins SemiBold" panose="00000700000000000000" pitchFamily="2"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gfTZS6WDUErXKBKHw4E+5ZkK7pl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7" name="Google Shape;30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8" name="Google Shape;31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8" name="Google Shape;338;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8" name="Google Shape;358;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8" name="Google Shape;378;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0" name="Google Shape;420;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9" name="Google Shape;439;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7" name="Google Shape;22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5" name="Google Shape;24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7" name="Google Shape;28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8.jpg"/><Relationship Id="rId7"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2.png"/><Relationship Id="rId12"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19.png"/><Relationship Id="rId5" Type="http://schemas.openxmlformats.org/officeDocument/2006/relationships/image" Target="../media/image30.png"/><Relationship Id="rId10" Type="http://schemas.openxmlformats.org/officeDocument/2006/relationships/image" Target="../media/image18.png"/><Relationship Id="rId4" Type="http://schemas.openxmlformats.org/officeDocument/2006/relationships/image" Target="../media/image29.png"/><Relationship Id="rId9"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41.jpg"/><Relationship Id="rId9"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15.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2.png"/><Relationship Id="rId12"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19.png"/><Relationship Id="rId5" Type="http://schemas.openxmlformats.org/officeDocument/2006/relationships/image" Target="../media/image30.png"/><Relationship Id="rId10" Type="http://schemas.openxmlformats.org/officeDocument/2006/relationships/image" Target="../media/image18.png"/><Relationship Id="rId4" Type="http://schemas.openxmlformats.org/officeDocument/2006/relationships/image" Target="../media/image29.png"/><Relationship Id="rId9"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553652"/>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99" name="Google Shape;99;p22"/>
          <p:cNvSpPr txBox="1"/>
          <p:nvPr/>
        </p:nvSpPr>
        <p:spPr>
          <a:xfrm>
            <a:off x="412350" y="4663846"/>
            <a:ext cx="8319300" cy="1231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4000" b="1" i="0" u="none" strike="noStrike" cap="none">
                <a:solidFill>
                  <a:schemeClr val="dk2"/>
                </a:solidFill>
                <a:latin typeface="Arial"/>
                <a:ea typeface="Arial"/>
                <a:cs typeface="Arial"/>
                <a:sym typeface="Arial"/>
              </a:rPr>
              <a:t>Ενότητα 8: Προσαρμοστικότητα και ανθεκτικότητα</a:t>
            </a:r>
            <a:endParaRPr sz="4000" b="0" i="0" u="none" strike="noStrike" cap="none">
              <a:solidFill>
                <a:schemeClr val="dk2"/>
              </a:solidFill>
              <a:latin typeface="Arial"/>
              <a:ea typeface="Arial"/>
              <a:cs typeface="Arial"/>
              <a:sym typeface="Arial"/>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16" y="8435720"/>
            <a:ext cx="4420500" cy="1647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i="1"/>
              <a:t>Με τη χρηματοδότηση της Ευρωπαϊκής Ένωσης. Οι απόψεις και οι γνώμες που διατυπώνονται εκφράζουν αποκλειστικά τις απόψεις των συντακτών και δεν αντιπροσωπεύουν κατ'ανάγκη τις απόψεις της Ευρωπαϊκής Ένωσης ή του Ευρωπαϊκού Εκτελεστικού Οργανισμού Εκπαίδευσης και Πολιτισμού (EACEA). Η Ευρωπαϊκή Ένωση και ο EACEA δεν μπορούν να θεωρηθούν υπεύθυνοι για τις εκφραζόμενες απόψεις.</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br>
              <a:rPr lang="en-US" sz="1200" b="0" i="0" u="none" strike="noStrike" cap="none">
                <a:solidFill>
                  <a:srgbClr val="000000"/>
                </a:solidFill>
                <a:latin typeface="Arial"/>
                <a:ea typeface="Arial"/>
                <a:cs typeface="Arial"/>
                <a:sym typeface="Arial"/>
              </a:rPr>
            </a:br>
            <a:endParaRPr sz="1200" b="0" i="1" u="none" strike="noStrike" cap="none">
              <a:solidFill>
                <a:schemeClr val="dk1"/>
              </a:solidFill>
              <a:latin typeface="Calibri"/>
              <a:ea typeface="Calibri"/>
              <a:cs typeface="Calibri"/>
              <a:sym typeface="Calibri"/>
            </a:endParaRPr>
          </a:p>
        </p:txBody>
      </p:sp>
      <p:sp>
        <p:nvSpPr>
          <p:cNvPr id="102" name="Google Shape;102;p22"/>
          <p:cNvSpPr txBox="1"/>
          <p:nvPr/>
        </p:nvSpPr>
        <p:spPr>
          <a:xfrm>
            <a:off x="315867" y="9722206"/>
            <a:ext cx="11621728"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Υλικό διαθέσιμο με την άδεια Creative Commons CC BY 4.0 (https://creativecommons.org/licenses/by/4.0/).</a:t>
            </a:r>
            <a:endParaRPr/>
          </a:p>
          <a:p>
            <a:pPr marL="0" marR="0" lvl="0" indent="0" algn="l" rtl="0">
              <a:lnSpc>
                <a:spcPct val="100000"/>
              </a:lnSpc>
              <a:spcBef>
                <a:spcPts val="0"/>
              </a:spcBef>
              <a:spcAft>
                <a:spcPts val="0"/>
              </a:spcAft>
              <a:buNone/>
            </a:pPr>
            <a:br>
              <a:rPr lang="en-US" sz="11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3907596" y="752627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52274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28742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41127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54737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59610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59610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5">
            <a:alphaModFix/>
          </a:blip>
          <a:srcRect/>
          <a:stretch/>
        </p:blipFill>
        <p:spPr>
          <a:xfrm>
            <a:off x="2718363" y="644700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31"/>
          <p:cNvPicPr preferRelativeResize="0"/>
          <p:nvPr/>
        </p:nvPicPr>
        <p:blipFill rotWithShape="1">
          <a:blip r:embed="rId3">
            <a:alphaModFix/>
          </a:blip>
          <a:srcRect/>
          <a:stretch/>
        </p:blipFill>
        <p:spPr>
          <a:xfrm>
            <a:off x="-230301" y="8269970"/>
            <a:ext cx="18946926" cy="2017030"/>
          </a:xfrm>
          <a:prstGeom prst="rect">
            <a:avLst/>
          </a:prstGeom>
          <a:noFill/>
          <a:ln>
            <a:noFill/>
          </a:ln>
        </p:spPr>
      </p:pic>
      <p:pic>
        <p:nvPicPr>
          <p:cNvPr id="310" name="Google Shape;310;p31"/>
          <p:cNvPicPr preferRelativeResize="0"/>
          <p:nvPr/>
        </p:nvPicPr>
        <p:blipFill rotWithShape="1">
          <a:blip r:embed="rId4">
            <a:alphaModFix/>
          </a:blip>
          <a:srcRect/>
          <a:stretch/>
        </p:blipFill>
        <p:spPr>
          <a:xfrm>
            <a:off x="1714500" y="114300"/>
            <a:ext cx="1600200" cy="1154734"/>
          </a:xfrm>
          <a:prstGeom prst="rect">
            <a:avLst/>
          </a:prstGeom>
          <a:noFill/>
          <a:ln>
            <a:noFill/>
          </a:ln>
        </p:spPr>
      </p:pic>
      <p:sp>
        <p:nvSpPr>
          <p:cNvPr id="311" name="Google Shape;311;p31"/>
          <p:cNvSpPr txBox="1"/>
          <p:nvPr/>
        </p:nvSpPr>
        <p:spPr>
          <a:xfrm>
            <a:off x="341199" y="1545366"/>
            <a:ext cx="16766929" cy="1154734"/>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None/>
            </a:pPr>
            <a:r>
              <a:rPr lang="en-US" sz="1800" b="1" i="0" u="none" strike="noStrike" cap="none">
                <a:solidFill>
                  <a:srgbClr val="17B8BB"/>
                </a:solidFill>
                <a:latin typeface="Poppins"/>
                <a:ea typeface="Poppins"/>
                <a:cs typeface="Poppins"/>
                <a:sym typeface="Poppins"/>
              </a:rPr>
              <a:t>ΣΕΝΑΡΙΟ </a:t>
            </a:r>
            <a:r>
              <a:rPr lang="en-US" sz="1800" b="0" i="0" u="none" strike="noStrike" cap="none">
                <a:solidFill>
                  <a:schemeClr val="lt1"/>
                </a:solidFill>
                <a:latin typeface="Poppins"/>
                <a:ea typeface="Poppins"/>
                <a:cs typeface="Poppins"/>
                <a:sym typeface="Poppins"/>
              </a:rPr>
              <a:t>Ένας εργοδότης συνεργάτης αλλάζει τη σύντομη εργασία 24 ώρες πριν από την τελική παρουσίαση. Το προϊόν πρέπει τώρα να πληροί μια νέα απαίτηση συμμόρφωσης και η προθεσμία μειώνεται.</a:t>
            </a:r>
            <a:endParaRPr sz="1400" b="0" i="0" u="none" strike="noStrike" cap="none">
              <a:solidFill>
                <a:schemeClr val="lt1"/>
              </a:solidFill>
              <a:latin typeface="Arial"/>
              <a:ea typeface="Arial"/>
              <a:cs typeface="Arial"/>
              <a:sym typeface="Arial"/>
            </a:endParaRPr>
          </a:p>
        </p:txBody>
      </p:sp>
      <p:sp>
        <p:nvSpPr>
          <p:cNvPr id="312" name="Google Shape;312;p31"/>
          <p:cNvSpPr txBox="1"/>
          <p:nvPr/>
        </p:nvSpPr>
        <p:spPr>
          <a:xfrm>
            <a:off x="4229100" y="540930"/>
            <a:ext cx="8229600"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None/>
            </a:pPr>
            <a:r>
              <a:rPr lang="en-US" sz="2800" b="1" i="0" u="none" strike="noStrike" cap="none" dirty="0" err="1">
                <a:solidFill>
                  <a:srgbClr val="10146E"/>
                </a:solidFill>
                <a:latin typeface="Poppins"/>
                <a:ea typeface="Poppins"/>
                <a:cs typeface="Poppins"/>
                <a:sym typeface="Poppins"/>
              </a:rPr>
              <a:t>Άσκηση</a:t>
            </a:r>
            <a:r>
              <a:rPr lang="en-US" sz="2800" b="1" i="0" u="none" strike="noStrike" cap="none" dirty="0">
                <a:solidFill>
                  <a:srgbClr val="10146E"/>
                </a:solidFill>
                <a:latin typeface="Poppins"/>
                <a:ea typeface="Poppins"/>
                <a:cs typeface="Poppins"/>
                <a:sym typeface="Poppins"/>
              </a:rPr>
              <a:t> </a:t>
            </a:r>
            <a:r>
              <a:rPr lang="en-US" sz="2800" b="1" i="0" u="none" strike="noStrike" cap="none" dirty="0" err="1">
                <a:solidFill>
                  <a:srgbClr val="10146E"/>
                </a:solidFill>
                <a:latin typeface="Poppins"/>
                <a:ea typeface="Poppins"/>
                <a:cs typeface="Poppins"/>
                <a:sym typeface="Poppins"/>
              </a:rPr>
              <a:t>σεν</a:t>
            </a:r>
            <a:r>
              <a:rPr lang="en-US" sz="2800" b="1" i="0" u="none" strike="noStrike" cap="none" dirty="0">
                <a:solidFill>
                  <a:srgbClr val="10146E"/>
                </a:solidFill>
                <a:latin typeface="Poppins"/>
                <a:ea typeface="Poppins"/>
                <a:cs typeface="Poppins"/>
                <a:sym typeface="Poppins"/>
              </a:rPr>
              <a:t>αρίου: Η αλλαγμένη εντολή</a:t>
            </a:r>
            <a:endParaRPr sz="1400" b="0" i="0" u="none" strike="noStrike" cap="none" dirty="0">
              <a:solidFill>
                <a:srgbClr val="000000"/>
              </a:solidFill>
              <a:latin typeface="Arial"/>
              <a:ea typeface="Arial"/>
              <a:cs typeface="Arial"/>
              <a:sym typeface="Arial"/>
            </a:endParaRPr>
          </a:p>
        </p:txBody>
      </p:sp>
      <p:sp>
        <p:nvSpPr>
          <p:cNvPr id="313" name="Google Shape;313;p31"/>
          <p:cNvSpPr txBox="1"/>
          <p:nvPr/>
        </p:nvSpPr>
        <p:spPr>
          <a:xfrm>
            <a:off x="456199" y="3103381"/>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US" sz="2800" b="1" i="0" u="none" strike="noStrike" cap="none">
                <a:solidFill>
                  <a:srgbClr val="10146E"/>
                </a:solidFill>
                <a:latin typeface="Poppins"/>
                <a:ea typeface="Poppins"/>
                <a:cs typeface="Poppins"/>
                <a:sym typeface="Poppins"/>
              </a:rPr>
              <a:t>Σκεφτείτε την απάντησή σας ως εκπαιδευτής:</a:t>
            </a:r>
            <a:endParaRPr sz="1400" b="0" i="0" u="none" strike="noStrike" cap="none">
              <a:solidFill>
                <a:srgbClr val="000000"/>
              </a:solidFill>
              <a:latin typeface="Arial"/>
              <a:ea typeface="Arial"/>
              <a:cs typeface="Arial"/>
              <a:sym typeface="Arial"/>
            </a:endParaRPr>
          </a:p>
        </p:txBody>
      </p:sp>
      <p:sp>
        <p:nvSpPr>
          <p:cNvPr id="314" name="Google Shape;314;p31"/>
          <p:cNvSpPr txBox="1"/>
          <p:nvPr/>
        </p:nvSpPr>
        <p:spPr>
          <a:xfrm>
            <a:off x="456199" y="3764917"/>
            <a:ext cx="14131339" cy="1772793"/>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400"/>
              <a:buFont typeface="Arial"/>
              <a:buChar char="▶"/>
            </a:pPr>
            <a:r>
              <a:rPr lang="en-US" sz="2400" b="0" i="0" u="none" strike="noStrike" cap="none">
                <a:solidFill>
                  <a:srgbClr val="333333"/>
                </a:solidFill>
                <a:latin typeface="Poppins"/>
                <a:ea typeface="Poppins"/>
                <a:cs typeface="Poppins"/>
                <a:sym typeface="Poppins"/>
              </a:rPr>
              <a:t>Πώς επικοινωνείτε αυτήν την αλλαγή;</a:t>
            </a:r>
            <a:br>
              <a:rPr lang="en-US" sz="2400" b="0" i="0" u="none" strike="noStrike" cap="none">
                <a:solidFill>
                  <a:srgbClr val="333333"/>
                </a:solidFill>
                <a:latin typeface="Poppins"/>
                <a:ea typeface="Poppins"/>
                <a:cs typeface="Poppins"/>
                <a:sym typeface="Poppins"/>
              </a:rPr>
            </a:br>
            <a:r>
              <a:rPr lang="en-US" sz="2400" b="0" i="0" u="none" strike="noStrike" cap="none">
                <a:solidFill>
                  <a:srgbClr val="333333"/>
                </a:solidFill>
                <a:latin typeface="Poppins"/>
                <a:ea typeface="Poppins"/>
                <a:cs typeface="Poppins"/>
                <a:sym typeface="Poppins"/>
              </a:rPr>
              <a:t>Πώς αποτρέπετε τον πανικό;</a:t>
            </a:r>
            <a:br>
              <a:rPr lang="en-US" sz="2400" b="0" i="0" u="none" strike="noStrike" cap="none">
                <a:solidFill>
                  <a:srgbClr val="333333"/>
                </a:solidFill>
                <a:latin typeface="Poppins"/>
                <a:ea typeface="Poppins"/>
                <a:cs typeface="Poppins"/>
                <a:sym typeface="Poppins"/>
              </a:rPr>
            </a:br>
            <a:r>
              <a:rPr lang="en-US" sz="2400" b="0" i="0" u="none" strike="noStrike" cap="none">
                <a:solidFill>
                  <a:srgbClr val="333333"/>
                </a:solidFill>
                <a:latin typeface="Poppins"/>
                <a:ea typeface="Poppins"/>
                <a:cs typeface="Poppins"/>
                <a:sym typeface="Poppins"/>
              </a:rPr>
              <a:t>Πώς προστατεύετε τα μαθησιακά αποτελέσματα;</a:t>
            </a:r>
            <a:br>
              <a:rPr lang="en-US" sz="2400" b="0" i="0" u="none" strike="noStrike" cap="none">
                <a:solidFill>
                  <a:srgbClr val="333333"/>
                </a:solidFill>
                <a:latin typeface="Poppins"/>
                <a:ea typeface="Poppins"/>
                <a:cs typeface="Poppins"/>
                <a:sym typeface="Poppins"/>
              </a:rPr>
            </a:br>
            <a:r>
              <a:rPr lang="en-US" sz="2400" b="0" i="0" u="none" strike="noStrike" cap="none">
                <a:solidFill>
                  <a:srgbClr val="333333"/>
                </a:solidFill>
                <a:latin typeface="Poppins"/>
                <a:ea typeface="Poppins"/>
                <a:cs typeface="Poppins"/>
                <a:sym typeface="Poppins"/>
              </a:rPr>
              <a:t>Τι στοχαστικές ερωτήσεις θα κάνετε μετά;</a:t>
            </a:r>
            <a:endParaRPr sz="2000" b="0" i="0" u="none" strike="noStrike" cap="none">
              <a:solidFill>
                <a:srgbClr val="333333"/>
              </a:solidFill>
              <a:latin typeface="Poppins"/>
              <a:ea typeface="Poppins"/>
              <a:cs typeface="Poppins"/>
              <a:sym typeface="Poppins"/>
            </a:endParaRPr>
          </a:p>
        </p:txBody>
      </p:sp>
      <p:sp>
        <p:nvSpPr>
          <p:cNvPr id="315" name="Google Shape;315;p31"/>
          <p:cNvSpPr txBox="1"/>
          <p:nvPr/>
        </p:nvSpPr>
        <p:spPr>
          <a:xfrm>
            <a:off x="341199" y="8012795"/>
            <a:ext cx="17135639" cy="514350"/>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None/>
            </a:pPr>
            <a:r>
              <a:rPr lang="en-US" sz="2400" b="1" i="0" u="none" strike="noStrike" cap="none" dirty="0">
                <a:solidFill>
                  <a:srgbClr val="10146E"/>
                </a:solidFill>
                <a:latin typeface="Poppins"/>
                <a:ea typeface="Poppins"/>
                <a:cs typeface="Poppins"/>
                <a:sym typeface="Poppins"/>
              </a:rPr>
              <a:t>Βα</a:t>
            </a:r>
            <a:r>
              <a:rPr lang="en-US" sz="2400" b="1" i="0" u="none" strike="noStrike" cap="none" dirty="0" err="1">
                <a:solidFill>
                  <a:srgbClr val="10146E"/>
                </a:solidFill>
                <a:latin typeface="Poppins"/>
                <a:ea typeface="Poppins"/>
                <a:cs typeface="Poppins"/>
                <a:sym typeface="Poppins"/>
              </a:rPr>
              <a:t>σική</a:t>
            </a:r>
            <a:r>
              <a:rPr lang="en-US" sz="2400" b="1" i="0" u="none" strike="noStrike" cap="none" dirty="0">
                <a:solidFill>
                  <a:srgbClr val="10146E"/>
                </a:solidFill>
                <a:latin typeface="Poppins"/>
                <a:ea typeface="Poppins"/>
                <a:cs typeface="Poppins"/>
                <a:sym typeface="Poppins"/>
              </a:rPr>
              <a:t> α</a:t>
            </a:r>
            <a:r>
              <a:rPr lang="en-US" sz="2400" b="1" i="0" u="none" strike="noStrike" cap="none" dirty="0" err="1">
                <a:solidFill>
                  <a:srgbClr val="10146E"/>
                </a:solidFill>
                <a:latin typeface="Poppins"/>
                <a:ea typeface="Poppins"/>
                <a:cs typeface="Poppins"/>
                <a:sym typeface="Poppins"/>
              </a:rPr>
              <a:t>ρχή</a:t>
            </a:r>
            <a:r>
              <a:rPr lang="en-US" sz="2400" b="1" i="0" u="none" strike="noStrike" cap="none" dirty="0">
                <a:solidFill>
                  <a:srgbClr val="10146E"/>
                </a:solidFill>
                <a:latin typeface="Poppins"/>
                <a:ea typeface="Poppins"/>
                <a:cs typeface="Poppins"/>
                <a:sym typeface="Poppins"/>
              </a:rPr>
              <a:t>: </a:t>
            </a:r>
            <a:r>
              <a:rPr lang="en-US" sz="2400" b="0" i="1" u="none" strike="noStrike" cap="none" dirty="0">
                <a:solidFill>
                  <a:schemeClr val="lt1"/>
                </a:solidFill>
                <a:latin typeface="Poppins"/>
                <a:ea typeface="Poppins"/>
                <a:cs typeface="Poppins"/>
                <a:sym typeface="Poppins"/>
              </a:rPr>
              <a:t>Η π</a:t>
            </a:r>
            <a:r>
              <a:rPr lang="en-US" sz="2400" b="0" i="1" u="none" strike="noStrike" cap="none" dirty="0" err="1">
                <a:solidFill>
                  <a:schemeClr val="lt1"/>
                </a:solidFill>
                <a:latin typeface="Poppins"/>
                <a:ea typeface="Poppins"/>
                <a:cs typeface="Poppins"/>
                <a:sym typeface="Poppins"/>
              </a:rPr>
              <a:t>ροσ</a:t>
            </a:r>
            <a:r>
              <a:rPr lang="en-US" sz="2400" b="0" i="1" u="none" strike="noStrike" cap="none" dirty="0">
                <a:solidFill>
                  <a:schemeClr val="lt1"/>
                </a:solidFill>
                <a:latin typeface="Poppins"/>
                <a:ea typeface="Poppins"/>
                <a:cs typeface="Poppins"/>
                <a:sym typeface="Poppins"/>
              </a:rPr>
              <a:t>αρμοστικότητα γίνεται δεξιότητα όταν ασκείται σκόπιμα.</a:t>
            </a:r>
            <a:endParaRPr sz="1400" b="0" i="1" u="none" strike="noStrike" cap="none" dirty="0">
              <a:solidFill>
                <a:schemeClr val="lt1"/>
              </a:solidFill>
              <a:latin typeface="Arial"/>
              <a:ea typeface="Arial"/>
              <a:cs typeface="Arial"/>
              <a:sym typeface="Arial"/>
            </a:endParaRPr>
          </a:p>
        </p:txBody>
      </p:sp>
      <p:pic>
        <p:nvPicPr>
          <p:cNvPr id="5" name="Picture 4">
            <a:extLst>
              <a:ext uri="{FF2B5EF4-FFF2-40B4-BE49-F238E27FC236}">
                <a16:creationId xmlns:a16="http://schemas.microsoft.com/office/drawing/2014/main" id="{49F106B7-979B-F789-97BE-FBB74D6F145A}"/>
              </a:ext>
            </a:extLst>
          </p:cNvPr>
          <p:cNvPicPr>
            <a:picLocks noChangeAspect="1"/>
          </p:cNvPicPr>
          <p:nvPr/>
        </p:nvPicPr>
        <p:blipFill>
          <a:blip r:embed="rId5"/>
          <a:stretch>
            <a:fillRect/>
          </a:stretch>
        </p:blipFill>
        <p:spPr>
          <a:xfrm>
            <a:off x="14111287" y="503910"/>
            <a:ext cx="2352675" cy="6381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32"/>
          <p:cNvPicPr preferRelativeResize="0"/>
          <p:nvPr/>
        </p:nvPicPr>
        <p:blipFill rotWithShape="1">
          <a:blip r:embed="rId3">
            <a:alphaModFix/>
          </a:blip>
          <a:srcRect l="25077" r="27818"/>
          <a:stretch/>
        </p:blipFill>
        <p:spPr>
          <a:xfrm>
            <a:off x="0" y="0"/>
            <a:ext cx="4549922" cy="10287000"/>
          </a:xfrm>
          <a:prstGeom prst="rect">
            <a:avLst/>
          </a:prstGeom>
          <a:noFill/>
          <a:ln>
            <a:noFill/>
          </a:ln>
        </p:spPr>
      </p:pic>
      <p:sp>
        <p:nvSpPr>
          <p:cNvPr id="321" name="Google Shape;321;p32"/>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22" name="Google Shape;322;p32"/>
          <p:cNvGrpSpPr/>
          <p:nvPr/>
        </p:nvGrpSpPr>
        <p:grpSpPr>
          <a:xfrm>
            <a:off x="5940775" y="946396"/>
            <a:ext cx="857867" cy="857867"/>
            <a:chOff x="0" y="0"/>
            <a:chExt cx="812800" cy="812800"/>
          </a:xfrm>
        </p:grpSpPr>
        <p:sp>
          <p:nvSpPr>
            <p:cNvPr id="323" name="Google Shape;323;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5" name="Google Shape;325;p32"/>
          <p:cNvGrpSpPr/>
          <p:nvPr/>
        </p:nvGrpSpPr>
        <p:grpSpPr>
          <a:xfrm>
            <a:off x="6592862" y="2226096"/>
            <a:ext cx="604566" cy="604566"/>
            <a:chOff x="0" y="0"/>
            <a:chExt cx="812800" cy="812800"/>
          </a:xfrm>
        </p:grpSpPr>
        <p:sp>
          <p:nvSpPr>
            <p:cNvPr id="326" name="Google Shape;326;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8" name="Google Shape;328;p32"/>
          <p:cNvGrpSpPr/>
          <p:nvPr/>
        </p:nvGrpSpPr>
        <p:grpSpPr>
          <a:xfrm>
            <a:off x="5825201" y="681913"/>
            <a:ext cx="637633" cy="637633"/>
            <a:chOff x="0" y="0"/>
            <a:chExt cx="812800" cy="812800"/>
          </a:xfrm>
        </p:grpSpPr>
        <p:sp>
          <p:nvSpPr>
            <p:cNvPr id="329" name="Google Shape;329;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31" name="Google Shape;331;p32"/>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32"/>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32"/>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32"/>
          <p:cNvSpPr txBox="1"/>
          <p:nvPr/>
        </p:nvSpPr>
        <p:spPr>
          <a:xfrm>
            <a:off x="8768075" y="1933756"/>
            <a:ext cx="9220121" cy="5761577"/>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Η προσαρμοστικότητα και η ανθεκτικότητα επηρεάζονται έντονα από τη νοοτροπία. Ο τρόπος με τον οποίο οι εκπαιδευτικοί και οι μαθητές ερμηνεύουν την πρόκληση καθορίζει τον τρόπο με τον οποίο ανταποκρίνονται στην αλλαγή.</a:t>
            </a:r>
            <a:endParaRPr/>
          </a:p>
          <a:p>
            <a:pPr marL="0" marR="0" lvl="0" indent="0" algn="l" rtl="0">
              <a:lnSpc>
                <a:spcPct val="130009"/>
              </a:lnSpc>
              <a:spcBef>
                <a:spcPts val="0"/>
              </a:spcBef>
              <a:spcAft>
                <a:spcPts val="0"/>
              </a:spcAft>
              <a:buNone/>
            </a:pP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Μια σταθερή νοοτροπία υποθέτει ότι η ικανότητα είναι σταθερή και περιορισμένη. Μια νοοτροπία ανάπτυξης προϋποθέτει ότι η ικανότητα μπορεί να αναπτυχθεί μέσω προσπάθειας, ανατροφοδότησης και δομημένης πρακτικής.</a:t>
            </a:r>
            <a:endParaRPr/>
          </a:p>
          <a:p>
            <a:pPr marL="0" marR="0" lvl="0" indent="0" algn="l" rtl="0">
              <a:lnSpc>
                <a:spcPct val="130009"/>
              </a:lnSpc>
              <a:spcBef>
                <a:spcPts val="0"/>
              </a:spcBef>
              <a:spcAft>
                <a:spcPts val="0"/>
              </a:spcAft>
              <a:buNone/>
            </a:pP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Σε δυναμικά περιβάλλοντα ΕΕΚ, η νοοτροπία διαμορφώνει την επαγγελματική ανταπόκριση στην αναστάτωση.</a:t>
            </a:r>
            <a:endParaRPr sz="2400" b="0" i="0" u="none" strike="noStrike" cap="none">
              <a:solidFill>
                <a:srgbClr val="000000"/>
              </a:solidFill>
              <a:latin typeface="Arial"/>
              <a:ea typeface="Arial"/>
              <a:cs typeface="Arial"/>
              <a:sym typeface="Arial"/>
            </a:endParaRPr>
          </a:p>
        </p:txBody>
      </p:sp>
      <p:sp>
        <p:nvSpPr>
          <p:cNvPr id="335" name="Google Shape;335;p32"/>
          <p:cNvSpPr txBox="1"/>
          <p:nvPr/>
        </p:nvSpPr>
        <p:spPr>
          <a:xfrm>
            <a:off x="7197428" y="1076082"/>
            <a:ext cx="9848852" cy="973856"/>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Ενότητα 4: Νοοτροπία ανάπτυξης έναντι σταθερής νοοτροπίας στην ΕΕΚ</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3"/>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33"/>
          <p:cNvSpPr/>
          <p:nvPr/>
        </p:nvSpPr>
        <p:spPr>
          <a:xfrm rot="-4773720">
            <a:off x="5980707" y="3425092"/>
            <a:ext cx="12676724" cy="3587774"/>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33"/>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33"/>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33"/>
          <p:cNvSpPr txBox="1"/>
          <p:nvPr/>
        </p:nvSpPr>
        <p:spPr>
          <a:xfrm>
            <a:off x="378734" y="1973930"/>
            <a:ext cx="9472498" cy="7201972"/>
          </a:xfrm>
          <a:prstGeom prst="rect">
            <a:avLst/>
          </a:prstGeom>
          <a:noFill/>
          <a:ln>
            <a:noFill/>
          </a:ln>
        </p:spPr>
        <p:txBody>
          <a:bodyPr spcFirstLastPara="1" wrap="square" lIns="0" tIns="0" rIns="0" bIns="0" anchor="t" anchorCtr="0">
            <a:spAutoFit/>
          </a:bodyPr>
          <a:lstStyle/>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Μια σταθερή νοοτροπία υποθέτει ότι η ικανότητα είναι σταθερή και περιορισμένη. Ένας μαθητής που λειτουργεί με σταθερή νοοτροπία μπορεί να σκεφτεί:</a:t>
            </a:r>
            <a:br>
              <a:rPr lang="en-US" sz="2400" b="0" i="0" u="none" strike="noStrike" cap="none">
                <a:solidFill>
                  <a:srgbClr val="000000"/>
                </a:solidFill>
                <a:latin typeface="Poppins"/>
                <a:ea typeface="Poppins"/>
                <a:cs typeface="Poppins"/>
                <a:sym typeface="Poppins"/>
              </a:rPr>
            </a:br>
            <a:r>
              <a:rPr lang="en-US" sz="2400" b="1" i="0" u="none" strike="noStrike" cap="none">
                <a:solidFill>
                  <a:srgbClr val="000000"/>
                </a:solidFill>
                <a:latin typeface="Poppins"/>
                <a:ea typeface="Poppins"/>
                <a:cs typeface="Poppins"/>
                <a:sym typeface="Poppins"/>
              </a:rPr>
              <a:t>Σκέψεις σταθερής νοοτροπίας:</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«Απλώς δεν είμαι καλός στην επίλυση προβλημάτων».</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«Δεν μπορώ να διαχειριστώ την πίεση».</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«Αν κάνω λάθος, σημαίνει ότι δεν είμαι ικανός».</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«Όταν αλλάζει η σύντομη, έχω αποτύχει».</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«Η ηγεσία δεν είναι για ανθρώπους σαν εμένα».</a:t>
            </a:r>
            <a:endParaRPr/>
          </a:p>
          <a:p>
            <a:pPr marL="0" marR="0" lvl="0" indent="0" algn="just"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Αυτή η νοοτροπία συχνά οδηγεί στην αποφυγή ευθύνης, στην απόσυρση κατά τη διάρκεια της πρόκλησης, στην αντίσταση στην ανατροφοδότηση, στην επίρριψη ευθυνών σε εξωτερικούς παράγοντες και στη χαμηλότερη αυτοπεποίθηση υπό πίεση. Όταν συμβαίνει απροσδόκητη αλλαγή, οι μαθητές σταθερής νοοτροπίας μπορεί να παγώσουν ή να απεμπλακούν.</a:t>
            </a:r>
            <a:endParaRPr sz="2400" b="0" i="0" u="none" strike="noStrike" cap="none">
              <a:solidFill>
                <a:srgbClr val="000000"/>
              </a:solidFill>
              <a:latin typeface="Arial"/>
              <a:ea typeface="Arial"/>
              <a:cs typeface="Arial"/>
              <a:sym typeface="Arial"/>
            </a:endParaRPr>
          </a:p>
        </p:txBody>
      </p:sp>
      <p:sp>
        <p:nvSpPr>
          <p:cNvPr id="345" name="Google Shape;345;p33"/>
          <p:cNvSpPr txBox="1"/>
          <p:nvPr/>
        </p:nvSpPr>
        <p:spPr>
          <a:xfrm>
            <a:off x="353491" y="767245"/>
            <a:ext cx="7207401" cy="904222"/>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600" b="1" i="0" u="none" strike="noStrike" cap="none">
                <a:solidFill>
                  <a:srgbClr val="000000"/>
                </a:solidFill>
                <a:latin typeface="Poppins"/>
                <a:ea typeface="Poppins"/>
                <a:cs typeface="Poppins"/>
                <a:sym typeface="Poppins"/>
              </a:rPr>
              <a:t>Σταθερή νοοτροπία στους εκπαιδευόμενους ΕΕΚ</a:t>
            </a:r>
            <a:endParaRPr sz="1400" b="0" i="0" u="none" strike="noStrike" cap="none">
              <a:solidFill>
                <a:srgbClr val="000000"/>
              </a:solidFill>
              <a:latin typeface="Arial"/>
              <a:ea typeface="Arial"/>
              <a:cs typeface="Arial"/>
              <a:sym typeface="Arial"/>
            </a:endParaRPr>
          </a:p>
        </p:txBody>
      </p:sp>
      <p:grpSp>
        <p:nvGrpSpPr>
          <p:cNvPr id="346" name="Google Shape;346;p33"/>
          <p:cNvGrpSpPr/>
          <p:nvPr/>
        </p:nvGrpSpPr>
        <p:grpSpPr>
          <a:xfrm>
            <a:off x="11279555" y="946396"/>
            <a:ext cx="857867" cy="857867"/>
            <a:chOff x="0" y="0"/>
            <a:chExt cx="812800" cy="812800"/>
          </a:xfrm>
        </p:grpSpPr>
        <p:sp>
          <p:nvSpPr>
            <p:cNvPr id="347" name="Google Shape;347;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49" name="Google Shape;349;p33"/>
          <p:cNvGrpSpPr/>
          <p:nvPr/>
        </p:nvGrpSpPr>
        <p:grpSpPr>
          <a:xfrm>
            <a:off x="10765440" y="2226096"/>
            <a:ext cx="604566" cy="604566"/>
            <a:chOff x="0" y="0"/>
            <a:chExt cx="812800" cy="812800"/>
          </a:xfrm>
        </p:grpSpPr>
        <p:sp>
          <p:nvSpPr>
            <p:cNvPr id="350" name="Google Shape;350;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52" name="Google Shape;352;p33"/>
          <p:cNvGrpSpPr/>
          <p:nvPr/>
        </p:nvGrpSpPr>
        <p:grpSpPr>
          <a:xfrm>
            <a:off x="11590531" y="681913"/>
            <a:ext cx="637633" cy="637633"/>
            <a:chOff x="0" y="0"/>
            <a:chExt cx="812800" cy="812800"/>
          </a:xfrm>
        </p:grpSpPr>
        <p:sp>
          <p:nvSpPr>
            <p:cNvPr id="353" name="Google Shape;353;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55" name="Google Shape;355;p33"/>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360" name="Google Shape;360;p34"/>
          <p:cNvPicPr preferRelativeResize="0"/>
          <p:nvPr/>
        </p:nvPicPr>
        <p:blipFill rotWithShape="1">
          <a:blip r:embed="rId3">
            <a:alphaModFix/>
          </a:blip>
          <a:srcRect l="39959" r="207"/>
          <a:stretch/>
        </p:blipFill>
        <p:spPr>
          <a:xfrm>
            <a:off x="13214554" y="-2664"/>
            <a:ext cx="9040761" cy="10287000"/>
          </a:xfrm>
          <a:prstGeom prst="rect">
            <a:avLst/>
          </a:prstGeom>
          <a:noFill/>
          <a:ln>
            <a:noFill/>
          </a:ln>
        </p:spPr>
      </p:pic>
      <p:sp>
        <p:nvSpPr>
          <p:cNvPr id="361" name="Google Shape;361;p34"/>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34"/>
          <p:cNvSpPr/>
          <p:nvPr/>
        </p:nvSpPr>
        <p:spPr>
          <a:xfrm rot="-4773720">
            <a:off x="5740091" y="3136101"/>
            <a:ext cx="12676724" cy="4077104"/>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34"/>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34"/>
          <p:cNvSpPr txBox="1"/>
          <p:nvPr/>
        </p:nvSpPr>
        <p:spPr>
          <a:xfrm>
            <a:off x="370668" y="1653954"/>
            <a:ext cx="9472498" cy="7682103"/>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Μια νοοτροπία ανάπτυξης προϋποθέτει ότι η ικανότητα μπορεί να αναπτυχθεί μέσω προσπάθειας, ανατροφοδότησης και δομημένης πρακτικής. Ένας μαθητής με νοοτροπία ανάπτυξης μπορεί να σκεφτεί:</a:t>
            </a:r>
            <a:br>
              <a:rPr lang="en-US" sz="2400" b="0" i="0" u="none" strike="noStrike" cap="none">
                <a:solidFill>
                  <a:srgbClr val="000000"/>
                </a:solidFill>
                <a:latin typeface="Poppins"/>
                <a:ea typeface="Poppins"/>
                <a:cs typeface="Poppins"/>
                <a:sym typeface="Poppins"/>
              </a:rPr>
            </a:br>
            <a:endParaRPr/>
          </a:p>
          <a:p>
            <a:pPr marL="342900" marR="0" lvl="0" indent="-342900" algn="just" rtl="0">
              <a:lnSpc>
                <a:spcPct val="130009"/>
              </a:lnSpc>
              <a:spcBef>
                <a:spcPts val="0"/>
              </a:spcBef>
              <a:spcAft>
                <a:spcPts val="0"/>
              </a:spcAft>
              <a:buClr>
                <a:srgbClr val="000000"/>
              </a:buClr>
              <a:buSzPts val="2400"/>
              <a:buFont typeface="Arial"/>
              <a:buChar char="•"/>
            </a:pPr>
            <a:r>
              <a:rPr lang="en-US" sz="2400" b="1" i="0" u="none" strike="noStrike" cap="none">
                <a:solidFill>
                  <a:srgbClr val="000000"/>
                </a:solidFill>
                <a:latin typeface="Poppins"/>
                <a:ea typeface="Poppins"/>
                <a:cs typeface="Poppins"/>
                <a:sym typeface="Poppins"/>
              </a:rPr>
              <a:t>Σκέψεις νοοτροπίας ανάπτυξης:</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«Αυτό είναι δύσκολο, αλλά μπορώ να βελτιωθώ».</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«Χρειάζομαι μια διαφορετική στρατηγική».</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«Τα σχόλια με βοηθούν να βελτιώσω τις δεξιότητές μου».</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«Η πίεση με βοηθά να χτίσω αυτοπεποίθηση».</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«Αν αλλάξει η εργασία, μπορώ να προσαρμοστώ».</a:t>
            </a:r>
            <a:endParaRPr/>
          </a:p>
          <a:p>
            <a:pPr marL="0" marR="0" lvl="0" indent="0" algn="just"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Αυτή η νοοτροπία υποστηρίζει την επιμονή στην επίλυση προβλημάτων, την ανάληψη πρωτοβουλιών, τον προβληματισμό μετά από λάθη, την προθυμία για δοκιμή νέων προσεγγίσεων και την εμπιστοσύνη σε ηγετικούς ρόλους. Οι μαθητές που προσανατολίζονται στην ανάπτυξη βλέπουν την πρόκληση ως εκπαίδευση και όχι ως κρίση.</a:t>
            </a:r>
            <a:endParaRPr sz="2400" b="0" i="0" u="none" strike="noStrike" cap="none">
              <a:solidFill>
                <a:srgbClr val="000000"/>
              </a:solidFill>
              <a:latin typeface="Arial"/>
              <a:ea typeface="Arial"/>
              <a:cs typeface="Arial"/>
              <a:sym typeface="Arial"/>
            </a:endParaRPr>
          </a:p>
        </p:txBody>
      </p:sp>
      <p:sp>
        <p:nvSpPr>
          <p:cNvPr id="365" name="Google Shape;365;p34"/>
          <p:cNvSpPr txBox="1"/>
          <p:nvPr/>
        </p:nvSpPr>
        <p:spPr>
          <a:xfrm>
            <a:off x="353491" y="767245"/>
            <a:ext cx="8481072"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600" b="1" i="0" u="none" strike="noStrike" cap="none">
                <a:solidFill>
                  <a:srgbClr val="000000"/>
                </a:solidFill>
                <a:latin typeface="Poppins"/>
                <a:ea typeface="Poppins"/>
                <a:cs typeface="Poppins"/>
                <a:sym typeface="Poppins"/>
              </a:rPr>
              <a:t>Νοοτροπία ανάπτυξης σε εκπαιδευόμενους ΕΕΚ</a:t>
            </a:r>
            <a:endParaRPr sz="1400" b="0" i="0" u="none" strike="noStrike" cap="none">
              <a:solidFill>
                <a:srgbClr val="000000"/>
              </a:solidFill>
              <a:latin typeface="Arial"/>
              <a:ea typeface="Arial"/>
              <a:cs typeface="Arial"/>
              <a:sym typeface="Arial"/>
            </a:endParaRPr>
          </a:p>
        </p:txBody>
      </p:sp>
      <p:grpSp>
        <p:nvGrpSpPr>
          <p:cNvPr id="366" name="Google Shape;366;p34"/>
          <p:cNvGrpSpPr/>
          <p:nvPr/>
        </p:nvGrpSpPr>
        <p:grpSpPr>
          <a:xfrm>
            <a:off x="11279555" y="946396"/>
            <a:ext cx="857867" cy="857867"/>
            <a:chOff x="0" y="0"/>
            <a:chExt cx="812800" cy="812800"/>
          </a:xfrm>
        </p:grpSpPr>
        <p:sp>
          <p:nvSpPr>
            <p:cNvPr id="367" name="Google Shape;367;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69" name="Google Shape;369;p34"/>
          <p:cNvGrpSpPr/>
          <p:nvPr/>
        </p:nvGrpSpPr>
        <p:grpSpPr>
          <a:xfrm>
            <a:off x="10765440" y="2226096"/>
            <a:ext cx="604566" cy="604566"/>
            <a:chOff x="0" y="0"/>
            <a:chExt cx="812800" cy="812800"/>
          </a:xfrm>
        </p:grpSpPr>
        <p:sp>
          <p:nvSpPr>
            <p:cNvPr id="370" name="Google Shape;370;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72" name="Google Shape;372;p34"/>
          <p:cNvGrpSpPr/>
          <p:nvPr/>
        </p:nvGrpSpPr>
        <p:grpSpPr>
          <a:xfrm>
            <a:off x="11590531" y="681913"/>
            <a:ext cx="637633" cy="637633"/>
            <a:chOff x="0" y="0"/>
            <a:chExt cx="812800" cy="812800"/>
          </a:xfrm>
        </p:grpSpPr>
        <p:sp>
          <p:nvSpPr>
            <p:cNvPr id="373" name="Google Shape;373;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75" name="Google Shape;375;p34"/>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grpSp>
        <p:nvGrpSpPr>
          <p:cNvPr id="380" name="Google Shape;380;p35"/>
          <p:cNvGrpSpPr/>
          <p:nvPr/>
        </p:nvGrpSpPr>
        <p:grpSpPr>
          <a:xfrm>
            <a:off x="-1" y="4584074"/>
            <a:ext cx="18288001" cy="6357176"/>
            <a:chOff x="0" y="0"/>
            <a:chExt cx="5661114" cy="1674318"/>
          </a:xfrm>
        </p:grpSpPr>
        <p:sp>
          <p:nvSpPr>
            <p:cNvPr id="381" name="Google Shape;381;p35"/>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35"/>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83" name="Google Shape;383;p35"/>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35"/>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35"/>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35"/>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35"/>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35"/>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p35"/>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35"/>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35"/>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p35"/>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35"/>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35"/>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35"/>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35"/>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35"/>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35"/>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3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3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1" name="Google Shape;401;p35"/>
          <p:cNvGrpSpPr/>
          <p:nvPr/>
        </p:nvGrpSpPr>
        <p:grpSpPr>
          <a:xfrm>
            <a:off x="-1" y="9944646"/>
            <a:ext cx="18288001" cy="837562"/>
            <a:chOff x="0" y="-57150"/>
            <a:chExt cx="11607985" cy="463550"/>
          </a:xfrm>
        </p:grpSpPr>
        <p:sp>
          <p:nvSpPr>
            <p:cNvPr id="402" name="Google Shape;402;p3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3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4" name="Google Shape;404;p35"/>
          <p:cNvGrpSpPr/>
          <p:nvPr/>
        </p:nvGrpSpPr>
        <p:grpSpPr>
          <a:xfrm>
            <a:off x="4131384" y="9913239"/>
            <a:ext cx="10025232" cy="837562"/>
            <a:chOff x="0" y="-57150"/>
            <a:chExt cx="5548478" cy="463550"/>
          </a:xfrm>
        </p:grpSpPr>
        <p:sp>
          <p:nvSpPr>
            <p:cNvPr id="405" name="Google Shape;405;p3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3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7" name="Google Shape;407;p35"/>
          <p:cNvSpPr txBox="1"/>
          <p:nvPr/>
        </p:nvSpPr>
        <p:spPr>
          <a:xfrm>
            <a:off x="5374682" y="1019175"/>
            <a:ext cx="753863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4499" b="1" i="0" u="none" strike="noStrike" cap="none">
                <a:solidFill>
                  <a:srgbClr val="000000"/>
                </a:solidFill>
                <a:latin typeface="Poppins"/>
                <a:ea typeface="Poppins"/>
                <a:cs typeface="Poppins"/>
                <a:sym typeface="Poppins"/>
              </a:rPr>
              <a:t>Γιατί αυτό έχει σημασία: Εγκάρσιες δεξιότητες</a:t>
            </a:r>
            <a:endParaRPr sz="1400" b="0" i="0" u="none" strike="noStrike" cap="none">
              <a:solidFill>
                <a:srgbClr val="000000"/>
              </a:solidFill>
              <a:latin typeface="Arial"/>
              <a:ea typeface="Arial"/>
              <a:cs typeface="Arial"/>
              <a:sym typeface="Arial"/>
            </a:endParaRPr>
          </a:p>
        </p:txBody>
      </p:sp>
      <p:sp>
        <p:nvSpPr>
          <p:cNvPr id="408" name="Google Shape;408;p35"/>
          <p:cNvSpPr txBox="1"/>
          <p:nvPr/>
        </p:nvSpPr>
        <p:spPr>
          <a:xfrm>
            <a:off x="1028700"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Μεγαλώνει όταν οι μαθητές αναλύουν τα λάθη.</a:t>
            </a:r>
            <a:endParaRPr sz="1400" b="0" i="0" u="none" strike="noStrike" cap="none">
              <a:solidFill>
                <a:srgbClr val="000000"/>
              </a:solidFill>
              <a:latin typeface="Arial"/>
              <a:ea typeface="Arial"/>
              <a:cs typeface="Arial"/>
              <a:sym typeface="Arial"/>
            </a:endParaRPr>
          </a:p>
        </p:txBody>
      </p:sp>
      <p:sp>
        <p:nvSpPr>
          <p:cNvPr id="409" name="Google Shape;409;p35"/>
          <p:cNvSpPr txBox="1"/>
          <p:nvPr/>
        </p:nvSpPr>
        <p:spPr>
          <a:xfrm>
            <a:off x="1297793" y="6042689"/>
            <a:ext cx="3175609"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Κριτική σκέψη</a:t>
            </a:r>
            <a:endParaRPr sz="1400" b="0" i="0" u="none" strike="noStrike" cap="none">
              <a:solidFill>
                <a:srgbClr val="000000"/>
              </a:solidFill>
              <a:latin typeface="Arial"/>
              <a:ea typeface="Arial"/>
              <a:cs typeface="Arial"/>
              <a:sym typeface="Arial"/>
            </a:endParaRPr>
          </a:p>
        </p:txBody>
      </p:sp>
      <p:sp>
        <p:nvSpPr>
          <p:cNvPr id="410" name="Google Shape;410;p35"/>
          <p:cNvSpPr txBox="1"/>
          <p:nvPr/>
        </p:nvSpPr>
        <p:spPr>
          <a:xfrm>
            <a:off x="5201666"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Αναπτύσσεται όταν οι μαθητές αναλαμβάνουν την ευθύνη παρά την αβεβαιότητα.</a:t>
            </a:r>
            <a:endParaRPr sz="1400" b="0" i="0" u="none" strike="noStrike" cap="none">
              <a:solidFill>
                <a:srgbClr val="000000"/>
              </a:solidFill>
              <a:latin typeface="Arial"/>
              <a:ea typeface="Arial"/>
              <a:cs typeface="Arial"/>
              <a:sym typeface="Arial"/>
            </a:endParaRPr>
          </a:p>
        </p:txBody>
      </p:sp>
      <p:sp>
        <p:nvSpPr>
          <p:cNvPr id="411" name="Google Shape;411;p35"/>
          <p:cNvSpPr txBox="1"/>
          <p:nvPr/>
        </p:nvSpPr>
        <p:spPr>
          <a:xfrm>
            <a:off x="5200743" y="6042689"/>
            <a:ext cx="3715643"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Ηγεσία</a:t>
            </a:r>
            <a:endParaRPr sz="1400" b="0" i="0" u="none" strike="noStrike" cap="none">
              <a:solidFill>
                <a:srgbClr val="000000"/>
              </a:solidFill>
              <a:latin typeface="Arial"/>
              <a:ea typeface="Arial"/>
              <a:cs typeface="Arial"/>
              <a:sym typeface="Arial"/>
            </a:endParaRPr>
          </a:p>
        </p:txBody>
      </p:sp>
      <p:sp>
        <p:nvSpPr>
          <p:cNvPr id="412" name="Google Shape;412;p35"/>
          <p:cNvSpPr txBox="1"/>
          <p:nvPr/>
        </p:nvSpPr>
        <p:spPr>
          <a:xfrm>
            <a:off x="9373585"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Βελτιώνεται όταν οι μαθητές εξασκούνται στην ανταπόκριση υπό πίεση.</a:t>
            </a:r>
            <a:endParaRPr sz="1400" b="0" i="0" u="none" strike="noStrike" cap="none">
              <a:solidFill>
                <a:srgbClr val="000000"/>
              </a:solidFill>
              <a:latin typeface="Arial"/>
              <a:ea typeface="Arial"/>
              <a:cs typeface="Arial"/>
              <a:sym typeface="Arial"/>
            </a:endParaRPr>
          </a:p>
        </p:txBody>
      </p:sp>
      <p:sp>
        <p:nvSpPr>
          <p:cNvPr id="413" name="Google Shape;413;p35"/>
          <p:cNvSpPr txBox="1"/>
          <p:nvPr/>
        </p:nvSpPr>
        <p:spPr>
          <a:xfrm>
            <a:off x="9547648" y="6042689"/>
            <a:ext cx="3365670"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Επικοινωνία</a:t>
            </a:r>
            <a:endParaRPr sz="1400" b="0" i="0" u="none" strike="noStrike" cap="none">
              <a:solidFill>
                <a:srgbClr val="000000"/>
              </a:solidFill>
              <a:latin typeface="Arial"/>
              <a:ea typeface="Arial"/>
              <a:cs typeface="Arial"/>
              <a:sym typeface="Arial"/>
            </a:endParaRPr>
          </a:p>
        </p:txBody>
      </p:sp>
      <p:sp>
        <p:nvSpPr>
          <p:cNvPr id="414" name="Google Shape;414;p35"/>
          <p:cNvSpPr txBox="1"/>
          <p:nvPr/>
        </p:nvSpPr>
        <p:spPr>
          <a:xfrm>
            <a:off x="13545504"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Ενισχύεται όταν οι μαθητές βιώνουν ελεγχόμενη μεταβλητότητα.</a:t>
            </a:r>
            <a:endParaRPr sz="1400" b="0" i="0" u="none" strike="noStrike" cap="none">
              <a:solidFill>
                <a:srgbClr val="000000"/>
              </a:solidFill>
              <a:latin typeface="Arial"/>
              <a:ea typeface="Arial"/>
              <a:cs typeface="Arial"/>
              <a:sym typeface="Arial"/>
            </a:endParaRPr>
          </a:p>
        </p:txBody>
      </p:sp>
      <p:sp>
        <p:nvSpPr>
          <p:cNvPr id="415" name="Google Shape;415;p35"/>
          <p:cNvSpPr txBox="1"/>
          <p:nvPr/>
        </p:nvSpPr>
        <p:spPr>
          <a:xfrm>
            <a:off x="13545504" y="6042689"/>
            <a:ext cx="3713796"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Προσαρμοστικότητα</a:t>
            </a:r>
            <a:endParaRPr sz="1400" b="0" i="0" u="none" strike="noStrike" cap="none">
              <a:solidFill>
                <a:srgbClr val="000000"/>
              </a:solidFill>
              <a:latin typeface="Arial"/>
              <a:ea typeface="Arial"/>
              <a:cs typeface="Arial"/>
              <a:sym typeface="Arial"/>
            </a:endParaRPr>
          </a:p>
        </p:txBody>
      </p:sp>
      <p:sp>
        <p:nvSpPr>
          <p:cNvPr id="416" name="Google Shape;416;p35"/>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35"/>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pic>
        <p:nvPicPr>
          <p:cNvPr id="422" name="Google Shape;422;p36"/>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423" name="Google Shape;423;p36"/>
          <p:cNvSpPr/>
          <p:nvPr/>
        </p:nvSpPr>
        <p:spPr>
          <a:xfrm rot="4721273" flipH="1">
            <a:off x="-1013093" y="1896866"/>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24" name="Google Shape;424;p36"/>
          <p:cNvGrpSpPr/>
          <p:nvPr/>
        </p:nvGrpSpPr>
        <p:grpSpPr>
          <a:xfrm>
            <a:off x="5940775" y="946396"/>
            <a:ext cx="857867" cy="857867"/>
            <a:chOff x="0" y="0"/>
            <a:chExt cx="812800" cy="812800"/>
          </a:xfrm>
        </p:grpSpPr>
        <p:sp>
          <p:nvSpPr>
            <p:cNvPr id="425" name="Google Shape;425;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7" name="Google Shape;427;p36"/>
          <p:cNvGrpSpPr/>
          <p:nvPr/>
        </p:nvGrpSpPr>
        <p:grpSpPr>
          <a:xfrm>
            <a:off x="6592862" y="2226096"/>
            <a:ext cx="604566" cy="604566"/>
            <a:chOff x="0" y="0"/>
            <a:chExt cx="812800" cy="812800"/>
          </a:xfrm>
        </p:grpSpPr>
        <p:sp>
          <p:nvSpPr>
            <p:cNvPr id="428" name="Google Shape;428;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30" name="Google Shape;430;p36"/>
          <p:cNvGrpSpPr/>
          <p:nvPr/>
        </p:nvGrpSpPr>
        <p:grpSpPr>
          <a:xfrm>
            <a:off x="5825201" y="681913"/>
            <a:ext cx="637633" cy="637633"/>
            <a:chOff x="0" y="0"/>
            <a:chExt cx="812800" cy="812800"/>
          </a:xfrm>
        </p:grpSpPr>
        <p:sp>
          <p:nvSpPr>
            <p:cNvPr id="431" name="Google Shape;431;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33" name="Google Shape;433;p36"/>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p36"/>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36"/>
          <p:cNvSpPr txBox="1"/>
          <p:nvPr/>
        </p:nvSpPr>
        <p:spPr>
          <a:xfrm>
            <a:off x="8768076" y="2200000"/>
            <a:ext cx="8491224" cy="6446893"/>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None/>
            </a:pPr>
            <a:r>
              <a:rPr lang="en-US" sz="2400" b="1" i="0" u="none" strike="noStrike" cap="none">
                <a:solidFill>
                  <a:srgbClr val="17B8BB"/>
                </a:solidFill>
                <a:latin typeface="Poppins"/>
                <a:ea typeface="Poppins"/>
                <a:cs typeface="Poppins"/>
                <a:sym typeface="Poppins"/>
              </a:rPr>
              <a:t>Οι εκπαιδευτές ΕΕΚ μπορούν να αναπτύξουν αυτή τη δεξιότητα με:</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Επαινώντας την προσπάθεια, τη στρατηγική και τη βελτίωση και όχι την έμφυτη ικανότητα</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Κανονικοποίηση της αναθεώρησης και της επανάληψης</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Σχεδιασμός εργασιών που περιλαμβάνουν δομημένο επανασχεδιασμό</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Απολογισμός των προκλήσεων ανοιχτά</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Ενθάρρυνση προβληματισμού μετά από δυσκολία</a:t>
            </a:r>
            <a:endParaRPr sz="2400" b="0"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400" b="0" i="0" u="none" strike="noStrike" cap="none">
                <a:solidFill>
                  <a:srgbClr val="17B8BB"/>
                </a:solidFill>
                <a:latin typeface="Poppins"/>
                <a:ea typeface="Poppins"/>
                <a:cs typeface="Poppins"/>
                <a:sym typeface="Poppins"/>
              </a:rPr>
              <a:t>Αντί για «Δεν είσαι έτοιμος να ηγηθείς αυτού του έργου», πες «Χτίζεις τις δεξιότητες που απαιτούνται για να ηγηθείς — ποια υποστήριξη θα σε βοηθούσε να κάνεις το επόμενο βήμα;» Η γλώσσα διαμορφώνει την ταυτότητα του μαθητή.</a:t>
            </a:r>
            <a:endParaRPr sz="1400" b="0" i="0" u="none" strike="noStrike" cap="none">
              <a:solidFill>
                <a:srgbClr val="000000"/>
              </a:solidFill>
              <a:latin typeface="Arial"/>
              <a:ea typeface="Arial"/>
              <a:cs typeface="Arial"/>
              <a:sym typeface="Arial"/>
            </a:endParaRPr>
          </a:p>
        </p:txBody>
      </p:sp>
      <p:sp>
        <p:nvSpPr>
          <p:cNvPr id="436" name="Google Shape;436;p36"/>
          <p:cNvSpPr txBox="1"/>
          <p:nvPr/>
        </p:nvSpPr>
        <p:spPr>
          <a:xfrm>
            <a:off x="8686890" y="1033157"/>
            <a:ext cx="9880982"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Στρατηγικές εκπαιδευτικών για την προώθηση της νοοτροπίας ανάπτυξης</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37"/>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37"/>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37"/>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44" name="Google Shape;444;p37"/>
          <p:cNvGrpSpPr/>
          <p:nvPr/>
        </p:nvGrpSpPr>
        <p:grpSpPr>
          <a:xfrm>
            <a:off x="10165433" y="946396"/>
            <a:ext cx="857867" cy="857867"/>
            <a:chOff x="0" y="0"/>
            <a:chExt cx="812800" cy="812800"/>
          </a:xfrm>
        </p:grpSpPr>
        <p:sp>
          <p:nvSpPr>
            <p:cNvPr id="445" name="Google Shape;445;p3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3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7" name="Google Shape;447;p37"/>
          <p:cNvGrpSpPr/>
          <p:nvPr/>
        </p:nvGrpSpPr>
        <p:grpSpPr>
          <a:xfrm>
            <a:off x="9651318" y="2226096"/>
            <a:ext cx="604566" cy="604566"/>
            <a:chOff x="0" y="0"/>
            <a:chExt cx="812800" cy="812800"/>
          </a:xfrm>
        </p:grpSpPr>
        <p:sp>
          <p:nvSpPr>
            <p:cNvPr id="448" name="Google Shape;448;p3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3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50" name="Google Shape;450;p37"/>
          <p:cNvGrpSpPr/>
          <p:nvPr/>
        </p:nvGrpSpPr>
        <p:grpSpPr>
          <a:xfrm>
            <a:off x="10476408" y="681913"/>
            <a:ext cx="637633" cy="637633"/>
            <a:chOff x="0" y="0"/>
            <a:chExt cx="812800" cy="812800"/>
          </a:xfrm>
        </p:grpSpPr>
        <p:sp>
          <p:nvSpPr>
            <p:cNvPr id="451" name="Google Shape;451;p3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3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53" name="Google Shape;453;p37"/>
          <p:cNvSpPr txBox="1"/>
          <p:nvPr/>
        </p:nvSpPr>
        <p:spPr>
          <a:xfrm>
            <a:off x="1041071" y="5394958"/>
            <a:ext cx="7614174" cy="63260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3606" b="0" i="0" u="none" strike="noStrike" cap="none">
                <a:solidFill>
                  <a:srgbClr val="000000"/>
                </a:solidFill>
                <a:latin typeface="Poppins SemiBold"/>
                <a:ea typeface="Poppins SemiBold"/>
                <a:cs typeface="Poppins SemiBold"/>
                <a:sym typeface="Poppins SemiBold"/>
              </a:rPr>
              <a:t>Για την προσοχή σας</a:t>
            </a:r>
            <a:endParaRPr sz="1400" b="0" i="0" u="none" strike="noStrike" cap="none">
              <a:solidFill>
                <a:srgbClr val="000000"/>
              </a:solidFill>
              <a:latin typeface="Arial"/>
              <a:ea typeface="Arial"/>
              <a:cs typeface="Arial"/>
              <a:sym typeface="Arial"/>
            </a:endParaRPr>
          </a:p>
        </p:txBody>
      </p:sp>
      <p:sp>
        <p:nvSpPr>
          <p:cNvPr id="454" name="Google Shape;454;p37"/>
          <p:cNvSpPr txBox="1"/>
          <p:nvPr/>
        </p:nvSpPr>
        <p:spPr>
          <a:xfrm>
            <a:off x="1034729" y="3875590"/>
            <a:ext cx="7538244" cy="1845185"/>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10518" b="1" i="0" u="none" strike="noStrike" cap="none">
                <a:solidFill>
                  <a:srgbClr val="17B8BB"/>
                </a:solidFill>
                <a:latin typeface="Poppins"/>
                <a:ea typeface="Poppins"/>
                <a:cs typeface="Poppins"/>
                <a:sym typeface="Poppins"/>
              </a:rPr>
              <a:t>Ευχαριστώ</a:t>
            </a:r>
            <a:endParaRPr sz="1400" b="0" i="0" u="none" strike="noStrike" cap="none">
              <a:solidFill>
                <a:srgbClr val="000000"/>
              </a:solidFill>
              <a:latin typeface="Arial"/>
              <a:ea typeface="Arial"/>
              <a:cs typeface="Arial"/>
              <a:sym typeface="Arial"/>
            </a:endParaRPr>
          </a:p>
        </p:txBody>
      </p:sp>
      <p:sp>
        <p:nvSpPr>
          <p:cNvPr id="455" name="Google Shape;455;p37"/>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37"/>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37"/>
          <p:cNvSpPr txBox="1"/>
          <p:nvPr/>
        </p:nvSpPr>
        <p:spPr>
          <a:xfrm>
            <a:off x="397770" y="6823285"/>
            <a:ext cx="7023250" cy="969304"/>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4499" b="1" i="0" u="none" strike="noStrike" cap="none">
                <a:solidFill>
                  <a:srgbClr val="000000"/>
                </a:solidFill>
                <a:latin typeface="Poppins"/>
                <a:ea typeface="Poppins"/>
                <a:cs typeface="Poppins"/>
                <a:sym typeface="Poppins"/>
              </a:rPr>
              <a:t>Επικοινωνήστε μαζί μας</a:t>
            </a:r>
            <a:endParaRPr sz="1400" b="0" i="0" u="none" strike="noStrike" cap="none">
              <a:solidFill>
                <a:srgbClr val="000000"/>
              </a:solidFill>
              <a:latin typeface="Arial"/>
              <a:ea typeface="Arial"/>
              <a:cs typeface="Arial"/>
              <a:sym typeface="Arial"/>
            </a:endParaRPr>
          </a:p>
        </p:txBody>
      </p:sp>
      <p:grpSp>
        <p:nvGrpSpPr>
          <p:cNvPr id="458" name="Google Shape;458;p37"/>
          <p:cNvGrpSpPr/>
          <p:nvPr/>
        </p:nvGrpSpPr>
        <p:grpSpPr>
          <a:xfrm>
            <a:off x="555937" y="7970706"/>
            <a:ext cx="6239170" cy="761091"/>
            <a:chOff x="0" y="-57150"/>
            <a:chExt cx="3800029" cy="463550"/>
          </a:xfrm>
        </p:grpSpPr>
        <p:sp>
          <p:nvSpPr>
            <p:cNvPr id="459" name="Google Shape;459;p37"/>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37"/>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61" name="Google Shape;461;p37"/>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37"/>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37"/>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8748708" y="1578665"/>
            <a:ext cx="9536253" cy="7682103"/>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Η προσαρμοστικότητα και η ανθεκτικότητα στην ΕΕΚ αναφέρονται στη δομημένη ικανότητα πρόβλεψης αλλαγών, εποικοδομητικής ανταπόκρισης υπό πίεση, προστασίας των μαθησιακών προτύπων κατά τη διάρκεια διαταραχών και δημιουργίας βιώσιμων συστημάτων που υποστηρίζουν τόσο το προσωπικό όσο και τους εκπαιδευόμενους σε δυναμικά περιβάλλοντα της αγοράς εργασίας.</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Η ανθεκτικότητα δεν είναι να υπομένεις σιωπηλά την πίεση.</a:t>
            </a:r>
            <a:endParaRPr/>
          </a:p>
          <a:p>
            <a:pPr marL="0" marR="0" lvl="0" indent="0" algn="l" rtl="0">
              <a:lnSpc>
                <a:spcPct val="130009"/>
              </a:lnSpc>
              <a:spcBef>
                <a:spcPts val="0"/>
              </a:spcBef>
              <a:spcAft>
                <a:spcPts val="0"/>
              </a:spcAft>
              <a:buNone/>
            </a:pP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Πρόκειται για το σχεδιασμό πρακτικών, ρουτινών και συστημάτων που επιτρέπουν την αποτελεσματική απόδοση όταν αλλάζουν οι συνθήκες.</a:t>
            </a:r>
            <a:endParaRPr/>
          </a:p>
          <a:p>
            <a:pPr marL="0" marR="0" lvl="0" indent="0" algn="l" rtl="0">
              <a:lnSpc>
                <a:spcPct val="130009"/>
              </a:lnSpc>
              <a:spcBef>
                <a:spcPts val="0"/>
              </a:spcBef>
              <a:spcAft>
                <a:spcPts val="0"/>
              </a:spcAft>
              <a:buNone/>
            </a:pP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Μέχρι το τέλος αυτής της ενότητας, θα μάθετε να ενισχύετε την προσαρμοστική σας ικανότητα, να διαχειρίζεστε σκόπιμα την πίεση, να προετοιμάζετε τους μαθητές για τις μεταβαλλόμενες προσδοκίες στο χώρο εργασίας και να καλλιεργείτε μια νοοτροπία ανάπτυξης στη διδασκαλία σας.</a:t>
            </a:r>
            <a:endParaRPr sz="2400" b="0" i="0" u="none" strike="noStrike" cap="none">
              <a:solidFill>
                <a:srgbClr val="000000"/>
              </a:solidFill>
              <a:latin typeface="Arial"/>
              <a:ea typeface="Arial"/>
              <a:cs typeface="Arial"/>
              <a:sym typeface="Arial"/>
            </a:endParaRPr>
          </a:p>
        </p:txBody>
      </p:sp>
      <p:sp>
        <p:nvSpPr>
          <p:cNvPr id="130" name="Google Shape;130;p23"/>
          <p:cNvSpPr txBox="1"/>
          <p:nvPr/>
        </p:nvSpPr>
        <p:spPr>
          <a:xfrm>
            <a:off x="6894224" y="772840"/>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Εισαγωγή &amp; Μαθησιακοί Στόχοι</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8076" y="1933756"/>
            <a:ext cx="9519924"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Η προσαρμοστικότητα στην επαγγελματική εκπαίδευση είναι η ικανότητα εποικοδομητικής ανταπόκρισης στις μεταβαλλόμενες συνθήκες, διατηρώντας παράλληλα την ποιότητα, τα πρότυπα και την εμπιστοσύνη των μαθητών. Σε περιβάλλοντα ΕΕΚ, η αλλαγή είναι συνεχής. Οι απαιτήσεις των εργοδοτών εξελίσσονται, οι τεχνολογίες ενημερώνονται, οι ομάδες μαθητών αλλάζουν προφίλ, οι τοποθετήσεις αποτυγχάνουν και οι προσδοκίες της αγοράς εργασίας προσαρμόζονται γρήγορα.</a:t>
            </a:r>
            <a:endParaRPr/>
          </a:p>
          <a:p>
            <a:pPr marL="0" marR="0" lvl="0" indent="0" algn="l" rtl="0">
              <a:lnSpc>
                <a:spcPct val="130009"/>
              </a:lnSpc>
              <a:spcBef>
                <a:spcPts val="0"/>
              </a:spcBef>
              <a:spcAft>
                <a:spcPts val="0"/>
              </a:spcAft>
              <a:buNone/>
            </a:pP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Η ανθεκτικότητα στην ΕΕΚ δεν αποτελεί χαρακτηριστικό της προσωπικότητας. Είναι μια επαγγελματική ικανότητα που μπορεί να ενισχυθεί.</a:t>
            </a:r>
            <a:endParaRPr/>
          </a:p>
          <a:p>
            <a:pPr marL="0" marR="0" lvl="0" indent="0" algn="l" rtl="0">
              <a:lnSpc>
                <a:spcPct val="130009"/>
              </a:lnSpc>
              <a:spcBef>
                <a:spcPts val="0"/>
              </a:spcBef>
              <a:spcAft>
                <a:spcPts val="0"/>
              </a:spcAft>
              <a:buNone/>
            </a:pP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Οι δάσκαλοι που λειτουργούν με δομημένη προσαρμοστικότητα διατηρούν τα πρότυπα ενώ προσαρμόζουν τις διαδρομές.</a:t>
            </a:r>
            <a:endParaRPr sz="2400" b="0" i="0" u="none" strike="noStrike" cap="none">
              <a:solidFill>
                <a:srgbClr val="000000"/>
              </a:solidFill>
              <a:latin typeface="Arial"/>
              <a:ea typeface="Arial"/>
              <a:cs typeface="Arial"/>
              <a:sym typeface="Arial"/>
            </a:endParaRPr>
          </a:p>
        </p:txBody>
      </p:sp>
      <p:sp>
        <p:nvSpPr>
          <p:cNvPr id="150" name="Google Shape;150;p24"/>
          <p:cNvSpPr txBox="1"/>
          <p:nvPr/>
        </p:nvSpPr>
        <p:spPr>
          <a:xfrm>
            <a:off x="8768076" y="565066"/>
            <a:ext cx="9242338"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Ενότητα 1: Κατανόηση της προσαρμοστικότητας στην ΕΕΚ</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973856"/>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Τέσσερα στοιχεία προσαρμοστικής ικανότητας</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89375"/>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None/>
            </a:pPr>
            <a:r>
              <a:rPr lang="en-US" sz="1664" b="1" i="0" u="none" strike="noStrike" cap="none">
                <a:solidFill>
                  <a:srgbClr val="000000"/>
                </a:solidFill>
                <a:latin typeface="Poppins"/>
                <a:ea typeface="Poppins"/>
                <a:cs typeface="Poppins"/>
                <a:sym typeface="Poppins"/>
              </a:rPr>
              <a:t>Προσαρμοστικό</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89375"/>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None/>
            </a:pPr>
            <a:r>
              <a:rPr lang="en-US" sz="1664" b="1" i="0" u="none" strike="noStrike" cap="none">
                <a:solidFill>
                  <a:srgbClr val="000000"/>
                </a:solidFill>
                <a:latin typeface="Poppins"/>
                <a:ea typeface="Poppins"/>
                <a:cs typeface="Poppins"/>
                <a:sym typeface="Poppins"/>
              </a:rPr>
              <a:t>Γνωστική</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89375"/>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None/>
            </a:pPr>
            <a:r>
              <a:rPr lang="en-US" sz="1664" b="1" i="0" u="none" strike="noStrike" cap="none">
                <a:solidFill>
                  <a:srgbClr val="000000"/>
                </a:solidFill>
                <a:latin typeface="Poppins"/>
                <a:ea typeface="Poppins"/>
                <a:cs typeface="Poppins"/>
                <a:sym typeface="Poppins"/>
              </a:rPr>
              <a:t>Συναισθηματική</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3564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None/>
            </a:pPr>
            <a:r>
              <a:rPr lang="en-US" sz="1235" b="1" i="0" u="none" strike="noStrike" cap="none">
                <a:solidFill>
                  <a:srgbClr val="FFFFFF"/>
                </a:solidFill>
                <a:latin typeface="Poppins"/>
                <a:ea typeface="Poppins"/>
                <a:cs typeface="Poppins"/>
                <a:sym typeface="Poppins"/>
              </a:rPr>
              <a:t>Λήψη αποφάσεων</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69561"/>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None/>
            </a:pPr>
            <a:r>
              <a:rPr lang="en-US" sz="1550" b="1" i="0" u="none" strike="noStrike" cap="none">
                <a:solidFill>
                  <a:srgbClr val="FFFFFF"/>
                </a:solidFill>
                <a:latin typeface="Poppins"/>
                <a:ea typeface="Poppins"/>
                <a:cs typeface="Poppins"/>
                <a:sym typeface="Poppins"/>
              </a:rPr>
              <a:t>Ευαισθητοποίηση</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200" y="2100000"/>
            <a:ext cx="7340470" cy="5574859"/>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2400" b="1" i="0" u="none" strike="noStrike" cap="none">
                <a:solidFill>
                  <a:srgbClr val="10146E"/>
                </a:solidFill>
                <a:latin typeface="Poppins"/>
                <a:ea typeface="Poppins"/>
                <a:cs typeface="Poppins"/>
                <a:sym typeface="Poppins"/>
              </a:rPr>
              <a:t>Γνωστική ευελιξία </a:t>
            </a:r>
            <a:r>
              <a:rPr lang="en-US" sz="2400" b="0" i="0" u="none" strike="noStrike" cap="none">
                <a:solidFill>
                  <a:schemeClr val="dk1"/>
                </a:solidFill>
                <a:latin typeface="Poppins"/>
                <a:ea typeface="Poppins"/>
                <a:cs typeface="Poppins"/>
                <a:sym typeface="Poppins"/>
              </a:rPr>
              <a:t>— η ικανότητα επαναπροσδιορισμού των περιορισμών ως επιλύσιμες προκλήσεις</a:t>
            </a:r>
            <a:endParaRPr/>
          </a:p>
          <a:p>
            <a:pPr marL="0" marR="0" lvl="0" indent="0" algn="l" rtl="0">
              <a:lnSpc>
                <a:spcPct val="120000"/>
              </a:lnSpc>
              <a:spcBef>
                <a:spcPts val="0"/>
              </a:spcBef>
              <a:spcAft>
                <a:spcPts val="0"/>
              </a:spcAft>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None/>
            </a:pPr>
            <a:r>
              <a:rPr lang="en-US" sz="2400" b="1" i="0" u="none" strike="noStrike" cap="none">
                <a:solidFill>
                  <a:srgbClr val="10146E"/>
                </a:solidFill>
                <a:latin typeface="Poppins"/>
                <a:ea typeface="Poppins"/>
                <a:cs typeface="Poppins"/>
                <a:sym typeface="Poppins"/>
              </a:rPr>
              <a:t>Συναισθηματική Ρύθμιση </a:t>
            </a:r>
            <a:r>
              <a:rPr lang="en-US" sz="2400" b="0" i="0" u="none" strike="noStrike" cap="none">
                <a:solidFill>
                  <a:schemeClr val="dk1"/>
                </a:solidFill>
                <a:latin typeface="Poppins"/>
                <a:ea typeface="Poppins"/>
                <a:cs typeface="Poppins"/>
                <a:sym typeface="Poppins"/>
              </a:rPr>
              <a:t>—</a:t>
            </a:r>
            <a:r>
              <a:rPr lang="en-US" sz="2400" b="1" i="0" u="none" strike="noStrike" cap="none">
                <a:solidFill>
                  <a:srgbClr val="10146E"/>
                </a:solidFill>
                <a:latin typeface="Poppins"/>
                <a:ea typeface="Poppins"/>
                <a:cs typeface="Poppins"/>
                <a:sym typeface="Poppins"/>
              </a:rPr>
              <a:t> </a:t>
            </a:r>
            <a:r>
              <a:rPr lang="en-US" sz="2400" b="0" i="0" u="none" strike="noStrike" cap="none">
                <a:solidFill>
                  <a:schemeClr val="dk1"/>
                </a:solidFill>
                <a:latin typeface="Poppins"/>
                <a:ea typeface="Poppins"/>
                <a:cs typeface="Poppins"/>
                <a:sym typeface="Poppins"/>
              </a:rPr>
              <a:t>διατήρηση της ψυχραιμίας και της διαύγειας υπό πίεση</a:t>
            </a:r>
            <a:endParaRPr/>
          </a:p>
          <a:p>
            <a:pPr marL="0" marR="0" lvl="0" indent="0" algn="l" rtl="0">
              <a:lnSpc>
                <a:spcPct val="120000"/>
              </a:lnSpc>
              <a:spcBef>
                <a:spcPts val="400"/>
              </a:spcBef>
              <a:spcAft>
                <a:spcPts val="0"/>
              </a:spcAft>
              <a:buNone/>
            </a:pPr>
            <a:br>
              <a:rPr lang="en-US" sz="2400" b="1" i="0" u="none" strike="noStrike" cap="none">
                <a:solidFill>
                  <a:srgbClr val="10146E"/>
                </a:solidFill>
                <a:latin typeface="Poppins"/>
                <a:ea typeface="Poppins"/>
                <a:cs typeface="Poppins"/>
                <a:sym typeface="Poppins"/>
              </a:rPr>
            </a:br>
            <a:r>
              <a:rPr lang="en-US" sz="2400" b="1" i="0" u="none" strike="noStrike" cap="none">
                <a:solidFill>
                  <a:srgbClr val="10146E"/>
                </a:solidFill>
                <a:latin typeface="Poppins"/>
                <a:ea typeface="Poppins"/>
                <a:cs typeface="Poppins"/>
                <a:sym typeface="Poppins"/>
              </a:rPr>
              <a:t>Δομημένη Λήψη Αποφάσεων </a:t>
            </a:r>
            <a:r>
              <a:rPr lang="en-US" sz="2400" b="0" i="0" u="none" strike="noStrike" cap="none">
                <a:solidFill>
                  <a:schemeClr val="dk1"/>
                </a:solidFill>
                <a:latin typeface="Poppins"/>
                <a:ea typeface="Poppins"/>
                <a:cs typeface="Poppins"/>
                <a:sym typeface="Poppins"/>
              </a:rPr>
              <a:t>— ενεργώντας μεθοδικά και όχι αντιδραστικά</a:t>
            </a:r>
            <a:endParaRPr/>
          </a:p>
          <a:p>
            <a:pPr marL="0" marR="0" lvl="0" indent="0" algn="l" rtl="0">
              <a:lnSpc>
                <a:spcPct val="120000"/>
              </a:lnSpc>
              <a:spcBef>
                <a:spcPts val="400"/>
              </a:spcBef>
              <a:spcAft>
                <a:spcPts val="0"/>
              </a:spcAft>
              <a:buNone/>
            </a:pPr>
            <a:br>
              <a:rPr lang="en-US" sz="2400" b="1" i="0" u="none" strike="noStrike" cap="none">
                <a:solidFill>
                  <a:srgbClr val="10146E"/>
                </a:solidFill>
                <a:latin typeface="Poppins"/>
                <a:ea typeface="Poppins"/>
                <a:cs typeface="Poppins"/>
                <a:sym typeface="Poppins"/>
              </a:rPr>
            </a:br>
            <a:r>
              <a:rPr lang="en-US" sz="2400" b="1" i="0" u="none" strike="noStrike" cap="none">
                <a:solidFill>
                  <a:srgbClr val="10146E"/>
                </a:solidFill>
                <a:latin typeface="Poppins"/>
                <a:ea typeface="Poppins"/>
                <a:cs typeface="Poppins"/>
                <a:sym typeface="Poppins"/>
              </a:rPr>
              <a:t>Επίγνωση της κατάστασης </a:t>
            </a:r>
            <a:r>
              <a:rPr lang="en-US" sz="2400" b="0" i="0" u="none" strike="noStrike" cap="none">
                <a:solidFill>
                  <a:schemeClr val="dk1"/>
                </a:solidFill>
                <a:latin typeface="Poppins"/>
                <a:ea typeface="Poppins"/>
                <a:cs typeface="Poppins"/>
                <a:sym typeface="Poppins"/>
              </a:rPr>
              <a:t>— αναγνώριση πότε η αλλαγή απαιτεί κλιμάκωση ή προσαρμογή</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2018150" y="5932743"/>
            <a:ext cx="13655680" cy="7561980"/>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6650470" y="5932743"/>
            <a:ext cx="13655680" cy="7561980"/>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6543119" y="580398"/>
            <a:ext cx="5285047" cy="312957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4499" b="1" i="0" u="none" strike="noStrike" cap="none">
                <a:solidFill>
                  <a:srgbClr val="000000"/>
                </a:solidFill>
                <a:latin typeface="Poppins"/>
                <a:ea typeface="Poppins"/>
                <a:cs typeface="Poppins"/>
                <a:sym typeface="Poppins"/>
              </a:rPr>
              <a:t>Αυτοαξιολόγηση προσαρμοστικής ικανότητας (Ποσοστό 1–5)</a:t>
            </a:r>
            <a:endParaRPr sz="1400" b="0" i="0" u="none" strike="noStrike" cap="none">
              <a:solidFill>
                <a:srgbClr val="000000"/>
              </a:solidFill>
              <a:latin typeface="Arial"/>
              <a:ea typeface="Arial"/>
              <a:cs typeface="Arial"/>
              <a:sym typeface="Arial"/>
            </a:endParaRPr>
          </a:p>
        </p:txBody>
      </p:sp>
      <p:sp>
        <p:nvSpPr>
          <p:cNvPr id="199" name="Google Shape;199;p26"/>
          <p:cNvSpPr txBox="1"/>
          <p:nvPr/>
        </p:nvSpPr>
        <p:spPr>
          <a:xfrm>
            <a:off x="1776607" y="5553355"/>
            <a:ext cx="6066165" cy="3630994"/>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None/>
            </a:pPr>
            <a:r>
              <a:rPr lang="en-US" sz="2203" b="0" i="0" u="none" strike="noStrike" cap="none">
                <a:solidFill>
                  <a:srgbClr val="FFFFFF"/>
                </a:solidFill>
                <a:latin typeface="Poppins"/>
                <a:ea typeface="Poppins"/>
                <a:cs typeface="Poppins"/>
                <a:sym typeface="Poppins"/>
              </a:rPr>
              <a:t>Ποσοστό 1–5:</a:t>
            </a: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Παραμένω ήρεμος όταν τα σχέδια αλλάζουν απροσδόκητα.</a:t>
            </a:r>
            <a:endParaRPr/>
          </a:p>
          <a:p>
            <a:pPr marL="0" marR="0" lvl="0" indent="0" algn="just" rtl="0">
              <a:lnSpc>
                <a:spcPct val="118974"/>
              </a:lnSpc>
              <a:spcBef>
                <a:spcPts val="0"/>
              </a:spcBef>
              <a:spcAft>
                <a:spcPts val="0"/>
              </a:spcAft>
              <a:buNone/>
            </a:pP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Μπορώ γρήγορα να προσδιορίσω τι πρέπει να αλλάξει και τι μπορεί να παραμείνει σταθερό. </a:t>
            </a:r>
            <a:endParaRPr/>
          </a:p>
          <a:p>
            <a:pPr marL="0" marR="0" lvl="0" indent="0" algn="just" rtl="0">
              <a:lnSpc>
                <a:spcPct val="118974"/>
              </a:lnSpc>
              <a:spcBef>
                <a:spcPts val="0"/>
              </a:spcBef>
              <a:spcAft>
                <a:spcPts val="0"/>
              </a:spcAft>
              <a:buNone/>
            </a:pP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Επικοινωνώ με σαφήνεια τις αναθεωρημένες προσδοκίες κατά τη διάρκεια της αναστάτωσης.</a:t>
            </a:r>
            <a:endParaRPr sz="1400" b="0" i="0" u="none" strike="noStrike" cap="none">
              <a:solidFill>
                <a:srgbClr val="000000"/>
              </a:solidFill>
              <a:latin typeface="Arial"/>
              <a:ea typeface="Arial"/>
              <a:cs typeface="Arial"/>
              <a:sym typeface="Arial"/>
            </a:endParaRPr>
          </a:p>
        </p:txBody>
      </p:sp>
      <p:sp>
        <p:nvSpPr>
          <p:cNvPr id="200" name="Google Shape;200;p26"/>
          <p:cNvSpPr txBox="1"/>
          <p:nvPr/>
        </p:nvSpPr>
        <p:spPr>
          <a:xfrm>
            <a:off x="10445227" y="5553355"/>
            <a:ext cx="6066165" cy="2420663"/>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None/>
            </a:pPr>
            <a:r>
              <a:rPr lang="en-US" sz="2203" b="0" i="0" u="none" strike="noStrike" cap="none">
                <a:solidFill>
                  <a:srgbClr val="FFFFFF"/>
                </a:solidFill>
                <a:latin typeface="Poppins"/>
                <a:ea typeface="Poppins"/>
                <a:cs typeface="Poppins"/>
                <a:sym typeface="Poppins"/>
              </a:rPr>
              <a:t>Ποσοστό 1–5:</a:t>
            </a: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Αποφεύγω να μειώνω τα πρότυπα όταν προσαρμόζω εργασίες.</a:t>
            </a:r>
            <a:endParaRPr/>
          </a:p>
          <a:p>
            <a:pPr marL="0" marR="0" lvl="0" indent="0" algn="just" rtl="0">
              <a:lnSpc>
                <a:spcPct val="118974"/>
              </a:lnSpc>
              <a:spcBef>
                <a:spcPts val="0"/>
              </a:spcBef>
              <a:spcAft>
                <a:spcPts val="0"/>
              </a:spcAft>
              <a:buNone/>
            </a:pP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Αναρρώνω γρήγορα μετά από συνεδρίες υψηλής πίεσης.</a:t>
            </a:r>
            <a:endParaRPr sz="1400" b="0" i="0" u="none" strike="noStrike" cap="none">
              <a:solidFill>
                <a:srgbClr val="000000"/>
              </a:solidFill>
              <a:latin typeface="Arial"/>
              <a:ea typeface="Arial"/>
              <a:cs typeface="Arial"/>
              <a:sym typeface="Arial"/>
            </a:endParaRPr>
          </a:p>
        </p:txBody>
      </p:sp>
      <p:sp>
        <p:nvSpPr>
          <p:cNvPr id="201" name="Google Shape;201;p26"/>
          <p:cNvSpPr txBox="1"/>
          <p:nvPr/>
        </p:nvSpPr>
        <p:spPr>
          <a:xfrm>
            <a:off x="2309072" y="4566360"/>
            <a:ext cx="5001235" cy="486928"/>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None/>
            </a:pPr>
            <a:r>
              <a:rPr lang="en-US" sz="2800" b="1" i="0" u="none" strike="noStrike" cap="none">
                <a:solidFill>
                  <a:srgbClr val="FFFFFF"/>
                </a:solidFill>
                <a:latin typeface="Poppins"/>
                <a:ea typeface="Poppins"/>
                <a:cs typeface="Poppins"/>
                <a:sym typeface="Poppins"/>
              </a:rPr>
              <a:t>Ηρεμία &amp; Διαύγεια (1–3)</a:t>
            </a:r>
            <a:endParaRPr sz="1400" b="0" i="0" u="none" strike="noStrike" cap="none">
              <a:solidFill>
                <a:srgbClr val="000000"/>
              </a:solidFill>
              <a:latin typeface="Arial"/>
              <a:ea typeface="Arial"/>
              <a:cs typeface="Arial"/>
              <a:sym typeface="Arial"/>
            </a:endParaRPr>
          </a:p>
        </p:txBody>
      </p:sp>
      <p:sp>
        <p:nvSpPr>
          <p:cNvPr id="202" name="Google Shape;202;p26"/>
          <p:cNvSpPr txBox="1"/>
          <p:nvPr/>
        </p:nvSpPr>
        <p:spPr>
          <a:xfrm>
            <a:off x="10977692" y="4566360"/>
            <a:ext cx="5001235" cy="486928"/>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None/>
            </a:pPr>
            <a:r>
              <a:rPr lang="en-US" sz="2800" b="1" i="0" u="none" strike="noStrike" cap="none">
                <a:solidFill>
                  <a:srgbClr val="FFFFFF"/>
                </a:solidFill>
                <a:latin typeface="Poppins"/>
                <a:ea typeface="Poppins"/>
                <a:cs typeface="Poppins"/>
                <a:sym typeface="Poppins"/>
              </a:rPr>
              <a:t>Πρότυπα &amp; Ανάκτηση (4–5)</a:t>
            </a:r>
            <a:endParaRPr sz="1400" b="0" i="0" u="none" strike="noStrike" cap="non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rot="-4773720">
            <a:off x="5938034" y="3372505"/>
            <a:ext cx="12676724" cy="3674557"/>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11115393"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388891" y="1259768"/>
            <a:ext cx="9832949" cy="8162234"/>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Η πίεση στο πλαίσιο της ΕΕΚ είναι συνηθισμένη — από τις αλλαγές των εργοδοτών έως την τεχνολογική αποτυχία. Ανθεκτική διδασκαλία δεν σημαίνει να αγνοείς το άγχος. Σημαίνει σκόπιμη διαχείρισή του.</a:t>
            </a:r>
            <a:endParaRPr/>
          </a:p>
          <a:p>
            <a:pPr marL="0" marR="0" lvl="0" indent="0" algn="just" rtl="0">
              <a:lnSpc>
                <a:spcPct val="130009"/>
              </a:lnSpc>
              <a:spcBef>
                <a:spcPts val="0"/>
              </a:spcBef>
              <a:spcAft>
                <a:spcPts val="0"/>
              </a:spcAft>
              <a:buNone/>
            </a:pPr>
            <a:endParaRPr sz="2400" b="0" i="0" u="none" strike="noStrike" cap="none">
              <a:solidFill>
                <a:srgbClr val="000000"/>
              </a:solidFill>
              <a:latin typeface="Arial"/>
              <a:ea typeface="Arial"/>
              <a:cs typeface="Arial"/>
              <a:sym typeface="Arial"/>
            </a:endParaRPr>
          </a:p>
          <a:p>
            <a:pPr marL="342900" marR="0" lvl="0" indent="-342900" algn="just" rtl="0">
              <a:lnSpc>
                <a:spcPct val="130009"/>
              </a:lnSpc>
              <a:spcBef>
                <a:spcPts val="0"/>
              </a:spcBef>
              <a:spcAft>
                <a:spcPts val="0"/>
              </a:spcAft>
              <a:buClr>
                <a:srgbClr val="000000"/>
              </a:buClr>
              <a:buSzPts val="2400"/>
              <a:buFont typeface="Arial"/>
              <a:buChar char="•"/>
            </a:pPr>
            <a:r>
              <a:rPr lang="en-US" sz="2400" b="1" i="0" u="none" strike="noStrike" cap="none">
                <a:solidFill>
                  <a:srgbClr val="000000"/>
                </a:solidFill>
                <a:latin typeface="Poppins"/>
                <a:ea typeface="Poppins"/>
                <a:cs typeface="Poppins"/>
                <a:sym typeface="Poppins"/>
              </a:rPr>
              <a:t>Τρία βασικά συστατικά της επαγγελματικής ανθεκτικότητας:</a:t>
            </a:r>
            <a:br>
              <a:rPr lang="en-US" sz="2400" b="1"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Συναισθηματική ρύθμιση — αναγνώριση των σημάτων άγχους νωρίς και ανταπόκριση σκόπιμα και όχι παρορμητικά</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Γνωστική ευελιξία — αναπλαισίωση προβλημάτων ως επιλύσιμοι περιορισμοί και όχι ως απειλές</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Μοντελοποίηση ψυχραιμίας — επίδειξη εποικοδομητικών απαντήσεων, ώστε οι μαθητές να βιώνουν σταθερότητα κατά τη διάρκεια της αβεβαιότητας.</a:t>
            </a:r>
            <a:endParaRPr/>
          </a:p>
          <a:p>
            <a:pPr marL="0" marR="0" lvl="0" indent="0" algn="just"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Στην επαγγελματική εκπαίδευση, οι εκπαιδευόμενοι προετοιμάζονται για πραγματικούς χώρους εργασίας όπου η πίεση είναι φυσιολογική. Οι εκπαιδευτές που ανταποκρίνονται εποικοδομητικά διδάσκουν περισσότερα από το περιεχόμενο, διδάσκουν επαγγελματική συμπεριφορά.</a:t>
            </a:r>
            <a:endParaRPr sz="2400" b="0" i="0" u="none" strike="noStrike" cap="none">
              <a:solidFill>
                <a:srgbClr val="000000"/>
              </a:solidFill>
              <a:latin typeface="Arial"/>
              <a:ea typeface="Arial"/>
              <a:cs typeface="Arial"/>
              <a:sym typeface="Arial"/>
            </a:endParaRPr>
          </a:p>
        </p:txBody>
      </p:sp>
      <p:sp>
        <p:nvSpPr>
          <p:cNvPr id="214" name="Google Shape;214;p27"/>
          <p:cNvSpPr txBox="1"/>
          <p:nvPr/>
        </p:nvSpPr>
        <p:spPr>
          <a:xfrm>
            <a:off x="353491" y="767245"/>
            <a:ext cx="8613319"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600" b="1" i="0" u="none" strike="noStrike" cap="none">
                <a:solidFill>
                  <a:srgbClr val="000000"/>
                </a:solidFill>
                <a:latin typeface="Poppins"/>
                <a:ea typeface="Poppins"/>
                <a:cs typeface="Poppins"/>
                <a:sym typeface="Poppins"/>
              </a:rPr>
              <a:t>Ενότητα 2: Ανθεκτικότητα στη Διδακτική Πράξη</a:t>
            </a:r>
            <a:endParaRPr sz="1400" b="0" i="0" u="none" strike="noStrike" cap="none">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27"/>
          <p:cNvGrpSpPr/>
          <p:nvPr/>
        </p:nvGrpSpPr>
        <p:grpSpPr>
          <a:xfrm>
            <a:off x="10765440" y="2226096"/>
            <a:ext cx="604566" cy="604566"/>
            <a:chOff x="0" y="0"/>
            <a:chExt cx="812800" cy="812800"/>
          </a:xfrm>
        </p:grpSpPr>
        <p:sp>
          <p:nvSpPr>
            <p:cNvPr id="219" name="Google Shape;21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8"/>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28"/>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31" name="Google Shape;231;p28"/>
          <p:cNvGrpSpPr/>
          <p:nvPr/>
        </p:nvGrpSpPr>
        <p:grpSpPr>
          <a:xfrm>
            <a:off x="5940775" y="946396"/>
            <a:ext cx="857867" cy="857867"/>
            <a:chOff x="0" y="0"/>
            <a:chExt cx="812800" cy="812800"/>
          </a:xfrm>
        </p:grpSpPr>
        <p:sp>
          <p:nvSpPr>
            <p:cNvPr id="232" name="Google Shape;232;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4" name="Google Shape;234;p28"/>
          <p:cNvGrpSpPr/>
          <p:nvPr/>
        </p:nvGrpSpPr>
        <p:grpSpPr>
          <a:xfrm>
            <a:off x="6592862" y="2226096"/>
            <a:ext cx="604566" cy="604566"/>
            <a:chOff x="0" y="0"/>
            <a:chExt cx="812800" cy="812800"/>
          </a:xfrm>
        </p:grpSpPr>
        <p:sp>
          <p:nvSpPr>
            <p:cNvPr id="235" name="Google Shape;235;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7" name="Google Shape;237;p28"/>
          <p:cNvGrpSpPr/>
          <p:nvPr/>
        </p:nvGrpSpPr>
        <p:grpSpPr>
          <a:xfrm>
            <a:off x="5825201" y="681913"/>
            <a:ext cx="637633" cy="637633"/>
            <a:chOff x="0" y="0"/>
            <a:chExt cx="812800" cy="812800"/>
          </a:xfrm>
        </p:grpSpPr>
        <p:sp>
          <p:nvSpPr>
            <p:cNvPr id="238" name="Google Shape;238;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40" name="Google Shape;240;p28"/>
          <p:cNvSpPr/>
          <p:nvPr/>
        </p:nvSpPr>
        <p:spPr>
          <a:xfrm>
            <a:off x="16645235" y="8644353"/>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8"/>
          <p:cNvSpPr txBox="1"/>
          <p:nvPr/>
        </p:nvSpPr>
        <p:spPr>
          <a:xfrm>
            <a:off x="8860936" y="1742977"/>
            <a:ext cx="8491224" cy="690137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None/>
            </a:pPr>
            <a:r>
              <a:rPr lang="en-US" sz="2400" b="0" i="0" u="none" strike="noStrike" cap="none">
                <a:solidFill>
                  <a:srgbClr val="000000"/>
                </a:solidFill>
                <a:latin typeface="Poppins"/>
                <a:ea typeface="Poppins"/>
                <a:cs typeface="Poppins"/>
                <a:sym typeface="Poppins"/>
              </a:rPr>
              <a:t>Η πίεση στο πλαίσιο της ΕΕΚ μπορεί να προκύψει από αλλαγές εργοδοτών της τελευταίας στιγμής, ακυρώσεις τοποθετήσεων σε μάθηση με βάση την εργασία, ελλείψεις πόρων, προκλήσεις συμπεριφοράς, τεχνολογικές αποτυχίες και μεταβαλλόμενες απαιτήσεις αξιολόγησης.</a:t>
            </a:r>
            <a:endParaRPr/>
          </a:p>
          <a:p>
            <a:pPr marL="0" marR="0" lvl="0" indent="0" algn="l" rtl="0">
              <a:lnSpc>
                <a:spcPct val="130009"/>
              </a:lnSpc>
              <a:spcBef>
                <a:spcPts val="150"/>
              </a:spcBef>
              <a:spcAft>
                <a:spcPts val="0"/>
              </a:spcAft>
              <a:buNone/>
            </a:pPr>
            <a:endParaRPr sz="24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400" b="1" i="0" u="none" strike="noStrike" cap="none">
                <a:solidFill>
                  <a:srgbClr val="17B8BB"/>
                </a:solidFill>
                <a:latin typeface="Poppins"/>
                <a:ea typeface="Poppins"/>
                <a:cs typeface="Poppins"/>
                <a:sym typeface="Poppins"/>
              </a:rPr>
              <a:t>Άσκηση χαρτογράφησης πίεσης</a:t>
            </a:r>
            <a:endParaRPr/>
          </a:p>
          <a:p>
            <a:pPr marL="0" marR="0" lvl="0" indent="0" algn="l" rtl="0">
              <a:lnSpc>
                <a:spcPct val="130009"/>
              </a:lnSpc>
              <a:spcBef>
                <a:spcPts val="150"/>
              </a:spcBef>
              <a:spcAft>
                <a:spcPts val="0"/>
              </a:spcAft>
              <a:buNone/>
            </a:pPr>
            <a:r>
              <a:rPr lang="en-US" sz="2400" b="0" i="0" u="none" strike="noStrike" cap="none">
                <a:solidFill>
                  <a:srgbClr val="000000"/>
                </a:solidFill>
                <a:latin typeface="Poppins"/>
                <a:ea typeface="Poppins"/>
                <a:cs typeface="Poppins"/>
                <a:sym typeface="Poppins"/>
              </a:rPr>
              <a:t>Προσδιορίστε τρεις κοινούς παράγοντες που προκαλούν άγχος στο πλαίσιο της ΕΕΚ σας. Για το καθένα, ρωτήστε:</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Ποια είναι η συνήθης απάντησή σας;</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Ποια εναλλακτική απάντηση θα αποτελούσε πρότυπο ήρεμου επαγγελματισμού;</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Ποια πρόταση θα μπορούσατε να χρησιμοποιήσετε για να καθησυχάσετε τους μαθητές κατά τη διάρκεια της διακοπής;</a:t>
            </a:r>
            <a:endParaRPr sz="1400" b="0" i="0" u="none" strike="noStrike" cap="none">
              <a:solidFill>
                <a:srgbClr val="000000"/>
              </a:solidFill>
              <a:latin typeface="Arial"/>
              <a:ea typeface="Arial"/>
              <a:cs typeface="Arial"/>
              <a:sym typeface="Arial"/>
            </a:endParaRPr>
          </a:p>
        </p:txBody>
      </p:sp>
      <p:sp>
        <p:nvSpPr>
          <p:cNvPr id="242" name="Google Shape;242;p28"/>
          <p:cNvSpPr txBox="1"/>
          <p:nvPr/>
        </p:nvSpPr>
        <p:spPr>
          <a:xfrm>
            <a:off x="8587599" y="1026821"/>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Χαρτογράφηση πίεσης: Μια αναστοχαστική άσκηση</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0C2177A1-820D-2B69-3381-84CCED3065BF}"/>
              </a:ext>
            </a:extLst>
          </p:cNvPr>
          <p:cNvPicPr>
            <a:picLocks noChangeAspect="1"/>
          </p:cNvPicPr>
          <p:nvPr/>
        </p:nvPicPr>
        <p:blipFill>
          <a:blip r:embed="rId6"/>
          <a:stretch>
            <a:fillRect/>
          </a:stretch>
        </p:blipFill>
        <p:spPr>
          <a:xfrm>
            <a:off x="14011275" y="9103572"/>
            <a:ext cx="2352675" cy="6381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grpSp>
        <p:nvGrpSpPr>
          <p:cNvPr id="247" name="Google Shape;247;p29"/>
          <p:cNvGrpSpPr/>
          <p:nvPr/>
        </p:nvGrpSpPr>
        <p:grpSpPr>
          <a:xfrm>
            <a:off x="-1" y="4584074"/>
            <a:ext cx="18288001" cy="6357176"/>
            <a:chOff x="0" y="0"/>
            <a:chExt cx="5661114" cy="1674318"/>
          </a:xfrm>
        </p:grpSpPr>
        <p:sp>
          <p:nvSpPr>
            <p:cNvPr id="248" name="Google Shape;248;p29"/>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29"/>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0" name="Google Shape;250;p29"/>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29"/>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9"/>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29"/>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29"/>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9"/>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29"/>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29"/>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29"/>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29"/>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29"/>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29"/>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29"/>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29"/>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29"/>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29"/>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9"/>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29"/>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68" name="Google Shape;268;p29"/>
          <p:cNvGrpSpPr/>
          <p:nvPr/>
        </p:nvGrpSpPr>
        <p:grpSpPr>
          <a:xfrm>
            <a:off x="-1342907" y="9913239"/>
            <a:ext cx="20973813" cy="837562"/>
            <a:chOff x="0" y="-57150"/>
            <a:chExt cx="11607985" cy="463550"/>
          </a:xfrm>
        </p:grpSpPr>
        <p:sp>
          <p:nvSpPr>
            <p:cNvPr id="269" name="Google Shape;269;p29"/>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29"/>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1" name="Google Shape;271;p29"/>
          <p:cNvGrpSpPr/>
          <p:nvPr/>
        </p:nvGrpSpPr>
        <p:grpSpPr>
          <a:xfrm>
            <a:off x="4131384" y="9913239"/>
            <a:ext cx="10025232" cy="837562"/>
            <a:chOff x="0" y="-57150"/>
            <a:chExt cx="5548478" cy="463550"/>
          </a:xfrm>
        </p:grpSpPr>
        <p:sp>
          <p:nvSpPr>
            <p:cNvPr id="272" name="Google Shape;272;p29"/>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29"/>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4" name="Google Shape;274;p29"/>
          <p:cNvSpPr txBox="1"/>
          <p:nvPr/>
        </p:nvSpPr>
        <p:spPr>
          <a:xfrm>
            <a:off x="5374682" y="1019175"/>
            <a:ext cx="8533047" cy="2347181"/>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4499" b="1" i="0" u="none" strike="noStrike" cap="none">
                <a:solidFill>
                  <a:srgbClr val="000000"/>
                </a:solidFill>
                <a:latin typeface="Poppins"/>
                <a:ea typeface="Poppins"/>
                <a:cs typeface="Poppins"/>
                <a:sym typeface="Poppins"/>
              </a:rPr>
              <a:t>Ενσωμάτωση της προσαρμοστικότητας στη διδακτική πρακτική</a:t>
            </a:r>
            <a:endParaRPr sz="1400" b="0" i="0" u="none" strike="noStrike" cap="none">
              <a:solidFill>
                <a:srgbClr val="000000"/>
              </a:solidFill>
              <a:latin typeface="Arial"/>
              <a:ea typeface="Arial"/>
              <a:cs typeface="Arial"/>
              <a:sym typeface="Arial"/>
            </a:endParaRPr>
          </a:p>
        </p:txBody>
      </p:sp>
      <p:sp>
        <p:nvSpPr>
          <p:cNvPr id="275" name="Google Shape;275;p29"/>
          <p:cNvSpPr txBox="1"/>
          <p:nvPr/>
        </p:nvSpPr>
        <p:spPr>
          <a:xfrm>
            <a:off x="1202750" y="7016998"/>
            <a:ext cx="3444702"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Σχεδιασμός εργασιών όπου οι περιορισμοί μετατοπίζονται σκόπιμα.</a:t>
            </a:r>
            <a:endParaRPr sz="1400" b="0" i="0" u="none" strike="noStrike" cap="none">
              <a:solidFill>
                <a:srgbClr val="000000"/>
              </a:solidFill>
              <a:latin typeface="Arial"/>
              <a:ea typeface="Arial"/>
              <a:cs typeface="Arial"/>
              <a:sym typeface="Arial"/>
            </a:endParaRPr>
          </a:p>
        </p:txBody>
      </p:sp>
      <p:sp>
        <p:nvSpPr>
          <p:cNvPr id="276" name="Google Shape;276;p29"/>
          <p:cNvSpPr txBox="1"/>
          <p:nvPr/>
        </p:nvSpPr>
        <p:spPr>
          <a:xfrm>
            <a:off x="1297793" y="6042689"/>
            <a:ext cx="3175609"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Περιορισμοί μετατόπισης</a:t>
            </a:r>
            <a:endParaRPr sz="1400" b="0" i="0" u="none" strike="noStrike" cap="none">
              <a:solidFill>
                <a:srgbClr val="000000"/>
              </a:solidFill>
              <a:latin typeface="Arial"/>
              <a:ea typeface="Arial"/>
              <a:cs typeface="Arial"/>
              <a:sym typeface="Arial"/>
            </a:endParaRPr>
          </a:p>
        </p:txBody>
      </p:sp>
      <p:sp>
        <p:nvSpPr>
          <p:cNvPr id="277" name="Google Shape;277;p29"/>
          <p:cNvSpPr txBox="1"/>
          <p:nvPr/>
        </p:nvSpPr>
        <p:spPr>
          <a:xfrm>
            <a:off x="5434874" y="6966239"/>
            <a:ext cx="3713796" cy="3651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Εκ περιτροπής ηγετικοί ρόλοι.</a:t>
            </a:r>
            <a:endParaRPr sz="1400" b="0" i="0" u="none" strike="noStrike" cap="none">
              <a:solidFill>
                <a:srgbClr val="000000"/>
              </a:solidFill>
              <a:latin typeface="Arial"/>
              <a:ea typeface="Arial"/>
              <a:cs typeface="Arial"/>
              <a:sym typeface="Arial"/>
            </a:endParaRPr>
          </a:p>
        </p:txBody>
      </p:sp>
      <p:sp>
        <p:nvSpPr>
          <p:cNvPr id="278" name="Google Shape;278;p29"/>
          <p:cNvSpPr txBox="1"/>
          <p:nvPr/>
        </p:nvSpPr>
        <p:spPr>
          <a:xfrm>
            <a:off x="5200743" y="6042689"/>
            <a:ext cx="3715643"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Εναλλασσόμενοι ρόλοι</a:t>
            </a:r>
            <a:endParaRPr sz="1400" b="0" i="0" u="none" strike="noStrike" cap="none">
              <a:solidFill>
                <a:srgbClr val="000000"/>
              </a:solidFill>
              <a:latin typeface="Arial"/>
              <a:ea typeface="Arial"/>
              <a:cs typeface="Arial"/>
              <a:sym typeface="Arial"/>
            </a:endParaRPr>
          </a:p>
        </p:txBody>
      </p:sp>
      <p:sp>
        <p:nvSpPr>
          <p:cNvPr id="279" name="Google Shape;279;p29"/>
          <p:cNvSpPr txBox="1"/>
          <p:nvPr/>
        </p:nvSpPr>
        <p:spPr>
          <a:xfrm>
            <a:off x="9936093" y="6963739"/>
            <a:ext cx="2588781"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Συμπεριλαμβανομένων χρονικά δεσμευτικών ασκήσεων επανασχεδιασμού.</a:t>
            </a:r>
            <a:endParaRPr sz="1400" b="0" i="0" u="none" strike="noStrike" cap="none">
              <a:solidFill>
                <a:srgbClr val="000000"/>
              </a:solidFill>
              <a:latin typeface="Arial"/>
              <a:ea typeface="Arial"/>
              <a:cs typeface="Arial"/>
              <a:sym typeface="Arial"/>
            </a:endParaRPr>
          </a:p>
        </p:txBody>
      </p:sp>
      <p:sp>
        <p:nvSpPr>
          <p:cNvPr id="280" name="Google Shape;280;p29"/>
          <p:cNvSpPr txBox="1"/>
          <p:nvPr/>
        </p:nvSpPr>
        <p:spPr>
          <a:xfrm>
            <a:off x="9547648" y="6042689"/>
            <a:ext cx="3365670"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Επανασχεδιασμός</a:t>
            </a:r>
            <a:endParaRPr sz="1400" b="0" i="0" u="none" strike="noStrike" cap="none">
              <a:solidFill>
                <a:srgbClr val="000000"/>
              </a:solidFill>
              <a:latin typeface="Arial"/>
              <a:ea typeface="Arial"/>
              <a:cs typeface="Arial"/>
              <a:sym typeface="Arial"/>
            </a:endParaRPr>
          </a:p>
        </p:txBody>
      </p:sp>
      <p:sp>
        <p:nvSpPr>
          <p:cNvPr id="281" name="Google Shape;281;p29"/>
          <p:cNvSpPr txBox="1"/>
          <p:nvPr/>
        </p:nvSpPr>
        <p:spPr>
          <a:xfrm>
            <a:off x="14156616" y="6906654"/>
            <a:ext cx="2789281"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Απολογισμός συναισθηματικών αντιδράσεων παράλληλα με την τεχνική απόδοση.</a:t>
            </a:r>
            <a:endParaRPr sz="1400" b="0" i="0" u="none" strike="noStrike" cap="none">
              <a:solidFill>
                <a:srgbClr val="000000"/>
              </a:solidFill>
              <a:latin typeface="Arial"/>
              <a:ea typeface="Arial"/>
              <a:cs typeface="Arial"/>
              <a:sym typeface="Arial"/>
            </a:endParaRPr>
          </a:p>
        </p:txBody>
      </p:sp>
      <p:sp>
        <p:nvSpPr>
          <p:cNvPr id="282" name="Google Shape;282;p29"/>
          <p:cNvSpPr txBox="1"/>
          <p:nvPr/>
        </p:nvSpPr>
        <p:spPr>
          <a:xfrm>
            <a:off x="13545504" y="6042689"/>
            <a:ext cx="3713796"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Απολογισμός συναισθημάτων</a:t>
            </a:r>
            <a:endParaRPr sz="1400" b="0" i="0" u="none" strike="noStrike" cap="none">
              <a:solidFill>
                <a:srgbClr val="000000"/>
              </a:solidFill>
              <a:latin typeface="Arial"/>
              <a:ea typeface="Arial"/>
              <a:cs typeface="Arial"/>
              <a:sym typeface="Arial"/>
            </a:endParaRPr>
          </a:p>
        </p:txBody>
      </p:sp>
      <p:sp>
        <p:nvSpPr>
          <p:cNvPr id="283" name="Google Shape;283;p29"/>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29"/>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30"/>
          <p:cNvPicPr preferRelativeResize="0"/>
          <p:nvPr/>
        </p:nvPicPr>
        <p:blipFill rotWithShape="1">
          <a:blip r:embed="rId3">
            <a:alphaModFix/>
          </a:blip>
          <a:srcRect l="21255" r="33084"/>
          <a:stretch/>
        </p:blipFill>
        <p:spPr>
          <a:xfrm>
            <a:off x="-11504" y="0"/>
            <a:ext cx="7046485" cy="10287000"/>
          </a:xfrm>
          <a:prstGeom prst="rect">
            <a:avLst/>
          </a:prstGeom>
          <a:noFill/>
          <a:ln>
            <a:noFill/>
          </a:ln>
        </p:spPr>
      </p:pic>
      <p:sp>
        <p:nvSpPr>
          <p:cNvPr id="290" name="Google Shape;290;p30"/>
          <p:cNvSpPr/>
          <p:nvPr/>
        </p:nvSpPr>
        <p:spPr>
          <a:xfrm rot="4721273" flipH="1">
            <a:off x="-59817" y="2861253"/>
            <a:ext cx="14314219" cy="2592652"/>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1" name="Google Shape;291;p30"/>
          <p:cNvGrpSpPr/>
          <p:nvPr/>
        </p:nvGrpSpPr>
        <p:grpSpPr>
          <a:xfrm>
            <a:off x="5940775" y="946396"/>
            <a:ext cx="857867" cy="857867"/>
            <a:chOff x="0" y="0"/>
            <a:chExt cx="812800" cy="812800"/>
          </a:xfrm>
        </p:grpSpPr>
        <p:sp>
          <p:nvSpPr>
            <p:cNvPr id="292" name="Google Shape;29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30"/>
          <p:cNvGrpSpPr/>
          <p:nvPr/>
        </p:nvGrpSpPr>
        <p:grpSpPr>
          <a:xfrm>
            <a:off x="6592862" y="2226096"/>
            <a:ext cx="604566" cy="604566"/>
            <a:chOff x="0" y="0"/>
            <a:chExt cx="812800" cy="812800"/>
          </a:xfrm>
        </p:grpSpPr>
        <p:sp>
          <p:nvSpPr>
            <p:cNvPr id="295" name="Google Shape;295;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7" name="Google Shape;297;p30"/>
          <p:cNvGrpSpPr/>
          <p:nvPr/>
        </p:nvGrpSpPr>
        <p:grpSpPr>
          <a:xfrm>
            <a:off x="5825201" y="681913"/>
            <a:ext cx="637633" cy="637633"/>
            <a:chOff x="0" y="0"/>
            <a:chExt cx="812800" cy="812800"/>
          </a:xfrm>
        </p:grpSpPr>
        <p:sp>
          <p:nvSpPr>
            <p:cNvPr id="298" name="Google Shape;298;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0" name="Google Shape;300;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30"/>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0"/>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30"/>
          <p:cNvSpPr txBox="1"/>
          <p:nvPr/>
        </p:nvSpPr>
        <p:spPr>
          <a:xfrm>
            <a:off x="8797961" y="2528379"/>
            <a:ext cx="9010353" cy="4801314"/>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Οι σύγχρονοι χώροι εργασίας απαιτούν ευελιξία. Οι εργασίες μπορούν να εξελιχθούν κατά τη διάρκεια του έργου. Οι πελάτες αναθεωρούν τις προδιαγραφές. Οι προϋπολογισμοί συρρικνώνονται. Τα χρονοδιαγράμματα συμπιέζονται. Ενημέρωση κανονισμών.</a:t>
            </a:r>
            <a:endParaRPr/>
          </a:p>
          <a:p>
            <a:pPr marL="0" marR="0" lvl="0" indent="0" algn="l" rtl="0">
              <a:lnSpc>
                <a:spcPct val="130009"/>
              </a:lnSpc>
              <a:spcBef>
                <a:spcPts val="0"/>
              </a:spcBef>
              <a:spcAft>
                <a:spcPts val="0"/>
              </a:spcAft>
              <a:buNone/>
            </a:pP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Εάν οι μαθητές βιώνουν μόνο τέλεια δομημένες εργασίες στην τάξη, είναι απροετοίμαστοι για την πραγματικότητα στο χώρο εργασίας.</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Όταν η αλλαγή εισάγεται με ψυχολογικά ασφαλή τρόπο, οι μαθητές μαθαίνουν ότι η αβεβαιότητα είναι διαχειρίσιμη.</a:t>
            </a:r>
            <a:endParaRPr sz="2400" b="0" i="0" u="none" strike="noStrike" cap="none">
              <a:solidFill>
                <a:srgbClr val="000000"/>
              </a:solidFill>
              <a:latin typeface="Arial"/>
              <a:ea typeface="Arial"/>
              <a:cs typeface="Arial"/>
              <a:sym typeface="Arial"/>
            </a:endParaRPr>
          </a:p>
        </p:txBody>
      </p:sp>
      <p:sp>
        <p:nvSpPr>
          <p:cNvPr id="304" name="Google Shape;304;p30"/>
          <p:cNvSpPr txBox="1"/>
          <p:nvPr/>
        </p:nvSpPr>
        <p:spPr>
          <a:xfrm>
            <a:off x="6342075" y="1094890"/>
            <a:ext cx="11125043" cy="973856"/>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Ενότητα 3: Προετοιμασία των μαθητών για τις μεταβαλλόμενες προσδοκίες στο χώρο εργασίας</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1432</Words>
  <Application>Microsoft Office PowerPoint</Application>
  <PresentationFormat>Custom</PresentationFormat>
  <Paragraphs>92</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Poppins</vt:lpstr>
      <vt:lpstr>Poppins Medium</vt:lpstr>
      <vt:lpstr>Arial</vt:lpstr>
      <vt:lpstr>Calibri</vt:lpstr>
      <vt:lpstr>Poppins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2026-09-01T08:50:01Z</dcterms:modified>
</cp:coreProperties>
</file>