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8288000" cy="10287000"/>
  <p:notesSz cx="6858000" cy="9144000"/>
  <p:embeddedFontLst>
    <p:embeddedFont>
      <p:font typeface="Poppins" panose="00000500000000000000" pitchFamily="2" charset="0"/>
      <p:regular r:id="rId19"/>
      <p:bold r:id="rId20"/>
      <p:italic r:id="rId21"/>
      <p:boldItalic r:id="rId22"/>
    </p:embeddedFont>
    <p:embeddedFont>
      <p:font typeface="Poppins Medium" panose="00000600000000000000" pitchFamily="2" charset="0"/>
      <p:regular r:id="rId23"/>
      <p:bold r:id="rId24"/>
      <p:italic r:id="rId25"/>
      <p:boldItalic r:id="rId26"/>
    </p:embeddedFont>
    <p:embeddedFont>
      <p:font typeface="Poppins SemiBold" panose="00000700000000000000" pitchFamily="2"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iA4BPZCSKBiEDvGr122Tpylcc6q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5" d="100"/>
          <a:sy n="45" d="100"/>
        </p:scale>
        <p:origin x="548" y="4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2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7" name="Google Shape;307;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8" name="Google Shape;318;p3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8" name="Google Shape;338;p3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8" name="Google Shape;358;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8" name="Google Shape;378;p3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p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0" name="Google Shape;420;p3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9" name="Google Shape;439;p3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2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p2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3" name="Google Shape;153;p2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p2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7" name="Google Shape;207;p2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7" name="Google Shape;227;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5" name="Google Shape;245;p2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7" name="Google Shape;287;p3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0"/>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1" name="Google Shape;71;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1"/>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1"/>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1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1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1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1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8"/>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8"/>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7" name="Google Shape;57;p18"/>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8" name="Google Shape;58;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9"/>
          <p:cNvSpPr>
            <a:spLocks noGrp="1"/>
          </p:cNvSpPr>
          <p:nvPr>
            <p:ph type="pic" idx="2"/>
          </p:nvPr>
        </p:nvSpPr>
        <p:spPr>
          <a:xfrm>
            <a:off x="1792288" y="612775"/>
            <a:ext cx="5486400" cy="4114800"/>
          </a:xfrm>
          <a:prstGeom prst="rect">
            <a:avLst/>
          </a:prstGeom>
          <a:noFill/>
          <a:ln>
            <a:noFill/>
          </a:ln>
        </p:spPr>
      </p:sp>
      <p:sp>
        <p:nvSpPr>
          <p:cNvPr id="64" name="Google Shape;64;p1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5" name="Google Shape;65;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9.png"/><Relationship Id="rId2" Type="http://schemas.openxmlformats.org/officeDocument/2006/relationships/notesSlide" Target="../notesSlides/notesSlide1.xml"/><Relationship Id="rId16"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5" Type="http://schemas.openxmlformats.org/officeDocument/2006/relationships/image" Target="../media/image12.png"/><Relationship Id="rId10" Type="http://schemas.openxmlformats.org/officeDocument/2006/relationships/image" Target="../media/image7.png"/><Relationship Id="rId4" Type="http://schemas.openxmlformats.org/officeDocument/2006/relationships/image" Target="../media/image2.jpg"/><Relationship Id="rId9" Type="http://schemas.openxmlformats.org/officeDocument/2006/relationships/image" Target="../media/image6.png"/><Relationship Id="rId1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3" Type="http://schemas.openxmlformats.org/officeDocument/2006/relationships/image" Target="../media/image38.jpg"/><Relationship Id="rId7"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7.jp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32.png"/><Relationship Id="rId12"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1.png"/><Relationship Id="rId11" Type="http://schemas.openxmlformats.org/officeDocument/2006/relationships/image" Target="../media/image19.png"/><Relationship Id="rId5" Type="http://schemas.openxmlformats.org/officeDocument/2006/relationships/image" Target="../media/image30.png"/><Relationship Id="rId10" Type="http://schemas.openxmlformats.org/officeDocument/2006/relationships/image" Target="../media/image18.png"/><Relationship Id="rId4" Type="http://schemas.openxmlformats.org/officeDocument/2006/relationships/image" Target="../media/image29.png"/><Relationship Id="rId9"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41.jpg"/><Relationship Id="rId9" Type="http://schemas.openxmlformats.org/officeDocument/2006/relationships/image" Target="../media/image43.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8.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16.png"/><Relationship Id="rId5" Type="http://schemas.openxmlformats.org/officeDocument/2006/relationships/image" Target="../media/image24.png"/><Relationship Id="rId10" Type="http://schemas.openxmlformats.org/officeDocument/2006/relationships/image" Target="../media/image15.png"/><Relationship Id="rId4" Type="http://schemas.openxmlformats.org/officeDocument/2006/relationships/image" Target="../media/image23.pn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7.jp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15.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32.png"/><Relationship Id="rId12"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1.png"/><Relationship Id="rId11" Type="http://schemas.openxmlformats.org/officeDocument/2006/relationships/image" Target="../media/image19.png"/><Relationship Id="rId5" Type="http://schemas.openxmlformats.org/officeDocument/2006/relationships/image" Target="../media/image30.png"/><Relationship Id="rId10" Type="http://schemas.openxmlformats.org/officeDocument/2006/relationships/image" Target="../media/image18.png"/><Relationship Id="rId4" Type="http://schemas.openxmlformats.org/officeDocument/2006/relationships/image" Target="../media/image29.png"/><Relationship Id="rId9" Type="http://schemas.openxmlformats.org/officeDocument/2006/relationships/image" Target="../media/image34.png"/></Relationships>
</file>

<file path=ppt/slides/_rels/slide9.xml.rels><?xml version="1.0" encoding="UTF-8" standalone="yes"?>
<Relationships xmlns="http://schemas.openxmlformats.org/package/2006/relationships"><Relationship Id="rId3" Type="http://schemas.openxmlformats.org/officeDocument/2006/relationships/image" Target="../media/image35.jpg"/><Relationship Id="rId7"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22"/>
          <p:cNvSpPr/>
          <p:nvPr/>
        </p:nvSpPr>
        <p:spPr>
          <a:xfrm rot="-4721612">
            <a:off x="4127164" y="2493372"/>
            <a:ext cx="14314219" cy="3994628"/>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5" name="Google Shape;85;p22"/>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22"/>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87" name="Google Shape;87;p22"/>
          <p:cNvGrpSpPr/>
          <p:nvPr/>
        </p:nvGrpSpPr>
        <p:grpSpPr>
          <a:xfrm>
            <a:off x="10165433" y="946396"/>
            <a:ext cx="857867" cy="857867"/>
            <a:chOff x="0" y="0"/>
            <a:chExt cx="812800" cy="812800"/>
          </a:xfrm>
        </p:grpSpPr>
        <p:sp>
          <p:nvSpPr>
            <p:cNvPr id="88" name="Google Shape;88;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0" name="Google Shape;90;p22"/>
          <p:cNvGrpSpPr/>
          <p:nvPr/>
        </p:nvGrpSpPr>
        <p:grpSpPr>
          <a:xfrm>
            <a:off x="9651318" y="2226096"/>
            <a:ext cx="604566" cy="604566"/>
            <a:chOff x="0" y="0"/>
            <a:chExt cx="812800" cy="812800"/>
          </a:xfrm>
        </p:grpSpPr>
        <p:sp>
          <p:nvSpPr>
            <p:cNvPr id="91" name="Google Shape;91;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3" name="Google Shape;93;p22"/>
          <p:cNvGrpSpPr/>
          <p:nvPr/>
        </p:nvGrpSpPr>
        <p:grpSpPr>
          <a:xfrm>
            <a:off x="10476408" y="681913"/>
            <a:ext cx="637633" cy="637633"/>
            <a:chOff x="0" y="0"/>
            <a:chExt cx="812800" cy="812800"/>
          </a:xfrm>
        </p:grpSpPr>
        <p:sp>
          <p:nvSpPr>
            <p:cNvPr id="94" name="Google Shape;94;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6" name="Google Shape;96;p22"/>
          <p:cNvSpPr/>
          <p:nvPr/>
        </p:nvSpPr>
        <p:spPr>
          <a:xfrm>
            <a:off x="505150" y="343760"/>
            <a:ext cx="2213194" cy="1832016"/>
          </a:xfrm>
          <a:custGeom>
            <a:avLst/>
            <a:gdLst/>
            <a:ahLst/>
            <a:cxnLst/>
            <a:rect l="l" t="t" r="r" b="b"/>
            <a:pathLst>
              <a:path w="2240781" h="1952681" extrusionOk="0">
                <a:moveTo>
                  <a:pt x="0" y="0"/>
                </a:moveTo>
                <a:lnTo>
                  <a:pt x="2240781" y="0"/>
                </a:lnTo>
                <a:lnTo>
                  <a:pt x="2240781" y="1952681"/>
                </a:lnTo>
                <a:lnTo>
                  <a:pt x="0" y="1952681"/>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7" name="Google Shape;97;p22"/>
          <p:cNvSpPr txBox="1"/>
          <p:nvPr/>
        </p:nvSpPr>
        <p:spPr>
          <a:xfrm>
            <a:off x="505150" y="2438046"/>
            <a:ext cx="8319300" cy="9234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Clr>
                <a:srgbClr val="000000"/>
              </a:buClr>
              <a:buSzPts val="6000"/>
              <a:buFont typeface="Arial"/>
              <a:buNone/>
            </a:pPr>
            <a:r>
              <a:rPr lang="en-US" sz="6000" b="1" i="0" u="none" strike="noStrike" cap="none">
                <a:solidFill>
                  <a:srgbClr val="10146E"/>
                </a:solidFill>
                <a:latin typeface="Poppins"/>
                <a:ea typeface="Poppins"/>
                <a:cs typeface="Poppins"/>
                <a:sym typeface="Poppins"/>
              </a:rPr>
              <a:t>VETCOMPASS</a:t>
            </a:r>
            <a:endParaRPr sz="6000" b="0" i="0" u="none" strike="noStrike" cap="none">
              <a:solidFill>
                <a:srgbClr val="000000"/>
              </a:solidFill>
              <a:latin typeface="Arial"/>
              <a:ea typeface="Arial"/>
              <a:cs typeface="Arial"/>
              <a:sym typeface="Arial"/>
            </a:endParaRPr>
          </a:p>
        </p:txBody>
      </p:sp>
      <p:sp>
        <p:nvSpPr>
          <p:cNvPr id="98" name="Google Shape;98;p22"/>
          <p:cNvSpPr txBox="1"/>
          <p:nvPr/>
        </p:nvSpPr>
        <p:spPr>
          <a:xfrm>
            <a:off x="505150" y="3429002"/>
            <a:ext cx="7177200" cy="1054200"/>
          </a:xfrm>
          <a:prstGeom prst="rect">
            <a:avLst/>
          </a:prstGeom>
          <a:noFill/>
          <a:ln>
            <a:noFill/>
          </a:ln>
        </p:spPr>
        <p:txBody>
          <a:bodyPr spcFirstLastPara="1" wrap="square" lIns="0" tIns="0" rIns="0" bIns="0" anchor="t" anchorCtr="0">
            <a:spAutoFit/>
          </a:bodyPr>
          <a:lstStyle/>
          <a:p>
            <a:pPr marL="0" marR="0" lvl="0" indent="0" algn="l" rtl="0">
              <a:lnSpc>
                <a:spcPct val="114000"/>
              </a:lnSpc>
              <a:spcBef>
                <a:spcPts val="0"/>
              </a:spcBef>
              <a:spcAft>
                <a:spcPts val="0"/>
              </a:spcAft>
              <a:buClr>
                <a:srgbClr val="000000"/>
              </a:buClr>
              <a:buSzPts val="3200"/>
              <a:buFont typeface="Arial"/>
              <a:buNone/>
            </a:pPr>
            <a:r>
              <a:rPr lang="en-US" sz="3200" b="1" i="0" u="none" strike="noStrike" cap="none">
                <a:solidFill>
                  <a:srgbClr val="17B8BB"/>
                </a:solidFill>
                <a:latin typeface="Poppins"/>
                <a:ea typeface="Poppins"/>
                <a:cs typeface="Poppins"/>
                <a:sym typeface="Poppins"/>
              </a:rPr>
              <a:t>VET Teachers' Transversal Skills </a:t>
            </a:r>
            <a:endParaRPr sz="3200" b="1" i="0" u="none" strike="noStrike" cap="none">
              <a:solidFill>
                <a:srgbClr val="17B8BB"/>
              </a:solidFill>
              <a:latin typeface="Poppins"/>
              <a:ea typeface="Poppins"/>
              <a:cs typeface="Poppins"/>
              <a:sym typeface="Poppins"/>
            </a:endParaRPr>
          </a:p>
          <a:p>
            <a:pPr marL="0" marR="0" lvl="0" indent="0" algn="l" rtl="0">
              <a:lnSpc>
                <a:spcPct val="114000"/>
              </a:lnSpc>
              <a:spcBef>
                <a:spcPts val="0"/>
              </a:spcBef>
              <a:spcAft>
                <a:spcPts val="0"/>
              </a:spcAft>
              <a:buClr>
                <a:srgbClr val="000000"/>
              </a:buClr>
              <a:buSzPts val="3200"/>
              <a:buFont typeface="Arial"/>
              <a:buNone/>
            </a:pPr>
            <a:r>
              <a:rPr lang="en-US" sz="3200" b="1" i="0" u="none" strike="noStrike" cap="none">
                <a:solidFill>
                  <a:srgbClr val="17B8BB"/>
                </a:solidFill>
                <a:latin typeface="Poppins"/>
                <a:ea typeface="Poppins"/>
                <a:cs typeface="Poppins"/>
                <a:sym typeface="Poppins"/>
              </a:rPr>
              <a:t>Competence Assessment System</a:t>
            </a:r>
            <a:endParaRPr sz="3200" b="0" i="0" u="none" strike="noStrike" cap="none">
              <a:solidFill>
                <a:srgbClr val="000000"/>
              </a:solidFill>
              <a:latin typeface="Arial"/>
              <a:ea typeface="Arial"/>
              <a:cs typeface="Arial"/>
              <a:sym typeface="Arial"/>
            </a:endParaRPr>
          </a:p>
        </p:txBody>
      </p:sp>
      <p:sp>
        <p:nvSpPr>
          <p:cNvPr id="99" name="Google Shape;99;p22"/>
          <p:cNvSpPr txBox="1"/>
          <p:nvPr/>
        </p:nvSpPr>
        <p:spPr>
          <a:xfrm>
            <a:off x="505150" y="4964233"/>
            <a:ext cx="8319300" cy="12516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None/>
            </a:pPr>
            <a:r>
              <a:rPr lang="en-US" sz="3800" b="1" i="0" u="none" strike="noStrike" cap="none">
                <a:solidFill>
                  <a:srgbClr val="10146E"/>
                </a:solidFill>
                <a:latin typeface="Poppins"/>
                <a:ea typeface="Poppins"/>
                <a:cs typeface="Poppins"/>
                <a:sym typeface="Poppins"/>
              </a:rPr>
              <a:t>Module 8: Adaptability and Resilience</a:t>
            </a:r>
            <a:endParaRPr/>
          </a:p>
        </p:txBody>
      </p:sp>
      <p:sp>
        <p:nvSpPr>
          <p:cNvPr id="100" name="Google Shape;100;p22"/>
          <p:cNvSpPr/>
          <p:nvPr/>
        </p:nvSpPr>
        <p:spPr>
          <a:xfrm>
            <a:off x="166946" y="8383035"/>
            <a:ext cx="3671865" cy="991404"/>
          </a:xfrm>
          <a:custGeom>
            <a:avLst/>
            <a:gdLst/>
            <a:ahLst/>
            <a:cxnLst/>
            <a:rect l="l" t="t" r="r" b="b"/>
            <a:pathLst>
              <a:path w="3671865" h="991404" extrusionOk="0">
                <a:moveTo>
                  <a:pt x="0" y="0"/>
                </a:moveTo>
                <a:lnTo>
                  <a:pt x="3671865" y="0"/>
                </a:lnTo>
                <a:lnTo>
                  <a:pt x="3671865" y="991404"/>
                </a:lnTo>
                <a:lnTo>
                  <a:pt x="0" y="991404"/>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1" name="Google Shape;101;p22"/>
          <p:cNvSpPr txBox="1"/>
          <p:nvPr/>
        </p:nvSpPr>
        <p:spPr>
          <a:xfrm>
            <a:off x="3916516" y="8435720"/>
            <a:ext cx="4420500" cy="15237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Clr>
                <a:schemeClr val="dk1"/>
              </a:buClr>
              <a:buSzPts val="1100"/>
              <a:buFont typeface="Arial"/>
              <a:buNone/>
            </a:pPr>
            <a:r>
              <a:rPr lang="en-US" sz="1200" i="1">
                <a:solidFill>
                  <a:schemeClr val="dk1"/>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a:solidFill>
                <a:schemeClr val="dk1"/>
              </a:solidFill>
            </a:endParaRPr>
          </a:p>
          <a:p>
            <a:pPr marL="0" lvl="0" indent="0" algn="just" rtl="0">
              <a:spcBef>
                <a:spcPts val="0"/>
              </a:spcBef>
              <a:spcAft>
                <a:spcPts val="0"/>
              </a:spcAft>
              <a:buClr>
                <a:schemeClr val="dk1"/>
              </a:buClr>
              <a:buFont typeface="Arial"/>
              <a:buNone/>
            </a:pPr>
            <a:endParaRPr sz="1200" i="1">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None/>
            </a:pPr>
            <a:endParaRPr sz="1200" i="1">
              <a:solidFill>
                <a:schemeClr val="dk1"/>
              </a:solidFill>
              <a:latin typeface="Calibri"/>
              <a:ea typeface="Calibri"/>
              <a:cs typeface="Calibri"/>
              <a:sym typeface="Calibri"/>
            </a:endParaRPr>
          </a:p>
        </p:txBody>
      </p:sp>
      <p:sp>
        <p:nvSpPr>
          <p:cNvPr id="102" name="Google Shape;102;p22"/>
          <p:cNvSpPr txBox="1"/>
          <p:nvPr/>
        </p:nvSpPr>
        <p:spPr>
          <a:xfrm>
            <a:off x="315867" y="9722206"/>
            <a:ext cx="11621728"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10153D"/>
                </a:solidFill>
                <a:latin typeface="Arial"/>
                <a:ea typeface="Arial"/>
                <a:cs typeface="Arial"/>
                <a:sym typeface="Arial"/>
              </a:rPr>
              <a:t>Material available under the Creative Commons CC BY 4.0 licence (</a:t>
            </a:r>
            <a:r>
              <a:rPr lang="en-US" sz="1100" b="0" i="0" u="sng" strike="noStrike" cap="none">
                <a:solidFill>
                  <a:srgbClr val="10153D"/>
                </a:solidFill>
                <a:latin typeface="Arial"/>
                <a:ea typeface="Arial"/>
                <a:cs typeface="Arial"/>
                <a:sym typeface="Arial"/>
                <a:hlinkClick r:id="rId8">
                  <a:extLst>
                    <a:ext uri="{A12FA001-AC4F-418D-AE19-62706E023703}">
                      <ahyp:hlinkClr xmlns:ahyp="http://schemas.microsoft.com/office/drawing/2018/hyperlinkcolor" val="tx"/>
                    </a:ext>
                  </a:extLst>
                </a:hlinkClick>
              </a:rPr>
              <a:t>https://creativecommons.org/licenses/by/4.0/</a:t>
            </a:r>
            <a:r>
              <a:rPr lang="en-US" sz="1100" b="0" i="0" u="none" strike="noStrike" cap="none">
                <a:solidFill>
                  <a:srgbClr val="10153D"/>
                </a:solidFill>
                <a:latin typeface="Arial"/>
                <a:ea typeface="Arial"/>
                <a:cs typeface="Arial"/>
                <a:sym typeface="Arial"/>
              </a:rPr>
              <a:t>).</a:t>
            </a:r>
            <a:endParaRPr/>
          </a:p>
        </p:txBody>
      </p:sp>
      <p:sp>
        <p:nvSpPr>
          <p:cNvPr id="103" name="Google Shape;103;p22"/>
          <p:cNvSpPr/>
          <p:nvPr/>
        </p:nvSpPr>
        <p:spPr>
          <a:xfrm>
            <a:off x="4235583" y="7608366"/>
            <a:ext cx="1522251" cy="673677"/>
          </a:xfrm>
          <a:custGeom>
            <a:avLst/>
            <a:gdLst/>
            <a:ahLst/>
            <a:cxnLst/>
            <a:rect l="l" t="t" r="r" b="b"/>
            <a:pathLst>
              <a:path w="1522251" h="673677" extrusionOk="0">
                <a:moveTo>
                  <a:pt x="0" y="0"/>
                </a:moveTo>
                <a:lnTo>
                  <a:pt x="1522251" y="0"/>
                </a:lnTo>
                <a:lnTo>
                  <a:pt x="1522251" y="673677"/>
                </a:lnTo>
                <a:lnTo>
                  <a:pt x="0" y="673677"/>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4" name="Google Shape;104;p22"/>
          <p:cNvSpPr/>
          <p:nvPr/>
        </p:nvSpPr>
        <p:spPr>
          <a:xfrm>
            <a:off x="833149" y="6604834"/>
            <a:ext cx="1855138" cy="593644"/>
          </a:xfrm>
          <a:custGeom>
            <a:avLst/>
            <a:gdLst/>
            <a:ahLst/>
            <a:cxnLst/>
            <a:rect l="l" t="t" r="r" b="b"/>
            <a:pathLst>
              <a:path w="1855138" h="593644" extrusionOk="0">
                <a:moveTo>
                  <a:pt x="0" y="0"/>
                </a:moveTo>
                <a:lnTo>
                  <a:pt x="1855138" y="0"/>
                </a:lnTo>
                <a:lnTo>
                  <a:pt x="1855138" y="593644"/>
                </a:lnTo>
                <a:lnTo>
                  <a:pt x="0" y="593644"/>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5" name="Google Shape;105;p22"/>
          <p:cNvSpPr/>
          <p:nvPr/>
        </p:nvSpPr>
        <p:spPr>
          <a:xfrm>
            <a:off x="5259566" y="6369509"/>
            <a:ext cx="1064292" cy="1064292"/>
          </a:xfrm>
          <a:custGeom>
            <a:avLst/>
            <a:gdLst/>
            <a:ahLst/>
            <a:cxnLst/>
            <a:rect l="l" t="t" r="r" b="b"/>
            <a:pathLst>
              <a:path w="1064292" h="1064292" extrusionOk="0">
                <a:moveTo>
                  <a:pt x="0" y="0"/>
                </a:moveTo>
                <a:lnTo>
                  <a:pt x="1064292" y="0"/>
                </a:lnTo>
                <a:lnTo>
                  <a:pt x="1064292" y="1064293"/>
                </a:lnTo>
                <a:lnTo>
                  <a:pt x="0" y="1064293"/>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6" name="Google Shape;106;p22"/>
          <p:cNvSpPr/>
          <p:nvPr/>
        </p:nvSpPr>
        <p:spPr>
          <a:xfrm>
            <a:off x="6323858" y="6493367"/>
            <a:ext cx="1001936" cy="816577"/>
          </a:xfrm>
          <a:custGeom>
            <a:avLst/>
            <a:gdLst/>
            <a:ahLst/>
            <a:cxnLst/>
            <a:rect l="l" t="t" r="r" b="b"/>
            <a:pathLst>
              <a:path w="1001936" h="816577" extrusionOk="0">
                <a:moveTo>
                  <a:pt x="0" y="0"/>
                </a:moveTo>
                <a:lnTo>
                  <a:pt x="1001936" y="0"/>
                </a:lnTo>
                <a:lnTo>
                  <a:pt x="1001936" y="816577"/>
                </a:lnTo>
                <a:lnTo>
                  <a:pt x="0" y="816577"/>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7" name="Google Shape;107;p22"/>
          <p:cNvSpPr/>
          <p:nvPr/>
        </p:nvSpPr>
        <p:spPr>
          <a:xfrm>
            <a:off x="861724" y="7629459"/>
            <a:ext cx="1184797" cy="631491"/>
          </a:xfrm>
          <a:custGeom>
            <a:avLst/>
            <a:gdLst/>
            <a:ahLst/>
            <a:cxnLst/>
            <a:rect l="l" t="t" r="r" b="b"/>
            <a:pathLst>
              <a:path w="1184797" h="631491" extrusionOk="0">
                <a:moveTo>
                  <a:pt x="0" y="0"/>
                </a:moveTo>
                <a:lnTo>
                  <a:pt x="1184798" y="0"/>
                </a:lnTo>
                <a:lnTo>
                  <a:pt x="1184798" y="631491"/>
                </a:lnTo>
                <a:lnTo>
                  <a:pt x="0" y="631491"/>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8" name="Google Shape;108;p22"/>
          <p:cNvSpPr/>
          <p:nvPr/>
        </p:nvSpPr>
        <p:spPr>
          <a:xfrm>
            <a:off x="2333621" y="7678195"/>
            <a:ext cx="1668812" cy="534020"/>
          </a:xfrm>
          <a:custGeom>
            <a:avLst/>
            <a:gdLst/>
            <a:ahLst/>
            <a:cxnLst/>
            <a:rect l="l" t="t" r="r" b="b"/>
            <a:pathLst>
              <a:path w="1668812" h="534020" extrusionOk="0">
                <a:moveTo>
                  <a:pt x="0" y="0"/>
                </a:moveTo>
                <a:lnTo>
                  <a:pt x="1668811" y="0"/>
                </a:lnTo>
                <a:lnTo>
                  <a:pt x="1668811" y="534019"/>
                </a:lnTo>
                <a:lnTo>
                  <a:pt x="0" y="534019"/>
                </a:lnTo>
                <a:lnTo>
                  <a:pt x="0" y="0"/>
                </a:lnTo>
                <a:close/>
              </a:path>
            </a:pathLst>
          </a:custGeom>
          <a:blipFill rotWithShape="1">
            <a:blip r:embed="rId1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9" name="Google Shape;109;p22"/>
          <p:cNvSpPr/>
          <p:nvPr/>
        </p:nvSpPr>
        <p:spPr>
          <a:xfrm>
            <a:off x="6043585" y="7678195"/>
            <a:ext cx="1310784" cy="480349"/>
          </a:xfrm>
          <a:custGeom>
            <a:avLst/>
            <a:gdLst/>
            <a:ahLst/>
            <a:cxnLst/>
            <a:rect l="l" t="t" r="r" b="b"/>
            <a:pathLst>
              <a:path w="1310784" h="480349" extrusionOk="0">
                <a:moveTo>
                  <a:pt x="0" y="0"/>
                </a:moveTo>
                <a:lnTo>
                  <a:pt x="1310784" y="0"/>
                </a:lnTo>
                <a:lnTo>
                  <a:pt x="1310784" y="480349"/>
                </a:lnTo>
                <a:lnTo>
                  <a:pt x="0" y="480349"/>
                </a:lnTo>
                <a:lnTo>
                  <a:pt x="0" y="0"/>
                </a:lnTo>
                <a:close/>
              </a:path>
            </a:pathLst>
          </a:custGeom>
          <a:blipFill rotWithShape="1">
            <a:blip r:embed="rId1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110" name="Google Shape;110;p22"/>
          <p:cNvPicPr preferRelativeResize="0"/>
          <p:nvPr/>
        </p:nvPicPr>
        <p:blipFill rotWithShape="1">
          <a:blip r:embed="rId16">
            <a:alphaModFix/>
          </a:blip>
          <a:srcRect/>
          <a:stretch/>
        </p:blipFill>
        <p:spPr>
          <a:xfrm>
            <a:off x="3046351" y="6529088"/>
            <a:ext cx="1855150" cy="70746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pic>
        <p:nvPicPr>
          <p:cNvPr id="309" name="Google Shape;309;p31"/>
          <p:cNvPicPr preferRelativeResize="0"/>
          <p:nvPr/>
        </p:nvPicPr>
        <p:blipFill rotWithShape="1">
          <a:blip r:embed="rId3">
            <a:alphaModFix/>
          </a:blip>
          <a:srcRect/>
          <a:stretch/>
        </p:blipFill>
        <p:spPr>
          <a:xfrm>
            <a:off x="-228600" y="8558451"/>
            <a:ext cx="19345276" cy="1728549"/>
          </a:xfrm>
          <a:prstGeom prst="rect">
            <a:avLst/>
          </a:prstGeom>
          <a:noFill/>
          <a:ln>
            <a:noFill/>
          </a:ln>
        </p:spPr>
      </p:pic>
      <p:pic>
        <p:nvPicPr>
          <p:cNvPr id="310" name="Google Shape;310;p31"/>
          <p:cNvPicPr preferRelativeResize="0"/>
          <p:nvPr/>
        </p:nvPicPr>
        <p:blipFill rotWithShape="1">
          <a:blip r:embed="rId4">
            <a:alphaModFix/>
          </a:blip>
          <a:srcRect/>
          <a:stretch/>
        </p:blipFill>
        <p:spPr>
          <a:xfrm>
            <a:off x="1314450" y="14988"/>
            <a:ext cx="1600200" cy="1328738"/>
          </a:xfrm>
          <a:prstGeom prst="rect">
            <a:avLst/>
          </a:prstGeom>
          <a:noFill/>
          <a:ln>
            <a:noFill/>
          </a:ln>
        </p:spPr>
      </p:pic>
      <p:sp>
        <p:nvSpPr>
          <p:cNvPr id="311" name="Google Shape;311;p31"/>
          <p:cNvSpPr txBox="1"/>
          <p:nvPr/>
        </p:nvSpPr>
        <p:spPr>
          <a:xfrm>
            <a:off x="341199" y="1545366"/>
            <a:ext cx="16766929" cy="1154734"/>
          </a:xfrm>
          <a:prstGeom prst="rect">
            <a:avLst/>
          </a:prstGeom>
          <a:solidFill>
            <a:srgbClr val="10146E"/>
          </a:solidFill>
          <a:ln>
            <a:noFill/>
          </a:ln>
        </p:spPr>
        <p:txBody>
          <a:bodyPr spcFirstLastPara="1" wrap="square" lIns="182875" tIns="91425" rIns="18287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7B8BB"/>
                </a:solidFill>
                <a:latin typeface="Poppins"/>
                <a:ea typeface="Poppins"/>
                <a:cs typeface="Poppins"/>
                <a:sym typeface="Poppins"/>
              </a:rPr>
              <a:t>SCENARIO  </a:t>
            </a:r>
            <a:r>
              <a:rPr lang="en-US" sz="1800" b="0" i="0" u="none" strike="noStrike" cap="none">
                <a:solidFill>
                  <a:srgbClr val="FFFFFF"/>
                </a:solidFill>
                <a:latin typeface="Poppins"/>
                <a:ea typeface="Poppins"/>
                <a:cs typeface="Poppins"/>
                <a:sym typeface="Poppins"/>
              </a:rPr>
              <a:t>An employer partner changes the task brief 24 hours before final presentation. The product must now meet a new compliance requirement and the deadline is reduced.</a:t>
            </a:r>
            <a:endParaRPr/>
          </a:p>
        </p:txBody>
      </p:sp>
      <p:sp>
        <p:nvSpPr>
          <p:cNvPr id="312" name="Google Shape;312;p31"/>
          <p:cNvSpPr txBox="1"/>
          <p:nvPr/>
        </p:nvSpPr>
        <p:spPr>
          <a:xfrm>
            <a:off x="3771900" y="456285"/>
            <a:ext cx="8229600" cy="6858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2800"/>
              <a:buFont typeface="Arial"/>
              <a:buNone/>
            </a:pPr>
            <a:r>
              <a:rPr lang="en-US" sz="2800" b="1" i="0" u="none" strike="noStrike" cap="none" dirty="0">
                <a:solidFill>
                  <a:srgbClr val="10146E"/>
                </a:solidFill>
                <a:latin typeface="Poppins"/>
                <a:ea typeface="Poppins"/>
                <a:cs typeface="Poppins"/>
                <a:sym typeface="Poppins"/>
              </a:rPr>
              <a:t>Scenario Exercise: The Changed Brief</a:t>
            </a:r>
            <a:endParaRPr dirty="0"/>
          </a:p>
        </p:txBody>
      </p:sp>
      <p:sp>
        <p:nvSpPr>
          <p:cNvPr id="313" name="Google Shape;313;p31"/>
          <p:cNvSpPr txBox="1"/>
          <p:nvPr/>
        </p:nvSpPr>
        <p:spPr>
          <a:xfrm>
            <a:off x="5399674" y="3424711"/>
            <a:ext cx="11430000" cy="3429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dirty="0">
                <a:solidFill>
                  <a:srgbClr val="10146E"/>
                </a:solidFill>
                <a:latin typeface="Poppins"/>
                <a:ea typeface="Poppins"/>
                <a:cs typeface="Poppins"/>
                <a:sym typeface="Poppins"/>
              </a:rPr>
              <a:t>Reflect on your response as the trainer:</a:t>
            </a:r>
            <a:endParaRPr dirty="0"/>
          </a:p>
        </p:txBody>
      </p:sp>
      <p:sp>
        <p:nvSpPr>
          <p:cNvPr id="314" name="Google Shape;314;p31"/>
          <p:cNvSpPr txBox="1"/>
          <p:nvPr/>
        </p:nvSpPr>
        <p:spPr>
          <a:xfrm>
            <a:off x="456199" y="4835123"/>
            <a:ext cx="16031576" cy="2334485"/>
          </a:xfrm>
          <a:prstGeom prst="rect">
            <a:avLst/>
          </a:prstGeom>
          <a:noFill/>
          <a:ln>
            <a:noFill/>
          </a:ln>
        </p:spPr>
        <p:txBody>
          <a:bodyPr spcFirstLastPara="1" wrap="square" lIns="0" tIns="0" rIns="182875" bIns="0" anchor="t" anchorCtr="0">
            <a:spAutoFit/>
          </a:bodyPr>
          <a:lstStyle/>
          <a:p>
            <a:pPr marL="342900" marR="0" lvl="0" indent="-342900" algn="l" rtl="0">
              <a:lnSpc>
                <a:spcPct val="120000"/>
              </a:lnSpc>
              <a:spcBef>
                <a:spcPts val="0"/>
              </a:spcBef>
              <a:spcAft>
                <a:spcPts val="0"/>
              </a:spcAft>
              <a:buClr>
                <a:srgbClr val="000000"/>
              </a:buClr>
              <a:buSzPts val="2400"/>
              <a:buFont typeface="Arial"/>
              <a:buChar char="▶"/>
            </a:pPr>
            <a:r>
              <a:rPr lang="en-US" sz="2400" b="0" i="0" u="none" strike="noStrike" cap="none" dirty="0">
                <a:solidFill>
                  <a:srgbClr val="333333"/>
                </a:solidFill>
                <a:latin typeface="Poppins"/>
                <a:ea typeface="Poppins"/>
                <a:cs typeface="Poppins"/>
                <a:sym typeface="Poppins"/>
              </a:rPr>
              <a:t>How do you communicate this change?</a:t>
            </a:r>
            <a:endParaRPr dirty="0"/>
          </a:p>
          <a:p>
            <a:pPr marL="342900" marR="0" lvl="0" indent="-342900" algn="l" rtl="0">
              <a:lnSpc>
                <a:spcPct val="120000"/>
              </a:lnSpc>
              <a:spcBef>
                <a:spcPts val="600"/>
              </a:spcBef>
              <a:spcAft>
                <a:spcPts val="0"/>
              </a:spcAft>
              <a:buClr>
                <a:srgbClr val="000000"/>
              </a:buClr>
              <a:buSzPts val="2400"/>
              <a:buFont typeface="Arial"/>
              <a:buChar char="▶"/>
            </a:pPr>
            <a:r>
              <a:rPr lang="en-US" sz="2400" b="0" i="0" u="none" strike="noStrike" cap="none" dirty="0">
                <a:solidFill>
                  <a:srgbClr val="333333"/>
                </a:solidFill>
                <a:latin typeface="Poppins"/>
                <a:ea typeface="Poppins"/>
                <a:cs typeface="Poppins"/>
                <a:sym typeface="Poppins"/>
              </a:rPr>
              <a:t>How do you prevent panic?</a:t>
            </a:r>
            <a:endParaRPr dirty="0"/>
          </a:p>
          <a:p>
            <a:pPr marL="342900" marR="0" lvl="0" indent="-342900" algn="l" rtl="0">
              <a:lnSpc>
                <a:spcPct val="120000"/>
              </a:lnSpc>
              <a:spcBef>
                <a:spcPts val="0"/>
              </a:spcBef>
              <a:spcAft>
                <a:spcPts val="0"/>
              </a:spcAft>
              <a:buClr>
                <a:srgbClr val="000000"/>
              </a:buClr>
              <a:buSzPts val="2400"/>
              <a:buFont typeface="Arial"/>
              <a:buChar char="▶"/>
            </a:pPr>
            <a:r>
              <a:rPr lang="en-US" sz="2400" b="0" i="0" u="none" strike="noStrike" cap="none" dirty="0">
                <a:solidFill>
                  <a:srgbClr val="333333"/>
                </a:solidFill>
                <a:latin typeface="Poppins"/>
                <a:ea typeface="Poppins"/>
                <a:cs typeface="Poppins"/>
                <a:sym typeface="Poppins"/>
              </a:rPr>
              <a:t>How do you protect learning outcomes?</a:t>
            </a:r>
            <a:endParaRPr dirty="0"/>
          </a:p>
          <a:p>
            <a:pPr marL="342900" marR="0" lvl="0" indent="-342900" algn="l" rtl="0">
              <a:lnSpc>
                <a:spcPct val="120000"/>
              </a:lnSpc>
              <a:spcBef>
                <a:spcPts val="600"/>
              </a:spcBef>
              <a:spcAft>
                <a:spcPts val="0"/>
              </a:spcAft>
              <a:buClr>
                <a:srgbClr val="000000"/>
              </a:buClr>
              <a:buSzPts val="2400"/>
              <a:buFont typeface="Arial"/>
              <a:buChar char="▶"/>
            </a:pPr>
            <a:r>
              <a:rPr lang="en-US" sz="2400" b="0" i="0" u="none" strike="noStrike" cap="none" dirty="0">
                <a:solidFill>
                  <a:srgbClr val="333333"/>
                </a:solidFill>
                <a:latin typeface="Poppins"/>
                <a:ea typeface="Poppins"/>
                <a:cs typeface="Poppins"/>
                <a:sym typeface="Poppins"/>
              </a:rPr>
              <a:t>What reflective questions will you ask afterwards?</a:t>
            </a:r>
            <a:endParaRPr dirty="0"/>
          </a:p>
          <a:p>
            <a:pPr marL="342900" marR="0" lvl="0" indent="-215900" algn="l" rtl="0">
              <a:lnSpc>
                <a:spcPct val="120000"/>
              </a:lnSpc>
              <a:spcBef>
                <a:spcPts val="300"/>
              </a:spcBef>
              <a:spcAft>
                <a:spcPts val="0"/>
              </a:spcAft>
              <a:buClr>
                <a:srgbClr val="000000"/>
              </a:buClr>
              <a:buSzPts val="2000"/>
              <a:buFont typeface="Arial"/>
              <a:buNone/>
            </a:pPr>
            <a:endParaRPr sz="2000" b="0" i="0" u="none" strike="noStrike" cap="none" dirty="0">
              <a:solidFill>
                <a:srgbClr val="333333"/>
              </a:solidFill>
              <a:latin typeface="Poppins"/>
              <a:ea typeface="Poppins"/>
              <a:cs typeface="Poppins"/>
              <a:sym typeface="Poppins"/>
            </a:endParaRPr>
          </a:p>
        </p:txBody>
      </p:sp>
      <p:sp>
        <p:nvSpPr>
          <p:cNvPr id="315" name="Google Shape;315;p31"/>
          <p:cNvSpPr txBox="1"/>
          <p:nvPr/>
        </p:nvSpPr>
        <p:spPr>
          <a:xfrm>
            <a:off x="341199" y="8798607"/>
            <a:ext cx="17135639" cy="514350"/>
          </a:xfrm>
          <a:prstGeom prst="rect">
            <a:avLst/>
          </a:prstGeom>
          <a:solidFill>
            <a:srgbClr val="17B8BB"/>
          </a:solidFill>
          <a:ln>
            <a:noFill/>
          </a:ln>
        </p:spPr>
        <p:txBody>
          <a:bodyPr spcFirstLastPara="1" wrap="square" lIns="228600" tIns="91425" rIns="228600" bIns="9142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dirty="0">
                <a:solidFill>
                  <a:srgbClr val="10146E"/>
                </a:solidFill>
                <a:latin typeface="Poppins"/>
                <a:ea typeface="Poppins"/>
                <a:cs typeface="Poppins"/>
                <a:sym typeface="Poppins"/>
              </a:rPr>
              <a:t>Key principle:  </a:t>
            </a:r>
            <a:r>
              <a:rPr lang="en-US" sz="2400" b="0" i="1" u="none" strike="noStrike" cap="none" dirty="0">
                <a:solidFill>
                  <a:srgbClr val="FFFFFF"/>
                </a:solidFill>
                <a:latin typeface="Poppins"/>
                <a:ea typeface="Poppins"/>
                <a:cs typeface="Poppins"/>
                <a:sym typeface="Poppins"/>
              </a:rPr>
              <a:t>Adaptability becomes a skill when it is </a:t>
            </a:r>
            <a:r>
              <a:rPr lang="en-US" sz="2400" b="0" i="1" u="none" strike="noStrike" cap="none" dirty="0" err="1">
                <a:solidFill>
                  <a:srgbClr val="FFFFFF"/>
                </a:solidFill>
                <a:latin typeface="Poppins"/>
                <a:ea typeface="Poppins"/>
                <a:cs typeface="Poppins"/>
                <a:sym typeface="Poppins"/>
              </a:rPr>
              <a:t>practised</a:t>
            </a:r>
            <a:r>
              <a:rPr lang="en-US" sz="2400" b="0" i="1" u="none" strike="noStrike" cap="none" dirty="0">
                <a:solidFill>
                  <a:srgbClr val="FFFFFF"/>
                </a:solidFill>
                <a:latin typeface="Poppins"/>
                <a:ea typeface="Poppins"/>
                <a:cs typeface="Poppins"/>
                <a:sym typeface="Poppins"/>
              </a:rPr>
              <a:t> intentionally.</a:t>
            </a:r>
            <a:endParaRPr dirty="0"/>
          </a:p>
        </p:txBody>
      </p:sp>
      <p:pic>
        <p:nvPicPr>
          <p:cNvPr id="3" name="Picture 2">
            <a:extLst>
              <a:ext uri="{FF2B5EF4-FFF2-40B4-BE49-F238E27FC236}">
                <a16:creationId xmlns:a16="http://schemas.microsoft.com/office/drawing/2014/main" id="{9291BF5A-D970-2C98-2C1C-7C604EC0E0FF}"/>
              </a:ext>
            </a:extLst>
          </p:cNvPr>
          <p:cNvPicPr>
            <a:picLocks noChangeAspect="1"/>
          </p:cNvPicPr>
          <p:nvPr/>
        </p:nvPicPr>
        <p:blipFill>
          <a:blip r:embed="rId5"/>
          <a:stretch>
            <a:fillRect/>
          </a:stretch>
        </p:blipFill>
        <p:spPr>
          <a:xfrm>
            <a:off x="14135100" y="443613"/>
            <a:ext cx="2352675" cy="63817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pic>
        <p:nvPicPr>
          <p:cNvPr id="320" name="Google Shape;320;p32"/>
          <p:cNvPicPr preferRelativeResize="0"/>
          <p:nvPr/>
        </p:nvPicPr>
        <p:blipFill rotWithShape="1">
          <a:blip r:embed="rId3">
            <a:alphaModFix/>
          </a:blip>
          <a:srcRect l="25077" r="27818"/>
          <a:stretch/>
        </p:blipFill>
        <p:spPr>
          <a:xfrm>
            <a:off x="0" y="0"/>
            <a:ext cx="4549922" cy="10287000"/>
          </a:xfrm>
          <a:prstGeom prst="rect">
            <a:avLst/>
          </a:prstGeom>
          <a:noFill/>
          <a:ln>
            <a:noFill/>
          </a:ln>
        </p:spPr>
      </p:pic>
      <p:sp>
        <p:nvSpPr>
          <p:cNvPr id="321" name="Google Shape;321;p32"/>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22" name="Google Shape;322;p32"/>
          <p:cNvGrpSpPr/>
          <p:nvPr/>
        </p:nvGrpSpPr>
        <p:grpSpPr>
          <a:xfrm>
            <a:off x="5940775" y="946396"/>
            <a:ext cx="857867" cy="857867"/>
            <a:chOff x="0" y="0"/>
            <a:chExt cx="812800" cy="812800"/>
          </a:xfrm>
        </p:grpSpPr>
        <p:sp>
          <p:nvSpPr>
            <p:cNvPr id="323" name="Google Shape;323;p3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4" name="Google Shape;324;p3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25" name="Google Shape;325;p32"/>
          <p:cNvGrpSpPr/>
          <p:nvPr/>
        </p:nvGrpSpPr>
        <p:grpSpPr>
          <a:xfrm>
            <a:off x="6592862" y="2226096"/>
            <a:ext cx="604566" cy="604566"/>
            <a:chOff x="0" y="0"/>
            <a:chExt cx="812800" cy="812800"/>
          </a:xfrm>
        </p:grpSpPr>
        <p:sp>
          <p:nvSpPr>
            <p:cNvPr id="326" name="Google Shape;326;p3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7" name="Google Shape;327;p3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28" name="Google Shape;328;p32"/>
          <p:cNvGrpSpPr/>
          <p:nvPr/>
        </p:nvGrpSpPr>
        <p:grpSpPr>
          <a:xfrm>
            <a:off x="5825201" y="681913"/>
            <a:ext cx="637633" cy="637633"/>
            <a:chOff x="0" y="0"/>
            <a:chExt cx="812800" cy="812800"/>
          </a:xfrm>
        </p:grpSpPr>
        <p:sp>
          <p:nvSpPr>
            <p:cNvPr id="329" name="Google Shape;329;p3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0" name="Google Shape;330;p3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31" name="Google Shape;331;p32"/>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2" name="Google Shape;332;p32"/>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3" name="Google Shape;333;p32"/>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4" name="Google Shape;334;p32"/>
          <p:cNvSpPr txBox="1"/>
          <p:nvPr/>
        </p:nvSpPr>
        <p:spPr>
          <a:xfrm>
            <a:off x="8768075" y="1933756"/>
            <a:ext cx="9220121" cy="7201972"/>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Adaptability and resilience are strongly influenced by mindset. How educators and learners interpret challenge determines how they respond to change.</a:t>
            </a:r>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A fixed mindset assumes that ability is stable and limited. A growth mindset assumes that ability can develop through effort, feedback, and structured practice.</a:t>
            </a:r>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In dynamic VET environments, mindset shapes professional response to disruption.</a:t>
            </a:r>
            <a:endParaRPr sz="2400" b="0" i="0" u="none" strike="noStrike" cap="none">
              <a:solidFill>
                <a:srgbClr val="000000"/>
              </a:solidFill>
              <a:latin typeface="Arial"/>
              <a:ea typeface="Arial"/>
              <a:cs typeface="Arial"/>
              <a:sym typeface="Arial"/>
            </a:endParaRPr>
          </a:p>
        </p:txBody>
      </p:sp>
      <p:sp>
        <p:nvSpPr>
          <p:cNvPr id="335" name="Google Shape;335;p32"/>
          <p:cNvSpPr txBox="1"/>
          <p:nvPr/>
        </p:nvSpPr>
        <p:spPr>
          <a:xfrm>
            <a:off x="7197428" y="1076082"/>
            <a:ext cx="9848852" cy="486928"/>
          </a:xfrm>
          <a:prstGeom prst="rect">
            <a:avLst/>
          </a:prstGeom>
          <a:noFill/>
          <a:ln>
            <a:noFill/>
          </a:ln>
        </p:spPr>
        <p:txBody>
          <a:bodyPr spcFirstLastPara="1" wrap="square" lIns="0" tIns="0" rIns="0" bIns="0" anchor="t" anchorCtr="0">
            <a:spAutoFit/>
          </a:bodyPr>
          <a:lstStyle/>
          <a:p>
            <a:pPr marL="0" marR="0" lvl="0" indent="0" algn="r"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Section 4: Growth Mindset vs Fixed Mindset in VET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33"/>
          <p:cNvSpPr/>
          <p:nvPr/>
        </p:nvSpPr>
        <p:spPr>
          <a:xfrm>
            <a:off x="2997456" y="9054931"/>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1" name="Google Shape;341;p33"/>
          <p:cNvSpPr/>
          <p:nvPr/>
        </p:nvSpPr>
        <p:spPr>
          <a:xfrm rot="-4773720">
            <a:off x="5980707" y="3425092"/>
            <a:ext cx="12676724" cy="3587774"/>
          </a:xfrm>
          <a:custGeom>
            <a:avLst/>
            <a:gdLst/>
            <a:ahLst/>
            <a:cxnLst/>
            <a:rect l="l" t="t" r="r" b="b"/>
            <a:pathLst>
              <a:path w="12676724" h="4421008" extrusionOk="0">
                <a:moveTo>
                  <a:pt x="0" y="0"/>
                </a:moveTo>
                <a:lnTo>
                  <a:pt x="12676724" y="0"/>
                </a:lnTo>
                <a:lnTo>
                  <a:pt x="12676724" y="4421008"/>
                </a:lnTo>
                <a:lnTo>
                  <a:pt x="0" y="4421008"/>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2" name="Google Shape;342;p33"/>
          <p:cNvSpPr/>
          <p:nvPr/>
        </p:nvSpPr>
        <p:spPr>
          <a:xfrm>
            <a:off x="11115371" y="0"/>
            <a:ext cx="7172607" cy="10284336"/>
          </a:xfrm>
          <a:custGeom>
            <a:avLst/>
            <a:gdLst/>
            <a:ahLst/>
            <a:cxnLst/>
            <a:rect l="l" t="t" r="r" b="b"/>
            <a:pathLst>
              <a:path w="20508340" h="29405582" extrusionOk="0">
                <a:moveTo>
                  <a:pt x="9683242" y="0"/>
                </a:moveTo>
                <a:cubicBezTo>
                  <a:pt x="9719437" y="5416550"/>
                  <a:pt x="8407908" y="9588373"/>
                  <a:pt x="4155313" y="16175737"/>
                </a:cubicBezTo>
                <a:cubicBezTo>
                  <a:pt x="343281" y="22080474"/>
                  <a:pt x="1397" y="27222577"/>
                  <a:pt x="0" y="28861513"/>
                </a:cubicBezTo>
                <a:lnTo>
                  <a:pt x="0" y="28881071"/>
                </a:lnTo>
                <a:cubicBezTo>
                  <a:pt x="254" y="29222067"/>
                  <a:pt x="15240" y="29405582"/>
                  <a:pt x="15240" y="29405582"/>
                </a:cubicBezTo>
                <a:lnTo>
                  <a:pt x="20508340" y="29405582"/>
                </a:lnTo>
                <a:lnTo>
                  <a:pt x="20508340" y="0"/>
                </a:lnTo>
                <a:close/>
              </a:path>
            </a:pathLst>
          </a:custGeom>
          <a:blipFill rotWithShape="1">
            <a:blip r:embed="rId5">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3" name="Google Shape;343;p33"/>
          <p:cNvSpPr/>
          <p:nvPr/>
        </p:nvSpPr>
        <p:spPr>
          <a:xfrm rot="-2967198" flipH="1">
            <a:off x="13287997" y="6433664"/>
            <a:ext cx="10665551" cy="3626287"/>
          </a:xfrm>
          <a:custGeom>
            <a:avLst/>
            <a:gdLst/>
            <a:ahLst/>
            <a:cxnLst/>
            <a:rect l="l" t="t" r="r" b="b"/>
            <a:pathLst>
              <a:path w="10665551" h="3626287" extrusionOk="0">
                <a:moveTo>
                  <a:pt x="10665551" y="0"/>
                </a:moveTo>
                <a:lnTo>
                  <a:pt x="0" y="0"/>
                </a:lnTo>
                <a:lnTo>
                  <a:pt x="0" y="3626288"/>
                </a:lnTo>
                <a:lnTo>
                  <a:pt x="10665551" y="3626288"/>
                </a:lnTo>
                <a:lnTo>
                  <a:pt x="10665551" y="0"/>
                </a:lnTo>
                <a:close/>
              </a:path>
            </a:pathLst>
          </a:custGeom>
          <a:blipFill rotWithShape="1">
            <a:blip r:embed="rId6">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4" name="Google Shape;344;p33"/>
          <p:cNvSpPr txBox="1"/>
          <p:nvPr/>
        </p:nvSpPr>
        <p:spPr>
          <a:xfrm>
            <a:off x="378734" y="1973930"/>
            <a:ext cx="9472498" cy="7201972"/>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A fixed mindset assumes that ability is stable and limited. A learner operating with a fixed mindset may think:</a:t>
            </a:r>
            <a:endParaRPr/>
          </a:p>
          <a:p>
            <a:pPr marL="0" marR="0" lvl="0" indent="0" algn="just"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400"/>
              <a:buFont typeface="Arial"/>
              <a:buNone/>
            </a:pPr>
            <a:r>
              <a:rPr lang="en-US" sz="2400" b="1" i="0" u="none" strike="noStrike" cap="none">
                <a:solidFill>
                  <a:srgbClr val="000000"/>
                </a:solidFill>
                <a:latin typeface="Poppins"/>
                <a:ea typeface="Poppins"/>
                <a:cs typeface="Poppins"/>
                <a:sym typeface="Poppins"/>
              </a:rPr>
              <a:t>Fixed mindset thoughts:</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“I’m just not good at problem-solving.”</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“I can’t handle pressure.”</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“If I make a mistake, it means I’m not capable.”</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“When the brief changes, I’ve failed.”</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“Leadership isn’t for people like me.”</a:t>
            </a:r>
            <a:endParaRPr/>
          </a:p>
          <a:p>
            <a:pPr marL="0" marR="0" lvl="0" indent="0" algn="just"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This mindset often leads to avoiding responsibility, withdrawing during challenge, resisting feedback, blaming external factors, and lower confidence under pressure. When unexpected change occurs, fixed mindset learners may freeze or disengage.</a:t>
            </a:r>
            <a:endParaRPr sz="2400" b="0" i="0" u="none" strike="noStrike" cap="none">
              <a:solidFill>
                <a:srgbClr val="000000"/>
              </a:solidFill>
              <a:latin typeface="Arial"/>
              <a:ea typeface="Arial"/>
              <a:cs typeface="Arial"/>
              <a:sym typeface="Arial"/>
            </a:endParaRPr>
          </a:p>
        </p:txBody>
      </p:sp>
      <p:sp>
        <p:nvSpPr>
          <p:cNvPr id="345" name="Google Shape;345;p33"/>
          <p:cNvSpPr txBox="1"/>
          <p:nvPr/>
        </p:nvSpPr>
        <p:spPr>
          <a:xfrm>
            <a:off x="353491" y="767245"/>
            <a:ext cx="7207401" cy="687705"/>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600"/>
              <a:buFont typeface="Arial"/>
              <a:buNone/>
            </a:pPr>
            <a:r>
              <a:rPr lang="en-US" sz="2600" b="1" i="0" u="none" strike="noStrike" cap="none">
                <a:solidFill>
                  <a:srgbClr val="000000"/>
                </a:solidFill>
                <a:latin typeface="Poppins"/>
                <a:ea typeface="Poppins"/>
                <a:cs typeface="Poppins"/>
                <a:sym typeface="Poppins"/>
              </a:rPr>
              <a:t>Fixed Mindset in VET Learners</a:t>
            </a:r>
            <a:endParaRPr sz="1400" b="0" i="0" u="none" strike="noStrike" cap="none">
              <a:solidFill>
                <a:srgbClr val="000000"/>
              </a:solidFill>
              <a:latin typeface="Arial"/>
              <a:ea typeface="Arial"/>
              <a:cs typeface="Arial"/>
              <a:sym typeface="Arial"/>
            </a:endParaRPr>
          </a:p>
        </p:txBody>
      </p:sp>
      <p:grpSp>
        <p:nvGrpSpPr>
          <p:cNvPr id="346" name="Google Shape;346;p33"/>
          <p:cNvGrpSpPr/>
          <p:nvPr/>
        </p:nvGrpSpPr>
        <p:grpSpPr>
          <a:xfrm>
            <a:off x="11279555" y="946396"/>
            <a:ext cx="857867" cy="857867"/>
            <a:chOff x="0" y="0"/>
            <a:chExt cx="812800" cy="812800"/>
          </a:xfrm>
        </p:grpSpPr>
        <p:sp>
          <p:nvSpPr>
            <p:cNvPr id="347" name="Google Shape;347;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8" name="Google Shape;348;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349" name="Google Shape;349;p33"/>
          <p:cNvGrpSpPr/>
          <p:nvPr/>
        </p:nvGrpSpPr>
        <p:grpSpPr>
          <a:xfrm>
            <a:off x="10765440" y="2226096"/>
            <a:ext cx="604566" cy="604566"/>
            <a:chOff x="0" y="0"/>
            <a:chExt cx="812800" cy="812800"/>
          </a:xfrm>
        </p:grpSpPr>
        <p:sp>
          <p:nvSpPr>
            <p:cNvPr id="350" name="Google Shape;350;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1" name="Google Shape;351;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352" name="Google Shape;352;p33"/>
          <p:cNvGrpSpPr/>
          <p:nvPr/>
        </p:nvGrpSpPr>
        <p:grpSpPr>
          <a:xfrm>
            <a:off x="11590531" y="681913"/>
            <a:ext cx="637633" cy="637633"/>
            <a:chOff x="0" y="0"/>
            <a:chExt cx="812800" cy="812800"/>
          </a:xfrm>
        </p:grpSpPr>
        <p:sp>
          <p:nvSpPr>
            <p:cNvPr id="353" name="Google Shape;353;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4" name="Google Shape;354;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sp>
        <p:nvSpPr>
          <p:cNvPr id="355" name="Google Shape;355;p33"/>
          <p:cNvSpPr/>
          <p:nvPr/>
        </p:nvSpPr>
        <p:spPr>
          <a:xfrm>
            <a:off x="353491" y="964964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pic>
        <p:nvPicPr>
          <p:cNvPr id="360" name="Google Shape;360;p34"/>
          <p:cNvPicPr preferRelativeResize="0"/>
          <p:nvPr/>
        </p:nvPicPr>
        <p:blipFill rotWithShape="1">
          <a:blip r:embed="rId3">
            <a:alphaModFix/>
          </a:blip>
          <a:srcRect l="39959" r="207"/>
          <a:stretch/>
        </p:blipFill>
        <p:spPr>
          <a:xfrm>
            <a:off x="13214554" y="-2664"/>
            <a:ext cx="9040761" cy="10287000"/>
          </a:xfrm>
          <a:prstGeom prst="rect">
            <a:avLst/>
          </a:prstGeom>
          <a:noFill/>
          <a:ln>
            <a:noFill/>
          </a:ln>
        </p:spPr>
      </p:pic>
      <p:sp>
        <p:nvSpPr>
          <p:cNvPr id="361" name="Google Shape;361;p34"/>
          <p:cNvSpPr/>
          <p:nvPr/>
        </p:nvSpPr>
        <p:spPr>
          <a:xfrm>
            <a:off x="2997456" y="9054931"/>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2" name="Google Shape;362;p34"/>
          <p:cNvSpPr/>
          <p:nvPr/>
        </p:nvSpPr>
        <p:spPr>
          <a:xfrm rot="-4773720">
            <a:off x="5740091" y="3136101"/>
            <a:ext cx="12676724" cy="4077104"/>
          </a:xfrm>
          <a:custGeom>
            <a:avLst/>
            <a:gdLst/>
            <a:ahLst/>
            <a:cxnLst/>
            <a:rect l="l" t="t" r="r" b="b"/>
            <a:pathLst>
              <a:path w="12676724" h="4421008" extrusionOk="0">
                <a:moveTo>
                  <a:pt x="0" y="0"/>
                </a:moveTo>
                <a:lnTo>
                  <a:pt x="12676724" y="0"/>
                </a:lnTo>
                <a:lnTo>
                  <a:pt x="12676724" y="4421008"/>
                </a:lnTo>
                <a:lnTo>
                  <a:pt x="0" y="442100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3" name="Google Shape;363;p34"/>
          <p:cNvSpPr/>
          <p:nvPr/>
        </p:nvSpPr>
        <p:spPr>
          <a:xfrm rot="-2967198" flipH="1">
            <a:off x="13287997" y="6433664"/>
            <a:ext cx="10665551" cy="3626287"/>
          </a:xfrm>
          <a:custGeom>
            <a:avLst/>
            <a:gdLst/>
            <a:ahLst/>
            <a:cxnLst/>
            <a:rect l="l" t="t" r="r" b="b"/>
            <a:pathLst>
              <a:path w="10665551" h="3626287" extrusionOk="0">
                <a:moveTo>
                  <a:pt x="10665551" y="0"/>
                </a:moveTo>
                <a:lnTo>
                  <a:pt x="0" y="0"/>
                </a:lnTo>
                <a:lnTo>
                  <a:pt x="0" y="3626288"/>
                </a:lnTo>
                <a:lnTo>
                  <a:pt x="10665551" y="3626288"/>
                </a:lnTo>
                <a:lnTo>
                  <a:pt x="10665551" y="0"/>
                </a:lnTo>
                <a:close/>
              </a:path>
            </a:pathLst>
          </a:custGeom>
          <a:blipFill rotWithShape="1">
            <a:blip r:embed="rId6">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4" name="Google Shape;364;p34"/>
          <p:cNvSpPr txBox="1"/>
          <p:nvPr/>
        </p:nvSpPr>
        <p:spPr>
          <a:xfrm>
            <a:off x="370668" y="1653954"/>
            <a:ext cx="9472498" cy="7201972"/>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A growth mindset assumes that ability can develop through effort, feedback, and structured practice. A learner with a growth mindset may think:</a:t>
            </a:r>
            <a:endParaRPr/>
          </a:p>
          <a:p>
            <a:pPr marL="0" marR="0" lvl="0" indent="0" algn="just"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400"/>
              <a:buFont typeface="Arial"/>
              <a:buNone/>
            </a:pPr>
            <a:r>
              <a:rPr lang="en-US" sz="2400" b="1" i="0" u="none" strike="noStrike" cap="none">
                <a:solidFill>
                  <a:srgbClr val="000000"/>
                </a:solidFill>
                <a:latin typeface="Poppins"/>
                <a:ea typeface="Poppins"/>
                <a:cs typeface="Poppins"/>
                <a:sym typeface="Poppins"/>
              </a:rPr>
              <a:t>Growth mindset thoughts:</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“This is difficult, but I can improve.”</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“I need a different strategy.”</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“Feedback helps me refine my skills.”</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“Pressure helps me build confidence.”</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“If the task changes, I can adapt.”</a:t>
            </a:r>
            <a:endParaRPr/>
          </a:p>
          <a:p>
            <a:pPr marL="0" marR="0" lvl="0" indent="0" algn="just"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This mindset supports problem-solving persistence, initiative-taking, reflection after mistakes, willingness to test new approaches, and confidence in leadership roles. Growth-oriented learners view challenge as training rather than judgement.</a:t>
            </a:r>
            <a:endParaRPr sz="2400" b="0" i="0" u="none" strike="noStrike" cap="none">
              <a:solidFill>
                <a:srgbClr val="000000"/>
              </a:solidFill>
              <a:latin typeface="Arial"/>
              <a:ea typeface="Arial"/>
              <a:cs typeface="Arial"/>
              <a:sym typeface="Arial"/>
            </a:endParaRPr>
          </a:p>
        </p:txBody>
      </p:sp>
      <p:sp>
        <p:nvSpPr>
          <p:cNvPr id="365" name="Google Shape;365;p34"/>
          <p:cNvSpPr txBox="1"/>
          <p:nvPr/>
        </p:nvSpPr>
        <p:spPr>
          <a:xfrm>
            <a:off x="353491" y="767245"/>
            <a:ext cx="7207401" cy="687705"/>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600"/>
              <a:buFont typeface="Arial"/>
              <a:buNone/>
            </a:pPr>
            <a:r>
              <a:rPr lang="en-US" sz="2600" b="1" i="0" u="none" strike="noStrike" cap="none">
                <a:solidFill>
                  <a:srgbClr val="000000"/>
                </a:solidFill>
                <a:latin typeface="Poppins"/>
                <a:ea typeface="Poppins"/>
                <a:cs typeface="Poppins"/>
                <a:sym typeface="Poppins"/>
              </a:rPr>
              <a:t>Growth Mindset in VET Learners</a:t>
            </a:r>
            <a:endParaRPr sz="1400" b="0" i="0" u="none" strike="noStrike" cap="none">
              <a:solidFill>
                <a:srgbClr val="000000"/>
              </a:solidFill>
              <a:latin typeface="Arial"/>
              <a:ea typeface="Arial"/>
              <a:cs typeface="Arial"/>
              <a:sym typeface="Arial"/>
            </a:endParaRPr>
          </a:p>
        </p:txBody>
      </p:sp>
      <p:grpSp>
        <p:nvGrpSpPr>
          <p:cNvPr id="366" name="Google Shape;366;p34"/>
          <p:cNvGrpSpPr/>
          <p:nvPr/>
        </p:nvGrpSpPr>
        <p:grpSpPr>
          <a:xfrm>
            <a:off x="11279555" y="946396"/>
            <a:ext cx="857867" cy="857867"/>
            <a:chOff x="0" y="0"/>
            <a:chExt cx="812800" cy="812800"/>
          </a:xfrm>
        </p:grpSpPr>
        <p:sp>
          <p:nvSpPr>
            <p:cNvPr id="367" name="Google Shape;367;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8" name="Google Shape;368;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369" name="Google Shape;369;p34"/>
          <p:cNvGrpSpPr/>
          <p:nvPr/>
        </p:nvGrpSpPr>
        <p:grpSpPr>
          <a:xfrm>
            <a:off x="10765440" y="2226096"/>
            <a:ext cx="604566" cy="604566"/>
            <a:chOff x="0" y="0"/>
            <a:chExt cx="812800" cy="812800"/>
          </a:xfrm>
        </p:grpSpPr>
        <p:sp>
          <p:nvSpPr>
            <p:cNvPr id="370" name="Google Shape;370;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1" name="Google Shape;371;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372" name="Google Shape;372;p34"/>
          <p:cNvGrpSpPr/>
          <p:nvPr/>
        </p:nvGrpSpPr>
        <p:grpSpPr>
          <a:xfrm>
            <a:off x="11590531" y="681913"/>
            <a:ext cx="637633" cy="637633"/>
            <a:chOff x="0" y="0"/>
            <a:chExt cx="812800" cy="812800"/>
          </a:xfrm>
        </p:grpSpPr>
        <p:sp>
          <p:nvSpPr>
            <p:cNvPr id="373" name="Google Shape;373;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4" name="Google Shape;374;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sp>
        <p:nvSpPr>
          <p:cNvPr id="375" name="Google Shape;375;p34"/>
          <p:cNvSpPr/>
          <p:nvPr/>
        </p:nvSpPr>
        <p:spPr>
          <a:xfrm>
            <a:off x="353491" y="964964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grpSp>
        <p:nvGrpSpPr>
          <p:cNvPr id="380" name="Google Shape;380;p35"/>
          <p:cNvGrpSpPr/>
          <p:nvPr/>
        </p:nvGrpSpPr>
        <p:grpSpPr>
          <a:xfrm>
            <a:off x="-1" y="4584074"/>
            <a:ext cx="18288001" cy="6357176"/>
            <a:chOff x="0" y="0"/>
            <a:chExt cx="5661114" cy="1674318"/>
          </a:xfrm>
        </p:grpSpPr>
        <p:sp>
          <p:nvSpPr>
            <p:cNvPr id="381" name="Google Shape;381;p35"/>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2" name="Google Shape;382;p35"/>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83" name="Google Shape;383;p35"/>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4" name="Google Shape;384;p35"/>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5" name="Google Shape;385;p35"/>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6" name="Google Shape;386;p35"/>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7" name="Google Shape;387;p35"/>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8" name="Google Shape;388;p35"/>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9" name="Google Shape;389;p35"/>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0" name="Google Shape;390;p35"/>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1" name="Google Shape;391;p35"/>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2" name="Google Shape;392;p35"/>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3" name="Google Shape;393;p35"/>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4" name="Google Shape;394;p35"/>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5" name="Google Shape;395;p35"/>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6" name="Google Shape;396;p35"/>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7" name="Google Shape;397;p35"/>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8" name="Google Shape;398;p35"/>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9" name="Google Shape;399;p35"/>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0" name="Google Shape;400;p35"/>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401" name="Google Shape;401;p35"/>
          <p:cNvGrpSpPr/>
          <p:nvPr/>
        </p:nvGrpSpPr>
        <p:grpSpPr>
          <a:xfrm>
            <a:off x="-1" y="9944646"/>
            <a:ext cx="18288001" cy="837562"/>
            <a:chOff x="0" y="-57150"/>
            <a:chExt cx="11607985" cy="463550"/>
          </a:xfrm>
        </p:grpSpPr>
        <p:sp>
          <p:nvSpPr>
            <p:cNvPr id="402" name="Google Shape;402;p35"/>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3" name="Google Shape;403;p35"/>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04" name="Google Shape;404;p35"/>
          <p:cNvGrpSpPr/>
          <p:nvPr/>
        </p:nvGrpSpPr>
        <p:grpSpPr>
          <a:xfrm>
            <a:off x="4131384" y="9913239"/>
            <a:ext cx="10025232" cy="837562"/>
            <a:chOff x="0" y="-57150"/>
            <a:chExt cx="5548478" cy="463550"/>
          </a:xfrm>
        </p:grpSpPr>
        <p:sp>
          <p:nvSpPr>
            <p:cNvPr id="405" name="Google Shape;405;p35"/>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6" name="Google Shape;406;p35"/>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07" name="Google Shape;407;p35"/>
          <p:cNvSpPr txBox="1"/>
          <p:nvPr/>
        </p:nvSpPr>
        <p:spPr>
          <a:xfrm>
            <a:off x="5374682" y="1019175"/>
            <a:ext cx="7538637" cy="68770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Why This Matters: Transversal Skills</a:t>
            </a:r>
            <a:endParaRPr sz="1400" b="0" i="0" u="none" strike="noStrike" cap="none">
              <a:solidFill>
                <a:srgbClr val="000000"/>
              </a:solidFill>
              <a:latin typeface="Arial"/>
              <a:ea typeface="Arial"/>
              <a:cs typeface="Arial"/>
              <a:sym typeface="Arial"/>
            </a:endParaRPr>
          </a:p>
        </p:txBody>
      </p:sp>
      <p:sp>
        <p:nvSpPr>
          <p:cNvPr id="408" name="Google Shape;408;p35"/>
          <p:cNvSpPr txBox="1"/>
          <p:nvPr/>
        </p:nvSpPr>
        <p:spPr>
          <a:xfrm>
            <a:off x="1028700" y="6994725"/>
            <a:ext cx="3713796" cy="7302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Grows when learners analyse mistakes.</a:t>
            </a:r>
            <a:endParaRPr sz="1400" b="0" i="0" u="none" strike="noStrike" cap="none">
              <a:solidFill>
                <a:srgbClr val="000000"/>
              </a:solidFill>
              <a:latin typeface="Arial"/>
              <a:ea typeface="Arial"/>
              <a:cs typeface="Arial"/>
              <a:sym typeface="Arial"/>
            </a:endParaRPr>
          </a:p>
        </p:txBody>
      </p:sp>
      <p:sp>
        <p:nvSpPr>
          <p:cNvPr id="409" name="Google Shape;409;p35"/>
          <p:cNvSpPr txBox="1"/>
          <p:nvPr/>
        </p:nvSpPr>
        <p:spPr>
          <a:xfrm>
            <a:off x="1297793" y="6042689"/>
            <a:ext cx="3175609"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Critical Thinking</a:t>
            </a:r>
            <a:endParaRPr sz="1400" b="0" i="0" u="none" strike="noStrike" cap="none">
              <a:solidFill>
                <a:srgbClr val="000000"/>
              </a:solidFill>
              <a:latin typeface="Arial"/>
              <a:ea typeface="Arial"/>
              <a:cs typeface="Arial"/>
              <a:sym typeface="Arial"/>
            </a:endParaRPr>
          </a:p>
        </p:txBody>
      </p:sp>
      <p:sp>
        <p:nvSpPr>
          <p:cNvPr id="410" name="Google Shape;410;p35"/>
          <p:cNvSpPr txBox="1"/>
          <p:nvPr/>
        </p:nvSpPr>
        <p:spPr>
          <a:xfrm>
            <a:off x="5201666" y="6994725"/>
            <a:ext cx="3713796"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Develops when learners step into responsibility despite uncertainty.</a:t>
            </a:r>
            <a:endParaRPr sz="1400" b="0" i="0" u="none" strike="noStrike" cap="none">
              <a:solidFill>
                <a:srgbClr val="000000"/>
              </a:solidFill>
              <a:latin typeface="Arial"/>
              <a:ea typeface="Arial"/>
              <a:cs typeface="Arial"/>
              <a:sym typeface="Arial"/>
            </a:endParaRPr>
          </a:p>
        </p:txBody>
      </p:sp>
      <p:sp>
        <p:nvSpPr>
          <p:cNvPr id="411" name="Google Shape;411;p35"/>
          <p:cNvSpPr txBox="1"/>
          <p:nvPr/>
        </p:nvSpPr>
        <p:spPr>
          <a:xfrm>
            <a:off x="5200743" y="6042689"/>
            <a:ext cx="3715643"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Leadership</a:t>
            </a:r>
            <a:endParaRPr sz="1400" b="0" i="0" u="none" strike="noStrike" cap="none">
              <a:solidFill>
                <a:srgbClr val="000000"/>
              </a:solidFill>
              <a:latin typeface="Arial"/>
              <a:ea typeface="Arial"/>
              <a:cs typeface="Arial"/>
              <a:sym typeface="Arial"/>
            </a:endParaRPr>
          </a:p>
        </p:txBody>
      </p:sp>
      <p:sp>
        <p:nvSpPr>
          <p:cNvPr id="412" name="Google Shape;412;p35"/>
          <p:cNvSpPr txBox="1"/>
          <p:nvPr/>
        </p:nvSpPr>
        <p:spPr>
          <a:xfrm>
            <a:off x="9373585" y="6994725"/>
            <a:ext cx="3713796"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Improves when learners practise responding under pressure.</a:t>
            </a:r>
            <a:endParaRPr sz="1400" b="0" i="0" u="none" strike="noStrike" cap="none">
              <a:solidFill>
                <a:srgbClr val="000000"/>
              </a:solidFill>
              <a:latin typeface="Arial"/>
              <a:ea typeface="Arial"/>
              <a:cs typeface="Arial"/>
              <a:sym typeface="Arial"/>
            </a:endParaRPr>
          </a:p>
        </p:txBody>
      </p:sp>
      <p:sp>
        <p:nvSpPr>
          <p:cNvPr id="413" name="Google Shape;413;p35"/>
          <p:cNvSpPr txBox="1"/>
          <p:nvPr/>
        </p:nvSpPr>
        <p:spPr>
          <a:xfrm>
            <a:off x="9547648" y="6042689"/>
            <a:ext cx="3365670"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Communication</a:t>
            </a:r>
            <a:endParaRPr sz="1400" b="0" i="0" u="none" strike="noStrike" cap="none">
              <a:solidFill>
                <a:srgbClr val="000000"/>
              </a:solidFill>
              <a:latin typeface="Arial"/>
              <a:ea typeface="Arial"/>
              <a:cs typeface="Arial"/>
              <a:sym typeface="Arial"/>
            </a:endParaRPr>
          </a:p>
        </p:txBody>
      </p:sp>
      <p:sp>
        <p:nvSpPr>
          <p:cNvPr id="414" name="Google Shape;414;p35"/>
          <p:cNvSpPr txBox="1"/>
          <p:nvPr/>
        </p:nvSpPr>
        <p:spPr>
          <a:xfrm>
            <a:off x="13545504" y="6994725"/>
            <a:ext cx="3713796"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Strengthens when learners experience controlled variability.</a:t>
            </a:r>
            <a:endParaRPr sz="1400" b="0" i="0" u="none" strike="noStrike" cap="none">
              <a:solidFill>
                <a:srgbClr val="000000"/>
              </a:solidFill>
              <a:latin typeface="Arial"/>
              <a:ea typeface="Arial"/>
              <a:cs typeface="Arial"/>
              <a:sym typeface="Arial"/>
            </a:endParaRPr>
          </a:p>
        </p:txBody>
      </p:sp>
      <p:sp>
        <p:nvSpPr>
          <p:cNvPr id="415" name="Google Shape;415;p35"/>
          <p:cNvSpPr txBox="1"/>
          <p:nvPr/>
        </p:nvSpPr>
        <p:spPr>
          <a:xfrm>
            <a:off x="13545504" y="6042689"/>
            <a:ext cx="3713796"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Adaptability</a:t>
            </a:r>
            <a:endParaRPr sz="1400" b="0" i="0" u="none" strike="noStrike" cap="none">
              <a:solidFill>
                <a:srgbClr val="000000"/>
              </a:solidFill>
              <a:latin typeface="Arial"/>
              <a:ea typeface="Arial"/>
              <a:cs typeface="Arial"/>
              <a:sym typeface="Arial"/>
            </a:endParaRPr>
          </a:p>
        </p:txBody>
      </p:sp>
      <p:sp>
        <p:nvSpPr>
          <p:cNvPr id="416" name="Google Shape;416;p35"/>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7" name="Google Shape;417;p35"/>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pic>
        <p:nvPicPr>
          <p:cNvPr id="422" name="Google Shape;422;p36"/>
          <p:cNvPicPr preferRelativeResize="0"/>
          <p:nvPr/>
        </p:nvPicPr>
        <p:blipFill rotWithShape="1">
          <a:blip r:embed="rId3">
            <a:alphaModFix/>
          </a:blip>
          <a:srcRect/>
          <a:stretch/>
        </p:blipFill>
        <p:spPr>
          <a:xfrm>
            <a:off x="-133210" y="0"/>
            <a:ext cx="4911214" cy="10287000"/>
          </a:xfrm>
          <a:prstGeom prst="rect">
            <a:avLst/>
          </a:prstGeom>
          <a:noFill/>
          <a:ln>
            <a:noFill/>
          </a:ln>
        </p:spPr>
      </p:pic>
      <p:sp>
        <p:nvSpPr>
          <p:cNvPr id="423" name="Google Shape;423;p36"/>
          <p:cNvSpPr/>
          <p:nvPr/>
        </p:nvSpPr>
        <p:spPr>
          <a:xfrm rot="4721273" flipH="1">
            <a:off x="-1013093" y="1896866"/>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424" name="Google Shape;424;p36"/>
          <p:cNvGrpSpPr/>
          <p:nvPr/>
        </p:nvGrpSpPr>
        <p:grpSpPr>
          <a:xfrm>
            <a:off x="5940775" y="946396"/>
            <a:ext cx="857867" cy="857867"/>
            <a:chOff x="0" y="0"/>
            <a:chExt cx="812800" cy="812800"/>
          </a:xfrm>
        </p:grpSpPr>
        <p:sp>
          <p:nvSpPr>
            <p:cNvPr id="425" name="Google Shape;425;p3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6" name="Google Shape;426;p36"/>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27" name="Google Shape;427;p36"/>
          <p:cNvGrpSpPr/>
          <p:nvPr/>
        </p:nvGrpSpPr>
        <p:grpSpPr>
          <a:xfrm>
            <a:off x="6592862" y="2226096"/>
            <a:ext cx="604566" cy="604566"/>
            <a:chOff x="0" y="0"/>
            <a:chExt cx="812800" cy="812800"/>
          </a:xfrm>
        </p:grpSpPr>
        <p:sp>
          <p:nvSpPr>
            <p:cNvPr id="428" name="Google Shape;428;p3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9" name="Google Shape;429;p36"/>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30" name="Google Shape;430;p36"/>
          <p:cNvGrpSpPr/>
          <p:nvPr/>
        </p:nvGrpSpPr>
        <p:grpSpPr>
          <a:xfrm>
            <a:off x="5825201" y="681913"/>
            <a:ext cx="637633" cy="637633"/>
            <a:chOff x="0" y="0"/>
            <a:chExt cx="812800" cy="812800"/>
          </a:xfrm>
        </p:grpSpPr>
        <p:sp>
          <p:nvSpPr>
            <p:cNvPr id="431" name="Google Shape;431;p3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2" name="Google Shape;432;p36"/>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33" name="Google Shape;433;p36"/>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4" name="Google Shape;434;p36"/>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5" name="Google Shape;435;p36"/>
          <p:cNvSpPr txBox="1"/>
          <p:nvPr/>
        </p:nvSpPr>
        <p:spPr>
          <a:xfrm>
            <a:off x="8768076" y="2200000"/>
            <a:ext cx="8491224" cy="6501267"/>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150"/>
              </a:spcBef>
              <a:spcAft>
                <a:spcPts val="0"/>
              </a:spcAft>
              <a:buNone/>
            </a:pPr>
            <a:r>
              <a:rPr lang="en-US" sz="2400" b="1" i="0" u="none" strike="noStrike" cap="none">
                <a:solidFill>
                  <a:srgbClr val="17B8BB"/>
                </a:solidFill>
                <a:latin typeface="Poppins"/>
                <a:ea typeface="Poppins"/>
                <a:cs typeface="Poppins"/>
                <a:sym typeface="Poppins"/>
              </a:rPr>
              <a:t>VET trainers can develop this skill by:</a:t>
            </a:r>
            <a:endParaRPr/>
          </a:p>
          <a:p>
            <a:pPr marL="342900" marR="0" lvl="0" indent="-342900" algn="l" rtl="0">
              <a:lnSpc>
                <a:spcPct val="130009"/>
              </a:lnSpc>
              <a:spcBef>
                <a:spcPts val="15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Praising effort, strategy, and improvement rather than innate ability</a:t>
            </a:r>
            <a:endParaRPr/>
          </a:p>
          <a:p>
            <a:pPr marL="342900" marR="0" lvl="0" indent="-342900" algn="l" rtl="0">
              <a:lnSpc>
                <a:spcPct val="130009"/>
              </a:lnSpc>
              <a:spcBef>
                <a:spcPts val="15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Normalising revision and iteration</a:t>
            </a:r>
            <a:endParaRPr/>
          </a:p>
          <a:p>
            <a:pPr marL="342900" marR="0" lvl="0" indent="-342900" algn="l" rtl="0">
              <a:lnSpc>
                <a:spcPct val="130009"/>
              </a:lnSpc>
              <a:spcBef>
                <a:spcPts val="15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Designing tasks that include structured re-planning</a:t>
            </a:r>
            <a:endParaRPr/>
          </a:p>
          <a:p>
            <a:pPr marL="342900" marR="0" lvl="0" indent="-342900" algn="l" rtl="0">
              <a:lnSpc>
                <a:spcPct val="130009"/>
              </a:lnSpc>
              <a:spcBef>
                <a:spcPts val="15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Debriefing challenges openly</a:t>
            </a:r>
            <a:endParaRPr/>
          </a:p>
          <a:p>
            <a:pPr marL="342900" marR="0" lvl="0" indent="-342900" algn="l" rtl="0">
              <a:lnSpc>
                <a:spcPct val="130009"/>
              </a:lnSpc>
              <a:spcBef>
                <a:spcPts val="15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Encouraging reflection after difficulty</a:t>
            </a:r>
            <a:endParaRPr/>
          </a:p>
          <a:p>
            <a:pPr marL="0" marR="0" lvl="0" indent="0" algn="l" rtl="0">
              <a:lnSpc>
                <a:spcPct val="130009"/>
              </a:lnSpc>
              <a:spcBef>
                <a:spcPts val="150"/>
              </a:spcBef>
              <a:spcAft>
                <a:spcPts val="0"/>
              </a:spcAft>
              <a:buNone/>
            </a:pPr>
            <a:endParaRPr sz="2400" b="0" i="0" u="none" strike="noStrike" cap="none">
              <a:solidFill>
                <a:srgbClr val="17B8BB"/>
              </a:solidFill>
              <a:latin typeface="Poppins"/>
              <a:ea typeface="Poppins"/>
              <a:cs typeface="Poppins"/>
              <a:sym typeface="Poppins"/>
            </a:endParaRPr>
          </a:p>
          <a:p>
            <a:pPr marL="0" marR="0" lvl="0" indent="0" algn="l" rtl="0">
              <a:lnSpc>
                <a:spcPct val="130009"/>
              </a:lnSpc>
              <a:spcBef>
                <a:spcPts val="150"/>
              </a:spcBef>
              <a:spcAft>
                <a:spcPts val="0"/>
              </a:spcAft>
              <a:buNone/>
            </a:pPr>
            <a:r>
              <a:rPr lang="en-US" sz="2400" b="0" i="0" u="none" strike="noStrike" cap="none">
                <a:solidFill>
                  <a:srgbClr val="17B8BB"/>
                </a:solidFill>
                <a:latin typeface="Poppins"/>
                <a:ea typeface="Poppins"/>
                <a:cs typeface="Poppins"/>
                <a:sym typeface="Poppins"/>
              </a:rPr>
              <a:t>Instead of “You’re not ready to lead this task,” say “You’re building the skills needed to lead — what support would help you take the next step?” Language shapes learner identity.</a:t>
            </a:r>
            <a:endParaRPr/>
          </a:p>
        </p:txBody>
      </p:sp>
      <p:sp>
        <p:nvSpPr>
          <p:cNvPr id="436" name="Google Shape;436;p36"/>
          <p:cNvSpPr txBox="1"/>
          <p:nvPr/>
        </p:nvSpPr>
        <p:spPr>
          <a:xfrm>
            <a:off x="8686890" y="1375329"/>
            <a:ext cx="9880982" cy="486928"/>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None/>
            </a:pPr>
            <a:r>
              <a:rPr lang="en-US" sz="2800" b="1" i="0" u="none" strike="noStrike" cap="none">
                <a:solidFill>
                  <a:srgbClr val="000000"/>
                </a:solidFill>
                <a:latin typeface="Poppins"/>
                <a:ea typeface="Poppins"/>
                <a:cs typeface="Poppins"/>
                <a:sym typeface="Poppins"/>
              </a:rPr>
              <a:t>Teacher Strategies to Foster Growth Mindset</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37"/>
          <p:cNvSpPr/>
          <p:nvPr/>
        </p:nvSpPr>
        <p:spPr>
          <a:xfrm rot="-4721612">
            <a:off x="3638115" y="1896865"/>
            <a:ext cx="14314219" cy="4992084"/>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2" name="Google Shape;442;p37"/>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3" name="Google Shape;443;p37"/>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444" name="Google Shape;444;p37"/>
          <p:cNvGrpSpPr/>
          <p:nvPr/>
        </p:nvGrpSpPr>
        <p:grpSpPr>
          <a:xfrm>
            <a:off x="10165433" y="946396"/>
            <a:ext cx="857867" cy="857867"/>
            <a:chOff x="0" y="0"/>
            <a:chExt cx="812800" cy="812800"/>
          </a:xfrm>
        </p:grpSpPr>
        <p:sp>
          <p:nvSpPr>
            <p:cNvPr id="445" name="Google Shape;445;p3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6" name="Google Shape;446;p3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47" name="Google Shape;447;p37"/>
          <p:cNvGrpSpPr/>
          <p:nvPr/>
        </p:nvGrpSpPr>
        <p:grpSpPr>
          <a:xfrm>
            <a:off x="9651318" y="2226096"/>
            <a:ext cx="604566" cy="604566"/>
            <a:chOff x="0" y="0"/>
            <a:chExt cx="812800" cy="812800"/>
          </a:xfrm>
        </p:grpSpPr>
        <p:sp>
          <p:nvSpPr>
            <p:cNvPr id="448" name="Google Shape;448;p3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9" name="Google Shape;449;p3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50" name="Google Shape;450;p37"/>
          <p:cNvGrpSpPr/>
          <p:nvPr/>
        </p:nvGrpSpPr>
        <p:grpSpPr>
          <a:xfrm>
            <a:off x="10476408" y="681913"/>
            <a:ext cx="637633" cy="637633"/>
            <a:chOff x="0" y="0"/>
            <a:chExt cx="812800" cy="812800"/>
          </a:xfrm>
        </p:grpSpPr>
        <p:sp>
          <p:nvSpPr>
            <p:cNvPr id="451" name="Google Shape;451;p3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2" name="Google Shape;452;p3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53" name="Google Shape;453;p37"/>
          <p:cNvSpPr txBox="1"/>
          <p:nvPr/>
        </p:nvSpPr>
        <p:spPr>
          <a:xfrm>
            <a:off x="1041071" y="5394958"/>
            <a:ext cx="7614174" cy="563079"/>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Clr>
                <a:srgbClr val="000000"/>
              </a:buClr>
              <a:buSzPts val="3606"/>
              <a:buFont typeface="Arial"/>
              <a:buNone/>
            </a:pPr>
            <a:r>
              <a:rPr lang="en-US" sz="3606" b="0" i="0" u="none" strike="noStrike" cap="none">
                <a:solidFill>
                  <a:srgbClr val="000000"/>
                </a:solidFill>
                <a:latin typeface="Poppins SemiBold"/>
                <a:ea typeface="Poppins SemiBold"/>
                <a:cs typeface="Poppins SemiBold"/>
                <a:sym typeface="Poppins SemiBold"/>
              </a:rPr>
              <a:t>For Your Attention</a:t>
            </a:r>
            <a:endParaRPr sz="1400" b="0" i="0" u="none" strike="noStrike" cap="none">
              <a:solidFill>
                <a:srgbClr val="000000"/>
              </a:solidFill>
              <a:latin typeface="Arial"/>
              <a:ea typeface="Arial"/>
              <a:cs typeface="Arial"/>
              <a:sym typeface="Arial"/>
            </a:endParaRPr>
          </a:p>
        </p:txBody>
      </p:sp>
      <p:sp>
        <p:nvSpPr>
          <p:cNvPr id="454" name="Google Shape;454;p37"/>
          <p:cNvSpPr txBox="1"/>
          <p:nvPr/>
        </p:nvSpPr>
        <p:spPr>
          <a:xfrm>
            <a:off x="1034729" y="3875590"/>
            <a:ext cx="7538244" cy="1633786"/>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Clr>
                <a:srgbClr val="000000"/>
              </a:buClr>
              <a:buSzPts val="10518"/>
              <a:buFont typeface="Arial"/>
              <a:buNone/>
            </a:pPr>
            <a:r>
              <a:rPr lang="en-US" sz="10518" b="1" i="0" u="none" strike="noStrike" cap="none">
                <a:solidFill>
                  <a:srgbClr val="17B8BB"/>
                </a:solidFill>
                <a:latin typeface="Poppins"/>
                <a:ea typeface="Poppins"/>
                <a:cs typeface="Poppins"/>
                <a:sym typeface="Poppins"/>
              </a:rPr>
              <a:t>Thank You</a:t>
            </a:r>
            <a:endParaRPr sz="1400" b="0" i="0" u="none" strike="noStrike" cap="none">
              <a:solidFill>
                <a:srgbClr val="000000"/>
              </a:solidFill>
              <a:latin typeface="Arial"/>
              <a:ea typeface="Arial"/>
              <a:cs typeface="Arial"/>
              <a:sym typeface="Arial"/>
            </a:endParaRPr>
          </a:p>
        </p:txBody>
      </p:sp>
      <p:sp>
        <p:nvSpPr>
          <p:cNvPr id="455" name="Google Shape;455;p37"/>
          <p:cNvSpPr/>
          <p:nvPr/>
        </p:nvSpPr>
        <p:spPr>
          <a:xfrm>
            <a:off x="3577505" y="681913"/>
            <a:ext cx="1413849" cy="1232069"/>
          </a:xfrm>
          <a:custGeom>
            <a:avLst/>
            <a:gdLst/>
            <a:ahLst/>
            <a:cxnLst/>
            <a:rect l="l" t="t" r="r" b="b"/>
            <a:pathLst>
              <a:path w="1413849" h="1232069" extrusionOk="0">
                <a:moveTo>
                  <a:pt x="0" y="0"/>
                </a:moveTo>
                <a:lnTo>
                  <a:pt x="1413850" y="0"/>
                </a:lnTo>
                <a:lnTo>
                  <a:pt x="1413850" y="1232069"/>
                </a:lnTo>
                <a:lnTo>
                  <a:pt x="0" y="1232069"/>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6" name="Google Shape;456;p37"/>
          <p:cNvSpPr/>
          <p:nvPr/>
        </p:nvSpPr>
        <p:spPr>
          <a:xfrm>
            <a:off x="1041071" y="1126889"/>
            <a:ext cx="2350712" cy="634692"/>
          </a:xfrm>
          <a:custGeom>
            <a:avLst/>
            <a:gdLst/>
            <a:ahLst/>
            <a:cxnLst/>
            <a:rect l="l" t="t" r="r" b="b"/>
            <a:pathLst>
              <a:path w="2350712" h="634692" extrusionOk="0">
                <a:moveTo>
                  <a:pt x="0" y="0"/>
                </a:moveTo>
                <a:lnTo>
                  <a:pt x="2350713" y="0"/>
                </a:lnTo>
                <a:lnTo>
                  <a:pt x="2350713"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7" name="Google Shape;457;p37"/>
          <p:cNvSpPr txBox="1"/>
          <p:nvPr/>
        </p:nvSpPr>
        <p:spPr>
          <a:xfrm>
            <a:off x="397770" y="6823285"/>
            <a:ext cx="3352441" cy="800100"/>
          </a:xfrm>
          <a:prstGeom prst="rect">
            <a:avLst/>
          </a:prstGeom>
          <a:noFill/>
          <a:ln>
            <a:noFill/>
          </a:ln>
        </p:spPr>
        <p:txBody>
          <a:bodyPr spcFirstLastPara="1" wrap="square" lIns="0" tIns="0" rIns="0" bIns="0" anchor="t" anchorCtr="0">
            <a:spAutoFit/>
          </a:bodyPr>
          <a:lstStyle/>
          <a:p>
            <a:pPr marL="0" marR="0" lvl="0" indent="0" algn="l" rtl="0">
              <a:lnSpc>
                <a:spcPct val="140008"/>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Contact Us</a:t>
            </a:r>
            <a:endParaRPr sz="1400" b="0" i="0" u="none" strike="noStrike" cap="none">
              <a:solidFill>
                <a:srgbClr val="000000"/>
              </a:solidFill>
              <a:latin typeface="Arial"/>
              <a:ea typeface="Arial"/>
              <a:cs typeface="Arial"/>
              <a:sym typeface="Arial"/>
            </a:endParaRPr>
          </a:p>
        </p:txBody>
      </p:sp>
      <p:grpSp>
        <p:nvGrpSpPr>
          <p:cNvPr id="458" name="Google Shape;458;p37"/>
          <p:cNvGrpSpPr/>
          <p:nvPr/>
        </p:nvGrpSpPr>
        <p:grpSpPr>
          <a:xfrm>
            <a:off x="555937" y="7970706"/>
            <a:ext cx="6239170" cy="761091"/>
            <a:chOff x="0" y="-57150"/>
            <a:chExt cx="3800029" cy="463550"/>
          </a:xfrm>
        </p:grpSpPr>
        <p:sp>
          <p:nvSpPr>
            <p:cNvPr id="459" name="Google Shape;459;p37"/>
            <p:cNvSpPr/>
            <p:nvPr/>
          </p:nvSpPr>
          <p:spPr>
            <a:xfrm>
              <a:off x="0" y="0"/>
              <a:ext cx="3800029" cy="406400"/>
            </a:xfrm>
            <a:custGeom>
              <a:avLst/>
              <a:gdLst/>
              <a:ahLst/>
              <a:cxnLst/>
              <a:rect l="l" t="t" r="r" b="b"/>
              <a:pathLst>
                <a:path w="3800029" h="406400" extrusionOk="0">
                  <a:moveTo>
                    <a:pt x="3596829" y="0"/>
                  </a:moveTo>
                  <a:cubicBezTo>
                    <a:pt x="3709053" y="0"/>
                    <a:pt x="3800029" y="90976"/>
                    <a:pt x="3800029" y="203200"/>
                  </a:cubicBezTo>
                  <a:cubicBezTo>
                    <a:pt x="3800029" y="315424"/>
                    <a:pt x="3709053" y="406400"/>
                    <a:pt x="3596829"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0" name="Google Shape;460;p37"/>
            <p:cNvSpPr txBox="1"/>
            <p:nvPr/>
          </p:nvSpPr>
          <p:spPr>
            <a:xfrm>
              <a:off x="0" y="-57150"/>
              <a:ext cx="3800029"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61" name="Google Shape;461;p37"/>
          <p:cNvSpPr/>
          <p:nvPr/>
        </p:nvSpPr>
        <p:spPr>
          <a:xfrm>
            <a:off x="79280" y="7898495"/>
            <a:ext cx="953315" cy="953315"/>
          </a:xfrm>
          <a:custGeom>
            <a:avLst/>
            <a:gdLst/>
            <a:ahLst/>
            <a:cxnLst/>
            <a:rect l="l" t="t" r="r" b="b"/>
            <a:pathLst>
              <a:path w="953315" h="953315" extrusionOk="0">
                <a:moveTo>
                  <a:pt x="0" y="0"/>
                </a:moveTo>
                <a:lnTo>
                  <a:pt x="953315" y="0"/>
                </a:lnTo>
                <a:lnTo>
                  <a:pt x="953315" y="953315"/>
                </a:lnTo>
                <a:lnTo>
                  <a:pt x="0" y="953315"/>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2" name="Google Shape;462;p37"/>
          <p:cNvSpPr/>
          <p:nvPr/>
        </p:nvSpPr>
        <p:spPr>
          <a:xfrm>
            <a:off x="260238" y="8092651"/>
            <a:ext cx="591399" cy="591399"/>
          </a:xfrm>
          <a:custGeom>
            <a:avLst/>
            <a:gdLst/>
            <a:ahLst/>
            <a:cxnLst/>
            <a:rect l="l" t="t" r="r" b="b"/>
            <a:pathLst>
              <a:path w="591399" h="591399" extrusionOk="0">
                <a:moveTo>
                  <a:pt x="0" y="0"/>
                </a:moveTo>
                <a:lnTo>
                  <a:pt x="591399" y="0"/>
                </a:lnTo>
                <a:lnTo>
                  <a:pt x="591399" y="591399"/>
                </a:lnTo>
                <a:lnTo>
                  <a:pt x="0" y="591399"/>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3" name="Google Shape;463;p37"/>
          <p:cNvSpPr txBox="1"/>
          <p:nvPr/>
        </p:nvSpPr>
        <p:spPr>
          <a:xfrm>
            <a:off x="1297363" y="8084713"/>
            <a:ext cx="4689224" cy="493036"/>
          </a:xfrm>
          <a:prstGeom prst="rect">
            <a:avLst/>
          </a:prstGeom>
          <a:noFill/>
          <a:ln>
            <a:noFill/>
          </a:ln>
        </p:spPr>
        <p:txBody>
          <a:bodyPr spcFirstLastPara="1" wrap="square" lIns="0" tIns="0" rIns="0" bIns="0" anchor="t" anchorCtr="0">
            <a:spAutoFit/>
          </a:bodyPr>
          <a:lstStyle/>
          <a:p>
            <a:pPr marL="0" marR="0" lvl="0" indent="0" algn="l" rtl="0">
              <a:lnSpc>
                <a:spcPct val="139992"/>
              </a:lnSpc>
              <a:spcBef>
                <a:spcPts val="0"/>
              </a:spcBef>
              <a:spcAft>
                <a:spcPts val="0"/>
              </a:spcAft>
              <a:buClr>
                <a:srgbClr val="000000"/>
              </a:buClr>
              <a:buSzPts val="2733"/>
              <a:buFont typeface="Arial"/>
              <a:buNone/>
            </a:pPr>
            <a:r>
              <a:rPr lang="en-US" sz="2733" b="0" i="0" u="none" strike="noStrike" cap="none">
                <a:solidFill>
                  <a:srgbClr val="FFFFFF"/>
                </a:solidFill>
                <a:latin typeface="Poppins Medium"/>
                <a:ea typeface="Poppins Medium"/>
                <a:cs typeface="Poppins Medium"/>
                <a:sym typeface="Poppins Medium"/>
              </a:rPr>
              <a:t>www.vetcompass.eu</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3"/>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16" name="Google Shape;116;p23"/>
          <p:cNvGrpSpPr/>
          <p:nvPr/>
        </p:nvGrpSpPr>
        <p:grpSpPr>
          <a:xfrm>
            <a:off x="5940775" y="946396"/>
            <a:ext cx="857867" cy="857867"/>
            <a:chOff x="0" y="0"/>
            <a:chExt cx="812800" cy="812800"/>
          </a:xfrm>
        </p:grpSpPr>
        <p:sp>
          <p:nvSpPr>
            <p:cNvPr id="117" name="Google Shape;117;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19" name="Google Shape;119;p23"/>
          <p:cNvGrpSpPr/>
          <p:nvPr/>
        </p:nvGrpSpPr>
        <p:grpSpPr>
          <a:xfrm>
            <a:off x="6592862" y="2226096"/>
            <a:ext cx="604566" cy="604566"/>
            <a:chOff x="0" y="0"/>
            <a:chExt cx="812800" cy="812800"/>
          </a:xfrm>
        </p:grpSpPr>
        <p:sp>
          <p:nvSpPr>
            <p:cNvPr id="120" name="Google Shape;120;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 name="Google Shape;121;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22" name="Google Shape;122;p23"/>
          <p:cNvGrpSpPr/>
          <p:nvPr/>
        </p:nvGrpSpPr>
        <p:grpSpPr>
          <a:xfrm>
            <a:off x="5825201" y="681913"/>
            <a:ext cx="637633" cy="637633"/>
            <a:chOff x="0" y="0"/>
            <a:chExt cx="812800" cy="812800"/>
          </a:xfrm>
        </p:grpSpPr>
        <p:sp>
          <p:nvSpPr>
            <p:cNvPr id="123" name="Google Shape;123;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25" name="Google Shape;125;p23"/>
          <p:cNvSpPr/>
          <p:nvPr/>
        </p:nvSpPr>
        <p:spPr>
          <a:xfrm>
            <a:off x="-1972873" y="5"/>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23"/>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7" name="Google Shape;127;p23"/>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8" name="Google Shape;128;p23"/>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9" name="Google Shape;129;p23"/>
          <p:cNvSpPr txBox="1"/>
          <p:nvPr/>
        </p:nvSpPr>
        <p:spPr>
          <a:xfrm>
            <a:off x="8768075" y="1933756"/>
            <a:ext cx="9220121" cy="7201972"/>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Adaptability and resilience in VET refer to the structured ability to anticipate change, respond constructively under pressure, protect learning standards during disruption, and build sustainable systems that support both staff and learners in dynamic labour-market environments.</a:t>
            </a:r>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Resilience is not about enduring pressure silently. It is about designing practices, routines, and systems that enable effective performance when conditions shift.</a:t>
            </a:r>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By the end of this module, you will learn to strengthen your adaptive capacity, manage pressure deliberately, prepare learners for changing workplace expectations, and foster a growth mindset in your teaching.</a:t>
            </a:r>
            <a:endParaRPr sz="2400" b="0" i="0" u="none" strike="noStrike" cap="none">
              <a:solidFill>
                <a:srgbClr val="000000"/>
              </a:solidFill>
              <a:latin typeface="Arial"/>
              <a:ea typeface="Arial"/>
              <a:cs typeface="Arial"/>
              <a:sym typeface="Arial"/>
            </a:endParaRPr>
          </a:p>
        </p:txBody>
      </p:sp>
      <p:sp>
        <p:nvSpPr>
          <p:cNvPr id="130" name="Google Shape;130;p23"/>
          <p:cNvSpPr txBox="1"/>
          <p:nvPr/>
        </p:nvSpPr>
        <p:spPr>
          <a:xfrm>
            <a:off x="6369708" y="1096729"/>
            <a:ext cx="8729897" cy="486928"/>
          </a:xfrm>
          <a:prstGeom prst="rect">
            <a:avLst/>
          </a:prstGeom>
          <a:noFill/>
          <a:ln>
            <a:noFill/>
          </a:ln>
        </p:spPr>
        <p:txBody>
          <a:bodyPr spcFirstLastPara="1" wrap="square" lIns="0" tIns="0" rIns="0" bIns="0" anchor="t" anchorCtr="0">
            <a:spAutoFit/>
          </a:bodyPr>
          <a:lstStyle/>
          <a:p>
            <a:pPr marL="0" marR="0" lvl="0" indent="0" algn="r"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Introduction &amp; Learning Objectives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p24"/>
          <p:cNvPicPr preferRelativeResize="0"/>
          <p:nvPr/>
        </p:nvPicPr>
        <p:blipFill rotWithShape="1">
          <a:blip r:embed="rId3">
            <a:alphaModFix/>
          </a:blip>
          <a:srcRect b="-439"/>
          <a:stretch/>
        </p:blipFill>
        <p:spPr>
          <a:xfrm>
            <a:off x="0" y="0"/>
            <a:ext cx="7315200" cy="10287000"/>
          </a:xfrm>
          <a:prstGeom prst="rect">
            <a:avLst/>
          </a:prstGeom>
          <a:noFill/>
          <a:ln>
            <a:noFill/>
          </a:ln>
        </p:spPr>
      </p:pic>
      <p:sp>
        <p:nvSpPr>
          <p:cNvPr id="136" name="Google Shape;136;p24"/>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37" name="Google Shape;137;p24"/>
          <p:cNvGrpSpPr/>
          <p:nvPr/>
        </p:nvGrpSpPr>
        <p:grpSpPr>
          <a:xfrm>
            <a:off x="5940775" y="946396"/>
            <a:ext cx="857867" cy="857867"/>
            <a:chOff x="0" y="0"/>
            <a:chExt cx="812800" cy="812800"/>
          </a:xfrm>
        </p:grpSpPr>
        <p:sp>
          <p:nvSpPr>
            <p:cNvPr id="138" name="Google Shape;138;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0" name="Google Shape;140;p24"/>
          <p:cNvGrpSpPr/>
          <p:nvPr/>
        </p:nvGrpSpPr>
        <p:grpSpPr>
          <a:xfrm>
            <a:off x="6592862" y="2226096"/>
            <a:ext cx="604566" cy="604566"/>
            <a:chOff x="0" y="0"/>
            <a:chExt cx="812800" cy="812800"/>
          </a:xfrm>
        </p:grpSpPr>
        <p:sp>
          <p:nvSpPr>
            <p:cNvPr id="141" name="Google Shape;141;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3" name="Google Shape;143;p24"/>
          <p:cNvGrpSpPr/>
          <p:nvPr/>
        </p:nvGrpSpPr>
        <p:grpSpPr>
          <a:xfrm>
            <a:off x="5825201" y="681913"/>
            <a:ext cx="637633" cy="637633"/>
            <a:chOff x="0" y="0"/>
            <a:chExt cx="812800" cy="812800"/>
          </a:xfrm>
        </p:grpSpPr>
        <p:sp>
          <p:nvSpPr>
            <p:cNvPr id="144" name="Google Shape;144;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46" name="Google Shape;146;p24"/>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7" name="Google Shape;147;p24"/>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8" name="Google Shape;148;p24"/>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9" name="Google Shape;149;p24"/>
          <p:cNvSpPr txBox="1"/>
          <p:nvPr/>
        </p:nvSpPr>
        <p:spPr>
          <a:xfrm>
            <a:off x="8768076" y="1933756"/>
            <a:ext cx="8491224" cy="5281446"/>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Adaptability in vocational education is the ability to respond constructively to changing circumstances while maintaining quality, standards, and learner confidence. In VET environments, change is constant. Employer requirements evolve, technologies update, learner cohorts shift in profile, placements fall through, and labour-market expectations adjust rapidly.</a:t>
            </a:r>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Resilience in VET is not a personality trait. It is a professional competence that can be strengthened.</a:t>
            </a:r>
            <a:endParaRPr sz="2400" b="0" i="0" u="none" strike="noStrike" cap="none">
              <a:solidFill>
                <a:srgbClr val="000000"/>
              </a:solidFill>
              <a:latin typeface="Poppins"/>
              <a:ea typeface="Poppins"/>
              <a:cs typeface="Poppins"/>
              <a:sym typeface="Poppins"/>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Teachers who operate with structured adaptability maintain standards while adjusting pathways.</a:t>
            </a:r>
            <a:endParaRPr sz="2400" b="0" i="0" u="none" strike="noStrike" cap="none">
              <a:solidFill>
                <a:srgbClr val="000000"/>
              </a:solidFill>
              <a:latin typeface="Arial"/>
              <a:ea typeface="Arial"/>
              <a:cs typeface="Arial"/>
              <a:sym typeface="Arial"/>
            </a:endParaRPr>
          </a:p>
        </p:txBody>
      </p:sp>
      <p:sp>
        <p:nvSpPr>
          <p:cNvPr id="150" name="Google Shape;150;p24"/>
          <p:cNvSpPr txBox="1"/>
          <p:nvPr/>
        </p:nvSpPr>
        <p:spPr>
          <a:xfrm>
            <a:off x="8768076" y="1076082"/>
            <a:ext cx="8954749" cy="486928"/>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Section 1: Understanding Adaptability in VET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5"/>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6" name="Google Shape;156;p25"/>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7" name="Google Shape;157;p25"/>
          <p:cNvSpPr/>
          <p:nvPr/>
        </p:nvSpPr>
        <p:spPr>
          <a:xfrm>
            <a:off x="9918829" y="2345055"/>
            <a:ext cx="7340471" cy="6282219"/>
          </a:xfrm>
          <a:custGeom>
            <a:avLst/>
            <a:gdLst/>
            <a:ahLst/>
            <a:cxnLst/>
            <a:rect l="l" t="t" r="r" b="b"/>
            <a:pathLst>
              <a:path w="7340471" h="6282219" extrusionOk="0">
                <a:moveTo>
                  <a:pt x="0" y="0"/>
                </a:moveTo>
                <a:lnTo>
                  <a:pt x="7340471" y="0"/>
                </a:lnTo>
                <a:lnTo>
                  <a:pt x="7340471" y="6282219"/>
                </a:lnTo>
                <a:lnTo>
                  <a:pt x="0" y="6282219"/>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58" name="Google Shape;158;p25"/>
          <p:cNvGrpSpPr/>
          <p:nvPr/>
        </p:nvGrpSpPr>
        <p:grpSpPr>
          <a:xfrm>
            <a:off x="-1342907" y="9913239"/>
            <a:ext cx="20973813" cy="837562"/>
            <a:chOff x="0" y="-57150"/>
            <a:chExt cx="11607985" cy="463550"/>
          </a:xfrm>
        </p:grpSpPr>
        <p:sp>
          <p:nvSpPr>
            <p:cNvPr id="159" name="Google Shape;159;p25"/>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25"/>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1" name="Google Shape;161;p25"/>
          <p:cNvGrpSpPr/>
          <p:nvPr/>
        </p:nvGrpSpPr>
        <p:grpSpPr>
          <a:xfrm>
            <a:off x="2488624" y="9913239"/>
            <a:ext cx="13310752" cy="837562"/>
            <a:chOff x="0" y="-57150"/>
            <a:chExt cx="7366854" cy="463550"/>
          </a:xfrm>
        </p:grpSpPr>
        <p:sp>
          <p:nvSpPr>
            <p:cNvPr id="162" name="Google Shape;162;p25"/>
            <p:cNvSpPr/>
            <p:nvPr/>
          </p:nvSpPr>
          <p:spPr>
            <a:xfrm>
              <a:off x="0" y="0"/>
              <a:ext cx="7366853" cy="406400"/>
            </a:xfrm>
            <a:custGeom>
              <a:avLst/>
              <a:gdLst/>
              <a:ahLst/>
              <a:cxnLst/>
              <a:rect l="l" t="t" r="r" b="b"/>
              <a:pathLst>
                <a:path w="7366853" h="406400" extrusionOk="0">
                  <a:moveTo>
                    <a:pt x="7163653" y="0"/>
                  </a:moveTo>
                  <a:cubicBezTo>
                    <a:pt x="7275878" y="0"/>
                    <a:pt x="7366853" y="90976"/>
                    <a:pt x="7366853" y="203200"/>
                  </a:cubicBezTo>
                  <a:cubicBezTo>
                    <a:pt x="7366853" y="315424"/>
                    <a:pt x="7275878" y="406400"/>
                    <a:pt x="7163653"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25"/>
            <p:cNvSpPr txBox="1"/>
            <p:nvPr/>
          </p:nvSpPr>
          <p:spPr>
            <a:xfrm>
              <a:off x="0" y="-57150"/>
              <a:ext cx="7366854"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4" name="Google Shape;164;p25"/>
          <p:cNvGrpSpPr/>
          <p:nvPr/>
        </p:nvGrpSpPr>
        <p:grpSpPr>
          <a:xfrm>
            <a:off x="4131384" y="9913239"/>
            <a:ext cx="10025232" cy="837562"/>
            <a:chOff x="0" y="-57150"/>
            <a:chExt cx="5548478" cy="463550"/>
          </a:xfrm>
        </p:grpSpPr>
        <p:sp>
          <p:nvSpPr>
            <p:cNvPr id="165" name="Google Shape;165;p25"/>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25"/>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sp>
        <p:nvSpPr>
          <p:cNvPr id="167" name="Google Shape;167;p25"/>
          <p:cNvSpPr/>
          <p:nvPr/>
        </p:nvSpPr>
        <p:spPr>
          <a:xfrm>
            <a:off x="11801545" y="4811896"/>
            <a:ext cx="1221784" cy="1201930"/>
          </a:xfrm>
          <a:custGeom>
            <a:avLst/>
            <a:gdLst/>
            <a:ahLst/>
            <a:cxnLst/>
            <a:rect l="l" t="t" r="r" b="b"/>
            <a:pathLst>
              <a:path w="1221784" h="1201930" extrusionOk="0">
                <a:moveTo>
                  <a:pt x="0" y="0"/>
                </a:moveTo>
                <a:lnTo>
                  <a:pt x="1221784" y="0"/>
                </a:lnTo>
                <a:lnTo>
                  <a:pt x="1221784" y="1201930"/>
                </a:lnTo>
                <a:lnTo>
                  <a:pt x="0" y="120193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8" name="Google Shape;168;p25"/>
          <p:cNvSpPr txBox="1"/>
          <p:nvPr/>
        </p:nvSpPr>
        <p:spPr>
          <a:xfrm>
            <a:off x="5374682" y="1019175"/>
            <a:ext cx="7538637" cy="68770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Four Elements of Adaptive Capacity</a:t>
            </a:r>
            <a:endParaRPr sz="1400" b="0" i="0" u="none" strike="noStrike" cap="none">
              <a:solidFill>
                <a:srgbClr val="000000"/>
              </a:solidFill>
              <a:latin typeface="Arial"/>
              <a:ea typeface="Arial"/>
              <a:cs typeface="Arial"/>
              <a:sym typeface="Arial"/>
            </a:endParaRPr>
          </a:p>
        </p:txBody>
      </p:sp>
      <p:sp>
        <p:nvSpPr>
          <p:cNvPr id="169" name="Google Shape;169;p25"/>
          <p:cNvSpPr txBox="1"/>
          <p:nvPr/>
        </p:nvSpPr>
        <p:spPr>
          <a:xfrm>
            <a:off x="12227182" y="2466287"/>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Adaptive</a:t>
            </a:r>
            <a:endParaRPr sz="1400" b="0" i="0" u="none" strike="noStrike" cap="none">
              <a:solidFill>
                <a:srgbClr val="000000"/>
              </a:solidFill>
              <a:latin typeface="Arial"/>
              <a:ea typeface="Arial"/>
              <a:cs typeface="Arial"/>
              <a:sym typeface="Arial"/>
            </a:endParaRPr>
          </a:p>
        </p:txBody>
      </p:sp>
      <p:sp>
        <p:nvSpPr>
          <p:cNvPr id="170" name="Google Shape;170;p25"/>
          <p:cNvSpPr txBox="1"/>
          <p:nvPr/>
        </p:nvSpPr>
        <p:spPr>
          <a:xfrm>
            <a:off x="12227182" y="8009399"/>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Cognitive</a:t>
            </a:r>
            <a:endParaRPr sz="1400" b="0" i="0" u="none" strike="noStrike" cap="none">
              <a:solidFill>
                <a:srgbClr val="000000"/>
              </a:solidFill>
              <a:latin typeface="Arial"/>
              <a:ea typeface="Arial"/>
              <a:cs typeface="Arial"/>
              <a:sym typeface="Arial"/>
            </a:endParaRPr>
          </a:p>
        </p:txBody>
      </p:sp>
      <p:sp>
        <p:nvSpPr>
          <p:cNvPr id="171" name="Google Shape;171;p25"/>
          <p:cNvSpPr txBox="1"/>
          <p:nvPr/>
        </p:nvSpPr>
        <p:spPr>
          <a:xfrm>
            <a:off x="14959514" y="5312467"/>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Emotional</a:t>
            </a:r>
            <a:endParaRPr sz="1400" b="0" i="0" u="none" strike="noStrike" cap="none">
              <a:solidFill>
                <a:srgbClr val="000000"/>
              </a:solidFill>
              <a:latin typeface="Arial"/>
              <a:ea typeface="Arial"/>
              <a:cs typeface="Arial"/>
              <a:sym typeface="Arial"/>
            </a:endParaRPr>
          </a:p>
        </p:txBody>
      </p:sp>
      <p:sp>
        <p:nvSpPr>
          <p:cNvPr id="172" name="Google Shape;172;p25"/>
          <p:cNvSpPr txBox="1"/>
          <p:nvPr/>
        </p:nvSpPr>
        <p:spPr>
          <a:xfrm>
            <a:off x="14620299" y="3676333"/>
            <a:ext cx="2116041" cy="203272"/>
          </a:xfrm>
          <a:prstGeom prst="rect">
            <a:avLst/>
          </a:prstGeom>
          <a:noFill/>
          <a:ln>
            <a:noFill/>
          </a:ln>
        </p:spPr>
        <p:txBody>
          <a:bodyPr spcFirstLastPara="1" wrap="square" lIns="0" tIns="0" rIns="0" bIns="0" anchor="t" anchorCtr="0">
            <a:spAutoFit/>
          </a:bodyPr>
          <a:lstStyle/>
          <a:p>
            <a:pPr marL="0" marR="0" lvl="0" indent="0" algn="l" rtl="0">
              <a:lnSpc>
                <a:spcPct val="124048"/>
              </a:lnSpc>
              <a:spcBef>
                <a:spcPts val="0"/>
              </a:spcBef>
              <a:spcAft>
                <a:spcPts val="0"/>
              </a:spcAft>
              <a:buClr>
                <a:srgbClr val="000000"/>
              </a:buClr>
              <a:buSzPts val="1235"/>
              <a:buFont typeface="Arial"/>
              <a:buNone/>
            </a:pPr>
            <a:r>
              <a:rPr lang="en-US" sz="1235" b="1" i="0" u="none" strike="noStrike" cap="none">
                <a:solidFill>
                  <a:srgbClr val="FFFFFF"/>
                </a:solidFill>
                <a:latin typeface="Poppins"/>
                <a:ea typeface="Poppins"/>
                <a:cs typeface="Poppins"/>
                <a:sym typeface="Poppins"/>
              </a:rPr>
              <a:t>Decision-Making</a:t>
            </a:r>
            <a:endParaRPr sz="1400" b="0" i="0" u="none" strike="noStrike" cap="none">
              <a:solidFill>
                <a:srgbClr val="000000"/>
              </a:solidFill>
              <a:latin typeface="Arial"/>
              <a:ea typeface="Arial"/>
              <a:cs typeface="Arial"/>
              <a:sym typeface="Arial"/>
            </a:endParaRPr>
          </a:p>
        </p:txBody>
      </p:sp>
      <p:sp>
        <p:nvSpPr>
          <p:cNvPr id="173" name="Google Shape;173;p25"/>
          <p:cNvSpPr txBox="1"/>
          <p:nvPr/>
        </p:nvSpPr>
        <p:spPr>
          <a:xfrm>
            <a:off x="14620299" y="6878064"/>
            <a:ext cx="2116041" cy="235278"/>
          </a:xfrm>
          <a:prstGeom prst="rect">
            <a:avLst/>
          </a:prstGeom>
          <a:noFill/>
          <a:ln>
            <a:noFill/>
          </a:ln>
        </p:spPr>
        <p:txBody>
          <a:bodyPr spcFirstLastPara="1" wrap="square" lIns="0" tIns="0" rIns="0" bIns="0" anchor="t" anchorCtr="0">
            <a:spAutoFit/>
          </a:bodyPr>
          <a:lstStyle/>
          <a:p>
            <a:pPr marL="0" marR="0" lvl="0" indent="0" algn="l" rtl="0">
              <a:lnSpc>
                <a:spcPct val="112967"/>
              </a:lnSpc>
              <a:spcBef>
                <a:spcPts val="0"/>
              </a:spcBef>
              <a:spcAft>
                <a:spcPts val="0"/>
              </a:spcAft>
              <a:buClr>
                <a:srgbClr val="000000"/>
              </a:buClr>
              <a:buSzPts val="1550"/>
              <a:buFont typeface="Arial"/>
              <a:buNone/>
            </a:pPr>
            <a:r>
              <a:rPr lang="en-US" sz="1550" b="1" i="0" u="none" strike="noStrike" cap="none">
                <a:solidFill>
                  <a:srgbClr val="FFFFFF"/>
                </a:solidFill>
                <a:latin typeface="Poppins"/>
                <a:ea typeface="Poppins"/>
                <a:cs typeface="Poppins"/>
                <a:sym typeface="Poppins"/>
              </a:rPr>
              <a:t>Awareness</a:t>
            </a:r>
            <a:endParaRPr sz="1400" b="0" i="0" u="none" strike="noStrike" cap="none">
              <a:solidFill>
                <a:srgbClr val="000000"/>
              </a:solidFill>
              <a:latin typeface="Arial"/>
              <a:ea typeface="Arial"/>
              <a:cs typeface="Arial"/>
              <a:sym typeface="Arial"/>
            </a:endParaRPr>
          </a:p>
        </p:txBody>
      </p:sp>
      <p:sp>
        <p:nvSpPr>
          <p:cNvPr id="174" name="Google Shape;174;p25"/>
          <p:cNvSpPr txBox="1"/>
          <p:nvPr/>
        </p:nvSpPr>
        <p:spPr>
          <a:xfrm>
            <a:off x="1028700" y="2906679"/>
            <a:ext cx="8555259" cy="425450"/>
          </a:xfrm>
          <a:prstGeom prst="rect">
            <a:avLst/>
          </a:prstGeom>
          <a:noFill/>
          <a:ln>
            <a:noFill/>
          </a:ln>
        </p:spPr>
        <p:txBody>
          <a:bodyPr spcFirstLastPara="1" wrap="square" lIns="0" tIns="0" rIns="0" bIns="0" anchor="t" anchorCtr="0">
            <a:spAutoFit/>
          </a:bodyPr>
          <a:lstStyle/>
          <a:p>
            <a:pPr marL="0" marR="0" lvl="0" indent="0" algn="just" rtl="0">
              <a:lnSpc>
                <a:spcPct val="130011"/>
              </a:lnSpc>
              <a:spcBef>
                <a:spcPts val="0"/>
              </a:spcBef>
              <a:spcAft>
                <a:spcPts val="0"/>
              </a:spcAft>
              <a:buClr>
                <a:srgbClr val="000000"/>
              </a:buClr>
              <a:buSzPts val="2499"/>
              <a:buFont typeface="Arial"/>
              <a:buNone/>
            </a:pPr>
            <a:r>
              <a:rPr lang="en-US" sz="2499" b="0" i="0" u="none" strike="noStrike" cap="none">
                <a:solidFill>
                  <a:srgbClr val="000000"/>
                </a:solidFill>
                <a:latin typeface="Poppins"/>
                <a:ea typeface="Poppins"/>
                <a:cs typeface="Poppins"/>
                <a:sym typeface="Poppins"/>
              </a:rPr>
              <a:t> </a:t>
            </a:r>
            <a:endParaRPr sz="1400" b="0" i="0" u="none" strike="noStrike" cap="none">
              <a:solidFill>
                <a:srgbClr val="000000"/>
              </a:solidFill>
              <a:latin typeface="Arial"/>
              <a:ea typeface="Arial"/>
              <a:cs typeface="Arial"/>
              <a:sym typeface="Arial"/>
            </a:endParaRPr>
          </a:p>
        </p:txBody>
      </p:sp>
      <p:sp>
        <p:nvSpPr>
          <p:cNvPr id="175" name="Google Shape;175;p25"/>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6" name="Google Shape;176;p25"/>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7" name="Google Shape;177;p25"/>
          <p:cNvSpPr txBox="1"/>
          <p:nvPr/>
        </p:nvSpPr>
        <p:spPr>
          <a:xfrm>
            <a:off x="457200" y="2100000"/>
            <a:ext cx="7340470" cy="7008072"/>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Cognitive Flexibility — </a:t>
            </a:r>
            <a:r>
              <a:rPr lang="en-US" sz="2400" b="0" i="0" u="none" strike="noStrike" cap="none">
                <a:solidFill>
                  <a:srgbClr val="333333"/>
                </a:solidFill>
                <a:latin typeface="Poppins"/>
                <a:ea typeface="Poppins"/>
                <a:cs typeface="Poppins"/>
                <a:sym typeface="Poppins"/>
              </a:rPr>
              <a:t>the ability to reframe constraints as solvable challenges</a:t>
            </a:r>
            <a:endParaRPr/>
          </a:p>
          <a:p>
            <a:pPr marL="0" marR="0" lvl="0" indent="0" algn="l" rtl="0">
              <a:lnSpc>
                <a:spcPct val="120000"/>
              </a:lnSpc>
              <a:spcBef>
                <a:spcPts val="2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Emotional Regulation — </a:t>
            </a:r>
            <a:r>
              <a:rPr lang="en-US" sz="2400" b="0" i="0" u="none" strike="noStrike" cap="none">
                <a:solidFill>
                  <a:srgbClr val="333333"/>
                </a:solidFill>
                <a:latin typeface="Poppins"/>
                <a:ea typeface="Poppins"/>
                <a:cs typeface="Poppins"/>
                <a:sym typeface="Poppins"/>
              </a:rPr>
              <a:t>maintaining composure and clarity under pressure</a:t>
            </a:r>
            <a:endParaRPr/>
          </a:p>
          <a:p>
            <a:pPr marL="0" marR="0" lvl="0" indent="0" algn="l" rtl="0">
              <a:lnSpc>
                <a:spcPct val="120000"/>
              </a:lnSpc>
              <a:spcBef>
                <a:spcPts val="4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Structured Decision-Making — </a:t>
            </a:r>
            <a:r>
              <a:rPr lang="en-US" sz="2400" b="0" i="0" u="none" strike="noStrike" cap="none">
                <a:solidFill>
                  <a:srgbClr val="333333"/>
                </a:solidFill>
                <a:latin typeface="Poppins"/>
                <a:ea typeface="Poppins"/>
                <a:cs typeface="Poppins"/>
                <a:sym typeface="Poppins"/>
              </a:rPr>
              <a:t>acting methodically rather than reactively</a:t>
            </a:r>
            <a:endParaRPr/>
          </a:p>
          <a:p>
            <a:pPr marL="0" marR="0" lvl="0" indent="0" algn="l" rtl="0">
              <a:lnSpc>
                <a:spcPct val="120000"/>
              </a:lnSpc>
              <a:spcBef>
                <a:spcPts val="4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Situational Awareness — </a:t>
            </a:r>
            <a:r>
              <a:rPr lang="en-US" sz="2400" b="0" i="0" u="none" strike="noStrike" cap="none">
                <a:solidFill>
                  <a:srgbClr val="333333"/>
                </a:solidFill>
                <a:latin typeface="Poppins"/>
                <a:ea typeface="Poppins"/>
                <a:cs typeface="Poppins"/>
                <a:sym typeface="Poppins"/>
              </a:rPr>
              <a:t>recognising when change requires escalation or adjustment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grpSp>
        <p:nvGrpSpPr>
          <p:cNvPr id="182" name="Google Shape;182;p26"/>
          <p:cNvGrpSpPr/>
          <p:nvPr/>
        </p:nvGrpSpPr>
        <p:grpSpPr>
          <a:xfrm rot="-5400000">
            <a:off x="-2018150" y="5932743"/>
            <a:ext cx="13655680" cy="7561980"/>
            <a:chOff x="0" y="0"/>
            <a:chExt cx="733891" cy="406400"/>
          </a:xfrm>
        </p:grpSpPr>
        <p:sp>
          <p:nvSpPr>
            <p:cNvPr id="183" name="Google Shape;183;p26"/>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26"/>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85" name="Google Shape;185;p26"/>
          <p:cNvGrpSpPr/>
          <p:nvPr/>
        </p:nvGrpSpPr>
        <p:grpSpPr>
          <a:xfrm rot="-5400000">
            <a:off x="6650470" y="5932743"/>
            <a:ext cx="13655680" cy="7561980"/>
            <a:chOff x="0" y="0"/>
            <a:chExt cx="733891" cy="406400"/>
          </a:xfrm>
        </p:grpSpPr>
        <p:sp>
          <p:nvSpPr>
            <p:cNvPr id="186" name="Google Shape;186;p26"/>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p26"/>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88" name="Google Shape;188;p26"/>
          <p:cNvSpPr/>
          <p:nvPr/>
        </p:nvSpPr>
        <p:spPr>
          <a:xfrm>
            <a:off x="351016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9" name="Google Shape;189;p26"/>
          <p:cNvSpPr/>
          <p:nvPr/>
        </p:nvSpPr>
        <p:spPr>
          <a:xfrm>
            <a:off x="3706174" y="1975026"/>
            <a:ext cx="2207033" cy="2207033"/>
          </a:xfrm>
          <a:custGeom>
            <a:avLst/>
            <a:gdLst/>
            <a:ahLst/>
            <a:cxnLst/>
            <a:rect l="l" t="t" r="r" b="b"/>
            <a:pathLst>
              <a:path w="2207033" h="2207033" extrusionOk="0">
                <a:moveTo>
                  <a:pt x="0" y="0"/>
                </a:moveTo>
                <a:lnTo>
                  <a:pt x="2207032" y="0"/>
                </a:lnTo>
                <a:lnTo>
                  <a:pt x="2207032"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0" name="Google Shape;190;p26"/>
          <p:cNvSpPr/>
          <p:nvPr/>
        </p:nvSpPr>
        <p:spPr>
          <a:xfrm>
            <a:off x="1217878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1" name="Google Shape;191;p26"/>
          <p:cNvSpPr/>
          <p:nvPr/>
        </p:nvSpPr>
        <p:spPr>
          <a:xfrm>
            <a:off x="12377073" y="1975026"/>
            <a:ext cx="2207033" cy="2207033"/>
          </a:xfrm>
          <a:custGeom>
            <a:avLst/>
            <a:gdLst/>
            <a:ahLst/>
            <a:cxnLst/>
            <a:rect l="l" t="t" r="r" b="b"/>
            <a:pathLst>
              <a:path w="2207033" h="2207033" extrusionOk="0">
                <a:moveTo>
                  <a:pt x="0" y="0"/>
                </a:moveTo>
                <a:lnTo>
                  <a:pt x="2207033" y="0"/>
                </a:lnTo>
                <a:lnTo>
                  <a:pt x="2207033"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2" name="Google Shape;192;p26"/>
          <p:cNvSpPr/>
          <p:nvPr/>
        </p:nvSpPr>
        <p:spPr>
          <a:xfrm>
            <a:off x="38206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3" name="Google Shape;193;p26"/>
          <p:cNvSpPr/>
          <p:nvPr/>
        </p:nvSpPr>
        <p:spPr>
          <a:xfrm>
            <a:off x="124915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4" name="Google Shape;194;p26"/>
          <p:cNvSpPr/>
          <p:nvPr/>
        </p:nvSpPr>
        <p:spPr>
          <a:xfrm>
            <a:off x="4182900" y="2586513"/>
            <a:ext cx="1253580" cy="984060"/>
          </a:xfrm>
          <a:custGeom>
            <a:avLst/>
            <a:gdLst/>
            <a:ahLst/>
            <a:cxnLst/>
            <a:rect l="l" t="t" r="r" b="b"/>
            <a:pathLst>
              <a:path w="1253580" h="984060" extrusionOk="0">
                <a:moveTo>
                  <a:pt x="0" y="0"/>
                </a:moveTo>
                <a:lnTo>
                  <a:pt x="1253580" y="0"/>
                </a:lnTo>
                <a:lnTo>
                  <a:pt x="1253580" y="984060"/>
                </a:lnTo>
                <a:lnTo>
                  <a:pt x="0" y="98406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5" name="Google Shape;195;p26"/>
          <p:cNvSpPr/>
          <p:nvPr/>
        </p:nvSpPr>
        <p:spPr>
          <a:xfrm rot="10800000" flipH="1">
            <a:off x="12853800" y="2586513"/>
            <a:ext cx="1253580" cy="984060"/>
          </a:xfrm>
          <a:custGeom>
            <a:avLst/>
            <a:gdLst/>
            <a:ahLst/>
            <a:cxnLst/>
            <a:rect l="l" t="t" r="r" b="b"/>
            <a:pathLst>
              <a:path w="1253580" h="984060" extrusionOk="0">
                <a:moveTo>
                  <a:pt x="0" y="984060"/>
                </a:moveTo>
                <a:lnTo>
                  <a:pt x="1253580" y="984060"/>
                </a:lnTo>
                <a:lnTo>
                  <a:pt x="1253580" y="0"/>
                </a:lnTo>
                <a:lnTo>
                  <a:pt x="0" y="0"/>
                </a:lnTo>
                <a:lnTo>
                  <a:pt x="0" y="98406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6" name="Google Shape;196;p26"/>
          <p:cNvSpPr/>
          <p:nvPr/>
        </p:nvSpPr>
        <p:spPr>
          <a:xfrm rot="-10520999">
            <a:off x="12455024" y="-1230096"/>
            <a:ext cx="6240735" cy="2176456"/>
          </a:xfrm>
          <a:custGeom>
            <a:avLst/>
            <a:gdLst/>
            <a:ahLst/>
            <a:cxnLst/>
            <a:rect l="l" t="t" r="r" b="b"/>
            <a:pathLst>
              <a:path w="6240735" h="2176456" extrusionOk="0">
                <a:moveTo>
                  <a:pt x="0" y="0"/>
                </a:moveTo>
                <a:lnTo>
                  <a:pt x="6240735" y="0"/>
                </a:lnTo>
                <a:lnTo>
                  <a:pt x="6240735" y="2176456"/>
                </a:lnTo>
                <a:lnTo>
                  <a:pt x="0" y="2176456"/>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7" name="Google Shape;197;p26"/>
          <p:cNvSpPr/>
          <p:nvPr/>
        </p:nvSpPr>
        <p:spPr>
          <a:xfrm rot="10598374" flipH="1">
            <a:off x="-1201877" y="-1735978"/>
            <a:ext cx="6576787" cy="2293655"/>
          </a:xfrm>
          <a:custGeom>
            <a:avLst/>
            <a:gdLst/>
            <a:ahLst/>
            <a:cxnLst/>
            <a:rect l="l" t="t" r="r" b="b"/>
            <a:pathLst>
              <a:path w="6576787" h="2293655" extrusionOk="0">
                <a:moveTo>
                  <a:pt x="0" y="2293654"/>
                </a:moveTo>
                <a:lnTo>
                  <a:pt x="6576787" y="2293654"/>
                </a:lnTo>
                <a:lnTo>
                  <a:pt x="6576787" y="0"/>
                </a:lnTo>
                <a:lnTo>
                  <a:pt x="0" y="0"/>
                </a:lnTo>
                <a:lnTo>
                  <a:pt x="0" y="2293654"/>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8" name="Google Shape;198;p26"/>
          <p:cNvSpPr txBox="1"/>
          <p:nvPr/>
        </p:nvSpPr>
        <p:spPr>
          <a:xfrm>
            <a:off x="6501477" y="1019175"/>
            <a:ext cx="5285047" cy="68770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Adaptive Capacity Self-Assessment (Rate 1–5)</a:t>
            </a:r>
            <a:endParaRPr sz="1400" b="0" i="0" u="none" strike="noStrike" cap="none">
              <a:solidFill>
                <a:srgbClr val="000000"/>
              </a:solidFill>
              <a:latin typeface="Arial"/>
              <a:ea typeface="Arial"/>
              <a:cs typeface="Arial"/>
              <a:sym typeface="Arial"/>
            </a:endParaRPr>
          </a:p>
        </p:txBody>
      </p:sp>
      <p:sp>
        <p:nvSpPr>
          <p:cNvPr id="199" name="Google Shape;199;p26"/>
          <p:cNvSpPr txBox="1"/>
          <p:nvPr/>
        </p:nvSpPr>
        <p:spPr>
          <a:xfrm>
            <a:off x="1776607" y="5553355"/>
            <a:ext cx="6066165" cy="4034438"/>
          </a:xfrm>
          <a:prstGeom prst="rect">
            <a:avLst/>
          </a:prstGeom>
          <a:noFill/>
          <a:ln>
            <a:noFill/>
          </a:ln>
        </p:spPr>
        <p:txBody>
          <a:bodyPr spcFirstLastPara="1" wrap="square" lIns="0" tIns="0" rIns="0" bIns="0" anchor="t" anchorCtr="0">
            <a:spAutoFit/>
          </a:bodyPr>
          <a:lstStyle/>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Rate 1–5:</a:t>
            </a:r>
            <a:endParaRPr/>
          </a:p>
          <a:p>
            <a:pPr marL="0" marR="0" lvl="0" indent="0" algn="just" rtl="0">
              <a:lnSpc>
                <a:spcPct val="118974"/>
              </a:lnSpc>
              <a:spcBef>
                <a:spcPts val="0"/>
              </a:spcBef>
              <a:spcAft>
                <a:spcPts val="0"/>
              </a:spcAft>
              <a:buClr>
                <a:srgbClr val="000000"/>
              </a:buClr>
              <a:buSzPts val="2203"/>
              <a:buFont typeface="Arial"/>
              <a:buNone/>
            </a:pP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I remain calm when plans change unexpectedly.</a:t>
            </a:r>
            <a:endParaRPr/>
          </a:p>
          <a:p>
            <a:pPr marL="0" marR="0" lvl="0" indent="0" algn="just" rtl="0">
              <a:lnSpc>
                <a:spcPct val="118974"/>
              </a:lnSpc>
              <a:spcBef>
                <a:spcPts val="0"/>
              </a:spcBef>
              <a:spcAft>
                <a:spcPts val="0"/>
              </a:spcAft>
              <a:buClr>
                <a:srgbClr val="000000"/>
              </a:buClr>
              <a:buSzPts val="2203"/>
              <a:buFont typeface="Arial"/>
              <a:buNone/>
            </a:pP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I can quickly identify what must change and what can remain stable. </a:t>
            </a: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I communicate revised expectations clearly during disruption.</a:t>
            </a:r>
            <a:endParaRPr sz="1400" b="0" i="0" u="none" strike="noStrike" cap="none">
              <a:solidFill>
                <a:srgbClr val="000000"/>
              </a:solidFill>
              <a:latin typeface="Arial"/>
              <a:ea typeface="Arial"/>
              <a:cs typeface="Arial"/>
              <a:sym typeface="Arial"/>
            </a:endParaRPr>
          </a:p>
        </p:txBody>
      </p:sp>
      <p:sp>
        <p:nvSpPr>
          <p:cNvPr id="200" name="Google Shape;200;p26"/>
          <p:cNvSpPr txBox="1"/>
          <p:nvPr/>
        </p:nvSpPr>
        <p:spPr>
          <a:xfrm>
            <a:off x="10445227" y="5553355"/>
            <a:ext cx="6066165" cy="3227550"/>
          </a:xfrm>
          <a:prstGeom prst="rect">
            <a:avLst/>
          </a:prstGeom>
          <a:noFill/>
          <a:ln>
            <a:noFill/>
          </a:ln>
        </p:spPr>
        <p:txBody>
          <a:bodyPr spcFirstLastPara="1" wrap="square" lIns="0" tIns="0" rIns="0" bIns="0" anchor="t" anchorCtr="0">
            <a:spAutoFit/>
          </a:bodyPr>
          <a:lstStyle/>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Rate 1–5:</a:t>
            </a:r>
            <a:endParaRPr/>
          </a:p>
          <a:p>
            <a:pPr marL="0" marR="0" lvl="0" indent="0" algn="just" rtl="0">
              <a:lnSpc>
                <a:spcPct val="118974"/>
              </a:lnSpc>
              <a:spcBef>
                <a:spcPts val="0"/>
              </a:spcBef>
              <a:spcAft>
                <a:spcPts val="0"/>
              </a:spcAft>
              <a:buClr>
                <a:srgbClr val="000000"/>
              </a:buClr>
              <a:buSzPts val="2203"/>
              <a:buFont typeface="Arial"/>
              <a:buNone/>
            </a:pP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I avoid lowering standards when adapting tasks.</a:t>
            </a:r>
            <a:endParaRPr/>
          </a:p>
          <a:p>
            <a:pPr marL="0" marR="0" lvl="0" indent="0" algn="just" rtl="0">
              <a:lnSpc>
                <a:spcPct val="118974"/>
              </a:lnSpc>
              <a:spcBef>
                <a:spcPts val="0"/>
              </a:spcBef>
              <a:spcAft>
                <a:spcPts val="0"/>
              </a:spcAft>
              <a:buClr>
                <a:srgbClr val="000000"/>
              </a:buClr>
              <a:buSzPts val="2203"/>
              <a:buFont typeface="Arial"/>
              <a:buNone/>
            </a:pP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I recover quickly after high-pressure sessions.</a:t>
            </a:r>
            <a:endParaRPr sz="1400" b="0" i="0" u="none" strike="noStrike" cap="none">
              <a:solidFill>
                <a:srgbClr val="000000"/>
              </a:solidFill>
              <a:latin typeface="Arial"/>
              <a:ea typeface="Arial"/>
              <a:cs typeface="Arial"/>
              <a:sym typeface="Arial"/>
            </a:endParaRPr>
          </a:p>
        </p:txBody>
      </p:sp>
      <p:sp>
        <p:nvSpPr>
          <p:cNvPr id="201" name="Google Shape;201;p26"/>
          <p:cNvSpPr txBox="1"/>
          <p:nvPr/>
        </p:nvSpPr>
        <p:spPr>
          <a:xfrm>
            <a:off x="2309072" y="4566360"/>
            <a:ext cx="5001235" cy="641293"/>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Clr>
                <a:srgbClr val="000000"/>
              </a:buClr>
              <a:buSzPts val="2800"/>
              <a:buFont typeface="Arial"/>
              <a:buNone/>
            </a:pPr>
            <a:r>
              <a:rPr lang="en-US" sz="2800" b="1" i="0" u="none" strike="noStrike" cap="none">
                <a:solidFill>
                  <a:srgbClr val="FFFFFF"/>
                </a:solidFill>
                <a:latin typeface="Poppins"/>
                <a:ea typeface="Poppins"/>
                <a:cs typeface="Poppins"/>
                <a:sym typeface="Poppins"/>
              </a:rPr>
              <a:t>Calm &amp; Clarity (1–3)</a:t>
            </a:r>
            <a:endParaRPr sz="1400" b="0" i="0" u="none" strike="noStrike" cap="none">
              <a:solidFill>
                <a:srgbClr val="000000"/>
              </a:solidFill>
              <a:latin typeface="Arial"/>
              <a:ea typeface="Arial"/>
              <a:cs typeface="Arial"/>
              <a:sym typeface="Arial"/>
            </a:endParaRPr>
          </a:p>
        </p:txBody>
      </p:sp>
      <p:sp>
        <p:nvSpPr>
          <p:cNvPr id="202" name="Google Shape;202;p26"/>
          <p:cNvSpPr txBox="1"/>
          <p:nvPr/>
        </p:nvSpPr>
        <p:spPr>
          <a:xfrm>
            <a:off x="10977692" y="4566360"/>
            <a:ext cx="5001235" cy="641293"/>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Clr>
                <a:srgbClr val="000000"/>
              </a:buClr>
              <a:buSzPts val="2800"/>
              <a:buFont typeface="Arial"/>
              <a:buNone/>
            </a:pPr>
            <a:r>
              <a:rPr lang="en-US" sz="2800" b="1" i="0" u="none" strike="noStrike" cap="none">
                <a:solidFill>
                  <a:srgbClr val="FFFFFF"/>
                </a:solidFill>
                <a:latin typeface="Poppins"/>
                <a:ea typeface="Poppins"/>
                <a:cs typeface="Poppins"/>
                <a:sym typeface="Poppins"/>
              </a:rPr>
              <a:t>Standards &amp; Recovery (4–5)</a:t>
            </a:r>
            <a:endParaRPr sz="1400" b="0" i="0" u="none" strike="noStrike" cap="none">
              <a:solidFill>
                <a:srgbClr val="000000"/>
              </a:solidFill>
              <a:latin typeface="Arial"/>
              <a:ea typeface="Arial"/>
              <a:cs typeface="Arial"/>
              <a:sym typeface="Arial"/>
            </a:endParaRPr>
          </a:p>
        </p:txBody>
      </p:sp>
      <p:sp>
        <p:nvSpPr>
          <p:cNvPr id="203" name="Google Shape;203;p26"/>
          <p:cNvSpPr/>
          <p:nvPr/>
        </p:nvSpPr>
        <p:spPr>
          <a:xfrm>
            <a:off x="3064632" y="412666"/>
            <a:ext cx="1413849" cy="1232069"/>
          </a:xfrm>
          <a:custGeom>
            <a:avLst/>
            <a:gdLst/>
            <a:ahLst/>
            <a:cxnLst/>
            <a:rect l="l" t="t" r="r" b="b"/>
            <a:pathLst>
              <a:path w="1413849" h="1232069" extrusionOk="0">
                <a:moveTo>
                  <a:pt x="0" y="0"/>
                </a:moveTo>
                <a:lnTo>
                  <a:pt x="1413850" y="0"/>
                </a:lnTo>
                <a:lnTo>
                  <a:pt x="1413850" y="1232068"/>
                </a:lnTo>
                <a:lnTo>
                  <a:pt x="0" y="1232068"/>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4" name="Google Shape;204;p26"/>
          <p:cNvSpPr/>
          <p:nvPr/>
        </p:nvSpPr>
        <p:spPr>
          <a:xfrm>
            <a:off x="528198" y="857642"/>
            <a:ext cx="2350712" cy="634692"/>
          </a:xfrm>
          <a:custGeom>
            <a:avLst/>
            <a:gdLst/>
            <a:ahLst/>
            <a:cxnLst/>
            <a:rect l="l" t="t" r="r" b="b"/>
            <a:pathLst>
              <a:path w="2350712" h="634692" extrusionOk="0">
                <a:moveTo>
                  <a:pt x="0" y="0"/>
                </a:moveTo>
                <a:lnTo>
                  <a:pt x="2350713" y="0"/>
                </a:lnTo>
                <a:lnTo>
                  <a:pt x="2350713" y="634692"/>
                </a:lnTo>
                <a:lnTo>
                  <a:pt x="0" y="634692"/>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7"/>
          <p:cNvSpPr/>
          <p:nvPr/>
        </p:nvSpPr>
        <p:spPr>
          <a:xfrm>
            <a:off x="2997456" y="9054931"/>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0" name="Google Shape;210;p27"/>
          <p:cNvSpPr/>
          <p:nvPr/>
        </p:nvSpPr>
        <p:spPr>
          <a:xfrm rot="-4773720">
            <a:off x="5938034" y="3372505"/>
            <a:ext cx="12676724" cy="3674557"/>
          </a:xfrm>
          <a:custGeom>
            <a:avLst/>
            <a:gdLst/>
            <a:ahLst/>
            <a:cxnLst/>
            <a:rect l="l" t="t" r="r" b="b"/>
            <a:pathLst>
              <a:path w="12676724" h="4421008" extrusionOk="0">
                <a:moveTo>
                  <a:pt x="0" y="0"/>
                </a:moveTo>
                <a:lnTo>
                  <a:pt x="12676724" y="0"/>
                </a:lnTo>
                <a:lnTo>
                  <a:pt x="12676724" y="4421008"/>
                </a:lnTo>
                <a:lnTo>
                  <a:pt x="0" y="4421008"/>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1" name="Google Shape;211;p27"/>
          <p:cNvSpPr/>
          <p:nvPr/>
        </p:nvSpPr>
        <p:spPr>
          <a:xfrm>
            <a:off x="11115393" y="0"/>
            <a:ext cx="7172607" cy="10284336"/>
          </a:xfrm>
          <a:custGeom>
            <a:avLst/>
            <a:gdLst/>
            <a:ahLst/>
            <a:cxnLst/>
            <a:rect l="l" t="t" r="r" b="b"/>
            <a:pathLst>
              <a:path w="20508340" h="29405582" extrusionOk="0">
                <a:moveTo>
                  <a:pt x="9683242" y="0"/>
                </a:moveTo>
                <a:cubicBezTo>
                  <a:pt x="9719437" y="5416550"/>
                  <a:pt x="8407908" y="9588373"/>
                  <a:pt x="4155313" y="16175737"/>
                </a:cubicBezTo>
                <a:cubicBezTo>
                  <a:pt x="343281" y="22080474"/>
                  <a:pt x="1397" y="27222577"/>
                  <a:pt x="0" y="28861513"/>
                </a:cubicBezTo>
                <a:lnTo>
                  <a:pt x="0" y="28881071"/>
                </a:lnTo>
                <a:cubicBezTo>
                  <a:pt x="254" y="29222067"/>
                  <a:pt x="15240" y="29405582"/>
                  <a:pt x="15240" y="29405582"/>
                </a:cubicBezTo>
                <a:lnTo>
                  <a:pt x="20508340" y="29405582"/>
                </a:lnTo>
                <a:lnTo>
                  <a:pt x="20508340" y="0"/>
                </a:lnTo>
                <a:close/>
              </a:path>
            </a:pathLst>
          </a:custGeom>
          <a:blipFill rotWithShape="1">
            <a:blip r:embed="rId5">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27"/>
          <p:cNvSpPr/>
          <p:nvPr/>
        </p:nvSpPr>
        <p:spPr>
          <a:xfrm rot="-2967198" flipH="1">
            <a:off x="13287997" y="6433664"/>
            <a:ext cx="10665551" cy="3626287"/>
          </a:xfrm>
          <a:custGeom>
            <a:avLst/>
            <a:gdLst/>
            <a:ahLst/>
            <a:cxnLst/>
            <a:rect l="l" t="t" r="r" b="b"/>
            <a:pathLst>
              <a:path w="10665551" h="3626287" extrusionOk="0">
                <a:moveTo>
                  <a:pt x="10665551" y="0"/>
                </a:moveTo>
                <a:lnTo>
                  <a:pt x="0" y="0"/>
                </a:lnTo>
                <a:lnTo>
                  <a:pt x="0" y="3626288"/>
                </a:lnTo>
                <a:lnTo>
                  <a:pt x="10665551" y="3626288"/>
                </a:lnTo>
                <a:lnTo>
                  <a:pt x="10665551" y="0"/>
                </a:lnTo>
                <a:close/>
              </a:path>
            </a:pathLst>
          </a:custGeom>
          <a:blipFill rotWithShape="1">
            <a:blip r:embed="rId6">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3" name="Google Shape;213;p27"/>
          <p:cNvSpPr txBox="1"/>
          <p:nvPr/>
        </p:nvSpPr>
        <p:spPr>
          <a:xfrm>
            <a:off x="388891" y="1259768"/>
            <a:ext cx="9832949" cy="7682103"/>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Pressure in VET contexts is common — from employer changes to technology failure. Resilient teaching does not mean ignoring stress. It means managing it deliberately.</a:t>
            </a:r>
            <a:endParaRPr/>
          </a:p>
          <a:p>
            <a:pPr marL="0" marR="0" lvl="0" indent="0" algn="just"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400"/>
              <a:buFont typeface="Arial"/>
              <a:buNone/>
            </a:pPr>
            <a:r>
              <a:rPr lang="en-US" sz="2400" b="1" i="0" u="none" strike="noStrike" cap="none">
                <a:solidFill>
                  <a:srgbClr val="000000"/>
                </a:solidFill>
                <a:latin typeface="Poppins"/>
                <a:ea typeface="Poppins"/>
                <a:cs typeface="Poppins"/>
                <a:sym typeface="Poppins"/>
              </a:rPr>
              <a:t>Three key components of professional resilience:</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Emotional Regulation — recognising stress signals early and responding intentionally rather than impulsively</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Cognitive Flexibility — reframing problems as solvable constraints rather than threats</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Modelling Composure — demonstrating constructive responses so learners experience stability during uncertainty</a:t>
            </a:r>
            <a:endParaRPr/>
          </a:p>
          <a:p>
            <a:pPr marL="0" marR="0" lvl="0" indent="0" algn="just"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In vocational education, learners are preparing for real workplaces where pressure is normal. Trainers who respond constructively teach more than content, they teach professional behaviour.</a:t>
            </a:r>
            <a:endParaRPr sz="2400" b="0" i="0" u="none" strike="noStrike" cap="none">
              <a:solidFill>
                <a:srgbClr val="000000"/>
              </a:solidFill>
              <a:latin typeface="Arial"/>
              <a:ea typeface="Arial"/>
              <a:cs typeface="Arial"/>
              <a:sym typeface="Arial"/>
            </a:endParaRPr>
          </a:p>
        </p:txBody>
      </p:sp>
      <p:sp>
        <p:nvSpPr>
          <p:cNvPr id="214" name="Google Shape;214;p27"/>
          <p:cNvSpPr txBox="1"/>
          <p:nvPr/>
        </p:nvSpPr>
        <p:spPr>
          <a:xfrm>
            <a:off x="353491" y="767245"/>
            <a:ext cx="7207401" cy="687705"/>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600"/>
              <a:buFont typeface="Arial"/>
              <a:buNone/>
            </a:pPr>
            <a:r>
              <a:rPr lang="en-US" sz="2600" b="1" i="0" u="none" strike="noStrike" cap="none">
                <a:solidFill>
                  <a:srgbClr val="000000"/>
                </a:solidFill>
                <a:latin typeface="Poppins"/>
                <a:ea typeface="Poppins"/>
                <a:cs typeface="Poppins"/>
                <a:sym typeface="Poppins"/>
              </a:rPr>
              <a:t>Section 2: Resilience in Teaching Practice</a:t>
            </a:r>
            <a:endParaRPr sz="1400" b="0" i="0" u="none" strike="noStrike" cap="none">
              <a:solidFill>
                <a:srgbClr val="000000"/>
              </a:solidFill>
              <a:latin typeface="Arial"/>
              <a:ea typeface="Arial"/>
              <a:cs typeface="Arial"/>
              <a:sym typeface="Arial"/>
            </a:endParaRPr>
          </a:p>
        </p:txBody>
      </p:sp>
      <p:grpSp>
        <p:nvGrpSpPr>
          <p:cNvPr id="215" name="Google Shape;215;p27"/>
          <p:cNvGrpSpPr/>
          <p:nvPr/>
        </p:nvGrpSpPr>
        <p:grpSpPr>
          <a:xfrm>
            <a:off x="11279555" y="946396"/>
            <a:ext cx="857867" cy="857867"/>
            <a:chOff x="0" y="0"/>
            <a:chExt cx="812800" cy="812800"/>
          </a:xfrm>
        </p:grpSpPr>
        <p:sp>
          <p:nvSpPr>
            <p:cNvPr id="216" name="Google Shape;216;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 name="Google Shape;217;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18" name="Google Shape;218;p27"/>
          <p:cNvGrpSpPr/>
          <p:nvPr/>
        </p:nvGrpSpPr>
        <p:grpSpPr>
          <a:xfrm>
            <a:off x="10765440" y="2226096"/>
            <a:ext cx="604566" cy="604566"/>
            <a:chOff x="0" y="0"/>
            <a:chExt cx="812800" cy="812800"/>
          </a:xfrm>
        </p:grpSpPr>
        <p:sp>
          <p:nvSpPr>
            <p:cNvPr id="219" name="Google Shape;219;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21" name="Google Shape;221;p27"/>
          <p:cNvGrpSpPr/>
          <p:nvPr/>
        </p:nvGrpSpPr>
        <p:grpSpPr>
          <a:xfrm>
            <a:off x="11590531" y="681913"/>
            <a:ext cx="637633" cy="637633"/>
            <a:chOff x="0" y="0"/>
            <a:chExt cx="812800" cy="812800"/>
          </a:xfrm>
        </p:grpSpPr>
        <p:sp>
          <p:nvSpPr>
            <p:cNvPr id="222" name="Google Shape;222;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 name="Google Shape;223;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sp>
        <p:nvSpPr>
          <p:cNvPr id="224" name="Google Shape;224;p27"/>
          <p:cNvSpPr/>
          <p:nvPr/>
        </p:nvSpPr>
        <p:spPr>
          <a:xfrm>
            <a:off x="353491" y="964964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28"/>
          <p:cNvSpPr/>
          <p:nvPr/>
        </p:nvSpPr>
        <p:spPr>
          <a:xfrm>
            <a:off x="-38494" y="-2262"/>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3">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 name="Google Shape;230;p28"/>
          <p:cNvSpPr/>
          <p:nvPr/>
        </p:nvSpPr>
        <p:spPr>
          <a:xfrm rot="4721273" flipH="1">
            <a:off x="-1013092" y="2000104"/>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231" name="Google Shape;231;p28"/>
          <p:cNvGrpSpPr/>
          <p:nvPr/>
        </p:nvGrpSpPr>
        <p:grpSpPr>
          <a:xfrm>
            <a:off x="5940775" y="946396"/>
            <a:ext cx="857867" cy="857867"/>
            <a:chOff x="0" y="0"/>
            <a:chExt cx="812800" cy="812800"/>
          </a:xfrm>
        </p:grpSpPr>
        <p:sp>
          <p:nvSpPr>
            <p:cNvPr id="232" name="Google Shape;232;p2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 name="Google Shape;233;p28"/>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34" name="Google Shape;234;p28"/>
          <p:cNvGrpSpPr/>
          <p:nvPr/>
        </p:nvGrpSpPr>
        <p:grpSpPr>
          <a:xfrm>
            <a:off x="6592862" y="2226096"/>
            <a:ext cx="604566" cy="604566"/>
            <a:chOff x="0" y="0"/>
            <a:chExt cx="812800" cy="812800"/>
          </a:xfrm>
        </p:grpSpPr>
        <p:sp>
          <p:nvSpPr>
            <p:cNvPr id="235" name="Google Shape;235;p2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 name="Google Shape;236;p28"/>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37" name="Google Shape;237;p28"/>
          <p:cNvGrpSpPr/>
          <p:nvPr/>
        </p:nvGrpSpPr>
        <p:grpSpPr>
          <a:xfrm>
            <a:off x="5825201" y="681913"/>
            <a:ext cx="637633" cy="637633"/>
            <a:chOff x="0" y="0"/>
            <a:chExt cx="812800" cy="812800"/>
          </a:xfrm>
        </p:grpSpPr>
        <p:sp>
          <p:nvSpPr>
            <p:cNvPr id="238" name="Google Shape;238;p2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Google Shape;239;p28"/>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40" name="Google Shape;240;p28"/>
          <p:cNvSpPr/>
          <p:nvPr/>
        </p:nvSpPr>
        <p:spPr>
          <a:xfrm>
            <a:off x="16402348" y="8544023"/>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1" name="Google Shape;241;p28"/>
          <p:cNvSpPr txBox="1"/>
          <p:nvPr/>
        </p:nvSpPr>
        <p:spPr>
          <a:xfrm>
            <a:off x="8860936" y="1742977"/>
            <a:ext cx="8491224" cy="7407156"/>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150"/>
              </a:spcBef>
              <a:spcAft>
                <a:spcPts val="0"/>
              </a:spcAft>
              <a:buClr>
                <a:srgbClr val="000000"/>
              </a:buClr>
              <a:buSzPts val="2400"/>
              <a:buFont typeface="Arial"/>
              <a:buNone/>
            </a:pPr>
            <a:r>
              <a:rPr lang="en-US" sz="2400" b="0" i="0" u="none" strike="noStrike" cap="none" dirty="0">
                <a:solidFill>
                  <a:srgbClr val="000000"/>
                </a:solidFill>
                <a:latin typeface="Poppins"/>
                <a:ea typeface="Poppins"/>
                <a:cs typeface="Poppins"/>
                <a:sym typeface="Poppins"/>
              </a:rPr>
              <a:t>Pressure in VET contexts can arise from last-minute employer changes, work-based learning placement cancellations, resource shortages, </a:t>
            </a:r>
            <a:r>
              <a:rPr lang="en-US" sz="2400" b="0" i="0" u="none" strike="noStrike" cap="none" dirty="0" err="1">
                <a:solidFill>
                  <a:srgbClr val="000000"/>
                </a:solidFill>
                <a:latin typeface="Poppins"/>
                <a:ea typeface="Poppins"/>
                <a:cs typeface="Poppins"/>
                <a:sym typeface="Poppins"/>
              </a:rPr>
              <a:t>behavioural</a:t>
            </a:r>
            <a:r>
              <a:rPr lang="en-US" sz="2400" b="0" i="0" u="none" strike="noStrike" cap="none" dirty="0">
                <a:solidFill>
                  <a:srgbClr val="000000"/>
                </a:solidFill>
                <a:latin typeface="Poppins"/>
                <a:ea typeface="Poppins"/>
                <a:cs typeface="Poppins"/>
                <a:sym typeface="Poppins"/>
              </a:rPr>
              <a:t> challenges, technology failure, and shifting assessment requirements.</a:t>
            </a:r>
            <a:endParaRPr dirty="0"/>
          </a:p>
          <a:p>
            <a:pPr marL="0" marR="0" lvl="0" indent="0" algn="l" rtl="0">
              <a:lnSpc>
                <a:spcPct val="130009"/>
              </a:lnSpc>
              <a:spcBef>
                <a:spcPts val="150"/>
              </a:spcBef>
              <a:spcAft>
                <a:spcPts val="0"/>
              </a:spcAft>
              <a:buClr>
                <a:srgbClr val="000000"/>
              </a:buClr>
              <a:buSzPts val="2400"/>
              <a:buFont typeface="Arial"/>
              <a:buNone/>
            </a:pPr>
            <a:endParaRPr sz="2400" b="1" i="0" u="none" strike="noStrike" cap="none" dirty="0">
              <a:solidFill>
                <a:srgbClr val="17B8BB"/>
              </a:solidFill>
              <a:latin typeface="Poppins"/>
              <a:ea typeface="Poppins"/>
              <a:cs typeface="Poppins"/>
              <a:sym typeface="Poppins"/>
            </a:endParaRPr>
          </a:p>
          <a:p>
            <a:pPr marL="0" marR="0" lvl="0" indent="0" algn="l" rtl="0">
              <a:lnSpc>
                <a:spcPct val="130009"/>
              </a:lnSpc>
              <a:spcBef>
                <a:spcPts val="150"/>
              </a:spcBef>
              <a:spcAft>
                <a:spcPts val="0"/>
              </a:spcAft>
              <a:buClr>
                <a:srgbClr val="000000"/>
              </a:buClr>
              <a:buSzPts val="2400"/>
              <a:buFont typeface="Arial"/>
              <a:buNone/>
            </a:pPr>
            <a:r>
              <a:rPr lang="en-US" sz="2400" b="1" i="0" u="none" strike="noStrike" cap="none" dirty="0">
                <a:solidFill>
                  <a:srgbClr val="17B8BB"/>
                </a:solidFill>
                <a:latin typeface="Poppins"/>
                <a:ea typeface="Poppins"/>
                <a:cs typeface="Poppins"/>
                <a:sym typeface="Poppins"/>
              </a:rPr>
              <a:t>Pressure Mapping Exercise</a:t>
            </a:r>
            <a:endParaRPr dirty="0"/>
          </a:p>
          <a:p>
            <a:pPr marL="0" marR="0" lvl="0" indent="0" algn="l" rtl="0">
              <a:lnSpc>
                <a:spcPct val="130009"/>
              </a:lnSpc>
              <a:spcBef>
                <a:spcPts val="150"/>
              </a:spcBef>
              <a:spcAft>
                <a:spcPts val="0"/>
              </a:spcAft>
              <a:buClr>
                <a:srgbClr val="000000"/>
              </a:buClr>
              <a:buSzPts val="2400"/>
              <a:buFont typeface="Arial"/>
              <a:buNone/>
            </a:pPr>
            <a:r>
              <a:rPr lang="en-US" sz="2400" b="0" i="0" u="none" strike="noStrike" cap="none" dirty="0">
                <a:solidFill>
                  <a:srgbClr val="000000"/>
                </a:solidFill>
                <a:latin typeface="Poppins"/>
                <a:ea typeface="Poppins"/>
                <a:cs typeface="Poppins"/>
                <a:sym typeface="Poppins"/>
              </a:rPr>
              <a:t>Identify three common stress triggers in your VET context. For each, ask:</a:t>
            </a:r>
            <a:endParaRPr dirty="0"/>
          </a:p>
          <a:p>
            <a:pPr marL="0" marR="0" lvl="0" indent="0" algn="l" rtl="0">
              <a:lnSpc>
                <a:spcPct val="130009"/>
              </a:lnSpc>
              <a:spcBef>
                <a:spcPts val="150"/>
              </a:spcBef>
              <a:spcAft>
                <a:spcPts val="0"/>
              </a:spcAft>
              <a:buClr>
                <a:srgbClr val="000000"/>
              </a:buClr>
              <a:buSzPts val="2400"/>
              <a:buFont typeface="Arial"/>
              <a:buNone/>
            </a:pPr>
            <a:endParaRPr sz="2400" b="0" i="0" u="none" strike="noStrike" cap="none" dirty="0">
              <a:solidFill>
                <a:srgbClr val="000000"/>
              </a:solidFill>
              <a:latin typeface="Poppins"/>
              <a:ea typeface="Poppins"/>
              <a:cs typeface="Poppins"/>
              <a:sym typeface="Poppins"/>
            </a:endParaRPr>
          </a:p>
          <a:p>
            <a:pPr marL="0" marR="0" lvl="0" indent="0" algn="l" rtl="0">
              <a:lnSpc>
                <a:spcPct val="130009"/>
              </a:lnSpc>
              <a:spcBef>
                <a:spcPts val="150"/>
              </a:spcBef>
              <a:spcAft>
                <a:spcPts val="0"/>
              </a:spcAft>
              <a:buClr>
                <a:srgbClr val="000000"/>
              </a:buClr>
              <a:buSzPts val="2400"/>
              <a:buFont typeface="Arial"/>
              <a:buNone/>
            </a:pPr>
            <a:r>
              <a:rPr lang="en-US" sz="2400" b="0" i="0" u="none" strike="noStrike" cap="none" dirty="0">
                <a:solidFill>
                  <a:srgbClr val="000000"/>
                </a:solidFill>
                <a:latin typeface="Poppins"/>
                <a:ea typeface="Poppins"/>
                <a:cs typeface="Poppins"/>
                <a:sym typeface="Poppins"/>
              </a:rPr>
              <a:t>What is your usual response?</a:t>
            </a:r>
            <a:endParaRPr dirty="0"/>
          </a:p>
          <a:p>
            <a:pPr marL="0" marR="0" lvl="0" indent="0" algn="l" rtl="0">
              <a:lnSpc>
                <a:spcPct val="130009"/>
              </a:lnSpc>
              <a:spcBef>
                <a:spcPts val="150"/>
              </a:spcBef>
              <a:spcAft>
                <a:spcPts val="0"/>
              </a:spcAft>
              <a:buClr>
                <a:srgbClr val="000000"/>
              </a:buClr>
              <a:buSzPts val="2400"/>
              <a:buFont typeface="Arial"/>
              <a:buNone/>
            </a:pPr>
            <a:r>
              <a:rPr lang="en-US" sz="2400" b="0" i="0" u="none" strike="noStrike" cap="none" dirty="0">
                <a:solidFill>
                  <a:srgbClr val="000000"/>
                </a:solidFill>
                <a:latin typeface="Poppins"/>
                <a:ea typeface="Poppins"/>
                <a:cs typeface="Poppins"/>
                <a:sym typeface="Poppins"/>
              </a:rPr>
              <a:t>What alternative response would model calm professionalism?</a:t>
            </a:r>
            <a:endParaRPr dirty="0"/>
          </a:p>
          <a:p>
            <a:pPr marL="0" marR="0" lvl="0" indent="0" algn="l" rtl="0">
              <a:lnSpc>
                <a:spcPct val="130009"/>
              </a:lnSpc>
              <a:spcBef>
                <a:spcPts val="150"/>
              </a:spcBef>
              <a:spcAft>
                <a:spcPts val="0"/>
              </a:spcAft>
              <a:buClr>
                <a:srgbClr val="000000"/>
              </a:buClr>
              <a:buSzPts val="2400"/>
              <a:buFont typeface="Arial"/>
              <a:buNone/>
            </a:pPr>
            <a:r>
              <a:rPr lang="en-US" sz="2400" b="0" i="0" u="none" strike="noStrike" cap="none" dirty="0">
                <a:solidFill>
                  <a:srgbClr val="000000"/>
                </a:solidFill>
                <a:latin typeface="Poppins"/>
                <a:ea typeface="Poppins"/>
                <a:cs typeface="Poppins"/>
                <a:sym typeface="Poppins"/>
              </a:rPr>
              <a:t>What sentence could you use to reassure learners during disruption?</a:t>
            </a:r>
            <a:endParaRPr dirty="0"/>
          </a:p>
        </p:txBody>
      </p:sp>
      <p:sp>
        <p:nvSpPr>
          <p:cNvPr id="242" name="Google Shape;242;p28"/>
          <p:cNvSpPr txBox="1"/>
          <p:nvPr/>
        </p:nvSpPr>
        <p:spPr>
          <a:xfrm>
            <a:off x="8587599" y="1026821"/>
            <a:ext cx="9880982" cy="486928"/>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Pressure Mapping: A Reflective Exercise</a:t>
            </a:r>
            <a:endParaRPr/>
          </a:p>
        </p:txBody>
      </p:sp>
      <p:pic>
        <p:nvPicPr>
          <p:cNvPr id="3" name="Picture 2">
            <a:extLst>
              <a:ext uri="{FF2B5EF4-FFF2-40B4-BE49-F238E27FC236}">
                <a16:creationId xmlns:a16="http://schemas.microsoft.com/office/drawing/2014/main" id="{5E454EDF-A9FF-F9EA-937E-1A5ACABDD1AA}"/>
              </a:ext>
            </a:extLst>
          </p:cNvPr>
          <p:cNvPicPr>
            <a:picLocks noChangeAspect="1"/>
          </p:cNvPicPr>
          <p:nvPr/>
        </p:nvPicPr>
        <p:blipFill>
          <a:blip r:embed="rId6"/>
          <a:stretch>
            <a:fillRect/>
          </a:stretch>
        </p:blipFill>
        <p:spPr>
          <a:xfrm>
            <a:off x="13528090" y="8941091"/>
            <a:ext cx="2352675" cy="63817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grpSp>
        <p:nvGrpSpPr>
          <p:cNvPr id="247" name="Google Shape;247;p29"/>
          <p:cNvGrpSpPr/>
          <p:nvPr/>
        </p:nvGrpSpPr>
        <p:grpSpPr>
          <a:xfrm>
            <a:off x="-1" y="4584074"/>
            <a:ext cx="18288001" cy="6357176"/>
            <a:chOff x="0" y="0"/>
            <a:chExt cx="5661114" cy="1674318"/>
          </a:xfrm>
        </p:grpSpPr>
        <p:sp>
          <p:nvSpPr>
            <p:cNvPr id="248" name="Google Shape;248;p29"/>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9" name="Google Shape;249;p29"/>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50" name="Google Shape;250;p29"/>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1" name="Google Shape;251;p29"/>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2" name="Google Shape;252;p29"/>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3" name="Google Shape;253;p29"/>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4" name="Google Shape;254;p29"/>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5" name="Google Shape;255;p29"/>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6" name="Google Shape;256;p29"/>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7" name="Google Shape;257;p29"/>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8" name="Google Shape;258;p29"/>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9" name="Google Shape;259;p29"/>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0" name="Google Shape;260;p29"/>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1" name="Google Shape;261;p29"/>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2" name="Google Shape;262;p29"/>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3" name="Google Shape;263;p29"/>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4" name="Google Shape;264;p29"/>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5" name="Google Shape;265;p29"/>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6" name="Google Shape;266;p29"/>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7" name="Google Shape;267;p29"/>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268" name="Google Shape;268;p29"/>
          <p:cNvGrpSpPr/>
          <p:nvPr/>
        </p:nvGrpSpPr>
        <p:grpSpPr>
          <a:xfrm>
            <a:off x="-1342907" y="9913239"/>
            <a:ext cx="20973813" cy="837562"/>
            <a:chOff x="0" y="-57150"/>
            <a:chExt cx="11607985" cy="463550"/>
          </a:xfrm>
        </p:grpSpPr>
        <p:sp>
          <p:nvSpPr>
            <p:cNvPr id="269" name="Google Shape;269;p29"/>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 name="Google Shape;270;p29"/>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71" name="Google Shape;271;p29"/>
          <p:cNvGrpSpPr/>
          <p:nvPr/>
        </p:nvGrpSpPr>
        <p:grpSpPr>
          <a:xfrm>
            <a:off x="4131384" y="9913239"/>
            <a:ext cx="10025232" cy="837562"/>
            <a:chOff x="0" y="-57150"/>
            <a:chExt cx="5548478" cy="463550"/>
          </a:xfrm>
        </p:grpSpPr>
        <p:sp>
          <p:nvSpPr>
            <p:cNvPr id="272" name="Google Shape;272;p29"/>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 name="Google Shape;273;p29"/>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74" name="Google Shape;274;p29"/>
          <p:cNvSpPr txBox="1"/>
          <p:nvPr/>
        </p:nvSpPr>
        <p:spPr>
          <a:xfrm>
            <a:off x="5374682" y="1019175"/>
            <a:ext cx="8533047" cy="1564787"/>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Embedding Adaptability into Teaching Practice</a:t>
            </a:r>
            <a:endParaRPr sz="1400" b="0" i="0" u="none" strike="noStrike" cap="none">
              <a:solidFill>
                <a:srgbClr val="000000"/>
              </a:solidFill>
              <a:latin typeface="Arial"/>
              <a:ea typeface="Arial"/>
              <a:cs typeface="Arial"/>
              <a:sym typeface="Arial"/>
            </a:endParaRPr>
          </a:p>
        </p:txBody>
      </p:sp>
      <p:sp>
        <p:nvSpPr>
          <p:cNvPr id="275" name="Google Shape;275;p29"/>
          <p:cNvSpPr txBox="1"/>
          <p:nvPr/>
        </p:nvSpPr>
        <p:spPr>
          <a:xfrm>
            <a:off x="1202750" y="7016998"/>
            <a:ext cx="3444702" cy="7302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Designing tasks where constraints shift deliberately.</a:t>
            </a:r>
            <a:endParaRPr sz="1400" b="0" i="0" u="none" strike="noStrike" cap="none">
              <a:solidFill>
                <a:srgbClr val="000000"/>
              </a:solidFill>
              <a:latin typeface="Arial"/>
              <a:ea typeface="Arial"/>
              <a:cs typeface="Arial"/>
              <a:sym typeface="Arial"/>
            </a:endParaRPr>
          </a:p>
        </p:txBody>
      </p:sp>
      <p:sp>
        <p:nvSpPr>
          <p:cNvPr id="276" name="Google Shape;276;p29"/>
          <p:cNvSpPr txBox="1"/>
          <p:nvPr/>
        </p:nvSpPr>
        <p:spPr>
          <a:xfrm>
            <a:off x="1297793" y="6042689"/>
            <a:ext cx="3175609"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Shifting Constraints</a:t>
            </a:r>
            <a:endParaRPr sz="1400" b="0" i="0" u="none" strike="noStrike" cap="none">
              <a:solidFill>
                <a:srgbClr val="000000"/>
              </a:solidFill>
              <a:latin typeface="Arial"/>
              <a:ea typeface="Arial"/>
              <a:cs typeface="Arial"/>
              <a:sym typeface="Arial"/>
            </a:endParaRPr>
          </a:p>
        </p:txBody>
      </p:sp>
      <p:sp>
        <p:nvSpPr>
          <p:cNvPr id="277" name="Google Shape;277;p29"/>
          <p:cNvSpPr txBox="1"/>
          <p:nvPr/>
        </p:nvSpPr>
        <p:spPr>
          <a:xfrm>
            <a:off x="5434874" y="6966239"/>
            <a:ext cx="3713796" cy="3651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Rotating leadership roles.</a:t>
            </a:r>
            <a:endParaRPr sz="1400" b="0" i="0" u="none" strike="noStrike" cap="none">
              <a:solidFill>
                <a:srgbClr val="000000"/>
              </a:solidFill>
              <a:latin typeface="Arial"/>
              <a:ea typeface="Arial"/>
              <a:cs typeface="Arial"/>
              <a:sym typeface="Arial"/>
            </a:endParaRPr>
          </a:p>
        </p:txBody>
      </p:sp>
      <p:sp>
        <p:nvSpPr>
          <p:cNvPr id="278" name="Google Shape;278;p29"/>
          <p:cNvSpPr txBox="1"/>
          <p:nvPr/>
        </p:nvSpPr>
        <p:spPr>
          <a:xfrm>
            <a:off x="5200743" y="6042689"/>
            <a:ext cx="3715643"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Rotating Roles</a:t>
            </a:r>
            <a:endParaRPr sz="1400" b="0" i="0" u="none" strike="noStrike" cap="none">
              <a:solidFill>
                <a:srgbClr val="000000"/>
              </a:solidFill>
              <a:latin typeface="Arial"/>
              <a:ea typeface="Arial"/>
              <a:cs typeface="Arial"/>
              <a:sym typeface="Arial"/>
            </a:endParaRPr>
          </a:p>
        </p:txBody>
      </p:sp>
      <p:sp>
        <p:nvSpPr>
          <p:cNvPr id="279" name="Google Shape;279;p29"/>
          <p:cNvSpPr txBox="1"/>
          <p:nvPr/>
        </p:nvSpPr>
        <p:spPr>
          <a:xfrm>
            <a:off x="9936093" y="6963739"/>
            <a:ext cx="2588781" cy="7302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Including time-bound re-planning exercises.</a:t>
            </a:r>
            <a:endParaRPr sz="1400" b="0" i="0" u="none" strike="noStrike" cap="none">
              <a:solidFill>
                <a:srgbClr val="000000"/>
              </a:solidFill>
              <a:latin typeface="Arial"/>
              <a:ea typeface="Arial"/>
              <a:cs typeface="Arial"/>
              <a:sym typeface="Arial"/>
            </a:endParaRPr>
          </a:p>
        </p:txBody>
      </p:sp>
      <p:sp>
        <p:nvSpPr>
          <p:cNvPr id="280" name="Google Shape;280;p29"/>
          <p:cNvSpPr txBox="1"/>
          <p:nvPr/>
        </p:nvSpPr>
        <p:spPr>
          <a:xfrm>
            <a:off x="9547648" y="6042689"/>
            <a:ext cx="3365670"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Re-Planning</a:t>
            </a:r>
            <a:endParaRPr sz="1400" b="0" i="0" u="none" strike="noStrike" cap="none">
              <a:solidFill>
                <a:srgbClr val="000000"/>
              </a:solidFill>
              <a:latin typeface="Arial"/>
              <a:ea typeface="Arial"/>
              <a:cs typeface="Arial"/>
              <a:sym typeface="Arial"/>
            </a:endParaRPr>
          </a:p>
        </p:txBody>
      </p:sp>
      <p:sp>
        <p:nvSpPr>
          <p:cNvPr id="281" name="Google Shape;281;p29"/>
          <p:cNvSpPr txBox="1"/>
          <p:nvPr/>
        </p:nvSpPr>
        <p:spPr>
          <a:xfrm>
            <a:off x="14156616" y="6711251"/>
            <a:ext cx="2789281"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Debriefing emotional responses alongside technical performance.</a:t>
            </a:r>
            <a:endParaRPr sz="1400" b="0" i="0" u="none" strike="noStrike" cap="none">
              <a:solidFill>
                <a:srgbClr val="000000"/>
              </a:solidFill>
              <a:latin typeface="Arial"/>
              <a:ea typeface="Arial"/>
              <a:cs typeface="Arial"/>
              <a:sym typeface="Arial"/>
            </a:endParaRPr>
          </a:p>
        </p:txBody>
      </p:sp>
      <p:sp>
        <p:nvSpPr>
          <p:cNvPr id="282" name="Google Shape;282;p29"/>
          <p:cNvSpPr txBox="1"/>
          <p:nvPr/>
        </p:nvSpPr>
        <p:spPr>
          <a:xfrm>
            <a:off x="13545504" y="6042689"/>
            <a:ext cx="3713796"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Debrief Emotions</a:t>
            </a:r>
            <a:endParaRPr sz="1400" b="0" i="0" u="none" strike="noStrike" cap="none">
              <a:solidFill>
                <a:srgbClr val="000000"/>
              </a:solidFill>
              <a:latin typeface="Arial"/>
              <a:ea typeface="Arial"/>
              <a:cs typeface="Arial"/>
              <a:sym typeface="Arial"/>
            </a:endParaRPr>
          </a:p>
        </p:txBody>
      </p:sp>
      <p:sp>
        <p:nvSpPr>
          <p:cNvPr id="283" name="Google Shape;283;p29"/>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4" name="Google Shape;284;p29"/>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pic>
        <p:nvPicPr>
          <p:cNvPr id="289" name="Google Shape;289;p30"/>
          <p:cNvPicPr preferRelativeResize="0"/>
          <p:nvPr/>
        </p:nvPicPr>
        <p:blipFill rotWithShape="1">
          <a:blip r:embed="rId3">
            <a:alphaModFix/>
          </a:blip>
          <a:srcRect l="21255" r="33084"/>
          <a:stretch/>
        </p:blipFill>
        <p:spPr>
          <a:xfrm>
            <a:off x="-11504" y="0"/>
            <a:ext cx="7046485" cy="10287000"/>
          </a:xfrm>
          <a:prstGeom prst="rect">
            <a:avLst/>
          </a:prstGeom>
          <a:noFill/>
          <a:ln>
            <a:noFill/>
          </a:ln>
        </p:spPr>
      </p:pic>
      <p:sp>
        <p:nvSpPr>
          <p:cNvPr id="290" name="Google Shape;290;p30"/>
          <p:cNvSpPr/>
          <p:nvPr/>
        </p:nvSpPr>
        <p:spPr>
          <a:xfrm rot="4721273" flipH="1">
            <a:off x="-59817" y="2861253"/>
            <a:ext cx="14314219" cy="2592652"/>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291" name="Google Shape;291;p30"/>
          <p:cNvGrpSpPr/>
          <p:nvPr/>
        </p:nvGrpSpPr>
        <p:grpSpPr>
          <a:xfrm>
            <a:off x="5940775" y="946396"/>
            <a:ext cx="857867" cy="857867"/>
            <a:chOff x="0" y="0"/>
            <a:chExt cx="812800" cy="812800"/>
          </a:xfrm>
        </p:grpSpPr>
        <p:sp>
          <p:nvSpPr>
            <p:cNvPr id="292" name="Google Shape;292;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 name="Google Shape;293;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94" name="Google Shape;294;p30"/>
          <p:cNvGrpSpPr/>
          <p:nvPr/>
        </p:nvGrpSpPr>
        <p:grpSpPr>
          <a:xfrm>
            <a:off x="6592862" y="2226096"/>
            <a:ext cx="604566" cy="604566"/>
            <a:chOff x="0" y="0"/>
            <a:chExt cx="812800" cy="812800"/>
          </a:xfrm>
        </p:grpSpPr>
        <p:sp>
          <p:nvSpPr>
            <p:cNvPr id="295" name="Google Shape;295;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6" name="Google Shape;296;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97" name="Google Shape;297;p30"/>
          <p:cNvGrpSpPr/>
          <p:nvPr/>
        </p:nvGrpSpPr>
        <p:grpSpPr>
          <a:xfrm>
            <a:off x="5825201" y="681913"/>
            <a:ext cx="637633" cy="637633"/>
            <a:chOff x="0" y="0"/>
            <a:chExt cx="812800" cy="812800"/>
          </a:xfrm>
        </p:grpSpPr>
        <p:sp>
          <p:nvSpPr>
            <p:cNvPr id="298" name="Google Shape;298;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9" name="Google Shape;299;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00" name="Google Shape;300;p30"/>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1" name="Google Shape;301;p30"/>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2" name="Google Shape;302;p30"/>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3" name="Google Shape;303;p30"/>
          <p:cNvSpPr txBox="1"/>
          <p:nvPr/>
        </p:nvSpPr>
        <p:spPr>
          <a:xfrm>
            <a:off x="8797961" y="2528379"/>
            <a:ext cx="9010353" cy="4321183"/>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Modern workplaces demand flexibility. Tasks can evolve mid-project. Clients revise specifications. Budgets shrink. Timelines compress. Regulations update.</a:t>
            </a:r>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If learners only experience perfectly structured classroom tasks, they are unprepared for workplace realities.</a:t>
            </a:r>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When change is introduced in a psychologically safe way, learners learn that uncertainty is manageable.</a:t>
            </a:r>
            <a:endParaRPr sz="2400" b="0" i="0" u="none" strike="noStrike" cap="none">
              <a:solidFill>
                <a:srgbClr val="000000"/>
              </a:solidFill>
              <a:latin typeface="Arial"/>
              <a:ea typeface="Arial"/>
              <a:cs typeface="Arial"/>
              <a:sym typeface="Arial"/>
            </a:endParaRPr>
          </a:p>
        </p:txBody>
      </p:sp>
      <p:sp>
        <p:nvSpPr>
          <p:cNvPr id="304" name="Google Shape;304;p30"/>
          <p:cNvSpPr txBox="1"/>
          <p:nvPr/>
        </p:nvSpPr>
        <p:spPr>
          <a:xfrm>
            <a:off x="6144017" y="1108256"/>
            <a:ext cx="11125043" cy="973856"/>
          </a:xfrm>
          <a:prstGeom prst="rect">
            <a:avLst/>
          </a:prstGeom>
          <a:noFill/>
          <a:ln>
            <a:noFill/>
          </a:ln>
        </p:spPr>
        <p:txBody>
          <a:bodyPr spcFirstLastPara="1" wrap="square" lIns="0" tIns="0" rIns="0" bIns="0" anchor="t" anchorCtr="0">
            <a:spAutoFit/>
          </a:bodyPr>
          <a:lstStyle/>
          <a:p>
            <a:pPr marL="0" marR="0" lvl="0" indent="0" algn="r"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Section 3: Preparing Learners for Changing Workplace Expectations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1204</Words>
  <Application>Microsoft Office PowerPoint</Application>
  <PresentationFormat>Custom</PresentationFormat>
  <Paragraphs>138</Paragraphs>
  <Slides>16</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Poppins</vt:lpstr>
      <vt:lpstr>Poppins Medium</vt:lpstr>
      <vt:lpstr>Arial</vt:lpstr>
      <vt:lpstr>Calibri</vt:lpstr>
      <vt:lpstr>Poppins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Laurence Cole</dc:creator>
  <cp:lastModifiedBy>Beatrice Fredducci</cp:lastModifiedBy>
  <cp:revision>1</cp:revision>
  <dcterms:created xsi:type="dcterms:W3CDTF">2006-08-16T00:00:00Z</dcterms:created>
  <dcterms:modified xsi:type="dcterms:W3CDTF">2026-09-01T08:48:53Z</dcterms:modified>
</cp:coreProperties>
</file>