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18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18288000" cy="10287000"/>
  <p:notesSz cx="6858000" cy="9144000"/>
  <p:embeddedFontLst>
    <p:embeddedFont>
      <p:font typeface="Poppins" panose="00000500000000000000" pitchFamily="2" charset="0"/>
      <p:regular r:id="rId19"/>
      <p:bold r:id="rId20"/>
      <p:italic r:id="rId21"/>
      <p:boldItalic r:id="rId22"/>
    </p:embeddedFont>
    <p:embeddedFont>
      <p:font typeface="Poppins Medium" panose="00000600000000000000" pitchFamily="2" charset="0"/>
      <p:regular r:id="rId23"/>
      <p:bold r:id="rId24"/>
      <p:italic r:id="rId25"/>
      <p:boldItalic r:id="rId26"/>
    </p:embeddedFont>
    <p:embeddedFont>
      <p:font typeface="Poppins SemiBold" panose="00000700000000000000" pitchFamily="2" charset="0"/>
      <p:regular r:id="rId27"/>
      <p:bold r:id="rId28"/>
      <p:italic r:id="rId29"/>
      <p:boldItalic r:id="rId30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34" roundtripDataSignature="AMtx7mjYT32lSF3Q+6wmqTHWAxJiHWDge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43" d="100"/>
          <a:sy n="43" d="100"/>
        </p:scale>
        <p:origin x="20" y="6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26" Type="http://schemas.openxmlformats.org/officeDocument/2006/relationships/font" Target="fonts/font8.fntdata"/><Relationship Id="rId3" Type="http://schemas.openxmlformats.org/officeDocument/2006/relationships/slide" Target="slides/slide2.xml"/><Relationship Id="rId21" Type="http://schemas.openxmlformats.org/officeDocument/2006/relationships/font" Target="fonts/font3.fntdata"/><Relationship Id="rId34" Type="http://customschemas.google.com/relationships/presentationmetadata" Target="meta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7.fntdata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2.fntdata"/><Relationship Id="rId29" Type="http://schemas.openxmlformats.org/officeDocument/2006/relationships/font" Target="fonts/font11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6.fntdata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5.fntdata"/><Relationship Id="rId28" Type="http://schemas.openxmlformats.org/officeDocument/2006/relationships/font" Target="fonts/font10.fntdata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font" Target="fonts/font1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4.fntdata"/><Relationship Id="rId27" Type="http://schemas.openxmlformats.org/officeDocument/2006/relationships/font" Target="fonts/font9.fntdata"/><Relationship Id="rId30" Type="http://schemas.openxmlformats.org/officeDocument/2006/relationships/font" Target="fonts/font12.fntdata"/><Relationship Id="rId35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" name="Google Shape;312;p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313" name="Google Shape;313;p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3" name="Google Shape;323;p3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324" name="Google Shape;324;p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" name="Google Shape;343;p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344" name="Google Shape;344;p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4" name="Google Shape;364;p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65" name="Google Shape;365;p3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5" name="Google Shape;385;p3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386" name="Google Shape;386;p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7" name="Google Shape;427;p3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428" name="Google Shape;428;p3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9" name="Google Shape;449;p3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450" name="Google Shape;450;p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13" name="Google Shape;113;p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34" name="Google Shape;134;p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55" name="Google Shape;155;p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p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82" name="Google Shape;182;p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p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09" name="Google Shape;209;p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Google Shape;229;p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30" name="Google Shape;230;p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Google Shape;249;p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50" name="Google Shape;250;p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Google Shape;291;p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92" name="Google Shape;292;p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11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11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" name="Google Shape;14;p11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20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20"/>
          <p:cNvSpPr txBox="1">
            <a:spLocks noGrp="1"/>
          </p:cNvSpPr>
          <p:nvPr>
            <p:ph type="body" idx="1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20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20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20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21"/>
          <p:cNvSpPr txBox="1">
            <a:spLocks noGrp="1"/>
          </p:cNvSpPr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21"/>
          <p:cNvSpPr txBox="1">
            <a:spLocks noGrp="1"/>
          </p:cNvSpPr>
          <p:nvPr>
            <p:ph type="body" idx="1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21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21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21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12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12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8" name="Google Shape;18;p12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12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12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13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13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" name="Google Shape;24;p13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13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13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14"/>
          <p:cNvSpPr txBox="1"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sz="4000" b="1" cap="none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14"/>
          <p:cNvSpPr txBox="1"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0" name="Google Shape;30;p14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14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14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15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15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36" name="Google Shape;36;p15"/>
          <p:cNvSpPr txBox="1">
            <a:spLocks noGrp="1"/>
          </p:cNvSpPr>
          <p:nvPr>
            <p:ph type="body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37" name="Google Shape;37;p15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15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15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16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16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3" name="Google Shape;43;p16"/>
          <p:cNvSpPr txBox="1">
            <a:spLocks noGrp="1"/>
          </p:cNvSpPr>
          <p:nvPr>
            <p:ph type="body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44" name="Google Shape;44;p16"/>
          <p:cNvSpPr txBox="1">
            <a:spLocks noGrp="1"/>
          </p:cNvSpPr>
          <p:nvPr>
            <p:ph type="body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5" name="Google Shape;45;p16"/>
          <p:cNvSpPr txBox="1">
            <a:spLocks noGrp="1"/>
          </p:cNvSpPr>
          <p:nvPr>
            <p:ph type="body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46" name="Google Shape;46;p16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16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16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17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17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17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17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8"/>
          <p:cNvSpPr txBox="1"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18"/>
          <p:cNvSpPr txBox="1">
            <a:spLocks noGrp="1"/>
          </p:cNvSpPr>
          <p:nvPr>
            <p:ph type="body"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marL="1371600" lvl="2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marL="2286000" lvl="4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marL="2743200" lvl="5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7" name="Google Shape;57;p18"/>
          <p:cNvSpPr txBox="1">
            <a:spLocks noGrp="1"/>
          </p:cNvSpPr>
          <p:nvPr>
            <p:ph type="body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58" name="Google Shape;58;p18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18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8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9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9"/>
          <p:cNvSpPr>
            <a:spLocks noGrp="1"/>
          </p:cNvSpPr>
          <p:nvPr>
            <p:ph type="pic" idx="2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9"/>
          <p:cNvSpPr txBox="1">
            <a:spLocks noGrp="1"/>
          </p:cNvSpPr>
          <p:nvPr>
            <p:ph type="body" idx="1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65" name="Google Shape;65;p19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9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9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0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10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318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10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10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10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hyperlink" Target="https://creativecommons.org/licenses/by/4.0/" TargetMode="External"/><Relationship Id="rId13" Type="http://schemas.openxmlformats.org/officeDocument/2006/relationships/image" Target="../media/image10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12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image" Target="../media/image8.png"/><Relationship Id="rId5" Type="http://schemas.openxmlformats.org/officeDocument/2006/relationships/image" Target="../media/image3.png"/><Relationship Id="rId15" Type="http://schemas.openxmlformats.org/officeDocument/2006/relationships/image" Target="../media/image12.png"/><Relationship Id="rId10" Type="http://schemas.openxmlformats.org/officeDocument/2006/relationships/image" Target="../media/image7.png"/><Relationship Id="rId4" Type="http://schemas.openxmlformats.org/officeDocument/2006/relationships/image" Target="../media/image2.jpg"/><Relationship Id="rId9" Type="http://schemas.openxmlformats.org/officeDocument/2006/relationships/image" Target="../media/image6.png"/><Relationship Id="rId14" Type="http://schemas.openxmlformats.org/officeDocument/2006/relationships/image" Target="../media/image1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8.png"/><Relationship Id="rId4" Type="http://schemas.openxmlformats.org/officeDocument/2006/relationships/image" Target="../media/image3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38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27.jpg"/><Relationship Id="rId4" Type="http://schemas.openxmlformats.org/officeDocument/2006/relationships/image" Target="../media/image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7" Type="http://schemas.openxmlformats.org/officeDocument/2006/relationships/image" Target="../media/image39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png"/><Relationship Id="rId5" Type="http://schemas.openxmlformats.org/officeDocument/2006/relationships/image" Target="../media/image3.png"/><Relationship Id="rId4" Type="http://schemas.openxmlformats.org/officeDocument/2006/relationships/image" Target="../media/image1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13" Type="http://schemas.openxmlformats.org/officeDocument/2006/relationships/image" Target="../media/image16.png"/><Relationship Id="rId3" Type="http://schemas.openxmlformats.org/officeDocument/2006/relationships/image" Target="../media/image22.png"/><Relationship Id="rId7" Type="http://schemas.openxmlformats.org/officeDocument/2006/relationships/image" Target="../media/image32.png"/><Relationship Id="rId12" Type="http://schemas.openxmlformats.org/officeDocument/2006/relationships/image" Target="../media/image1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1.png"/><Relationship Id="rId11" Type="http://schemas.openxmlformats.org/officeDocument/2006/relationships/image" Target="../media/image19.png"/><Relationship Id="rId5" Type="http://schemas.openxmlformats.org/officeDocument/2006/relationships/image" Target="../media/image30.png"/><Relationship Id="rId10" Type="http://schemas.openxmlformats.org/officeDocument/2006/relationships/image" Target="../media/image18.png"/><Relationship Id="rId4" Type="http://schemas.openxmlformats.org/officeDocument/2006/relationships/image" Target="../media/image29.png"/><Relationship Id="rId9" Type="http://schemas.openxmlformats.org/officeDocument/2006/relationships/image" Target="../media/image3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0.jp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image" Target="../media/image1.pn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png"/><Relationship Id="rId5" Type="http://schemas.openxmlformats.org/officeDocument/2006/relationships/image" Target="../media/image3.png"/><Relationship Id="rId4" Type="http://schemas.openxmlformats.org/officeDocument/2006/relationships/image" Target="../media/image41.jpg"/><Relationship Id="rId9" Type="http://schemas.openxmlformats.org/officeDocument/2006/relationships/image" Target="../media/image4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png"/><Relationship Id="rId5" Type="http://schemas.openxmlformats.org/officeDocument/2006/relationships/image" Target="../media/image3.png"/><Relationship Id="rId4" Type="http://schemas.openxmlformats.org/officeDocument/2006/relationships/image" Target="../media/image14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jp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8.pn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22.png"/><Relationship Id="rId7" Type="http://schemas.openxmlformats.org/officeDocument/2006/relationships/image" Target="../media/image2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5.png"/><Relationship Id="rId11" Type="http://schemas.openxmlformats.org/officeDocument/2006/relationships/image" Target="../media/image16.png"/><Relationship Id="rId5" Type="http://schemas.openxmlformats.org/officeDocument/2006/relationships/image" Target="../media/image24.png"/><Relationship Id="rId10" Type="http://schemas.openxmlformats.org/officeDocument/2006/relationships/image" Target="../media/image15.png"/><Relationship Id="rId4" Type="http://schemas.openxmlformats.org/officeDocument/2006/relationships/image" Target="../media/image23.png"/><Relationship Id="rId9" Type="http://schemas.openxmlformats.org/officeDocument/2006/relationships/image" Target="../media/image1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27.jpg"/><Relationship Id="rId4" Type="http://schemas.openxmlformats.org/officeDocument/2006/relationships/image" Target="../media/image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8.png"/><Relationship Id="rId5" Type="http://schemas.openxmlformats.org/officeDocument/2006/relationships/image" Target="../media/image14.jpg"/><Relationship Id="rId4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13" Type="http://schemas.openxmlformats.org/officeDocument/2006/relationships/image" Target="../media/image16.png"/><Relationship Id="rId3" Type="http://schemas.openxmlformats.org/officeDocument/2006/relationships/image" Target="../media/image22.png"/><Relationship Id="rId7" Type="http://schemas.openxmlformats.org/officeDocument/2006/relationships/image" Target="../media/image32.png"/><Relationship Id="rId12" Type="http://schemas.openxmlformats.org/officeDocument/2006/relationships/image" Target="../media/image1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1.png"/><Relationship Id="rId11" Type="http://schemas.openxmlformats.org/officeDocument/2006/relationships/image" Target="../media/image19.png"/><Relationship Id="rId5" Type="http://schemas.openxmlformats.org/officeDocument/2006/relationships/image" Target="../media/image30.png"/><Relationship Id="rId10" Type="http://schemas.openxmlformats.org/officeDocument/2006/relationships/image" Target="../media/image18.png"/><Relationship Id="rId4" Type="http://schemas.openxmlformats.org/officeDocument/2006/relationships/image" Target="../media/image29.png"/><Relationship Id="rId9" Type="http://schemas.openxmlformats.org/officeDocument/2006/relationships/image" Target="../media/image3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5.jp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22"/>
          <p:cNvSpPr/>
          <p:nvPr/>
        </p:nvSpPr>
        <p:spPr>
          <a:xfrm rot="-4721612">
            <a:off x="4127164" y="2493372"/>
            <a:ext cx="14314219" cy="3994628"/>
          </a:xfrm>
          <a:custGeom>
            <a:avLst/>
            <a:gdLst/>
            <a:ahLst/>
            <a:cxnLst/>
            <a:rect l="l" t="t" r="r" b="b"/>
            <a:pathLst>
              <a:path w="14314219" h="4992084" extrusionOk="0">
                <a:moveTo>
                  <a:pt x="0" y="0"/>
                </a:moveTo>
                <a:lnTo>
                  <a:pt x="14314219" y="0"/>
                </a:lnTo>
                <a:lnTo>
                  <a:pt x="14314219" y="4992084"/>
                </a:lnTo>
                <a:lnTo>
                  <a:pt x="0" y="499208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" name="Google Shape;85;p22"/>
          <p:cNvSpPr/>
          <p:nvPr/>
        </p:nvSpPr>
        <p:spPr>
          <a:xfrm>
            <a:off x="9680911" y="5"/>
            <a:ext cx="8986399" cy="10289262"/>
          </a:xfrm>
          <a:custGeom>
            <a:avLst/>
            <a:gdLst/>
            <a:ahLst/>
            <a:cxnLst/>
            <a:rect l="l" t="t" r="r" b="b"/>
            <a:pathLst>
              <a:path w="21700490" h="24846662" extrusionOk="0">
                <a:moveTo>
                  <a:pt x="9113774" y="0"/>
                </a:moveTo>
                <a:cubicBezTo>
                  <a:pt x="9113774" y="0"/>
                  <a:pt x="10028936" y="4543806"/>
                  <a:pt x="4926584" y="12121388"/>
                </a:cubicBezTo>
                <a:cubicBezTo>
                  <a:pt x="0" y="19437986"/>
                  <a:pt x="691769" y="24846662"/>
                  <a:pt x="691769" y="24846662"/>
                </a:cubicBezTo>
                <a:lnTo>
                  <a:pt x="21700490" y="24846662"/>
                </a:lnTo>
                <a:lnTo>
                  <a:pt x="2170049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" name="Google Shape;86;p22"/>
          <p:cNvSpPr/>
          <p:nvPr/>
        </p:nvSpPr>
        <p:spPr>
          <a:xfrm rot="-2967198" flipH="1">
            <a:off x="12833343" y="6024265"/>
            <a:ext cx="10909314" cy="3709167"/>
          </a:xfrm>
          <a:custGeom>
            <a:avLst/>
            <a:gdLst/>
            <a:ahLst/>
            <a:cxnLst/>
            <a:rect l="l" t="t" r="r" b="b"/>
            <a:pathLst>
              <a:path w="10909314" h="3709167" extrusionOk="0">
                <a:moveTo>
                  <a:pt x="10909314" y="0"/>
                </a:moveTo>
                <a:lnTo>
                  <a:pt x="0" y="0"/>
                </a:lnTo>
                <a:lnTo>
                  <a:pt x="0" y="3709167"/>
                </a:lnTo>
                <a:lnTo>
                  <a:pt x="10909314" y="3709167"/>
                </a:lnTo>
                <a:lnTo>
                  <a:pt x="10909314" y="0"/>
                </a:lnTo>
                <a:close/>
              </a:path>
            </a:pathLst>
          </a:custGeom>
          <a:blipFill rotWithShape="1">
            <a:blip r:embed="rId5">
              <a:alphaModFix amt="77000"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87" name="Google Shape;87;p22"/>
          <p:cNvGrpSpPr/>
          <p:nvPr/>
        </p:nvGrpSpPr>
        <p:grpSpPr>
          <a:xfrm>
            <a:off x="10165433" y="946396"/>
            <a:ext cx="857867" cy="857867"/>
            <a:chOff x="0" y="0"/>
            <a:chExt cx="812800" cy="812800"/>
          </a:xfrm>
        </p:grpSpPr>
        <p:sp>
          <p:nvSpPr>
            <p:cNvPr id="88" name="Google Shape;88;p22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 extrusionOk="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4E56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" name="Google Shape;89;p22"/>
            <p:cNvSpPr txBox="1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03055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0" name="Google Shape;90;p22"/>
          <p:cNvGrpSpPr/>
          <p:nvPr/>
        </p:nvGrpSpPr>
        <p:grpSpPr>
          <a:xfrm>
            <a:off x="9651318" y="2226096"/>
            <a:ext cx="604566" cy="604566"/>
            <a:chOff x="0" y="0"/>
            <a:chExt cx="812800" cy="812800"/>
          </a:xfrm>
        </p:grpSpPr>
        <p:sp>
          <p:nvSpPr>
            <p:cNvPr id="91" name="Google Shape;91;p22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 extrusionOk="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1014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2" name="Google Shape;92;p22"/>
            <p:cNvSpPr txBox="1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03055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3" name="Google Shape;93;p22"/>
          <p:cNvGrpSpPr/>
          <p:nvPr/>
        </p:nvGrpSpPr>
        <p:grpSpPr>
          <a:xfrm>
            <a:off x="10476408" y="681913"/>
            <a:ext cx="637633" cy="637633"/>
            <a:chOff x="0" y="0"/>
            <a:chExt cx="812800" cy="812800"/>
          </a:xfrm>
        </p:grpSpPr>
        <p:sp>
          <p:nvSpPr>
            <p:cNvPr id="94" name="Google Shape;94;p22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 extrusionOk="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76200" cap="sq" cmpd="sng">
              <a:solidFill>
                <a:srgbClr val="17B8BB"/>
              </a:solidFill>
              <a:prstDash val="solid"/>
              <a:miter lim="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5" name="Google Shape;95;p22"/>
            <p:cNvSpPr txBox="1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03055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96" name="Google Shape;96;p22"/>
          <p:cNvSpPr/>
          <p:nvPr/>
        </p:nvSpPr>
        <p:spPr>
          <a:xfrm>
            <a:off x="505150" y="343760"/>
            <a:ext cx="2213194" cy="1832016"/>
          </a:xfrm>
          <a:custGeom>
            <a:avLst/>
            <a:gdLst/>
            <a:ahLst/>
            <a:cxnLst/>
            <a:rect l="l" t="t" r="r" b="b"/>
            <a:pathLst>
              <a:path w="2240781" h="1952681" extrusionOk="0">
                <a:moveTo>
                  <a:pt x="0" y="0"/>
                </a:moveTo>
                <a:lnTo>
                  <a:pt x="2240781" y="0"/>
                </a:lnTo>
                <a:lnTo>
                  <a:pt x="2240781" y="1952681"/>
                </a:lnTo>
                <a:lnTo>
                  <a:pt x="0" y="195268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7" name="Google Shape;97;p22"/>
          <p:cNvSpPr txBox="1"/>
          <p:nvPr/>
        </p:nvSpPr>
        <p:spPr>
          <a:xfrm>
            <a:off x="530626" y="2769711"/>
            <a:ext cx="8319300" cy="92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399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Arial"/>
              <a:buNone/>
            </a:pPr>
            <a:r>
              <a:rPr lang="en-US" sz="6000" b="1" i="0" u="none" strike="noStrike" cap="none">
                <a:solidFill>
                  <a:srgbClr val="10146E"/>
                </a:solidFill>
                <a:latin typeface="Poppins"/>
                <a:ea typeface="Poppins"/>
                <a:cs typeface="Poppins"/>
                <a:sym typeface="Poppins"/>
              </a:rPr>
              <a:t>VETCOMPASS</a:t>
            </a:r>
            <a:endParaRPr sz="60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8" name="Google Shape;98;p22"/>
          <p:cNvSpPr txBox="1"/>
          <p:nvPr/>
        </p:nvSpPr>
        <p:spPr>
          <a:xfrm>
            <a:off x="505151" y="5031852"/>
            <a:ext cx="8319300" cy="125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399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800"/>
              <a:buFont typeface="Arial"/>
              <a:buNone/>
            </a:pPr>
            <a:r>
              <a:rPr lang="en-US" sz="3800" b="1" i="0" u="none" strike="noStrike" cap="none">
                <a:solidFill>
                  <a:srgbClr val="10146E"/>
                </a:solidFill>
                <a:latin typeface="Poppins"/>
                <a:ea typeface="Poppins"/>
                <a:cs typeface="Poppins"/>
                <a:sym typeface="Poppins"/>
              </a:rPr>
              <a:t>Modulo 8: Adattabilità e resilienza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" name="Google Shape;99;p22"/>
          <p:cNvSpPr/>
          <p:nvPr/>
        </p:nvSpPr>
        <p:spPr>
          <a:xfrm>
            <a:off x="166946" y="8383035"/>
            <a:ext cx="3671865" cy="991404"/>
          </a:xfrm>
          <a:custGeom>
            <a:avLst/>
            <a:gdLst/>
            <a:ahLst/>
            <a:cxnLst/>
            <a:rect l="l" t="t" r="r" b="b"/>
            <a:pathLst>
              <a:path w="3671865" h="991404" extrusionOk="0">
                <a:moveTo>
                  <a:pt x="0" y="0"/>
                </a:moveTo>
                <a:lnTo>
                  <a:pt x="3671865" y="0"/>
                </a:lnTo>
                <a:lnTo>
                  <a:pt x="3671865" y="991404"/>
                </a:lnTo>
                <a:lnTo>
                  <a:pt x="0" y="99140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0" name="Google Shape;100;p22"/>
          <p:cNvSpPr txBox="1"/>
          <p:nvPr/>
        </p:nvSpPr>
        <p:spPr>
          <a:xfrm>
            <a:off x="3916516" y="8435720"/>
            <a:ext cx="4420500" cy="12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lang="en-US" sz="1200" b="0" i="1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Finanziato dall'Unione europea. Le opinioni espresse appartengono, tuttavia, al solo o ai soli autori e non riflettono necessariamente le opinioni dell'Unione europea o dell’Agenzia esecutiva europea per l’istruzione e la cultura (EACEA). Né l'Unione europea né l'EACEA possono esserne ritenute responsabili.</a:t>
            </a:r>
            <a:endParaRPr sz="1100" b="0" i="0" u="none" strike="noStrike" cap="non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sz="1200" b="0" i="1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1" name="Google Shape;101;p22"/>
          <p:cNvSpPr txBox="1"/>
          <p:nvPr/>
        </p:nvSpPr>
        <p:spPr>
          <a:xfrm>
            <a:off x="315867" y="9722206"/>
            <a:ext cx="11621728" cy="2616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1100" b="0" i="0" u="none" strike="noStrike" cap="none">
                <a:solidFill>
                  <a:srgbClr val="10153D"/>
                </a:solidFill>
                <a:latin typeface="Arial"/>
                <a:ea typeface="Arial"/>
                <a:cs typeface="Arial"/>
                <a:sym typeface="Arial"/>
              </a:rPr>
              <a:t>Materiale disponibile sotto licenza Creative Commons CC BY 4.0 (</a:t>
            </a:r>
            <a:r>
              <a:rPr lang="en-US" sz="1100" b="0" i="0" u="sng" strike="noStrike" cap="none">
                <a:solidFill>
                  <a:srgbClr val="10153D"/>
                </a:solidFill>
                <a:latin typeface="Arial"/>
                <a:ea typeface="Arial"/>
                <a:cs typeface="Arial"/>
                <a:sym typeface="Arial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https://creativecommons.org/licenses/by/4.0/</a:t>
            </a:r>
            <a:r>
              <a:rPr lang="en-US" sz="1100" b="0" i="0" u="none" strike="noStrike" cap="none">
                <a:solidFill>
                  <a:srgbClr val="10153D"/>
                </a:solidFill>
                <a:latin typeface="Arial"/>
                <a:ea typeface="Arial"/>
                <a:cs typeface="Arial"/>
                <a:sym typeface="Arial"/>
              </a:rPr>
              <a:t>).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" name="Google Shape;102;p22"/>
          <p:cNvSpPr txBox="1"/>
          <p:nvPr/>
        </p:nvSpPr>
        <p:spPr>
          <a:xfrm>
            <a:off x="581930" y="3674097"/>
            <a:ext cx="8165740" cy="12631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399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 i="0" u="none" strike="noStrike" cap="none">
                <a:solidFill>
                  <a:srgbClr val="17B8BB"/>
                </a:solidFill>
                <a:latin typeface="Poppins"/>
                <a:ea typeface="Poppins"/>
                <a:cs typeface="Poppins"/>
                <a:sym typeface="Poppins"/>
              </a:rPr>
              <a:t>VET Teachers’ Transversal Skills Competence Assessment System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" name="Google Shape;103;p22"/>
          <p:cNvSpPr/>
          <p:nvPr/>
        </p:nvSpPr>
        <p:spPr>
          <a:xfrm>
            <a:off x="3907596" y="7526279"/>
            <a:ext cx="1522251" cy="673677"/>
          </a:xfrm>
          <a:custGeom>
            <a:avLst/>
            <a:gdLst/>
            <a:ahLst/>
            <a:cxnLst/>
            <a:rect l="l" t="t" r="r" b="b"/>
            <a:pathLst>
              <a:path w="1522251" h="673677" extrusionOk="0">
                <a:moveTo>
                  <a:pt x="0" y="0"/>
                </a:moveTo>
                <a:lnTo>
                  <a:pt x="1522251" y="0"/>
                </a:lnTo>
                <a:lnTo>
                  <a:pt x="1522251" y="673677"/>
                </a:lnTo>
                <a:lnTo>
                  <a:pt x="0" y="67367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9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4" name="Google Shape;104;p22"/>
          <p:cNvSpPr/>
          <p:nvPr/>
        </p:nvSpPr>
        <p:spPr>
          <a:xfrm>
            <a:off x="505161" y="6522747"/>
            <a:ext cx="1855138" cy="593644"/>
          </a:xfrm>
          <a:custGeom>
            <a:avLst/>
            <a:gdLst/>
            <a:ahLst/>
            <a:cxnLst/>
            <a:rect l="l" t="t" r="r" b="b"/>
            <a:pathLst>
              <a:path w="1855138" h="593644" extrusionOk="0">
                <a:moveTo>
                  <a:pt x="0" y="0"/>
                </a:moveTo>
                <a:lnTo>
                  <a:pt x="1855138" y="0"/>
                </a:lnTo>
                <a:lnTo>
                  <a:pt x="1855138" y="593644"/>
                </a:lnTo>
                <a:lnTo>
                  <a:pt x="0" y="59364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0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" name="Google Shape;105;p22"/>
          <p:cNvSpPr/>
          <p:nvPr/>
        </p:nvSpPr>
        <p:spPr>
          <a:xfrm>
            <a:off x="4931578" y="6287422"/>
            <a:ext cx="1064292" cy="1064292"/>
          </a:xfrm>
          <a:custGeom>
            <a:avLst/>
            <a:gdLst/>
            <a:ahLst/>
            <a:cxnLst/>
            <a:rect l="l" t="t" r="r" b="b"/>
            <a:pathLst>
              <a:path w="1064292" h="1064292" extrusionOk="0">
                <a:moveTo>
                  <a:pt x="0" y="0"/>
                </a:moveTo>
                <a:lnTo>
                  <a:pt x="1064292" y="0"/>
                </a:lnTo>
                <a:lnTo>
                  <a:pt x="1064292" y="1064293"/>
                </a:lnTo>
                <a:lnTo>
                  <a:pt x="0" y="106429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1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" name="Google Shape;106;p22"/>
          <p:cNvSpPr/>
          <p:nvPr/>
        </p:nvSpPr>
        <p:spPr>
          <a:xfrm>
            <a:off x="5995870" y="6411279"/>
            <a:ext cx="1001936" cy="816577"/>
          </a:xfrm>
          <a:custGeom>
            <a:avLst/>
            <a:gdLst/>
            <a:ahLst/>
            <a:cxnLst/>
            <a:rect l="l" t="t" r="r" b="b"/>
            <a:pathLst>
              <a:path w="1001936" h="816577" extrusionOk="0">
                <a:moveTo>
                  <a:pt x="0" y="0"/>
                </a:moveTo>
                <a:lnTo>
                  <a:pt x="1001936" y="0"/>
                </a:lnTo>
                <a:lnTo>
                  <a:pt x="1001936" y="816577"/>
                </a:lnTo>
                <a:lnTo>
                  <a:pt x="0" y="81657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2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7" name="Google Shape;107;p22"/>
          <p:cNvSpPr/>
          <p:nvPr/>
        </p:nvSpPr>
        <p:spPr>
          <a:xfrm>
            <a:off x="533736" y="7547372"/>
            <a:ext cx="1184797" cy="631491"/>
          </a:xfrm>
          <a:custGeom>
            <a:avLst/>
            <a:gdLst/>
            <a:ahLst/>
            <a:cxnLst/>
            <a:rect l="l" t="t" r="r" b="b"/>
            <a:pathLst>
              <a:path w="1184797" h="631491" extrusionOk="0">
                <a:moveTo>
                  <a:pt x="0" y="0"/>
                </a:moveTo>
                <a:lnTo>
                  <a:pt x="1184798" y="0"/>
                </a:lnTo>
                <a:lnTo>
                  <a:pt x="1184798" y="631491"/>
                </a:lnTo>
                <a:lnTo>
                  <a:pt x="0" y="63149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" name="Google Shape;108;p22"/>
          <p:cNvSpPr/>
          <p:nvPr/>
        </p:nvSpPr>
        <p:spPr>
          <a:xfrm>
            <a:off x="2005633" y="7596108"/>
            <a:ext cx="1668812" cy="534020"/>
          </a:xfrm>
          <a:custGeom>
            <a:avLst/>
            <a:gdLst/>
            <a:ahLst/>
            <a:cxnLst/>
            <a:rect l="l" t="t" r="r" b="b"/>
            <a:pathLst>
              <a:path w="1668812" h="534020" extrusionOk="0">
                <a:moveTo>
                  <a:pt x="0" y="0"/>
                </a:moveTo>
                <a:lnTo>
                  <a:pt x="1668811" y="0"/>
                </a:lnTo>
                <a:lnTo>
                  <a:pt x="1668811" y="534019"/>
                </a:lnTo>
                <a:lnTo>
                  <a:pt x="0" y="53401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4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" name="Google Shape;109;p22"/>
          <p:cNvSpPr/>
          <p:nvPr/>
        </p:nvSpPr>
        <p:spPr>
          <a:xfrm>
            <a:off x="5715597" y="7596107"/>
            <a:ext cx="1310784" cy="480349"/>
          </a:xfrm>
          <a:custGeom>
            <a:avLst/>
            <a:gdLst/>
            <a:ahLst/>
            <a:cxnLst/>
            <a:rect l="l" t="t" r="r" b="b"/>
            <a:pathLst>
              <a:path w="1310784" h="480349" extrusionOk="0">
                <a:moveTo>
                  <a:pt x="0" y="0"/>
                </a:moveTo>
                <a:lnTo>
                  <a:pt x="1310784" y="0"/>
                </a:lnTo>
                <a:lnTo>
                  <a:pt x="1310784" y="480349"/>
                </a:lnTo>
                <a:lnTo>
                  <a:pt x="0" y="48034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5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10" name="Google Shape;110;p22"/>
          <p:cNvPicPr preferRelativeResize="0"/>
          <p:nvPr/>
        </p:nvPicPr>
        <p:blipFill rotWithShape="1">
          <a:blip r:embed="rId16">
            <a:alphaModFix/>
          </a:blip>
          <a:srcRect/>
          <a:stretch/>
        </p:blipFill>
        <p:spPr>
          <a:xfrm>
            <a:off x="2718363" y="6447000"/>
            <a:ext cx="1855150" cy="70746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5" name="Google Shape;315;p3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595324" y="8793401"/>
            <a:ext cx="19969174" cy="1693624"/>
          </a:xfrm>
          <a:prstGeom prst="rect">
            <a:avLst/>
          </a:prstGeom>
          <a:noFill/>
          <a:ln>
            <a:noFill/>
          </a:ln>
        </p:spPr>
      </p:pic>
      <p:pic>
        <p:nvPicPr>
          <p:cNvPr id="316" name="Google Shape;316;p3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873046" y="333897"/>
            <a:ext cx="1998868" cy="1037703"/>
          </a:xfrm>
          <a:prstGeom prst="rect">
            <a:avLst/>
          </a:prstGeom>
          <a:noFill/>
          <a:ln>
            <a:noFill/>
          </a:ln>
        </p:spPr>
      </p:pic>
      <p:sp>
        <p:nvSpPr>
          <p:cNvPr id="317" name="Google Shape;317;p31"/>
          <p:cNvSpPr txBox="1"/>
          <p:nvPr/>
        </p:nvSpPr>
        <p:spPr>
          <a:xfrm>
            <a:off x="341199" y="1545365"/>
            <a:ext cx="16766929" cy="1374331"/>
          </a:xfrm>
          <a:prstGeom prst="rect">
            <a:avLst/>
          </a:prstGeom>
          <a:solidFill>
            <a:srgbClr val="10146E"/>
          </a:solidFill>
          <a:ln>
            <a:noFill/>
          </a:ln>
        </p:spPr>
        <p:txBody>
          <a:bodyPr spcFirstLastPara="1" wrap="square" lIns="182875" tIns="91425" rIns="18287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1800" b="1" i="0" u="none" strike="noStrike" cap="none">
                <a:solidFill>
                  <a:srgbClr val="17B8BB"/>
                </a:solidFill>
                <a:latin typeface="Poppins"/>
                <a:ea typeface="Poppins"/>
                <a:cs typeface="Poppins"/>
                <a:sym typeface="Poppins"/>
              </a:rPr>
              <a:t>SCENARIO </a:t>
            </a:r>
            <a:r>
              <a:rPr lang="en-US" sz="1800" b="0" i="0" u="none" strike="noStrike" cap="non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 Un partner datore di lavoro modifica le istruzioni relative all’incarico 24 ore prima della presentazione finale. Il prodotto deve ora soddisfare un nuovo requisito di conformità e la scadenza è stata anticipata.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8" name="Google Shape;318;p31"/>
          <p:cNvSpPr txBox="1"/>
          <p:nvPr/>
        </p:nvSpPr>
        <p:spPr>
          <a:xfrm>
            <a:off x="2626205" y="749203"/>
            <a:ext cx="12196916" cy="68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en-US" sz="2800" b="1" i="0" u="none" strike="noStrike" cap="none">
                <a:solidFill>
                  <a:srgbClr val="10146E"/>
                </a:solidFill>
                <a:latin typeface="Poppins"/>
                <a:ea typeface="Poppins"/>
                <a:cs typeface="Poppins"/>
                <a:sym typeface="Poppins"/>
              </a:rPr>
              <a:t>Esercizio sullo scenario: Le istruzioni modificate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9" name="Google Shape;319;p31"/>
          <p:cNvSpPr txBox="1"/>
          <p:nvPr/>
        </p:nvSpPr>
        <p:spPr>
          <a:xfrm>
            <a:off x="958645" y="3335003"/>
            <a:ext cx="10927554" cy="3373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en-US" sz="2800" b="1" i="0" u="none" strike="noStrike" cap="none">
                <a:solidFill>
                  <a:srgbClr val="10146E"/>
                </a:solidFill>
                <a:latin typeface="Poppins"/>
                <a:ea typeface="Poppins"/>
                <a:cs typeface="Poppins"/>
                <a:sym typeface="Poppins"/>
              </a:rPr>
              <a:t>Rifletti sulla tua risposta in qualità di formatore: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0" name="Google Shape;320;p31"/>
          <p:cNvSpPr txBox="1"/>
          <p:nvPr/>
        </p:nvSpPr>
        <p:spPr>
          <a:xfrm>
            <a:off x="958645" y="4093209"/>
            <a:ext cx="13951974" cy="25422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182875" bIns="0" anchor="t" anchorCtr="0">
            <a:spAutoFit/>
          </a:bodyPr>
          <a:lstStyle/>
          <a:p>
            <a:pPr marL="342900" marR="0" lvl="0" indent="-342900" algn="just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▶"/>
            </a:pPr>
            <a:r>
              <a:rPr lang="en-US" sz="2400" b="0" i="0" u="none" strike="noStrike" cap="none">
                <a:solidFill>
                  <a:srgbClr val="333333"/>
                </a:solidFill>
                <a:latin typeface="Poppins"/>
                <a:ea typeface="Poppins"/>
                <a:cs typeface="Poppins"/>
                <a:sym typeface="Poppins"/>
              </a:rPr>
              <a:t>Come comunichi questa modifica?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just" rtl="0">
              <a:lnSpc>
                <a:spcPct val="120000"/>
              </a:lnSpc>
              <a:spcBef>
                <a:spcPts val="18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▶"/>
            </a:pPr>
            <a:r>
              <a:rPr lang="en-US" sz="2400" b="0" i="0" u="none" strike="noStrike" cap="none">
                <a:solidFill>
                  <a:srgbClr val="333333"/>
                </a:solidFill>
                <a:latin typeface="Poppins"/>
                <a:ea typeface="Poppins"/>
                <a:cs typeface="Poppins"/>
                <a:sym typeface="Poppins"/>
              </a:rPr>
              <a:t>Come eviteresti il panico?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just" rtl="0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▶"/>
            </a:pPr>
            <a:r>
              <a:rPr lang="en-US" sz="2400" b="0" i="0" u="none" strike="noStrike" cap="none">
                <a:solidFill>
                  <a:srgbClr val="333333"/>
                </a:solidFill>
                <a:latin typeface="Poppins"/>
                <a:ea typeface="Poppins"/>
                <a:cs typeface="Poppins"/>
                <a:sym typeface="Poppins"/>
              </a:rPr>
              <a:t>Come tuteleresti i risultati dell’apprendimento?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just" rtl="0">
              <a:lnSpc>
                <a:spcPct val="120000"/>
              </a:lnSpc>
              <a:spcBef>
                <a:spcPts val="1800"/>
              </a:spcBef>
              <a:spcAft>
                <a:spcPts val="1200"/>
              </a:spcAft>
              <a:buClr>
                <a:srgbClr val="000000"/>
              </a:buClr>
              <a:buSzPts val="2400"/>
              <a:buFont typeface="Arial"/>
              <a:buChar char="▶"/>
            </a:pPr>
            <a:r>
              <a:rPr lang="en-US" sz="2400" b="0" i="0" u="none" strike="noStrike" cap="none">
                <a:solidFill>
                  <a:srgbClr val="333333"/>
                </a:solidFill>
                <a:latin typeface="Poppins"/>
                <a:ea typeface="Poppins"/>
                <a:cs typeface="Poppins"/>
                <a:sym typeface="Poppins"/>
              </a:rPr>
              <a:t>Quali domande di riflessione porresti al termine dell’esercizio?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1" name="Google Shape;321;p31"/>
          <p:cNvSpPr txBox="1"/>
          <p:nvPr/>
        </p:nvSpPr>
        <p:spPr>
          <a:xfrm>
            <a:off x="341199" y="8273845"/>
            <a:ext cx="17135639" cy="1039112"/>
          </a:xfrm>
          <a:prstGeom prst="rect">
            <a:avLst/>
          </a:prstGeom>
          <a:solidFill>
            <a:srgbClr val="17B8BB"/>
          </a:solidFill>
          <a:ln>
            <a:noFill/>
          </a:ln>
        </p:spPr>
        <p:txBody>
          <a:bodyPr spcFirstLastPara="1" wrap="square" lIns="228600" tIns="91425" rIns="228600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US" sz="2400" b="1" i="0" u="none" strike="noStrike" cap="none">
                <a:solidFill>
                  <a:srgbClr val="10146E"/>
                </a:solidFill>
                <a:latin typeface="Poppins"/>
                <a:ea typeface="Poppins"/>
                <a:cs typeface="Poppins"/>
                <a:sym typeface="Poppins"/>
              </a:rPr>
              <a:t>Principio chiave: </a:t>
            </a:r>
            <a:r>
              <a:rPr lang="en-US" sz="2400" b="0" i="1" u="none" strike="noStrike" cap="non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 L'adattabilità diventa una competenza quando viene praticata intenzionalmente.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905C9A6-7F3F-490F-8CD5-BF2CA7D8E04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939837" y="638841"/>
            <a:ext cx="2352675" cy="638175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6" name="Google Shape;326;p32"/>
          <p:cNvSpPr/>
          <p:nvPr/>
        </p:nvSpPr>
        <p:spPr>
          <a:xfrm rot="4721273" flipH="1">
            <a:off x="-1807403" y="1939868"/>
            <a:ext cx="14314219" cy="4992084"/>
          </a:xfrm>
          <a:custGeom>
            <a:avLst/>
            <a:gdLst/>
            <a:ahLst/>
            <a:cxnLst/>
            <a:rect l="l" t="t" r="r" b="b"/>
            <a:pathLst>
              <a:path w="14314219" h="4992084" extrusionOk="0">
                <a:moveTo>
                  <a:pt x="0" y="4992084"/>
                </a:moveTo>
                <a:lnTo>
                  <a:pt x="14314219" y="4992084"/>
                </a:lnTo>
                <a:lnTo>
                  <a:pt x="14314219" y="0"/>
                </a:lnTo>
                <a:lnTo>
                  <a:pt x="0" y="0"/>
                </a:lnTo>
                <a:lnTo>
                  <a:pt x="0" y="4992084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27" name="Google Shape;327;p32"/>
          <p:cNvGrpSpPr/>
          <p:nvPr/>
        </p:nvGrpSpPr>
        <p:grpSpPr>
          <a:xfrm>
            <a:off x="4947727" y="888401"/>
            <a:ext cx="857867" cy="857867"/>
            <a:chOff x="0" y="0"/>
            <a:chExt cx="812800" cy="812800"/>
          </a:xfrm>
        </p:grpSpPr>
        <p:sp>
          <p:nvSpPr>
            <p:cNvPr id="328" name="Google Shape;328;p32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 extrusionOk="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4E56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9" name="Google Shape;329;p32"/>
            <p:cNvSpPr txBox="1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03055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30" name="Google Shape;330;p32"/>
          <p:cNvGrpSpPr/>
          <p:nvPr/>
        </p:nvGrpSpPr>
        <p:grpSpPr>
          <a:xfrm>
            <a:off x="5599814" y="2168101"/>
            <a:ext cx="604566" cy="604566"/>
            <a:chOff x="0" y="0"/>
            <a:chExt cx="812800" cy="812800"/>
          </a:xfrm>
        </p:grpSpPr>
        <p:sp>
          <p:nvSpPr>
            <p:cNvPr id="331" name="Google Shape;331;p32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 extrusionOk="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1014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2" name="Google Shape;332;p32"/>
            <p:cNvSpPr txBox="1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03055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33" name="Google Shape;333;p32"/>
          <p:cNvGrpSpPr/>
          <p:nvPr/>
        </p:nvGrpSpPr>
        <p:grpSpPr>
          <a:xfrm>
            <a:off x="4832153" y="623918"/>
            <a:ext cx="637633" cy="637633"/>
            <a:chOff x="0" y="0"/>
            <a:chExt cx="812800" cy="812800"/>
          </a:xfrm>
        </p:grpSpPr>
        <p:sp>
          <p:nvSpPr>
            <p:cNvPr id="334" name="Google Shape;334;p32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 extrusionOk="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76200" cap="sq" cmpd="sng">
              <a:solidFill>
                <a:srgbClr val="17B8BB"/>
              </a:solidFill>
              <a:prstDash val="solid"/>
              <a:miter lim="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5" name="Google Shape;335;p32"/>
            <p:cNvSpPr txBox="1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03055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36" name="Google Shape;336;p32"/>
          <p:cNvSpPr/>
          <p:nvPr/>
        </p:nvSpPr>
        <p:spPr>
          <a:xfrm rot="2903702">
            <a:off x="-6099048" y="6299337"/>
            <a:ext cx="10909314" cy="3709167"/>
          </a:xfrm>
          <a:custGeom>
            <a:avLst/>
            <a:gdLst/>
            <a:ahLst/>
            <a:cxnLst/>
            <a:rect l="l" t="t" r="r" b="b"/>
            <a:pathLst>
              <a:path w="10909314" h="3709167" extrusionOk="0">
                <a:moveTo>
                  <a:pt x="0" y="0"/>
                </a:moveTo>
                <a:lnTo>
                  <a:pt x="10909314" y="0"/>
                </a:lnTo>
                <a:lnTo>
                  <a:pt x="10909314" y="3709167"/>
                </a:lnTo>
                <a:lnTo>
                  <a:pt x="0" y="370916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 amt="77000"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7" name="Google Shape;337;p32"/>
          <p:cNvSpPr/>
          <p:nvPr/>
        </p:nvSpPr>
        <p:spPr>
          <a:xfrm>
            <a:off x="16053269" y="8642266"/>
            <a:ext cx="1413849" cy="1232069"/>
          </a:xfrm>
          <a:custGeom>
            <a:avLst/>
            <a:gdLst/>
            <a:ahLst/>
            <a:cxnLst/>
            <a:rect l="l" t="t" r="r" b="b"/>
            <a:pathLst>
              <a:path w="1413849" h="1232069" extrusionOk="0">
                <a:moveTo>
                  <a:pt x="0" y="0"/>
                </a:moveTo>
                <a:lnTo>
                  <a:pt x="1413849" y="0"/>
                </a:lnTo>
                <a:lnTo>
                  <a:pt x="1413849" y="1232068"/>
                </a:lnTo>
                <a:lnTo>
                  <a:pt x="0" y="123206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8" name="Google Shape;338;p32"/>
          <p:cNvSpPr/>
          <p:nvPr/>
        </p:nvSpPr>
        <p:spPr>
          <a:xfrm>
            <a:off x="13516835" y="9087242"/>
            <a:ext cx="2350712" cy="634692"/>
          </a:xfrm>
          <a:custGeom>
            <a:avLst/>
            <a:gdLst/>
            <a:ahLst/>
            <a:cxnLst/>
            <a:rect l="l" t="t" r="r" b="b"/>
            <a:pathLst>
              <a:path w="2350712" h="634692" extrusionOk="0">
                <a:moveTo>
                  <a:pt x="0" y="0"/>
                </a:moveTo>
                <a:lnTo>
                  <a:pt x="2350712" y="0"/>
                </a:lnTo>
                <a:lnTo>
                  <a:pt x="2350712" y="634692"/>
                </a:lnTo>
                <a:lnTo>
                  <a:pt x="0" y="63469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9" name="Google Shape;339;p32"/>
          <p:cNvSpPr txBox="1"/>
          <p:nvPr/>
        </p:nvSpPr>
        <p:spPr>
          <a:xfrm>
            <a:off x="7982664" y="2470384"/>
            <a:ext cx="9289092" cy="57615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just" rtl="0">
              <a:lnSpc>
                <a:spcPct val="13000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US" sz="2400" b="0" i="0" u="none" strike="noStrike" cap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L'adattabilità e la resilienza sono fortemente influenzate dalla mentalità. Il modo in cui educatori e studenti interpretano le sfide determina il modo in cui reagiscono al cambiamento.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lnSpc>
                <a:spcPct val="13000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endParaRPr sz="2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lnSpc>
                <a:spcPct val="13000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US" sz="2400" b="0" i="0" u="none" strike="noStrike" cap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Una mentalità fissa presuppone che le capacità siano stabili e limitate. Una mentalità orientata alla crescita presuppone invece che le capacità possano svilupparsi attraverso l’impegno, il feedback e la pratica strutturata.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lnSpc>
                <a:spcPct val="13000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endParaRPr sz="2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lnSpc>
                <a:spcPct val="13000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US" sz="2400" b="0" i="0" u="none" strike="noStrike" cap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Negli ambienti dinamici dell‘IFP, la mentalità plasma la risposta professionale alle perturbazioni.</a:t>
            </a:r>
            <a:endParaRPr sz="2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0" name="Google Shape;340;p32"/>
          <p:cNvSpPr txBox="1"/>
          <p:nvPr/>
        </p:nvSpPr>
        <p:spPr>
          <a:xfrm>
            <a:off x="6400800" y="1081183"/>
            <a:ext cx="10870956" cy="9738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just" rtl="0">
              <a:lnSpc>
                <a:spcPct val="113002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en-US" sz="2800" b="1" i="0" u="none" strike="noStrike" cap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Sezione 4: Mentalità orientata alla crescita vs mentalità fissa nell’istruzione e formazione professionale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1" name="Google Shape;341;p32"/>
          <p:cNvSpPr/>
          <p:nvPr/>
        </p:nvSpPr>
        <p:spPr>
          <a:xfrm>
            <a:off x="-189397" y="-1415180"/>
            <a:ext cx="5566058" cy="11702179"/>
          </a:xfrm>
          <a:custGeom>
            <a:avLst/>
            <a:gdLst/>
            <a:ahLst/>
            <a:cxnLst/>
            <a:rect l="l" t="t" r="r" b="b"/>
            <a:pathLst>
              <a:path w="21041995" h="24846662" extrusionOk="0">
                <a:moveTo>
                  <a:pt x="0" y="0"/>
                </a:moveTo>
                <a:lnTo>
                  <a:pt x="0" y="24846662"/>
                </a:lnTo>
                <a:lnTo>
                  <a:pt x="21008848" y="24846662"/>
                </a:lnTo>
                <a:cubicBezTo>
                  <a:pt x="21008848" y="24846662"/>
                  <a:pt x="21040344" y="24600281"/>
                  <a:pt x="21041995" y="24141557"/>
                </a:cubicBezTo>
                <a:lnTo>
                  <a:pt x="21041995" y="24141557"/>
                </a:lnTo>
                <a:lnTo>
                  <a:pt x="21041995" y="24065103"/>
                </a:lnTo>
                <a:lnTo>
                  <a:pt x="21041995" y="24065103"/>
                </a:lnTo>
                <a:cubicBezTo>
                  <a:pt x="21035772" y="22316314"/>
                  <a:pt x="20592160" y="17791937"/>
                  <a:pt x="16774033" y="12121388"/>
                </a:cubicBezTo>
                <a:cubicBezTo>
                  <a:pt x="11671681" y="4543806"/>
                  <a:pt x="12586843" y="0"/>
                  <a:pt x="12586843" y="0"/>
                </a:cubicBez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6" name="Google Shape;346;p33"/>
          <p:cNvSpPr/>
          <p:nvPr/>
        </p:nvSpPr>
        <p:spPr>
          <a:xfrm>
            <a:off x="2997456" y="9054931"/>
            <a:ext cx="1413849" cy="1232069"/>
          </a:xfrm>
          <a:custGeom>
            <a:avLst/>
            <a:gdLst/>
            <a:ahLst/>
            <a:cxnLst/>
            <a:rect l="l" t="t" r="r" b="b"/>
            <a:pathLst>
              <a:path w="1413849" h="1232069" extrusionOk="0">
                <a:moveTo>
                  <a:pt x="0" y="0"/>
                </a:moveTo>
                <a:lnTo>
                  <a:pt x="1413849" y="0"/>
                </a:lnTo>
                <a:lnTo>
                  <a:pt x="1413849" y="1232069"/>
                </a:lnTo>
                <a:lnTo>
                  <a:pt x="0" y="123206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7" name="Google Shape;347;p33"/>
          <p:cNvSpPr/>
          <p:nvPr/>
        </p:nvSpPr>
        <p:spPr>
          <a:xfrm rot="-4773720">
            <a:off x="6280507" y="3425092"/>
            <a:ext cx="12676724" cy="3587774"/>
          </a:xfrm>
          <a:custGeom>
            <a:avLst/>
            <a:gdLst/>
            <a:ahLst/>
            <a:cxnLst/>
            <a:rect l="l" t="t" r="r" b="b"/>
            <a:pathLst>
              <a:path w="12676724" h="4421008" extrusionOk="0">
                <a:moveTo>
                  <a:pt x="0" y="0"/>
                </a:moveTo>
                <a:lnTo>
                  <a:pt x="12676724" y="0"/>
                </a:lnTo>
                <a:lnTo>
                  <a:pt x="12676724" y="4421008"/>
                </a:lnTo>
                <a:lnTo>
                  <a:pt x="0" y="442100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8" name="Google Shape;348;p33"/>
          <p:cNvSpPr/>
          <p:nvPr/>
        </p:nvSpPr>
        <p:spPr>
          <a:xfrm>
            <a:off x="11650309" y="0"/>
            <a:ext cx="6637669" cy="10284336"/>
          </a:xfrm>
          <a:custGeom>
            <a:avLst/>
            <a:gdLst/>
            <a:ahLst/>
            <a:cxnLst/>
            <a:rect l="l" t="t" r="r" b="b"/>
            <a:pathLst>
              <a:path w="20508340" h="29405582" extrusionOk="0">
                <a:moveTo>
                  <a:pt x="9683242" y="0"/>
                </a:moveTo>
                <a:cubicBezTo>
                  <a:pt x="9719437" y="5416550"/>
                  <a:pt x="8407908" y="9588373"/>
                  <a:pt x="4155313" y="16175737"/>
                </a:cubicBezTo>
                <a:cubicBezTo>
                  <a:pt x="343281" y="22080474"/>
                  <a:pt x="1397" y="27222577"/>
                  <a:pt x="0" y="28861513"/>
                </a:cubicBezTo>
                <a:lnTo>
                  <a:pt x="0" y="28881071"/>
                </a:lnTo>
                <a:cubicBezTo>
                  <a:pt x="254" y="29222067"/>
                  <a:pt x="15240" y="29405582"/>
                  <a:pt x="15240" y="29405582"/>
                </a:cubicBezTo>
                <a:lnTo>
                  <a:pt x="20508340" y="29405582"/>
                </a:lnTo>
                <a:lnTo>
                  <a:pt x="2050834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9" name="Google Shape;349;p33"/>
          <p:cNvSpPr/>
          <p:nvPr/>
        </p:nvSpPr>
        <p:spPr>
          <a:xfrm rot="-2967198" flipH="1">
            <a:off x="13287997" y="6433664"/>
            <a:ext cx="10665551" cy="3626287"/>
          </a:xfrm>
          <a:custGeom>
            <a:avLst/>
            <a:gdLst/>
            <a:ahLst/>
            <a:cxnLst/>
            <a:rect l="l" t="t" r="r" b="b"/>
            <a:pathLst>
              <a:path w="10665551" h="3626287" extrusionOk="0">
                <a:moveTo>
                  <a:pt x="10665551" y="0"/>
                </a:moveTo>
                <a:lnTo>
                  <a:pt x="0" y="0"/>
                </a:lnTo>
                <a:lnTo>
                  <a:pt x="0" y="3626288"/>
                </a:lnTo>
                <a:lnTo>
                  <a:pt x="10665551" y="3626288"/>
                </a:lnTo>
                <a:lnTo>
                  <a:pt x="10665551" y="0"/>
                </a:lnTo>
                <a:close/>
              </a:path>
            </a:pathLst>
          </a:custGeom>
          <a:blipFill rotWithShape="1">
            <a:blip r:embed="rId6">
              <a:alphaModFix amt="77000"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0" name="Google Shape;350;p33"/>
          <p:cNvSpPr txBox="1"/>
          <p:nvPr/>
        </p:nvSpPr>
        <p:spPr>
          <a:xfrm>
            <a:off x="615237" y="6006686"/>
            <a:ext cx="9976563" cy="28807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just" rtl="0">
              <a:lnSpc>
                <a:spcPct val="13000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US" sz="2400" b="0" i="0" u="none" strike="noStrike" cap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Questo modo di pensare porta spesso a evitare le responsabilità, a tirarsi indietro di fronte alle sfide, a opporre resistenza al feedback, a dare la colpa a fattori esterni e a una minore fiducia in se stessi sotto pressione. Quando si verifica un cambiamento inaspettato, gli studenti con una mentalità fissa possono bloccarsi o disimpegnarsi.</a:t>
            </a:r>
            <a:endParaRPr sz="2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1" name="Google Shape;351;p33"/>
          <p:cNvSpPr txBox="1"/>
          <p:nvPr/>
        </p:nvSpPr>
        <p:spPr>
          <a:xfrm>
            <a:off x="353491" y="767245"/>
            <a:ext cx="11091749" cy="4521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3002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None/>
            </a:pPr>
            <a:r>
              <a:rPr lang="en-US" sz="2600" b="1" i="0" u="none" strike="noStrike" cap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Mentalità fissa negli studenti della formazione professionale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52" name="Google Shape;352;p33"/>
          <p:cNvGrpSpPr/>
          <p:nvPr/>
        </p:nvGrpSpPr>
        <p:grpSpPr>
          <a:xfrm>
            <a:off x="12164424" y="1031728"/>
            <a:ext cx="857867" cy="857867"/>
            <a:chOff x="0" y="0"/>
            <a:chExt cx="812800" cy="812800"/>
          </a:xfrm>
        </p:grpSpPr>
        <p:sp>
          <p:nvSpPr>
            <p:cNvPr id="353" name="Google Shape;353;p3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 extrusionOk="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4E56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4" name="Google Shape;354;p33"/>
            <p:cNvSpPr txBox="1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03055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55" name="Google Shape;355;p33"/>
          <p:cNvGrpSpPr/>
          <p:nvPr/>
        </p:nvGrpSpPr>
        <p:grpSpPr>
          <a:xfrm>
            <a:off x="11650309" y="2311428"/>
            <a:ext cx="604566" cy="604566"/>
            <a:chOff x="0" y="0"/>
            <a:chExt cx="812800" cy="812800"/>
          </a:xfrm>
        </p:grpSpPr>
        <p:sp>
          <p:nvSpPr>
            <p:cNvPr id="356" name="Google Shape;356;p3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 extrusionOk="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1014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7" name="Google Shape;357;p33"/>
            <p:cNvSpPr txBox="1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03055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58" name="Google Shape;358;p33"/>
          <p:cNvGrpSpPr/>
          <p:nvPr/>
        </p:nvGrpSpPr>
        <p:grpSpPr>
          <a:xfrm>
            <a:off x="12475400" y="767245"/>
            <a:ext cx="637633" cy="637633"/>
            <a:chOff x="0" y="0"/>
            <a:chExt cx="812800" cy="812800"/>
          </a:xfrm>
        </p:grpSpPr>
        <p:sp>
          <p:nvSpPr>
            <p:cNvPr id="359" name="Google Shape;359;p3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 extrusionOk="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76200" cap="sq" cmpd="sng">
              <a:solidFill>
                <a:srgbClr val="17B8BB"/>
              </a:solidFill>
              <a:prstDash val="solid"/>
              <a:miter lim="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0" name="Google Shape;360;p33"/>
            <p:cNvSpPr txBox="1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03055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61" name="Google Shape;361;p33"/>
          <p:cNvSpPr/>
          <p:nvPr/>
        </p:nvSpPr>
        <p:spPr>
          <a:xfrm>
            <a:off x="353491" y="9649644"/>
            <a:ext cx="2350712" cy="634692"/>
          </a:xfrm>
          <a:custGeom>
            <a:avLst/>
            <a:gdLst/>
            <a:ahLst/>
            <a:cxnLst/>
            <a:rect l="l" t="t" r="r" b="b"/>
            <a:pathLst>
              <a:path w="2350712" h="634692" extrusionOk="0">
                <a:moveTo>
                  <a:pt x="0" y="0"/>
                </a:moveTo>
                <a:lnTo>
                  <a:pt x="2350712" y="0"/>
                </a:lnTo>
                <a:lnTo>
                  <a:pt x="2350712" y="634693"/>
                </a:lnTo>
                <a:lnTo>
                  <a:pt x="0" y="63469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2" name="Google Shape;362;p33"/>
          <p:cNvSpPr txBox="1"/>
          <p:nvPr/>
        </p:nvSpPr>
        <p:spPr>
          <a:xfrm>
            <a:off x="615237" y="1463160"/>
            <a:ext cx="11091750" cy="43760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ct val="13000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US" sz="2400" b="0" i="0" u="none" strike="noStrike" cap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Una mentalità fissa presuppone che le capacità siano stabili e limitate. Uno studente con una mentalità fissa potrebbe pensare: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lnSpc>
                <a:spcPct val="13000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endParaRPr sz="2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lnSpc>
                <a:spcPct val="13000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US" sz="2400" b="1" i="0" u="none" strike="noStrike" cap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Pensieri tipici di una mentalità fissa: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just" rtl="0">
              <a:lnSpc>
                <a:spcPct val="13000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</a:pPr>
            <a:r>
              <a:rPr lang="en-US" sz="2400" b="0" i="0" u="none" strike="noStrike" cap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«Semplicemente non sono bravo a risolvere i problemi.»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just" rtl="0">
              <a:lnSpc>
                <a:spcPct val="13000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</a:pPr>
            <a:r>
              <a:rPr lang="en-US" sz="2400" b="0" i="0" u="none" strike="noStrike" cap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«Non riesco a gestire la pressione.»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just" rtl="0">
              <a:lnSpc>
                <a:spcPct val="13000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</a:pPr>
            <a:r>
              <a:rPr lang="en-US" sz="2400" b="0" i="0" u="none" strike="noStrike" cap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«Se commetto un errore, significa che non sono capace.»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just" rtl="0">
              <a:lnSpc>
                <a:spcPct val="13000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</a:pPr>
            <a:r>
              <a:rPr lang="en-US" sz="2400" b="0" i="0" u="none" strike="noStrike" cap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«Quando le indicazioni cambiano, ho fallito.»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just" rtl="0">
              <a:lnSpc>
                <a:spcPct val="13000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</a:pPr>
            <a:r>
              <a:rPr lang="en-US" sz="2400" b="0" i="0" u="none" strike="noStrike" cap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“La leadership non fa per persone come me.”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7" name="Google Shape;367;p34"/>
          <p:cNvSpPr/>
          <p:nvPr/>
        </p:nvSpPr>
        <p:spPr>
          <a:xfrm>
            <a:off x="2997456" y="9054931"/>
            <a:ext cx="1413849" cy="1232069"/>
          </a:xfrm>
          <a:custGeom>
            <a:avLst/>
            <a:gdLst/>
            <a:ahLst/>
            <a:cxnLst/>
            <a:rect l="l" t="t" r="r" b="b"/>
            <a:pathLst>
              <a:path w="1413849" h="1232069" extrusionOk="0">
                <a:moveTo>
                  <a:pt x="0" y="0"/>
                </a:moveTo>
                <a:lnTo>
                  <a:pt x="1413849" y="0"/>
                </a:lnTo>
                <a:lnTo>
                  <a:pt x="1413849" y="1232069"/>
                </a:lnTo>
                <a:lnTo>
                  <a:pt x="0" y="123206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8" name="Google Shape;368;p34"/>
          <p:cNvSpPr/>
          <p:nvPr/>
        </p:nvSpPr>
        <p:spPr>
          <a:xfrm rot="-4773720">
            <a:off x="6700367" y="3229535"/>
            <a:ext cx="12676724" cy="3861638"/>
          </a:xfrm>
          <a:custGeom>
            <a:avLst/>
            <a:gdLst/>
            <a:ahLst/>
            <a:cxnLst/>
            <a:rect l="l" t="t" r="r" b="b"/>
            <a:pathLst>
              <a:path w="12676724" h="4421008" extrusionOk="0">
                <a:moveTo>
                  <a:pt x="0" y="0"/>
                </a:moveTo>
                <a:lnTo>
                  <a:pt x="12676724" y="0"/>
                </a:lnTo>
                <a:lnTo>
                  <a:pt x="12676724" y="4421008"/>
                </a:lnTo>
                <a:lnTo>
                  <a:pt x="0" y="442100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9" name="Google Shape;369;p34"/>
          <p:cNvSpPr/>
          <p:nvPr/>
        </p:nvSpPr>
        <p:spPr>
          <a:xfrm rot="-2967198" flipH="1">
            <a:off x="13287997" y="6433664"/>
            <a:ext cx="10665551" cy="3626287"/>
          </a:xfrm>
          <a:custGeom>
            <a:avLst/>
            <a:gdLst/>
            <a:ahLst/>
            <a:cxnLst/>
            <a:rect l="l" t="t" r="r" b="b"/>
            <a:pathLst>
              <a:path w="10665551" h="3626287" extrusionOk="0">
                <a:moveTo>
                  <a:pt x="10665551" y="0"/>
                </a:moveTo>
                <a:lnTo>
                  <a:pt x="0" y="0"/>
                </a:lnTo>
                <a:lnTo>
                  <a:pt x="0" y="3626288"/>
                </a:lnTo>
                <a:lnTo>
                  <a:pt x="10665551" y="3626288"/>
                </a:lnTo>
                <a:lnTo>
                  <a:pt x="10665551" y="0"/>
                </a:lnTo>
                <a:close/>
              </a:path>
            </a:pathLst>
          </a:custGeom>
          <a:blipFill rotWithShape="1">
            <a:blip r:embed="rId5">
              <a:alphaModFix amt="77000"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0" name="Google Shape;370;p34"/>
          <p:cNvSpPr txBox="1"/>
          <p:nvPr/>
        </p:nvSpPr>
        <p:spPr>
          <a:xfrm>
            <a:off x="409817" y="2910670"/>
            <a:ext cx="10548583" cy="57615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just" rtl="0">
              <a:lnSpc>
                <a:spcPct val="13000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US" sz="2400" b="1" i="0" u="none" strike="noStrike" cap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Pensieri tipici di una mentalità orientata alla crescita: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just" rtl="0">
              <a:lnSpc>
                <a:spcPct val="13000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</a:pPr>
            <a:r>
              <a:rPr lang="en-US" sz="2400" b="0" i="0" u="none" strike="noStrike" cap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«È difficile, ma posso migliorare.»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just" rtl="0">
              <a:lnSpc>
                <a:spcPct val="13000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</a:pPr>
            <a:r>
              <a:rPr lang="en-US" sz="2400" b="0" i="0" u="none" strike="noStrike" cap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«Ho bisogno di una strategia diversa.»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just" rtl="0">
              <a:lnSpc>
                <a:spcPct val="13000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</a:pPr>
            <a:r>
              <a:rPr lang="en-US" sz="2400" b="0" i="0" u="none" strike="noStrike" cap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«Il feedback mi aiuta a perfezionare le mie competenze.»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just" rtl="0">
              <a:lnSpc>
                <a:spcPct val="13000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</a:pPr>
            <a:r>
              <a:rPr lang="en-US" sz="2400" b="0" i="0" u="none" strike="noStrike" cap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«La pressione mi aiuta a rafforzare la fiducia in me stesso.»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just" rtl="0">
              <a:lnSpc>
                <a:spcPct val="13000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</a:pPr>
            <a:r>
              <a:rPr lang="en-US" sz="2400" b="0" i="0" u="none" strike="noStrike" cap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“Se il compito cambia, posso adattarmi.”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lnSpc>
                <a:spcPct val="13000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endParaRPr sz="2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lnSpc>
                <a:spcPct val="13000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US" sz="2400" b="0" i="0" u="none" strike="noStrike" cap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Questa mentalità favorisce la perseveranza nella risoluzione dei problemi, la capacità di prendere l’iniziativa, la riflessione dopo gli errori, la disponibilità a sperimentare nuovi approcci e la fiducia nei ruoli di leadership. Gli studenti orientati alla crescita considerano le sfide un’opportunità di formazione piuttosto che un giudizio.</a:t>
            </a:r>
            <a:endParaRPr sz="2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1" name="Google Shape;371;p34"/>
          <p:cNvSpPr txBox="1"/>
          <p:nvPr/>
        </p:nvSpPr>
        <p:spPr>
          <a:xfrm>
            <a:off x="504076" y="1026016"/>
            <a:ext cx="10548583" cy="4521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3002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None/>
            </a:pPr>
            <a:r>
              <a:rPr lang="en-US" sz="2600" b="1" i="0" u="none" strike="noStrike" cap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Mentalità orientata alla crescita negli studenti dell’IFP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72" name="Google Shape;372;p34"/>
          <p:cNvGrpSpPr/>
          <p:nvPr/>
        </p:nvGrpSpPr>
        <p:grpSpPr>
          <a:xfrm>
            <a:off x="12004666" y="652866"/>
            <a:ext cx="857867" cy="857867"/>
            <a:chOff x="0" y="0"/>
            <a:chExt cx="812800" cy="812800"/>
          </a:xfrm>
        </p:grpSpPr>
        <p:sp>
          <p:nvSpPr>
            <p:cNvPr id="373" name="Google Shape;373;p34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 extrusionOk="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4E56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4" name="Google Shape;374;p34"/>
            <p:cNvSpPr txBox="1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03055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75" name="Google Shape;375;p34"/>
          <p:cNvGrpSpPr/>
          <p:nvPr/>
        </p:nvGrpSpPr>
        <p:grpSpPr>
          <a:xfrm>
            <a:off x="12447312" y="1904149"/>
            <a:ext cx="604566" cy="604566"/>
            <a:chOff x="0" y="0"/>
            <a:chExt cx="812800" cy="812800"/>
          </a:xfrm>
        </p:grpSpPr>
        <p:sp>
          <p:nvSpPr>
            <p:cNvPr id="376" name="Google Shape;376;p34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 extrusionOk="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1014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7" name="Google Shape;377;p34"/>
            <p:cNvSpPr txBox="1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03055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78" name="Google Shape;378;p34"/>
          <p:cNvGrpSpPr/>
          <p:nvPr/>
        </p:nvGrpSpPr>
        <p:grpSpPr>
          <a:xfrm>
            <a:off x="12315642" y="388383"/>
            <a:ext cx="637633" cy="637633"/>
            <a:chOff x="0" y="0"/>
            <a:chExt cx="812800" cy="812800"/>
          </a:xfrm>
        </p:grpSpPr>
        <p:sp>
          <p:nvSpPr>
            <p:cNvPr id="379" name="Google Shape;379;p34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 extrusionOk="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76200" cap="sq" cmpd="sng">
              <a:solidFill>
                <a:srgbClr val="17B8BB"/>
              </a:solidFill>
              <a:prstDash val="solid"/>
              <a:miter lim="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0" name="Google Shape;380;p34"/>
            <p:cNvSpPr txBox="1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03055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81" name="Google Shape;381;p34"/>
          <p:cNvSpPr/>
          <p:nvPr/>
        </p:nvSpPr>
        <p:spPr>
          <a:xfrm>
            <a:off x="353491" y="9649644"/>
            <a:ext cx="2350712" cy="634692"/>
          </a:xfrm>
          <a:custGeom>
            <a:avLst/>
            <a:gdLst/>
            <a:ahLst/>
            <a:cxnLst/>
            <a:rect l="l" t="t" r="r" b="b"/>
            <a:pathLst>
              <a:path w="2350712" h="634692" extrusionOk="0">
                <a:moveTo>
                  <a:pt x="0" y="0"/>
                </a:moveTo>
                <a:lnTo>
                  <a:pt x="2350712" y="0"/>
                </a:lnTo>
                <a:lnTo>
                  <a:pt x="2350712" y="634693"/>
                </a:lnTo>
                <a:lnTo>
                  <a:pt x="0" y="63469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2" name="Google Shape;382;p34"/>
          <p:cNvSpPr txBox="1"/>
          <p:nvPr/>
        </p:nvSpPr>
        <p:spPr>
          <a:xfrm>
            <a:off x="409817" y="1614753"/>
            <a:ext cx="11874819" cy="1015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ct val="13000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US" sz="2400" b="0" i="0" u="none" strike="noStrike" cap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Una mentalità orientata alla crescita presuppone che le capacità possano svilupparsi attraverso l’impegno, il feedback e la pratica strutturata.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3" name="Google Shape;383;p34"/>
          <p:cNvSpPr/>
          <p:nvPr/>
        </p:nvSpPr>
        <p:spPr>
          <a:xfrm>
            <a:off x="12004666" y="18186"/>
            <a:ext cx="6637669" cy="10284336"/>
          </a:xfrm>
          <a:custGeom>
            <a:avLst/>
            <a:gdLst/>
            <a:ahLst/>
            <a:cxnLst/>
            <a:rect l="l" t="t" r="r" b="b"/>
            <a:pathLst>
              <a:path w="20508340" h="29405582" extrusionOk="0">
                <a:moveTo>
                  <a:pt x="9683242" y="0"/>
                </a:moveTo>
                <a:cubicBezTo>
                  <a:pt x="9719437" y="5416550"/>
                  <a:pt x="8407908" y="9588373"/>
                  <a:pt x="4155313" y="16175737"/>
                </a:cubicBezTo>
                <a:cubicBezTo>
                  <a:pt x="343281" y="22080474"/>
                  <a:pt x="1397" y="27222577"/>
                  <a:pt x="0" y="28861513"/>
                </a:cubicBezTo>
                <a:lnTo>
                  <a:pt x="0" y="28881071"/>
                </a:lnTo>
                <a:cubicBezTo>
                  <a:pt x="254" y="29222067"/>
                  <a:pt x="15240" y="29405582"/>
                  <a:pt x="15240" y="29405582"/>
                </a:cubicBezTo>
                <a:lnTo>
                  <a:pt x="20508340" y="29405582"/>
                </a:lnTo>
                <a:lnTo>
                  <a:pt x="2050834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88" name="Google Shape;388;p35"/>
          <p:cNvGrpSpPr/>
          <p:nvPr/>
        </p:nvGrpSpPr>
        <p:grpSpPr>
          <a:xfrm>
            <a:off x="-1" y="4584074"/>
            <a:ext cx="18288001" cy="6357176"/>
            <a:chOff x="0" y="0"/>
            <a:chExt cx="5661114" cy="1674318"/>
          </a:xfrm>
        </p:grpSpPr>
        <p:sp>
          <p:nvSpPr>
            <p:cNvPr id="389" name="Google Shape;389;p35"/>
            <p:cNvSpPr/>
            <p:nvPr/>
          </p:nvSpPr>
          <p:spPr>
            <a:xfrm>
              <a:off x="0" y="0"/>
              <a:ext cx="5661114" cy="1674318"/>
            </a:xfrm>
            <a:custGeom>
              <a:avLst/>
              <a:gdLst/>
              <a:ahLst/>
              <a:cxnLst/>
              <a:rect l="l" t="t" r="r" b="b"/>
              <a:pathLst>
                <a:path w="5661114" h="1674318" extrusionOk="0">
                  <a:moveTo>
                    <a:pt x="0" y="0"/>
                  </a:moveTo>
                  <a:lnTo>
                    <a:pt x="5661114" y="0"/>
                  </a:lnTo>
                  <a:lnTo>
                    <a:pt x="5661114" y="1674318"/>
                  </a:lnTo>
                  <a:lnTo>
                    <a:pt x="0" y="1674318"/>
                  </a:lnTo>
                  <a:close/>
                </a:path>
              </a:pathLst>
            </a:custGeom>
            <a:solidFill>
              <a:srgbClr val="10146E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0" name="Google Shape;390;p35"/>
            <p:cNvSpPr txBox="1"/>
            <p:nvPr/>
          </p:nvSpPr>
          <p:spPr>
            <a:xfrm>
              <a:off x="0" y="0"/>
              <a:ext cx="5661114" cy="167431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03055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91" name="Google Shape;391;p35"/>
          <p:cNvSpPr/>
          <p:nvPr/>
        </p:nvSpPr>
        <p:spPr>
          <a:xfrm>
            <a:off x="1591207" y="3225562"/>
            <a:ext cx="2588781" cy="2588781"/>
          </a:xfrm>
          <a:custGeom>
            <a:avLst/>
            <a:gdLst/>
            <a:ahLst/>
            <a:cxnLst/>
            <a:rect l="l" t="t" r="r" b="b"/>
            <a:pathLst>
              <a:path w="2588781" h="2588781" extrusionOk="0">
                <a:moveTo>
                  <a:pt x="0" y="0"/>
                </a:moveTo>
                <a:lnTo>
                  <a:pt x="2588781" y="0"/>
                </a:lnTo>
                <a:lnTo>
                  <a:pt x="2588781" y="2588780"/>
                </a:lnTo>
                <a:lnTo>
                  <a:pt x="0" y="258878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2" name="Google Shape;392;p35"/>
          <p:cNvSpPr/>
          <p:nvPr/>
        </p:nvSpPr>
        <p:spPr>
          <a:xfrm>
            <a:off x="1786442" y="3420796"/>
            <a:ext cx="2198312" cy="2198312"/>
          </a:xfrm>
          <a:custGeom>
            <a:avLst/>
            <a:gdLst/>
            <a:ahLst/>
            <a:cxnLst/>
            <a:rect l="l" t="t" r="r" b="b"/>
            <a:pathLst>
              <a:path w="2198312" h="2198312" extrusionOk="0">
                <a:moveTo>
                  <a:pt x="0" y="0"/>
                </a:moveTo>
                <a:lnTo>
                  <a:pt x="2198312" y="0"/>
                </a:lnTo>
                <a:lnTo>
                  <a:pt x="2198312" y="2198312"/>
                </a:lnTo>
                <a:lnTo>
                  <a:pt x="0" y="219831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3" name="Google Shape;393;p35"/>
          <p:cNvSpPr/>
          <p:nvPr/>
        </p:nvSpPr>
        <p:spPr>
          <a:xfrm>
            <a:off x="1900426" y="3534780"/>
            <a:ext cx="1970344" cy="1970344"/>
          </a:xfrm>
          <a:custGeom>
            <a:avLst/>
            <a:gdLst/>
            <a:ahLst/>
            <a:cxnLst/>
            <a:rect l="l" t="t" r="r" b="b"/>
            <a:pathLst>
              <a:path w="1970344" h="1970344" extrusionOk="0">
                <a:moveTo>
                  <a:pt x="0" y="0"/>
                </a:moveTo>
                <a:lnTo>
                  <a:pt x="1970344" y="0"/>
                </a:lnTo>
                <a:lnTo>
                  <a:pt x="1970344" y="1970344"/>
                </a:lnTo>
                <a:lnTo>
                  <a:pt x="0" y="197034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4" name="Google Shape;394;p35"/>
          <p:cNvSpPr/>
          <p:nvPr/>
        </p:nvSpPr>
        <p:spPr>
          <a:xfrm>
            <a:off x="5764174" y="3225562"/>
            <a:ext cx="2588781" cy="2588781"/>
          </a:xfrm>
          <a:custGeom>
            <a:avLst/>
            <a:gdLst/>
            <a:ahLst/>
            <a:cxnLst/>
            <a:rect l="l" t="t" r="r" b="b"/>
            <a:pathLst>
              <a:path w="2588781" h="2588781" extrusionOk="0">
                <a:moveTo>
                  <a:pt x="0" y="0"/>
                </a:moveTo>
                <a:lnTo>
                  <a:pt x="2588780" y="0"/>
                </a:lnTo>
                <a:lnTo>
                  <a:pt x="2588780" y="2588780"/>
                </a:lnTo>
                <a:lnTo>
                  <a:pt x="0" y="258878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5" name="Google Shape;395;p35"/>
          <p:cNvSpPr/>
          <p:nvPr/>
        </p:nvSpPr>
        <p:spPr>
          <a:xfrm>
            <a:off x="5959408" y="3420796"/>
            <a:ext cx="2198312" cy="2198312"/>
          </a:xfrm>
          <a:custGeom>
            <a:avLst/>
            <a:gdLst/>
            <a:ahLst/>
            <a:cxnLst/>
            <a:rect l="l" t="t" r="r" b="b"/>
            <a:pathLst>
              <a:path w="2198312" h="2198312" extrusionOk="0">
                <a:moveTo>
                  <a:pt x="0" y="0"/>
                </a:moveTo>
                <a:lnTo>
                  <a:pt x="2198312" y="0"/>
                </a:lnTo>
                <a:lnTo>
                  <a:pt x="2198312" y="2198312"/>
                </a:lnTo>
                <a:lnTo>
                  <a:pt x="0" y="219831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6" name="Google Shape;396;p35"/>
          <p:cNvSpPr/>
          <p:nvPr/>
        </p:nvSpPr>
        <p:spPr>
          <a:xfrm>
            <a:off x="6073392" y="3534780"/>
            <a:ext cx="1970344" cy="1970344"/>
          </a:xfrm>
          <a:custGeom>
            <a:avLst/>
            <a:gdLst/>
            <a:ahLst/>
            <a:cxnLst/>
            <a:rect l="l" t="t" r="r" b="b"/>
            <a:pathLst>
              <a:path w="1970344" h="1970344" extrusionOk="0">
                <a:moveTo>
                  <a:pt x="0" y="0"/>
                </a:moveTo>
                <a:lnTo>
                  <a:pt x="1970344" y="0"/>
                </a:lnTo>
                <a:lnTo>
                  <a:pt x="1970344" y="1970344"/>
                </a:lnTo>
                <a:lnTo>
                  <a:pt x="0" y="197034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7" name="Google Shape;397;p35"/>
          <p:cNvSpPr/>
          <p:nvPr/>
        </p:nvSpPr>
        <p:spPr>
          <a:xfrm>
            <a:off x="9936093" y="3225562"/>
            <a:ext cx="2588781" cy="2588781"/>
          </a:xfrm>
          <a:custGeom>
            <a:avLst/>
            <a:gdLst/>
            <a:ahLst/>
            <a:cxnLst/>
            <a:rect l="l" t="t" r="r" b="b"/>
            <a:pathLst>
              <a:path w="2588781" h="2588781" extrusionOk="0">
                <a:moveTo>
                  <a:pt x="0" y="0"/>
                </a:moveTo>
                <a:lnTo>
                  <a:pt x="2588781" y="0"/>
                </a:lnTo>
                <a:lnTo>
                  <a:pt x="2588781" y="2588780"/>
                </a:lnTo>
                <a:lnTo>
                  <a:pt x="0" y="258878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8" name="Google Shape;398;p35"/>
          <p:cNvSpPr/>
          <p:nvPr/>
        </p:nvSpPr>
        <p:spPr>
          <a:xfrm>
            <a:off x="10131327" y="3420796"/>
            <a:ext cx="2198312" cy="2198312"/>
          </a:xfrm>
          <a:custGeom>
            <a:avLst/>
            <a:gdLst/>
            <a:ahLst/>
            <a:cxnLst/>
            <a:rect l="l" t="t" r="r" b="b"/>
            <a:pathLst>
              <a:path w="2198312" h="2198312" extrusionOk="0">
                <a:moveTo>
                  <a:pt x="0" y="0"/>
                </a:moveTo>
                <a:lnTo>
                  <a:pt x="2198312" y="0"/>
                </a:lnTo>
                <a:lnTo>
                  <a:pt x="2198312" y="2198312"/>
                </a:lnTo>
                <a:lnTo>
                  <a:pt x="0" y="219831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9" name="Google Shape;399;p35"/>
          <p:cNvSpPr/>
          <p:nvPr/>
        </p:nvSpPr>
        <p:spPr>
          <a:xfrm>
            <a:off x="10245311" y="3534780"/>
            <a:ext cx="1970344" cy="1970344"/>
          </a:xfrm>
          <a:custGeom>
            <a:avLst/>
            <a:gdLst/>
            <a:ahLst/>
            <a:cxnLst/>
            <a:rect l="l" t="t" r="r" b="b"/>
            <a:pathLst>
              <a:path w="1970344" h="1970344" extrusionOk="0">
                <a:moveTo>
                  <a:pt x="0" y="0"/>
                </a:moveTo>
                <a:lnTo>
                  <a:pt x="1970344" y="0"/>
                </a:lnTo>
                <a:lnTo>
                  <a:pt x="1970344" y="1970344"/>
                </a:lnTo>
                <a:lnTo>
                  <a:pt x="0" y="197034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0" name="Google Shape;400;p35"/>
          <p:cNvSpPr/>
          <p:nvPr/>
        </p:nvSpPr>
        <p:spPr>
          <a:xfrm>
            <a:off x="14108012" y="3225562"/>
            <a:ext cx="2588781" cy="2588781"/>
          </a:xfrm>
          <a:custGeom>
            <a:avLst/>
            <a:gdLst/>
            <a:ahLst/>
            <a:cxnLst/>
            <a:rect l="l" t="t" r="r" b="b"/>
            <a:pathLst>
              <a:path w="2588781" h="2588781" extrusionOk="0">
                <a:moveTo>
                  <a:pt x="0" y="0"/>
                </a:moveTo>
                <a:lnTo>
                  <a:pt x="2588781" y="0"/>
                </a:lnTo>
                <a:lnTo>
                  <a:pt x="2588781" y="2588780"/>
                </a:lnTo>
                <a:lnTo>
                  <a:pt x="0" y="258878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1" name="Google Shape;401;p35"/>
          <p:cNvSpPr/>
          <p:nvPr/>
        </p:nvSpPr>
        <p:spPr>
          <a:xfrm>
            <a:off x="14303246" y="3420796"/>
            <a:ext cx="2198312" cy="2198312"/>
          </a:xfrm>
          <a:custGeom>
            <a:avLst/>
            <a:gdLst/>
            <a:ahLst/>
            <a:cxnLst/>
            <a:rect l="l" t="t" r="r" b="b"/>
            <a:pathLst>
              <a:path w="2198312" h="2198312" extrusionOk="0">
                <a:moveTo>
                  <a:pt x="0" y="0"/>
                </a:moveTo>
                <a:lnTo>
                  <a:pt x="2198312" y="0"/>
                </a:lnTo>
                <a:lnTo>
                  <a:pt x="2198312" y="2198312"/>
                </a:lnTo>
                <a:lnTo>
                  <a:pt x="0" y="219831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2" name="Google Shape;402;p35"/>
          <p:cNvSpPr/>
          <p:nvPr/>
        </p:nvSpPr>
        <p:spPr>
          <a:xfrm>
            <a:off x="14417230" y="3534780"/>
            <a:ext cx="1970344" cy="1970344"/>
          </a:xfrm>
          <a:custGeom>
            <a:avLst/>
            <a:gdLst/>
            <a:ahLst/>
            <a:cxnLst/>
            <a:rect l="l" t="t" r="r" b="b"/>
            <a:pathLst>
              <a:path w="1970344" h="1970344" extrusionOk="0">
                <a:moveTo>
                  <a:pt x="0" y="0"/>
                </a:moveTo>
                <a:lnTo>
                  <a:pt x="1970344" y="0"/>
                </a:lnTo>
                <a:lnTo>
                  <a:pt x="1970344" y="1970344"/>
                </a:lnTo>
                <a:lnTo>
                  <a:pt x="0" y="197034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3" name="Google Shape;403;p35"/>
          <p:cNvSpPr/>
          <p:nvPr/>
        </p:nvSpPr>
        <p:spPr>
          <a:xfrm>
            <a:off x="2311879" y="3946233"/>
            <a:ext cx="1147438" cy="1147438"/>
          </a:xfrm>
          <a:custGeom>
            <a:avLst/>
            <a:gdLst/>
            <a:ahLst/>
            <a:cxnLst/>
            <a:rect l="l" t="t" r="r" b="b"/>
            <a:pathLst>
              <a:path w="1147438" h="1147438" extrusionOk="0">
                <a:moveTo>
                  <a:pt x="0" y="0"/>
                </a:moveTo>
                <a:lnTo>
                  <a:pt x="1147438" y="0"/>
                </a:lnTo>
                <a:lnTo>
                  <a:pt x="1147438" y="1147438"/>
                </a:lnTo>
                <a:lnTo>
                  <a:pt x="0" y="114743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4" name="Google Shape;404;p35"/>
          <p:cNvSpPr/>
          <p:nvPr/>
        </p:nvSpPr>
        <p:spPr>
          <a:xfrm>
            <a:off x="6484845" y="3946233"/>
            <a:ext cx="1147438" cy="1147438"/>
          </a:xfrm>
          <a:custGeom>
            <a:avLst/>
            <a:gdLst/>
            <a:ahLst/>
            <a:cxnLst/>
            <a:rect l="l" t="t" r="r" b="b"/>
            <a:pathLst>
              <a:path w="1147438" h="1147438" extrusionOk="0">
                <a:moveTo>
                  <a:pt x="0" y="0"/>
                </a:moveTo>
                <a:lnTo>
                  <a:pt x="1147438" y="0"/>
                </a:lnTo>
                <a:lnTo>
                  <a:pt x="1147438" y="1147438"/>
                </a:lnTo>
                <a:lnTo>
                  <a:pt x="0" y="114743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5" name="Google Shape;405;p35"/>
          <p:cNvSpPr/>
          <p:nvPr/>
        </p:nvSpPr>
        <p:spPr>
          <a:xfrm>
            <a:off x="10668925" y="3875415"/>
            <a:ext cx="1123117" cy="1123117"/>
          </a:xfrm>
          <a:custGeom>
            <a:avLst/>
            <a:gdLst/>
            <a:ahLst/>
            <a:cxnLst/>
            <a:rect l="l" t="t" r="r" b="b"/>
            <a:pathLst>
              <a:path w="1123117" h="1123117" extrusionOk="0">
                <a:moveTo>
                  <a:pt x="0" y="0"/>
                </a:moveTo>
                <a:lnTo>
                  <a:pt x="1123116" y="0"/>
                </a:lnTo>
                <a:lnTo>
                  <a:pt x="1123116" y="1123117"/>
                </a:lnTo>
                <a:lnTo>
                  <a:pt x="0" y="112311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8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6" name="Google Shape;406;p35"/>
          <p:cNvSpPr/>
          <p:nvPr/>
        </p:nvSpPr>
        <p:spPr>
          <a:xfrm>
            <a:off x="14828683" y="3946233"/>
            <a:ext cx="1147438" cy="1147438"/>
          </a:xfrm>
          <a:custGeom>
            <a:avLst/>
            <a:gdLst/>
            <a:ahLst/>
            <a:cxnLst/>
            <a:rect l="l" t="t" r="r" b="b"/>
            <a:pathLst>
              <a:path w="1147438" h="1147438" extrusionOk="0">
                <a:moveTo>
                  <a:pt x="0" y="0"/>
                </a:moveTo>
                <a:lnTo>
                  <a:pt x="1147438" y="0"/>
                </a:lnTo>
                <a:lnTo>
                  <a:pt x="1147438" y="1147438"/>
                </a:lnTo>
                <a:lnTo>
                  <a:pt x="0" y="114743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9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7" name="Google Shape;407;p35"/>
          <p:cNvSpPr/>
          <p:nvPr/>
        </p:nvSpPr>
        <p:spPr>
          <a:xfrm rot="-10602057">
            <a:off x="12387093" y="-1133853"/>
            <a:ext cx="6240735" cy="2176456"/>
          </a:xfrm>
          <a:custGeom>
            <a:avLst/>
            <a:gdLst/>
            <a:ahLst/>
            <a:cxnLst/>
            <a:rect l="l" t="t" r="r" b="b"/>
            <a:pathLst>
              <a:path w="6240735" h="2176456" extrusionOk="0">
                <a:moveTo>
                  <a:pt x="0" y="0"/>
                </a:moveTo>
                <a:lnTo>
                  <a:pt x="6240735" y="0"/>
                </a:lnTo>
                <a:lnTo>
                  <a:pt x="6240735" y="2176457"/>
                </a:lnTo>
                <a:lnTo>
                  <a:pt x="0" y="217645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0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8" name="Google Shape;408;p35"/>
          <p:cNvSpPr/>
          <p:nvPr/>
        </p:nvSpPr>
        <p:spPr>
          <a:xfrm rot="10598374" flipH="1">
            <a:off x="-440482" y="-1192452"/>
            <a:ext cx="6576787" cy="2293655"/>
          </a:xfrm>
          <a:custGeom>
            <a:avLst/>
            <a:gdLst/>
            <a:ahLst/>
            <a:cxnLst/>
            <a:rect l="l" t="t" r="r" b="b"/>
            <a:pathLst>
              <a:path w="6576787" h="2293655" extrusionOk="0">
                <a:moveTo>
                  <a:pt x="0" y="2293655"/>
                </a:moveTo>
                <a:lnTo>
                  <a:pt x="6576787" y="2293655"/>
                </a:lnTo>
                <a:lnTo>
                  <a:pt x="6576787" y="0"/>
                </a:lnTo>
                <a:lnTo>
                  <a:pt x="0" y="0"/>
                </a:lnTo>
                <a:lnTo>
                  <a:pt x="0" y="2293655"/>
                </a:lnTo>
                <a:close/>
              </a:path>
            </a:pathLst>
          </a:custGeom>
          <a:blipFill rotWithShape="1">
            <a:blip r:embed="rId11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09" name="Google Shape;409;p35"/>
          <p:cNvGrpSpPr/>
          <p:nvPr/>
        </p:nvGrpSpPr>
        <p:grpSpPr>
          <a:xfrm>
            <a:off x="-1" y="9944646"/>
            <a:ext cx="18288001" cy="837562"/>
            <a:chOff x="0" y="-57150"/>
            <a:chExt cx="11607985" cy="463550"/>
          </a:xfrm>
        </p:grpSpPr>
        <p:sp>
          <p:nvSpPr>
            <p:cNvPr id="410" name="Google Shape;410;p35"/>
            <p:cNvSpPr/>
            <p:nvPr/>
          </p:nvSpPr>
          <p:spPr>
            <a:xfrm>
              <a:off x="0" y="0"/>
              <a:ext cx="11607985" cy="406400"/>
            </a:xfrm>
            <a:custGeom>
              <a:avLst/>
              <a:gdLst/>
              <a:ahLst/>
              <a:cxnLst/>
              <a:rect l="l" t="t" r="r" b="b"/>
              <a:pathLst>
                <a:path w="11607985" h="406400" extrusionOk="0">
                  <a:moveTo>
                    <a:pt x="11404785" y="0"/>
                  </a:moveTo>
                  <a:cubicBezTo>
                    <a:pt x="11517009" y="0"/>
                    <a:pt x="11607985" y="90976"/>
                    <a:pt x="11607985" y="203200"/>
                  </a:cubicBezTo>
                  <a:cubicBezTo>
                    <a:pt x="11607985" y="315424"/>
                    <a:pt x="11517009" y="406400"/>
                    <a:pt x="11404785" y="406400"/>
                  </a:cubicBezTo>
                  <a:lnTo>
                    <a:pt x="203200" y="406400"/>
                  </a:lnTo>
                  <a:cubicBezTo>
                    <a:pt x="90976" y="406400"/>
                    <a:pt x="0" y="315424"/>
                    <a:pt x="0" y="203200"/>
                  </a:cubicBezTo>
                  <a:cubicBezTo>
                    <a:pt x="0" y="90976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4E56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1" name="Google Shape;411;p35"/>
            <p:cNvSpPr txBox="1"/>
            <p:nvPr/>
          </p:nvSpPr>
          <p:spPr>
            <a:xfrm>
              <a:off x="0" y="-57150"/>
              <a:ext cx="11607985" cy="46355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12" name="Google Shape;412;p35"/>
          <p:cNvGrpSpPr/>
          <p:nvPr/>
        </p:nvGrpSpPr>
        <p:grpSpPr>
          <a:xfrm>
            <a:off x="4131384" y="9913239"/>
            <a:ext cx="10025232" cy="837562"/>
            <a:chOff x="0" y="-57150"/>
            <a:chExt cx="5548478" cy="463550"/>
          </a:xfrm>
        </p:grpSpPr>
        <p:sp>
          <p:nvSpPr>
            <p:cNvPr id="413" name="Google Shape;413;p35"/>
            <p:cNvSpPr/>
            <p:nvPr/>
          </p:nvSpPr>
          <p:spPr>
            <a:xfrm>
              <a:off x="0" y="0"/>
              <a:ext cx="5548478" cy="406400"/>
            </a:xfrm>
            <a:custGeom>
              <a:avLst/>
              <a:gdLst/>
              <a:ahLst/>
              <a:cxnLst/>
              <a:rect l="l" t="t" r="r" b="b"/>
              <a:pathLst>
                <a:path w="5548478" h="406400" extrusionOk="0">
                  <a:moveTo>
                    <a:pt x="5345278" y="0"/>
                  </a:moveTo>
                  <a:cubicBezTo>
                    <a:pt x="5457503" y="0"/>
                    <a:pt x="5548478" y="90976"/>
                    <a:pt x="5548478" y="203200"/>
                  </a:cubicBezTo>
                  <a:cubicBezTo>
                    <a:pt x="5548478" y="315424"/>
                    <a:pt x="5457503" y="406400"/>
                    <a:pt x="5345278" y="406400"/>
                  </a:cubicBezTo>
                  <a:lnTo>
                    <a:pt x="203200" y="406400"/>
                  </a:lnTo>
                  <a:cubicBezTo>
                    <a:pt x="90976" y="406400"/>
                    <a:pt x="0" y="315424"/>
                    <a:pt x="0" y="203200"/>
                  </a:cubicBezTo>
                  <a:cubicBezTo>
                    <a:pt x="0" y="90976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17B8B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4" name="Google Shape;414;p35"/>
            <p:cNvSpPr txBox="1"/>
            <p:nvPr/>
          </p:nvSpPr>
          <p:spPr>
            <a:xfrm>
              <a:off x="0" y="-57150"/>
              <a:ext cx="5548478" cy="46355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15" name="Google Shape;415;p35"/>
          <p:cNvSpPr txBox="1"/>
          <p:nvPr/>
        </p:nvSpPr>
        <p:spPr>
          <a:xfrm>
            <a:off x="4446953" y="1566534"/>
            <a:ext cx="8928565" cy="1564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13002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99"/>
              <a:buFont typeface="Arial"/>
              <a:buNone/>
            </a:pPr>
            <a:r>
              <a:rPr lang="en-US" sz="4499" b="1" i="0" u="none" strike="noStrike" cap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Perché le competenze trasversali sono importanti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6" name="Google Shape;416;p35"/>
          <p:cNvSpPr txBox="1"/>
          <p:nvPr/>
        </p:nvSpPr>
        <p:spPr>
          <a:xfrm>
            <a:off x="1028700" y="6994725"/>
            <a:ext cx="3713796" cy="73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3002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25"/>
              <a:buFont typeface="Arial"/>
              <a:buNone/>
            </a:pPr>
            <a:r>
              <a:rPr lang="en-US" sz="1825" b="0" i="0" u="none" strike="noStrike" cap="non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Si sviluppano quando gli studenti analizzano i propri errori.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7" name="Google Shape;417;p35"/>
          <p:cNvSpPr txBox="1"/>
          <p:nvPr/>
        </p:nvSpPr>
        <p:spPr>
          <a:xfrm>
            <a:off x="1297793" y="6042689"/>
            <a:ext cx="3175609" cy="3873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1301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89"/>
              <a:buFont typeface="Arial"/>
              <a:buNone/>
            </a:pPr>
            <a:r>
              <a:rPr lang="en-US" sz="2489" b="1" i="0" u="none" strike="noStrike" cap="non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Pensiero critico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8" name="Google Shape;418;p35"/>
          <p:cNvSpPr txBox="1"/>
          <p:nvPr/>
        </p:nvSpPr>
        <p:spPr>
          <a:xfrm>
            <a:off x="5201666" y="6994725"/>
            <a:ext cx="3713796" cy="109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3002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25"/>
              <a:buFont typeface="Arial"/>
              <a:buNone/>
            </a:pPr>
            <a:r>
              <a:rPr lang="en-US" sz="1825" b="0" i="0" u="none" strike="noStrike" cap="non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Si sviluppa quando gli studenti si assumono le proprie responsabilità nonostante l’incertezza.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9" name="Google Shape;419;p35"/>
          <p:cNvSpPr txBox="1"/>
          <p:nvPr/>
        </p:nvSpPr>
        <p:spPr>
          <a:xfrm>
            <a:off x="5200743" y="6042689"/>
            <a:ext cx="3715643" cy="3873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1301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89"/>
              <a:buFont typeface="Arial"/>
              <a:buNone/>
            </a:pPr>
            <a:r>
              <a:rPr lang="en-US" sz="2489" b="1" i="0" u="none" strike="noStrike" cap="non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Leadership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0" name="Google Shape;420;p35"/>
          <p:cNvSpPr txBox="1"/>
          <p:nvPr/>
        </p:nvSpPr>
        <p:spPr>
          <a:xfrm>
            <a:off x="9373585" y="6994725"/>
            <a:ext cx="3713796" cy="109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3002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25"/>
              <a:buFont typeface="Arial"/>
              <a:buNone/>
            </a:pPr>
            <a:r>
              <a:rPr lang="en-US" sz="1825" b="0" i="0" u="none" strike="noStrike" cap="non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Migliora quando gli studenti si esercitano a reagire sotto pressione.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1" name="Google Shape;421;p35"/>
          <p:cNvSpPr txBox="1"/>
          <p:nvPr/>
        </p:nvSpPr>
        <p:spPr>
          <a:xfrm>
            <a:off x="9547648" y="6042689"/>
            <a:ext cx="3365670" cy="3873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1301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89"/>
              <a:buFont typeface="Arial"/>
              <a:buNone/>
            </a:pPr>
            <a:r>
              <a:rPr lang="en-US" sz="2489" b="1" i="0" u="none" strike="noStrike" cap="non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Comunicazione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2" name="Google Shape;422;p35"/>
          <p:cNvSpPr txBox="1"/>
          <p:nvPr/>
        </p:nvSpPr>
        <p:spPr>
          <a:xfrm>
            <a:off x="13545504" y="6994725"/>
            <a:ext cx="3713796" cy="109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3002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25"/>
              <a:buFont typeface="Arial"/>
              <a:buNone/>
            </a:pPr>
            <a:r>
              <a:rPr lang="en-US" sz="1825" b="0" i="0" u="none" strike="noStrike" cap="non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Si rafforza quando gli studenti sperimentano una variabilità controllata.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3" name="Google Shape;423;p35"/>
          <p:cNvSpPr txBox="1"/>
          <p:nvPr/>
        </p:nvSpPr>
        <p:spPr>
          <a:xfrm>
            <a:off x="13545504" y="6042689"/>
            <a:ext cx="3713796" cy="3873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1301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89"/>
              <a:buFont typeface="Arial"/>
              <a:buNone/>
            </a:pPr>
            <a:r>
              <a:rPr lang="en-US" sz="2489" b="1" i="0" u="none" strike="noStrike" cap="non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Adattabilità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4" name="Google Shape;424;p35"/>
          <p:cNvSpPr/>
          <p:nvPr/>
        </p:nvSpPr>
        <p:spPr>
          <a:xfrm>
            <a:off x="3059553" y="479018"/>
            <a:ext cx="1413849" cy="1232069"/>
          </a:xfrm>
          <a:custGeom>
            <a:avLst/>
            <a:gdLst/>
            <a:ahLst/>
            <a:cxnLst/>
            <a:rect l="l" t="t" r="r" b="b"/>
            <a:pathLst>
              <a:path w="1413849" h="1232069" extrusionOk="0">
                <a:moveTo>
                  <a:pt x="0" y="0"/>
                </a:moveTo>
                <a:lnTo>
                  <a:pt x="1413849" y="0"/>
                </a:lnTo>
                <a:lnTo>
                  <a:pt x="1413849" y="1232069"/>
                </a:lnTo>
                <a:lnTo>
                  <a:pt x="0" y="123206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2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5" name="Google Shape;425;p35"/>
          <p:cNvSpPr/>
          <p:nvPr/>
        </p:nvSpPr>
        <p:spPr>
          <a:xfrm>
            <a:off x="523119" y="923994"/>
            <a:ext cx="2350712" cy="634692"/>
          </a:xfrm>
          <a:custGeom>
            <a:avLst/>
            <a:gdLst/>
            <a:ahLst/>
            <a:cxnLst/>
            <a:rect l="l" t="t" r="r" b="b"/>
            <a:pathLst>
              <a:path w="2350712" h="634692" extrusionOk="0">
                <a:moveTo>
                  <a:pt x="0" y="0"/>
                </a:moveTo>
                <a:lnTo>
                  <a:pt x="2350712" y="0"/>
                </a:lnTo>
                <a:lnTo>
                  <a:pt x="2350712" y="634693"/>
                </a:lnTo>
                <a:lnTo>
                  <a:pt x="0" y="63469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" name="Google Shape;430;p36"/>
          <p:cNvSpPr/>
          <p:nvPr/>
        </p:nvSpPr>
        <p:spPr>
          <a:xfrm rot="5084022" flipH="1">
            <a:off x="-1850156" y="1896866"/>
            <a:ext cx="14314219" cy="4992084"/>
          </a:xfrm>
          <a:custGeom>
            <a:avLst/>
            <a:gdLst/>
            <a:ahLst/>
            <a:cxnLst/>
            <a:rect l="l" t="t" r="r" b="b"/>
            <a:pathLst>
              <a:path w="14314219" h="4992084" extrusionOk="0">
                <a:moveTo>
                  <a:pt x="0" y="4992084"/>
                </a:moveTo>
                <a:lnTo>
                  <a:pt x="14314219" y="4992084"/>
                </a:lnTo>
                <a:lnTo>
                  <a:pt x="14314219" y="0"/>
                </a:lnTo>
                <a:lnTo>
                  <a:pt x="0" y="0"/>
                </a:lnTo>
                <a:lnTo>
                  <a:pt x="0" y="4992084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31" name="Google Shape;431;p36"/>
          <p:cNvGrpSpPr/>
          <p:nvPr/>
        </p:nvGrpSpPr>
        <p:grpSpPr>
          <a:xfrm>
            <a:off x="5221600" y="763516"/>
            <a:ext cx="857867" cy="857867"/>
            <a:chOff x="0" y="0"/>
            <a:chExt cx="812800" cy="812800"/>
          </a:xfrm>
        </p:grpSpPr>
        <p:sp>
          <p:nvSpPr>
            <p:cNvPr id="432" name="Google Shape;432;p3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 extrusionOk="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4E56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3" name="Google Shape;433;p36"/>
            <p:cNvSpPr txBox="1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03055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34" name="Google Shape;434;p36"/>
          <p:cNvGrpSpPr/>
          <p:nvPr/>
        </p:nvGrpSpPr>
        <p:grpSpPr>
          <a:xfrm>
            <a:off x="5575500" y="2044337"/>
            <a:ext cx="604566" cy="604566"/>
            <a:chOff x="0" y="0"/>
            <a:chExt cx="812800" cy="812800"/>
          </a:xfrm>
        </p:grpSpPr>
        <p:sp>
          <p:nvSpPr>
            <p:cNvPr id="435" name="Google Shape;435;p3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 extrusionOk="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1014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6" name="Google Shape;436;p36"/>
            <p:cNvSpPr txBox="1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03055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37" name="Google Shape;437;p36"/>
          <p:cNvGrpSpPr/>
          <p:nvPr/>
        </p:nvGrpSpPr>
        <p:grpSpPr>
          <a:xfrm>
            <a:off x="5106026" y="499033"/>
            <a:ext cx="637633" cy="637633"/>
            <a:chOff x="0" y="0"/>
            <a:chExt cx="812800" cy="812800"/>
          </a:xfrm>
        </p:grpSpPr>
        <p:sp>
          <p:nvSpPr>
            <p:cNvPr id="438" name="Google Shape;438;p3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 extrusionOk="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76200" cap="sq" cmpd="sng">
              <a:solidFill>
                <a:srgbClr val="17B8BB"/>
              </a:solidFill>
              <a:prstDash val="solid"/>
              <a:miter lim="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9" name="Google Shape;439;p36"/>
            <p:cNvSpPr txBox="1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03055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40" name="Google Shape;440;p36"/>
          <p:cNvSpPr/>
          <p:nvPr/>
        </p:nvSpPr>
        <p:spPr>
          <a:xfrm>
            <a:off x="16053269" y="8642266"/>
            <a:ext cx="1413849" cy="1232069"/>
          </a:xfrm>
          <a:custGeom>
            <a:avLst/>
            <a:gdLst/>
            <a:ahLst/>
            <a:cxnLst/>
            <a:rect l="l" t="t" r="r" b="b"/>
            <a:pathLst>
              <a:path w="1413849" h="1232069" extrusionOk="0">
                <a:moveTo>
                  <a:pt x="0" y="0"/>
                </a:moveTo>
                <a:lnTo>
                  <a:pt x="1413849" y="0"/>
                </a:lnTo>
                <a:lnTo>
                  <a:pt x="1413849" y="1232068"/>
                </a:lnTo>
                <a:lnTo>
                  <a:pt x="0" y="123206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1" name="Google Shape;441;p36"/>
          <p:cNvSpPr/>
          <p:nvPr/>
        </p:nvSpPr>
        <p:spPr>
          <a:xfrm>
            <a:off x="13516835" y="9087242"/>
            <a:ext cx="2350712" cy="634692"/>
          </a:xfrm>
          <a:custGeom>
            <a:avLst/>
            <a:gdLst/>
            <a:ahLst/>
            <a:cxnLst/>
            <a:rect l="l" t="t" r="r" b="b"/>
            <a:pathLst>
              <a:path w="2350712" h="634692" extrusionOk="0">
                <a:moveTo>
                  <a:pt x="0" y="0"/>
                </a:moveTo>
                <a:lnTo>
                  <a:pt x="2350712" y="0"/>
                </a:lnTo>
                <a:lnTo>
                  <a:pt x="2350712" y="634692"/>
                </a:lnTo>
                <a:lnTo>
                  <a:pt x="0" y="63469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2" name="Google Shape;442;p36"/>
          <p:cNvSpPr txBox="1"/>
          <p:nvPr/>
        </p:nvSpPr>
        <p:spPr>
          <a:xfrm>
            <a:off x="7724173" y="6870499"/>
            <a:ext cx="9477255" cy="17717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just" rtl="0">
              <a:lnSpc>
                <a:spcPct val="130009"/>
              </a:lnSpc>
              <a:spcBef>
                <a:spcPts val="15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US" sz="2400" b="0" i="0" u="none" strike="noStrike" cap="none">
                <a:solidFill>
                  <a:srgbClr val="17B8BB"/>
                </a:solidFill>
                <a:latin typeface="Poppins"/>
                <a:ea typeface="Poppins"/>
                <a:cs typeface="Poppins"/>
                <a:sym typeface="Poppins"/>
              </a:rPr>
              <a:t>Invece di dire “Non sei pronto a questo compito”, dì “Stai sviluppando le competenze necessarie per guidare il gruppo: quale supporto ti aiuterebbe a compiere il passo successivo?”</a:t>
            </a:r>
            <a:endParaRPr/>
          </a:p>
          <a:p>
            <a:pPr marL="0" marR="0" lvl="0" indent="0" algn="l" rtl="0">
              <a:lnSpc>
                <a:spcPct val="130009"/>
              </a:lnSpc>
              <a:spcBef>
                <a:spcPts val="15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3" name="Google Shape;443;p36"/>
          <p:cNvSpPr txBox="1"/>
          <p:nvPr/>
        </p:nvSpPr>
        <p:spPr>
          <a:xfrm>
            <a:off x="6300337" y="1000729"/>
            <a:ext cx="11166781" cy="9738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r" rtl="0">
              <a:lnSpc>
                <a:spcPct val="113002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en-US" sz="2800" b="1" i="0" u="none" strike="noStrike" cap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Strategie degli insegnanti per promuovere una mentalità orientata alla crescita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4" name="Google Shape;444;p36"/>
          <p:cNvSpPr/>
          <p:nvPr/>
        </p:nvSpPr>
        <p:spPr>
          <a:xfrm>
            <a:off x="-70115" y="0"/>
            <a:ext cx="5895316" cy="10289262"/>
          </a:xfrm>
          <a:custGeom>
            <a:avLst/>
            <a:gdLst/>
            <a:ahLst/>
            <a:cxnLst/>
            <a:rect l="l" t="t" r="r" b="b"/>
            <a:pathLst>
              <a:path w="21041995" h="24846662" extrusionOk="0">
                <a:moveTo>
                  <a:pt x="0" y="0"/>
                </a:moveTo>
                <a:lnTo>
                  <a:pt x="0" y="24846662"/>
                </a:lnTo>
                <a:lnTo>
                  <a:pt x="21008848" y="24846662"/>
                </a:lnTo>
                <a:cubicBezTo>
                  <a:pt x="21008848" y="24846662"/>
                  <a:pt x="21040344" y="24600281"/>
                  <a:pt x="21041995" y="24141557"/>
                </a:cubicBezTo>
                <a:lnTo>
                  <a:pt x="21041995" y="24141557"/>
                </a:lnTo>
                <a:lnTo>
                  <a:pt x="21041995" y="24065103"/>
                </a:lnTo>
                <a:lnTo>
                  <a:pt x="21041995" y="24065103"/>
                </a:lnTo>
                <a:cubicBezTo>
                  <a:pt x="21035772" y="22316314"/>
                  <a:pt x="20592160" y="17791937"/>
                  <a:pt x="16774033" y="12121388"/>
                </a:cubicBezTo>
                <a:cubicBezTo>
                  <a:pt x="11671681" y="4543806"/>
                  <a:pt x="12586843" y="0"/>
                  <a:pt x="12586843" y="0"/>
                </a:cubicBez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5" name="Google Shape;445;p36"/>
          <p:cNvSpPr txBox="1"/>
          <p:nvPr/>
        </p:nvSpPr>
        <p:spPr>
          <a:xfrm>
            <a:off x="6300337" y="2117980"/>
            <a:ext cx="11166781" cy="20010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ct val="13000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US" sz="2400" b="1" i="0" u="none" strike="noStrike" cap="none">
                <a:solidFill>
                  <a:srgbClr val="17B8BB"/>
                </a:solidFill>
                <a:latin typeface="Poppins"/>
                <a:ea typeface="Poppins"/>
                <a:cs typeface="Poppins"/>
                <a:sym typeface="Poppins"/>
              </a:rPr>
              <a:t>I formatori della formazione professionale possono sviluppare questa competenza: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just" rtl="0">
              <a:lnSpc>
                <a:spcPct val="130009"/>
              </a:lnSpc>
              <a:spcBef>
                <a:spcPts val="15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</a:pPr>
            <a:r>
              <a:rPr lang="en-US" sz="2400" b="0" i="0" u="none" strike="noStrike" cap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Apprezzare l’impegno, la strategia e i progressi compiuti piuttosto che le capacità innate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6" name="Google Shape;446;p36"/>
          <p:cNvSpPr txBox="1"/>
          <p:nvPr/>
        </p:nvSpPr>
        <p:spPr>
          <a:xfrm>
            <a:off x="7034343" y="4119041"/>
            <a:ext cx="10432775" cy="10407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342900" marR="0" lvl="0" indent="-342900" algn="just" rtl="0">
              <a:lnSpc>
                <a:spcPct val="13000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</a:pPr>
            <a:r>
              <a:rPr lang="en-US" sz="2400" b="0" i="0" u="none" strike="noStrike" cap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Considerare la revisione e l’iterazione come pratiche normali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just" rtl="0">
              <a:lnSpc>
                <a:spcPct val="130009"/>
              </a:lnSpc>
              <a:spcBef>
                <a:spcPts val="15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</a:pPr>
            <a:r>
              <a:rPr lang="en-US" sz="2400" b="0" i="0" u="none" strike="noStrike" cap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Progettare attività che includano una ripianificazione strutturata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7" name="Google Shape;447;p36"/>
          <p:cNvSpPr txBox="1"/>
          <p:nvPr/>
        </p:nvSpPr>
        <p:spPr>
          <a:xfrm>
            <a:off x="7724173" y="5339855"/>
            <a:ext cx="9477255" cy="10407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342900" marR="0" lvl="0" indent="-342900" algn="just" rtl="0">
              <a:lnSpc>
                <a:spcPct val="13000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</a:pPr>
            <a:r>
              <a:rPr lang="en-US" sz="2400" b="0" i="0" u="none" strike="noStrike" cap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Analizzare apertamente le difficoltà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just" rtl="0">
              <a:lnSpc>
                <a:spcPct val="130009"/>
              </a:lnSpc>
              <a:spcBef>
                <a:spcPts val="15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</a:pPr>
            <a:r>
              <a:rPr lang="en-US" sz="2400" b="0" i="0" u="none" strike="noStrike" cap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Incoraggiando la riflessione dopo una difficoltà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2" name="Google Shape;452;p37"/>
          <p:cNvSpPr/>
          <p:nvPr/>
        </p:nvSpPr>
        <p:spPr>
          <a:xfrm rot="-4721612">
            <a:off x="3638115" y="1896865"/>
            <a:ext cx="14314219" cy="4992084"/>
          </a:xfrm>
          <a:custGeom>
            <a:avLst/>
            <a:gdLst/>
            <a:ahLst/>
            <a:cxnLst/>
            <a:rect l="l" t="t" r="r" b="b"/>
            <a:pathLst>
              <a:path w="14314219" h="4992084" extrusionOk="0">
                <a:moveTo>
                  <a:pt x="0" y="0"/>
                </a:moveTo>
                <a:lnTo>
                  <a:pt x="14314219" y="0"/>
                </a:lnTo>
                <a:lnTo>
                  <a:pt x="14314219" y="4992084"/>
                </a:lnTo>
                <a:lnTo>
                  <a:pt x="0" y="499208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3" name="Google Shape;453;p37"/>
          <p:cNvSpPr/>
          <p:nvPr/>
        </p:nvSpPr>
        <p:spPr>
          <a:xfrm>
            <a:off x="9680911" y="5"/>
            <a:ext cx="8986399" cy="10289262"/>
          </a:xfrm>
          <a:custGeom>
            <a:avLst/>
            <a:gdLst/>
            <a:ahLst/>
            <a:cxnLst/>
            <a:rect l="l" t="t" r="r" b="b"/>
            <a:pathLst>
              <a:path w="21700490" h="24846662" extrusionOk="0">
                <a:moveTo>
                  <a:pt x="9113774" y="0"/>
                </a:moveTo>
                <a:cubicBezTo>
                  <a:pt x="9113774" y="0"/>
                  <a:pt x="10028936" y="4543806"/>
                  <a:pt x="4926584" y="12121388"/>
                </a:cubicBezTo>
                <a:cubicBezTo>
                  <a:pt x="0" y="19437986"/>
                  <a:pt x="691769" y="24846662"/>
                  <a:pt x="691769" y="24846662"/>
                </a:cubicBezTo>
                <a:lnTo>
                  <a:pt x="21700490" y="24846662"/>
                </a:lnTo>
                <a:lnTo>
                  <a:pt x="2170049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4" name="Google Shape;454;p37"/>
          <p:cNvSpPr/>
          <p:nvPr/>
        </p:nvSpPr>
        <p:spPr>
          <a:xfrm rot="-2967198" flipH="1">
            <a:off x="12833343" y="6024265"/>
            <a:ext cx="10909314" cy="3709167"/>
          </a:xfrm>
          <a:custGeom>
            <a:avLst/>
            <a:gdLst/>
            <a:ahLst/>
            <a:cxnLst/>
            <a:rect l="l" t="t" r="r" b="b"/>
            <a:pathLst>
              <a:path w="10909314" h="3709167" extrusionOk="0">
                <a:moveTo>
                  <a:pt x="10909314" y="0"/>
                </a:moveTo>
                <a:lnTo>
                  <a:pt x="0" y="0"/>
                </a:lnTo>
                <a:lnTo>
                  <a:pt x="0" y="3709167"/>
                </a:lnTo>
                <a:lnTo>
                  <a:pt x="10909314" y="3709167"/>
                </a:lnTo>
                <a:lnTo>
                  <a:pt x="10909314" y="0"/>
                </a:lnTo>
                <a:close/>
              </a:path>
            </a:pathLst>
          </a:custGeom>
          <a:blipFill rotWithShape="1">
            <a:blip r:embed="rId5">
              <a:alphaModFix amt="77000"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55" name="Google Shape;455;p37"/>
          <p:cNvGrpSpPr/>
          <p:nvPr/>
        </p:nvGrpSpPr>
        <p:grpSpPr>
          <a:xfrm>
            <a:off x="10165433" y="946396"/>
            <a:ext cx="857867" cy="857867"/>
            <a:chOff x="0" y="0"/>
            <a:chExt cx="812800" cy="812800"/>
          </a:xfrm>
        </p:grpSpPr>
        <p:sp>
          <p:nvSpPr>
            <p:cNvPr id="456" name="Google Shape;456;p37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 extrusionOk="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4E56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7" name="Google Shape;457;p37"/>
            <p:cNvSpPr txBox="1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03055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58" name="Google Shape;458;p37"/>
          <p:cNvGrpSpPr/>
          <p:nvPr/>
        </p:nvGrpSpPr>
        <p:grpSpPr>
          <a:xfrm>
            <a:off x="9651318" y="2226096"/>
            <a:ext cx="604566" cy="604566"/>
            <a:chOff x="0" y="0"/>
            <a:chExt cx="812800" cy="812800"/>
          </a:xfrm>
        </p:grpSpPr>
        <p:sp>
          <p:nvSpPr>
            <p:cNvPr id="459" name="Google Shape;459;p37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 extrusionOk="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1014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0" name="Google Shape;460;p37"/>
            <p:cNvSpPr txBox="1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03055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61" name="Google Shape;461;p37"/>
          <p:cNvGrpSpPr/>
          <p:nvPr/>
        </p:nvGrpSpPr>
        <p:grpSpPr>
          <a:xfrm>
            <a:off x="10476408" y="681913"/>
            <a:ext cx="637633" cy="637633"/>
            <a:chOff x="0" y="0"/>
            <a:chExt cx="812800" cy="812800"/>
          </a:xfrm>
        </p:grpSpPr>
        <p:sp>
          <p:nvSpPr>
            <p:cNvPr id="462" name="Google Shape;462;p37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 extrusionOk="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76200" cap="sq" cmpd="sng">
              <a:solidFill>
                <a:srgbClr val="17B8BB"/>
              </a:solidFill>
              <a:prstDash val="solid"/>
              <a:miter lim="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3" name="Google Shape;463;p37"/>
            <p:cNvSpPr txBox="1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03055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64" name="Google Shape;464;p37"/>
          <p:cNvSpPr txBox="1"/>
          <p:nvPr/>
        </p:nvSpPr>
        <p:spPr>
          <a:xfrm>
            <a:off x="1041071" y="5394958"/>
            <a:ext cx="7614174" cy="6326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4004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6"/>
              <a:buFont typeface="Arial"/>
              <a:buNone/>
            </a:pPr>
            <a:r>
              <a:rPr lang="en-US" sz="3606" b="0" i="0" u="none" strike="noStrike" cap="none">
                <a:solidFill>
                  <a:srgbClr val="000000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Per l’attenzione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5" name="Google Shape;465;p37"/>
          <p:cNvSpPr txBox="1"/>
          <p:nvPr/>
        </p:nvSpPr>
        <p:spPr>
          <a:xfrm>
            <a:off x="1034729" y="3875590"/>
            <a:ext cx="7538244" cy="16337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4004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18"/>
              <a:buFont typeface="Arial"/>
              <a:buNone/>
            </a:pPr>
            <a:r>
              <a:rPr lang="en-US" sz="10518" b="1" i="0" u="none" strike="noStrike" cap="none">
                <a:solidFill>
                  <a:srgbClr val="17B8BB"/>
                </a:solidFill>
                <a:latin typeface="Poppins"/>
                <a:ea typeface="Poppins"/>
                <a:cs typeface="Poppins"/>
                <a:sym typeface="Poppins"/>
              </a:rPr>
              <a:t>Grazie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6" name="Google Shape;466;p37"/>
          <p:cNvSpPr/>
          <p:nvPr/>
        </p:nvSpPr>
        <p:spPr>
          <a:xfrm>
            <a:off x="3577505" y="681913"/>
            <a:ext cx="1413849" cy="1232069"/>
          </a:xfrm>
          <a:custGeom>
            <a:avLst/>
            <a:gdLst/>
            <a:ahLst/>
            <a:cxnLst/>
            <a:rect l="l" t="t" r="r" b="b"/>
            <a:pathLst>
              <a:path w="1413849" h="1232069" extrusionOk="0">
                <a:moveTo>
                  <a:pt x="0" y="0"/>
                </a:moveTo>
                <a:lnTo>
                  <a:pt x="1413850" y="0"/>
                </a:lnTo>
                <a:lnTo>
                  <a:pt x="1413850" y="1232069"/>
                </a:lnTo>
                <a:lnTo>
                  <a:pt x="0" y="123206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7" name="Google Shape;467;p37"/>
          <p:cNvSpPr/>
          <p:nvPr/>
        </p:nvSpPr>
        <p:spPr>
          <a:xfrm>
            <a:off x="1041071" y="1126889"/>
            <a:ext cx="2350712" cy="634692"/>
          </a:xfrm>
          <a:custGeom>
            <a:avLst/>
            <a:gdLst/>
            <a:ahLst/>
            <a:cxnLst/>
            <a:rect l="l" t="t" r="r" b="b"/>
            <a:pathLst>
              <a:path w="2350712" h="634692" extrusionOk="0">
                <a:moveTo>
                  <a:pt x="0" y="0"/>
                </a:moveTo>
                <a:lnTo>
                  <a:pt x="2350713" y="0"/>
                </a:lnTo>
                <a:lnTo>
                  <a:pt x="2350713" y="634693"/>
                </a:lnTo>
                <a:lnTo>
                  <a:pt x="0" y="63469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8" name="Google Shape;468;p37"/>
          <p:cNvSpPr txBox="1"/>
          <p:nvPr/>
        </p:nvSpPr>
        <p:spPr>
          <a:xfrm>
            <a:off x="1999301" y="7144426"/>
            <a:ext cx="3352441" cy="80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08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99"/>
              <a:buFont typeface="Arial"/>
              <a:buNone/>
            </a:pPr>
            <a:r>
              <a:rPr lang="en-US" sz="4499" b="1" i="0" u="none" strike="noStrike" cap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Contattaci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69" name="Google Shape;469;p37"/>
          <p:cNvGrpSpPr/>
          <p:nvPr/>
        </p:nvGrpSpPr>
        <p:grpSpPr>
          <a:xfrm>
            <a:off x="555937" y="7970706"/>
            <a:ext cx="6239170" cy="761091"/>
            <a:chOff x="0" y="-57150"/>
            <a:chExt cx="3800029" cy="463550"/>
          </a:xfrm>
        </p:grpSpPr>
        <p:sp>
          <p:nvSpPr>
            <p:cNvPr id="470" name="Google Shape;470;p37"/>
            <p:cNvSpPr/>
            <p:nvPr/>
          </p:nvSpPr>
          <p:spPr>
            <a:xfrm>
              <a:off x="0" y="0"/>
              <a:ext cx="3800029" cy="406400"/>
            </a:xfrm>
            <a:custGeom>
              <a:avLst/>
              <a:gdLst/>
              <a:ahLst/>
              <a:cxnLst/>
              <a:rect l="l" t="t" r="r" b="b"/>
              <a:pathLst>
                <a:path w="3800029" h="406400" extrusionOk="0">
                  <a:moveTo>
                    <a:pt x="3596829" y="0"/>
                  </a:moveTo>
                  <a:cubicBezTo>
                    <a:pt x="3709053" y="0"/>
                    <a:pt x="3800029" y="90976"/>
                    <a:pt x="3800029" y="203200"/>
                  </a:cubicBezTo>
                  <a:cubicBezTo>
                    <a:pt x="3800029" y="315424"/>
                    <a:pt x="3709053" y="406400"/>
                    <a:pt x="3596829" y="406400"/>
                  </a:cubicBezTo>
                  <a:lnTo>
                    <a:pt x="203200" y="406400"/>
                  </a:lnTo>
                  <a:cubicBezTo>
                    <a:pt x="90976" y="406400"/>
                    <a:pt x="0" y="315424"/>
                    <a:pt x="0" y="203200"/>
                  </a:cubicBezTo>
                  <a:cubicBezTo>
                    <a:pt x="0" y="90976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1014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1" name="Google Shape;471;p37"/>
            <p:cNvSpPr txBox="1"/>
            <p:nvPr/>
          </p:nvSpPr>
          <p:spPr>
            <a:xfrm>
              <a:off x="0" y="-57150"/>
              <a:ext cx="3800029" cy="46355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72" name="Google Shape;472;p37"/>
          <p:cNvSpPr/>
          <p:nvPr/>
        </p:nvSpPr>
        <p:spPr>
          <a:xfrm>
            <a:off x="533153" y="7910577"/>
            <a:ext cx="953315" cy="953315"/>
          </a:xfrm>
          <a:custGeom>
            <a:avLst/>
            <a:gdLst/>
            <a:ahLst/>
            <a:cxnLst/>
            <a:rect l="l" t="t" r="r" b="b"/>
            <a:pathLst>
              <a:path w="953315" h="953315" extrusionOk="0">
                <a:moveTo>
                  <a:pt x="0" y="0"/>
                </a:moveTo>
                <a:lnTo>
                  <a:pt x="953315" y="0"/>
                </a:lnTo>
                <a:lnTo>
                  <a:pt x="953315" y="953315"/>
                </a:lnTo>
                <a:lnTo>
                  <a:pt x="0" y="95331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8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3" name="Google Shape;473;p37"/>
          <p:cNvSpPr/>
          <p:nvPr/>
        </p:nvSpPr>
        <p:spPr>
          <a:xfrm>
            <a:off x="714111" y="8104733"/>
            <a:ext cx="591399" cy="591399"/>
          </a:xfrm>
          <a:custGeom>
            <a:avLst/>
            <a:gdLst/>
            <a:ahLst/>
            <a:cxnLst/>
            <a:rect l="l" t="t" r="r" b="b"/>
            <a:pathLst>
              <a:path w="591399" h="591399" extrusionOk="0">
                <a:moveTo>
                  <a:pt x="0" y="0"/>
                </a:moveTo>
                <a:lnTo>
                  <a:pt x="591399" y="0"/>
                </a:lnTo>
                <a:lnTo>
                  <a:pt x="591399" y="591399"/>
                </a:lnTo>
                <a:lnTo>
                  <a:pt x="0" y="59139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9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4" name="Google Shape;474;p37"/>
          <p:cNvSpPr txBox="1"/>
          <p:nvPr/>
        </p:nvSpPr>
        <p:spPr>
          <a:xfrm>
            <a:off x="1877303" y="8104733"/>
            <a:ext cx="4689224" cy="4930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39992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33"/>
              <a:buFont typeface="Arial"/>
              <a:buNone/>
            </a:pPr>
            <a:r>
              <a:rPr lang="en-US" sz="2733" b="0" i="0" u="none" strike="noStrike" cap="none">
                <a:solidFill>
                  <a:srgbClr val="FFFFFF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www.vetcompass.eu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23"/>
          <p:cNvSpPr/>
          <p:nvPr/>
        </p:nvSpPr>
        <p:spPr>
          <a:xfrm rot="4721273" flipH="1">
            <a:off x="-1236225" y="1896865"/>
            <a:ext cx="14314219" cy="4992084"/>
          </a:xfrm>
          <a:custGeom>
            <a:avLst/>
            <a:gdLst/>
            <a:ahLst/>
            <a:cxnLst/>
            <a:rect l="l" t="t" r="r" b="b"/>
            <a:pathLst>
              <a:path w="14314219" h="4992084" extrusionOk="0">
                <a:moveTo>
                  <a:pt x="0" y="4992084"/>
                </a:moveTo>
                <a:lnTo>
                  <a:pt x="14314219" y="4992084"/>
                </a:lnTo>
                <a:lnTo>
                  <a:pt x="14314219" y="0"/>
                </a:lnTo>
                <a:lnTo>
                  <a:pt x="0" y="0"/>
                </a:lnTo>
                <a:lnTo>
                  <a:pt x="0" y="4992084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16" name="Google Shape;116;p23"/>
          <p:cNvGrpSpPr/>
          <p:nvPr/>
        </p:nvGrpSpPr>
        <p:grpSpPr>
          <a:xfrm>
            <a:off x="5940775" y="946396"/>
            <a:ext cx="857867" cy="857867"/>
            <a:chOff x="0" y="0"/>
            <a:chExt cx="812800" cy="812800"/>
          </a:xfrm>
        </p:grpSpPr>
        <p:sp>
          <p:nvSpPr>
            <p:cNvPr id="117" name="Google Shape;117;p2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 extrusionOk="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4E56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8" name="Google Shape;118;p23"/>
            <p:cNvSpPr txBox="1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03055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9" name="Google Shape;119;p23"/>
          <p:cNvGrpSpPr/>
          <p:nvPr/>
        </p:nvGrpSpPr>
        <p:grpSpPr>
          <a:xfrm>
            <a:off x="6592862" y="2226096"/>
            <a:ext cx="604566" cy="604566"/>
            <a:chOff x="0" y="0"/>
            <a:chExt cx="812800" cy="812800"/>
          </a:xfrm>
        </p:grpSpPr>
        <p:sp>
          <p:nvSpPr>
            <p:cNvPr id="120" name="Google Shape;120;p2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 extrusionOk="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1014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1" name="Google Shape;121;p23"/>
            <p:cNvSpPr txBox="1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03055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2" name="Google Shape;122;p23"/>
          <p:cNvGrpSpPr/>
          <p:nvPr/>
        </p:nvGrpSpPr>
        <p:grpSpPr>
          <a:xfrm>
            <a:off x="5825201" y="681913"/>
            <a:ext cx="637633" cy="637633"/>
            <a:chOff x="0" y="0"/>
            <a:chExt cx="812800" cy="812800"/>
          </a:xfrm>
        </p:grpSpPr>
        <p:sp>
          <p:nvSpPr>
            <p:cNvPr id="123" name="Google Shape;123;p2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 extrusionOk="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76200" cap="sq" cmpd="sng">
              <a:solidFill>
                <a:srgbClr val="17B8BB"/>
              </a:solidFill>
              <a:prstDash val="solid"/>
              <a:miter lim="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4" name="Google Shape;124;p23"/>
            <p:cNvSpPr txBox="1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03055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25" name="Google Shape;125;p23"/>
          <p:cNvSpPr/>
          <p:nvPr/>
        </p:nvSpPr>
        <p:spPr>
          <a:xfrm>
            <a:off x="-1972873" y="5"/>
            <a:ext cx="8713709" cy="10289262"/>
          </a:xfrm>
          <a:custGeom>
            <a:avLst/>
            <a:gdLst/>
            <a:ahLst/>
            <a:cxnLst/>
            <a:rect l="l" t="t" r="r" b="b"/>
            <a:pathLst>
              <a:path w="21041995" h="24846662" extrusionOk="0">
                <a:moveTo>
                  <a:pt x="0" y="0"/>
                </a:moveTo>
                <a:lnTo>
                  <a:pt x="0" y="24846662"/>
                </a:lnTo>
                <a:lnTo>
                  <a:pt x="21008848" y="24846662"/>
                </a:lnTo>
                <a:cubicBezTo>
                  <a:pt x="21008848" y="24846662"/>
                  <a:pt x="21040344" y="24600281"/>
                  <a:pt x="21041995" y="24141557"/>
                </a:cubicBezTo>
                <a:lnTo>
                  <a:pt x="21041995" y="24141557"/>
                </a:lnTo>
                <a:lnTo>
                  <a:pt x="21041995" y="24065103"/>
                </a:lnTo>
                <a:lnTo>
                  <a:pt x="21041995" y="24065103"/>
                </a:lnTo>
                <a:cubicBezTo>
                  <a:pt x="21035772" y="22316314"/>
                  <a:pt x="20592160" y="17791937"/>
                  <a:pt x="16774033" y="12121388"/>
                </a:cubicBezTo>
                <a:cubicBezTo>
                  <a:pt x="11671681" y="4543806"/>
                  <a:pt x="12586843" y="0"/>
                  <a:pt x="12586843" y="0"/>
                </a:cubicBez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6" name="Google Shape;126;p23"/>
          <p:cNvSpPr/>
          <p:nvPr/>
        </p:nvSpPr>
        <p:spPr>
          <a:xfrm rot="2903702">
            <a:off x="-6858749" y="6286174"/>
            <a:ext cx="10909314" cy="3709167"/>
          </a:xfrm>
          <a:custGeom>
            <a:avLst/>
            <a:gdLst/>
            <a:ahLst/>
            <a:cxnLst/>
            <a:rect l="l" t="t" r="r" b="b"/>
            <a:pathLst>
              <a:path w="10909314" h="3709167" extrusionOk="0">
                <a:moveTo>
                  <a:pt x="0" y="0"/>
                </a:moveTo>
                <a:lnTo>
                  <a:pt x="10909314" y="0"/>
                </a:lnTo>
                <a:lnTo>
                  <a:pt x="10909314" y="3709167"/>
                </a:lnTo>
                <a:lnTo>
                  <a:pt x="0" y="370916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 amt="77000"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7" name="Google Shape;127;p23"/>
          <p:cNvSpPr/>
          <p:nvPr/>
        </p:nvSpPr>
        <p:spPr>
          <a:xfrm>
            <a:off x="16053269" y="8642266"/>
            <a:ext cx="1413849" cy="1232069"/>
          </a:xfrm>
          <a:custGeom>
            <a:avLst/>
            <a:gdLst/>
            <a:ahLst/>
            <a:cxnLst/>
            <a:rect l="l" t="t" r="r" b="b"/>
            <a:pathLst>
              <a:path w="1413849" h="1232069" extrusionOk="0">
                <a:moveTo>
                  <a:pt x="0" y="0"/>
                </a:moveTo>
                <a:lnTo>
                  <a:pt x="1413849" y="0"/>
                </a:lnTo>
                <a:lnTo>
                  <a:pt x="1413849" y="1232068"/>
                </a:lnTo>
                <a:lnTo>
                  <a:pt x="0" y="123206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8" name="Google Shape;128;p23"/>
          <p:cNvSpPr/>
          <p:nvPr/>
        </p:nvSpPr>
        <p:spPr>
          <a:xfrm>
            <a:off x="13516835" y="9087242"/>
            <a:ext cx="2350712" cy="634692"/>
          </a:xfrm>
          <a:custGeom>
            <a:avLst/>
            <a:gdLst/>
            <a:ahLst/>
            <a:cxnLst/>
            <a:rect l="l" t="t" r="r" b="b"/>
            <a:pathLst>
              <a:path w="2350712" h="634692" extrusionOk="0">
                <a:moveTo>
                  <a:pt x="0" y="0"/>
                </a:moveTo>
                <a:lnTo>
                  <a:pt x="2350712" y="0"/>
                </a:lnTo>
                <a:lnTo>
                  <a:pt x="2350712" y="634692"/>
                </a:lnTo>
                <a:lnTo>
                  <a:pt x="0" y="63469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9" name="Google Shape;129;p23"/>
          <p:cNvSpPr txBox="1"/>
          <p:nvPr/>
        </p:nvSpPr>
        <p:spPr>
          <a:xfrm>
            <a:off x="8792675" y="4961250"/>
            <a:ext cx="8895900" cy="403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just" rtl="0">
              <a:lnSpc>
                <a:spcPct val="13000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US" sz="2300" b="0" i="0" u="none" strike="noStrike" cap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La resilienza si esprime nel progettare pratiche, routine e sistemi che consentano prestazioni efficaci quando le condizioni cambiano.</a:t>
            </a:r>
            <a:endParaRPr sz="23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lnSpc>
                <a:spcPct val="13000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US" sz="2300" b="0" i="0" u="none" strike="noStrike" cap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Al termine di questo modulo, imparerete a rafforzare la vostra adattabilità, a gestire la pressione in modo consapevole, a preparare gli studenti alle mutevoli aspettative del mondo del lavoro e a promuovere una mentalità orientata alla crescita nella vostra attività didattica.</a:t>
            </a:r>
            <a:endParaRPr sz="23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0" name="Google Shape;130;p23"/>
          <p:cNvSpPr txBox="1"/>
          <p:nvPr/>
        </p:nvSpPr>
        <p:spPr>
          <a:xfrm>
            <a:off x="8664324" y="1117050"/>
            <a:ext cx="8184000" cy="43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3002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en-US" sz="2800" b="1" i="0" u="none" strike="noStrike" cap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Introduzione e obiettivi di apprendimento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1" name="Google Shape;131;p23"/>
          <p:cNvSpPr txBox="1"/>
          <p:nvPr/>
        </p:nvSpPr>
        <p:spPr>
          <a:xfrm>
            <a:off x="8664324" y="1880850"/>
            <a:ext cx="9024000" cy="274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ct val="13000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US" sz="2300" b="0" i="0" u="none" strike="noStrike" cap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L'adattabilità e la resilienza nell’IFP si riferiscono alla capacità strutturata di anticipare il cambiamento, reagire in modo costruttivo sotto pressione, salvaguardare gli standard di apprendimento in caso di interruzioni e costruire sistemi sostenibili che supportino sia il personale che gli studenti in contesti dinamici del mercato del lavoro.</a:t>
            </a:r>
            <a:endParaRPr sz="23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24"/>
          <p:cNvSpPr/>
          <p:nvPr/>
        </p:nvSpPr>
        <p:spPr>
          <a:xfrm rot="5019439" flipH="1">
            <a:off x="-1581183" y="1507120"/>
            <a:ext cx="14314219" cy="4992084"/>
          </a:xfrm>
          <a:custGeom>
            <a:avLst/>
            <a:gdLst/>
            <a:ahLst/>
            <a:cxnLst/>
            <a:rect l="l" t="t" r="r" b="b"/>
            <a:pathLst>
              <a:path w="14314219" h="4992084" extrusionOk="0">
                <a:moveTo>
                  <a:pt x="0" y="4992084"/>
                </a:moveTo>
                <a:lnTo>
                  <a:pt x="14314219" y="4992084"/>
                </a:lnTo>
                <a:lnTo>
                  <a:pt x="14314219" y="0"/>
                </a:lnTo>
                <a:lnTo>
                  <a:pt x="0" y="0"/>
                </a:lnTo>
                <a:lnTo>
                  <a:pt x="0" y="4992084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37" name="Google Shape;137;p24"/>
          <p:cNvGrpSpPr/>
          <p:nvPr/>
        </p:nvGrpSpPr>
        <p:grpSpPr>
          <a:xfrm>
            <a:off x="5940775" y="946396"/>
            <a:ext cx="857867" cy="857867"/>
            <a:chOff x="0" y="0"/>
            <a:chExt cx="812800" cy="812800"/>
          </a:xfrm>
        </p:grpSpPr>
        <p:sp>
          <p:nvSpPr>
            <p:cNvPr id="138" name="Google Shape;138;p24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 extrusionOk="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4E56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9" name="Google Shape;139;p24"/>
            <p:cNvSpPr txBox="1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03055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40" name="Google Shape;140;p24"/>
          <p:cNvGrpSpPr/>
          <p:nvPr/>
        </p:nvGrpSpPr>
        <p:grpSpPr>
          <a:xfrm>
            <a:off x="6592862" y="2226096"/>
            <a:ext cx="604566" cy="604566"/>
            <a:chOff x="0" y="0"/>
            <a:chExt cx="812800" cy="812800"/>
          </a:xfrm>
        </p:grpSpPr>
        <p:sp>
          <p:nvSpPr>
            <p:cNvPr id="141" name="Google Shape;141;p24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 extrusionOk="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1014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2" name="Google Shape;142;p24"/>
            <p:cNvSpPr txBox="1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03055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43" name="Google Shape;143;p24"/>
          <p:cNvGrpSpPr/>
          <p:nvPr/>
        </p:nvGrpSpPr>
        <p:grpSpPr>
          <a:xfrm>
            <a:off x="5825201" y="681913"/>
            <a:ext cx="637633" cy="637633"/>
            <a:chOff x="0" y="0"/>
            <a:chExt cx="812800" cy="812800"/>
          </a:xfrm>
        </p:grpSpPr>
        <p:sp>
          <p:nvSpPr>
            <p:cNvPr id="144" name="Google Shape;144;p24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 extrusionOk="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76200" cap="sq" cmpd="sng">
              <a:solidFill>
                <a:srgbClr val="17B8BB"/>
              </a:solidFill>
              <a:prstDash val="solid"/>
              <a:miter lim="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5" name="Google Shape;145;p24"/>
            <p:cNvSpPr txBox="1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03055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46" name="Google Shape;146;p24"/>
          <p:cNvSpPr/>
          <p:nvPr/>
        </p:nvSpPr>
        <p:spPr>
          <a:xfrm>
            <a:off x="16053269" y="8642266"/>
            <a:ext cx="1413849" cy="1232069"/>
          </a:xfrm>
          <a:custGeom>
            <a:avLst/>
            <a:gdLst/>
            <a:ahLst/>
            <a:cxnLst/>
            <a:rect l="l" t="t" r="r" b="b"/>
            <a:pathLst>
              <a:path w="1413849" h="1232069" extrusionOk="0">
                <a:moveTo>
                  <a:pt x="0" y="0"/>
                </a:moveTo>
                <a:lnTo>
                  <a:pt x="1413849" y="0"/>
                </a:lnTo>
                <a:lnTo>
                  <a:pt x="1413849" y="1232068"/>
                </a:lnTo>
                <a:lnTo>
                  <a:pt x="0" y="123206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" name="Google Shape;147;p24"/>
          <p:cNvSpPr/>
          <p:nvPr/>
        </p:nvSpPr>
        <p:spPr>
          <a:xfrm>
            <a:off x="13516835" y="9087242"/>
            <a:ext cx="2350712" cy="634692"/>
          </a:xfrm>
          <a:custGeom>
            <a:avLst/>
            <a:gdLst/>
            <a:ahLst/>
            <a:cxnLst/>
            <a:rect l="l" t="t" r="r" b="b"/>
            <a:pathLst>
              <a:path w="2350712" h="634692" extrusionOk="0">
                <a:moveTo>
                  <a:pt x="0" y="0"/>
                </a:moveTo>
                <a:lnTo>
                  <a:pt x="2350712" y="0"/>
                </a:lnTo>
                <a:lnTo>
                  <a:pt x="2350712" y="634692"/>
                </a:lnTo>
                <a:lnTo>
                  <a:pt x="0" y="63469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" name="Google Shape;148;p24"/>
          <p:cNvSpPr txBox="1"/>
          <p:nvPr/>
        </p:nvSpPr>
        <p:spPr>
          <a:xfrm>
            <a:off x="8259575" y="2082650"/>
            <a:ext cx="8999700" cy="325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just" rtl="0">
              <a:lnSpc>
                <a:spcPct val="13000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US" sz="2400" b="0" i="0" u="none" strike="noStrike" cap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L’adattabilità è la capacità di rispondere in modo costruttivo alle circostanze mutevoli, mantenendo la qualità, gli standard e la fiducia degli studenti. Negli ambienti dell’IFP, il cambiamento è costante. Le esigenze dei datori di lavoro si evolvono, le tecnologie si aggiornano, il profilo degli studenti cambia, e le aspettative del mercato del lavoro si adeguano rapidamente.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" name="Google Shape;149;p24"/>
          <p:cNvSpPr txBox="1"/>
          <p:nvPr/>
        </p:nvSpPr>
        <p:spPr>
          <a:xfrm>
            <a:off x="8259584" y="1131882"/>
            <a:ext cx="10152900" cy="43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3002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en-US" sz="2800" b="1" i="0" u="none" strike="noStrike" cap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Sezione 1: Comprendere l’adattabilità nell’IFP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" name="Google Shape;150;p24"/>
          <p:cNvSpPr/>
          <p:nvPr/>
        </p:nvSpPr>
        <p:spPr>
          <a:xfrm>
            <a:off x="-68218" y="-40366"/>
            <a:ext cx="6748663" cy="10289262"/>
          </a:xfrm>
          <a:custGeom>
            <a:avLst/>
            <a:gdLst/>
            <a:ahLst/>
            <a:cxnLst/>
            <a:rect l="l" t="t" r="r" b="b"/>
            <a:pathLst>
              <a:path w="21041995" h="24846662" extrusionOk="0">
                <a:moveTo>
                  <a:pt x="0" y="0"/>
                </a:moveTo>
                <a:lnTo>
                  <a:pt x="0" y="24846662"/>
                </a:lnTo>
                <a:lnTo>
                  <a:pt x="21008848" y="24846662"/>
                </a:lnTo>
                <a:cubicBezTo>
                  <a:pt x="21008848" y="24846662"/>
                  <a:pt x="21040344" y="24600281"/>
                  <a:pt x="21041995" y="24141557"/>
                </a:cubicBezTo>
                <a:lnTo>
                  <a:pt x="21041995" y="24141557"/>
                </a:lnTo>
                <a:lnTo>
                  <a:pt x="21041995" y="24065103"/>
                </a:lnTo>
                <a:lnTo>
                  <a:pt x="21041995" y="24065103"/>
                </a:lnTo>
                <a:cubicBezTo>
                  <a:pt x="21035772" y="22316314"/>
                  <a:pt x="20592160" y="17791937"/>
                  <a:pt x="16774033" y="12121388"/>
                </a:cubicBezTo>
                <a:cubicBezTo>
                  <a:pt x="11671681" y="4543806"/>
                  <a:pt x="12586843" y="0"/>
                  <a:pt x="12586843" y="0"/>
                </a:cubicBez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1" name="Google Shape;151;p24"/>
          <p:cNvSpPr/>
          <p:nvPr/>
        </p:nvSpPr>
        <p:spPr>
          <a:xfrm rot="2903702">
            <a:off x="-6039858" y="5738286"/>
            <a:ext cx="10909314" cy="3709167"/>
          </a:xfrm>
          <a:custGeom>
            <a:avLst/>
            <a:gdLst/>
            <a:ahLst/>
            <a:cxnLst/>
            <a:rect l="l" t="t" r="r" b="b"/>
            <a:pathLst>
              <a:path w="10909314" h="3709167" extrusionOk="0">
                <a:moveTo>
                  <a:pt x="0" y="0"/>
                </a:moveTo>
                <a:lnTo>
                  <a:pt x="10909314" y="0"/>
                </a:lnTo>
                <a:lnTo>
                  <a:pt x="10909314" y="3709167"/>
                </a:lnTo>
                <a:lnTo>
                  <a:pt x="0" y="370916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 amt="77000"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" name="Google Shape;152;p24"/>
          <p:cNvSpPr txBox="1"/>
          <p:nvPr/>
        </p:nvSpPr>
        <p:spPr>
          <a:xfrm>
            <a:off x="8259580" y="5483056"/>
            <a:ext cx="8999720" cy="2935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ct val="13000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US" sz="2400" b="0" i="0" u="none" strike="noStrike" cap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La resilienza nell’IFP non è un tratto della personalità. È una competenza professionale che può essere rafforzata.</a:t>
            </a:r>
            <a:endParaRPr/>
          </a:p>
          <a:p>
            <a:pPr marL="0" marR="0" lvl="0" indent="0" algn="just" rtl="0">
              <a:lnSpc>
                <a:spcPct val="13000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endParaRPr sz="2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lnSpc>
                <a:spcPct val="13000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US" sz="2400" b="0" i="0" u="none" strike="noStrike" cap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Gli insegnanti che operano con un’adattabilità strutturata mantengono gli standard pur adeguando i percorsi formativi.</a:t>
            </a:r>
            <a:endParaRPr sz="2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25"/>
          <p:cNvSpPr/>
          <p:nvPr/>
        </p:nvSpPr>
        <p:spPr>
          <a:xfrm rot="-10602057">
            <a:off x="12387093" y="-1133853"/>
            <a:ext cx="6240735" cy="2176456"/>
          </a:xfrm>
          <a:custGeom>
            <a:avLst/>
            <a:gdLst/>
            <a:ahLst/>
            <a:cxnLst/>
            <a:rect l="l" t="t" r="r" b="b"/>
            <a:pathLst>
              <a:path w="6240735" h="2176456" extrusionOk="0">
                <a:moveTo>
                  <a:pt x="0" y="0"/>
                </a:moveTo>
                <a:lnTo>
                  <a:pt x="6240735" y="0"/>
                </a:lnTo>
                <a:lnTo>
                  <a:pt x="6240735" y="2176457"/>
                </a:lnTo>
                <a:lnTo>
                  <a:pt x="0" y="217645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8" name="Google Shape;158;p25"/>
          <p:cNvSpPr/>
          <p:nvPr/>
        </p:nvSpPr>
        <p:spPr>
          <a:xfrm rot="10598374" flipH="1">
            <a:off x="-440482" y="-1192452"/>
            <a:ext cx="6576787" cy="2293655"/>
          </a:xfrm>
          <a:custGeom>
            <a:avLst/>
            <a:gdLst/>
            <a:ahLst/>
            <a:cxnLst/>
            <a:rect l="l" t="t" r="r" b="b"/>
            <a:pathLst>
              <a:path w="6576787" h="2293655" extrusionOk="0">
                <a:moveTo>
                  <a:pt x="0" y="2293655"/>
                </a:moveTo>
                <a:lnTo>
                  <a:pt x="6576787" y="2293655"/>
                </a:lnTo>
                <a:lnTo>
                  <a:pt x="6576787" y="0"/>
                </a:lnTo>
                <a:lnTo>
                  <a:pt x="0" y="0"/>
                </a:lnTo>
                <a:lnTo>
                  <a:pt x="0" y="2293655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9" name="Google Shape;159;p25"/>
          <p:cNvSpPr/>
          <p:nvPr/>
        </p:nvSpPr>
        <p:spPr>
          <a:xfrm>
            <a:off x="9918829" y="2345055"/>
            <a:ext cx="7340471" cy="6282219"/>
          </a:xfrm>
          <a:custGeom>
            <a:avLst/>
            <a:gdLst/>
            <a:ahLst/>
            <a:cxnLst/>
            <a:rect l="l" t="t" r="r" b="b"/>
            <a:pathLst>
              <a:path w="7340471" h="6282219" extrusionOk="0">
                <a:moveTo>
                  <a:pt x="0" y="0"/>
                </a:moveTo>
                <a:lnTo>
                  <a:pt x="7340471" y="0"/>
                </a:lnTo>
                <a:lnTo>
                  <a:pt x="7340471" y="6282219"/>
                </a:lnTo>
                <a:lnTo>
                  <a:pt x="0" y="628221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60" name="Google Shape;160;p25"/>
          <p:cNvGrpSpPr/>
          <p:nvPr/>
        </p:nvGrpSpPr>
        <p:grpSpPr>
          <a:xfrm>
            <a:off x="-1342907" y="9913239"/>
            <a:ext cx="20973813" cy="837562"/>
            <a:chOff x="0" y="-57150"/>
            <a:chExt cx="11607985" cy="463550"/>
          </a:xfrm>
        </p:grpSpPr>
        <p:sp>
          <p:nvSpPr>
            <p:cNvPr id="161" name="Google Shape;161;p25"/>
            <p:cNvSpPr/>
            <p:nvPr/>
          </p:nvSpPr>
          <p:spPr>
            <a:xfrm>
              <a:off x="0" y="0"/>
              <a:ext cx="11607985" cy="406400"/>
            </a:xfrm>
            <a:custGeom>
              <a:avLst/>
              <a:gdLst/>
              <a:ahLst/>
              <a:cxnLst/>
              <a:rect l="l" t="t" r="r" b="b"/>
              <a:pathLst>
                <a:path w="11607985" h="406400" extrusionOk="0">
                  <a:moveTo>
                    <a:pt x="11404785" y="0"/>
                  </a:moveTo>
                  <a:cubicBezTo>
                    <a:pt x="11517009" y="0"/>
                    <a:pt x="11607985" y="90976"/>
                    <a:pt x="11607985" y="203200"/>
                  </a:cubicBezTo>
                  <a:cubicBezTo>
                    <a:pt x="11607985" y="315424"/>
                    <a:pt x="11517009" y="406400"/>
                    <a:pt x="11404785" y="406400"/>
                  </a:cubicBezTo>
                  <a:lnTo>
                    <a:pt x="203200" y="406400"/>
                  </a:lnTo>
                  <a:cubicBezTo>
                    <a:pt x="90976" y="406400"/>
                    <a:pt x="0" y="315424"/>
                    <a:pt x="0" y="203200"/>
                  </a:cubicBezTo>
                  <a:cubicBezTo>
                    <a:pt x="0" y="90976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4E56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2" name="Google Shape;162;p25"/>
            <p:cNvSpPr txBox="1"/>
            <p:nvPr/>
          </p:nvSpPr>
          <p:spPr>
            <a:xfrm>
              <a:off x="0" y="-57150"/>
              <a:ext cx="11607985" cy="46355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endPara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63" name="Google Shape;163;p25"/>
          <p:cNvGrpSpPr/>
          <p:nvPr/>
        </p:nvGrpSpPr>
        <p:grpSpPr>
          <a:xfrm>
            <a:off x="2488624" y="9913239"/>
            <a:ext cx="13310752" cy="837562"/>
            <a:chOff x="0" y="-57150"/>
            <a:chExt cx="7366854" cy="463550"/>
          </a:xfrm>
        </p:grpSpPr>
        <p:sp>
          <p:nvSpPr>
            <p:cNvPr id="164" name="Google Shape;164;p25"/>
            <p:cNvSpPr/>
            <p:nvPr/>
          </p:nvSpPr>
          <p:spPr>
            <a:xfrm>
              <a:off x="0" y="0"/>
              <a:ext cx="7366853" cy="406400"/>
            </a:xfrm>
            <a:custGeom>
              <a:avLst/>
              <a:gdLst/>
              <a:ahLst/>
              <a:cxnLst/>
              <a:rect l="l" t="t" r="r" b="b"/>
              <a:pathLst>
                <a:path w="7366853" h="406400" extrusionOk="0">
                  <a:moveTo>
                    <a:pt x="7163653" y="0"/>
                  </a:moveTo>
                  <a:cubicBezTo>
                    <a:pt x="7275878" y="0"/>
                    <a:pt x="7366853" y="90976"/>
                    <a:pt x="7366853" y="203200"/>
                  </a:cubicBezTo>
                  <a:cubicBezTo>
                    <a:pt x="7366853" y="315424"/>
                    <a:pt x="7275878" y="406400"/>
                    <a:pt x="7163653" y="406400"/>
                  </a:cubicBezTo>
                  <a:lnTo>
                    <a:pt x="203200" y="406400"/>
                  </a:lnTo>
                  <a:cubicBezTo>
                    <a:pt x="90976" y="406400"/>
                    <a:pt x="0" y="315424"/>
                    <a:pt x="0" y="203200"/>
                  </a:cubicBezTo>
                  <a:cubicBezTo>
                    <a:pt x="0" y="90976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1014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5" name="Google Shape;165;p25"/>
            <p:cNvSpPr txBox="1"/>
            <p:nvPr/>
          </p:nvSpPr>
          <p:spPr>
            <a:xfrm>
              <a:off x="0" y="-57150"/>
              <a:ext cx="7366854" cy="46355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endPara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66" name="Google Shape;166;p25"/>
          <p:cNvGrpSpPr/>
          <p:nvPr/>
        </p:nvGrpSpPr>
        <p:grpSpPr>
          <a:xfrm>
            <a:off x="4131384" y="9913239"/>
            <a:ext cx="10025232" cy="837562"/>
            <a:chOff x="0" y="-57150"/>
            <a:chExt cx="5548478" cy="463550"/>
          </a:xfrm>
        </p:grpSpPr>
        <p:sp>
          <p:nvSpPr>
            <p:cNvPr id="167" name="Google Shape;167;p25"/>
            <p:cNvSpPr/>
            <p:nvPr/>
          </p:nvSpPr>
          <p:spPr>
            <a:xfrm>
              <a:off x="0" y="0"/>
              <a:ext cx="5548478" cy="406400"/>
            </a:xfrm>
            <a:custGeom>
              <a:avLst/>
              <a:gdLst/>
              <a:ahLst/>
              <a:cxnLst/>
              <a:rect l="l" t="t" r="r" b="b"/>
              <a:pathLst>
                <a:path w="5548478" h="406400" extrusionOk="0">
                  <a:moveTo>
                    <a:pt x="5345278" y="0"/>
                  </a:moveTo>
                  <a:cubicBezTo>
                    <a:pt x="5457503" y="0"/>
                    <a:pt x="5548478" y="90976"/>
                    <a:pt x="5548478" y="203200"/>
                  </a:cubicBezTo>
                  <a:cubicBezTo>
                    <a:pt x="5548478" y="315424"/>
                    <a:pt x="5457503" y="406400"/>
                    <a:pt x="5345278" y="406400"/>
                  </a:cubicBezTo>
                  <a:lnTo>
                    <a:pt x="203200" y="406400"/>
                  </a:lnTo>
                  <a:cubicBezTo>
                    <a:pt x="90976" y="406400"/>
                    <a:pt x="0" y="315424"/>
                    <a:pt x="0" y="203200"/>
                  </a:cubicBezTo>
                  <a:cubicBezTo>
                    <a:pt x="0" y="90976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17B8B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8" name="Google Shape;168;p25"/>
            <p:cNvSpPr txBox="1"/>
            <p:nvPr/>
          </p:nvSpPr>
          <p:spPr>
            <a:xfrm>
              <a:off x="0" y="-57150"/>
              <a:ext cx="5548478" cy="46355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endPara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69" name="Google Shape;169;p25"/>
          <p:cNvSpPr/>
          <p:nvPr/>
        </p:nvSpPr>
        <p:spPr>
          <a:xfrm>
            <a:off x="11801545" y="4811896"/>
            <a:ext cx="1221784" cy="1201930"/>
          </a:xfrm>
          <a:custGeom>
            <a:avLst/>
            <a:gdLst/>
            <a:ahLst/>
            <a:cxnLst/>
            <a:rect l="l" t="t" r="r" b="b"/>
            <a:pathLst>
              <a:path w="1221784" h="1201930" extrusionOk="0">
                <a:moveTo>
                  <a:pt x="0" y="0"/>
                </a:moveTo>
                <a:lnTo>
                  <a:pt x="1221784" y="0"/>
                </a:lnTo>
                <a:lnTo>
                  <a:pt x="1221784" y="1201930"/>
                </a:lnTo>
                <a:lnTo>
                  <a:pt x="0" y="120193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0" name="Google Shape;170;p25"/>
          <p:cNvSpPr txBox="1"/>
          <p:nvPr/>
        </p:nvSpPr>
        <p:spPr>
          <a:xfrm>
            <a:off x="4599021" y="1483292"/>
            <a:ext cx="9231611" cy="486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13002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en-US" sz="2800" b="1" i="0" u="none" strike="noStrike" cap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I quattro elementi della capacità di adattamento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1" name="Google Shape;171;p25"/>
          <p:cNvSpPr txBox="1"/>
          <p:nvPr/>
        </p:nvSpPr>
        <p:spPr>
          <a:xfrm>
            <a:off x="12138693" y="2510531"/>
            <a:ext cx="2196741" cy="4173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298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64"/>
              <a:buFont typeface="Arial"/>
              <a:buNone/>
            </a:pPr>
            <a:r>
              <a:rPr lang="en-US" sz="2400" b="1" i="0" u="none" strike="noStrike" cap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ADATTABILITÀ </a:t>
            </a:r>
            <a:endParaRPr sz="20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2" name="Google Shape;172;p25"/>
          <p:cNvSpPr txBox="1"/>
          <p:nvPr/>
        </p:nvSpPr>
        <p:spPr>
          <a:xfrm>
            <a:off x="12138693" y="7897833"/>
            <a:ext cx="2409394" cy="6955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1298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64"/>
              <a:buFont typeface="Arial"/>
              <a:buNone/>
            </a:pPr>
            <a:r>
              <a:rPr lang="en-US" sz="2000" b="1" i="0" u="none" strike="noStrike" cap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Flessibilità cognitiva</a:t>
            </a: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3" name="Google Shape;173;p25"/>
          <p:cNvSpPr txBox="1"/>
          <p:nvPr/>
        </p:nvSpPr>
        <p:spPr>
          <a:xfrm>
            <a:off x="14883453" y="5431755"/>
            <a:ext cx="2223545" cy="2782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298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64"/>
              <a:buFont typeface="Arial"/>
              <a:buNone/>
            </a:pPr>
            <a:r>
              <a:rPr lang="en-US" sz="1600" b="1" i="0" u="none" strike="noStrike" cap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Regolazione emotiva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4" name="Google Shape;174;p25"/>
          <p:cNvSpPr txBox="1"/>
          <p:nvPr/>
        </p:nvSpPr>
        <p:spPr>
          <a:xfrm>
            <a:off x="14450726" y="3721162"/>
            <a:ext cx="2325598" cy="3053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4048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35"/>
              <a:buFont typeface="Arial"/>
              <a:buNone/>
            </a:pPr>
            <a:r>
              <a:rPr lang="en-US" sz="1600" b="1" i="0" u="none" strike="noStrike" cap="non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Processo decisionale</a:t>
            </a: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5" name="Google Shape;175;p25"/>
          <p:cNvSpPr txBox="1"/>
          <p:nvPr/>
        </p:nvSpPr>
        <p:spPr>
          <a:xfrm>
            <a:off x="14636575" y="6956685"/>
            <a:ext cx="2325598" cy="3130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296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50"/>
              <a:buFont typeface="Arial"/>
              <a:buNone/>
            </a:pPr>
            <a:r>
              <a:rPr lang="en-US" sz="1800" b="1" i="0" u="none" strike="noStrike" cap="non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Consapevolezza</a:t>
            </a: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6" name="Google Shape;176;p25"/>
          <p:cNvSpPr txBox="1"/>
          <p:nvPr/>
        </p:nvSpPr>
        <p:spPr>
          <a:xfrm>
            <a:off x="1028700" y="2906679"/>
            <a:ext cx="8555259" cy="425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just" rtl="0">
              <a:lnSpc>
                <a:spcPct val="130011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99"/>
              <a:buFont typeface="Arial"/>
              <a:buNone/>
            </a:pPr>
            <a:r>
              <a:rPr lang="en-US" sz="2499" b="0" i="0" u="none" strike="noStrike" cap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7" name="Google Shape;177;p25"/>
          <p:cNvSpPr/>
          <p:nvPr/>
        </p:nvSpPr>
        <p:spPr>
          <a:xfrm>
            <a:off x="16053269" y="8642266"/>
            <a:ext cx="1413849" cy="1232069"/>
          </a:xfrm>
          <a:custGeom>
            <a:avLst/>
            <a:gdLst/>
            <a:ahLst/>
            <a:cxnLst/>
            <a:rect l="l" t="t" r="r" b="b"/>
            <a:pathLst>
              <a:path w="1413849" h="1232069" extrusionOk="0">
                <a:moveTo>
                  <a:pt x="0" y="0"/>
                </a:moveTo>
                <a:lnTo>
                  <a:pt x="1413849" y="0"/>
                </a:lnTo>
                <a:lnTo>
                  <a:pt x="1413849" y="1232068"/>
                </a:lnTo>
                <a:lnTo>
                  <a:pt x="0" y="123206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8" name="Google Shape;178;p25"/>
          <p:cNvSpPr/>
          <p:nvPr/>
        </p:nvSpPr>
        <p:spPr>
          <a:xfrm>
            <a:off x="13516835" y="9087242"/>
            <a:ext cx="2350712" cy="634692"/>
          </a:xfrm>
          <a:custGeom>
            <a:avLst/>
            <a:gdLst/>
            <a:ahLst/>
            <a:cxnLst/>
            <a:rect l="l" t="t" r="r" b="b"/>
            <a:pathLst>
              <a:path w="2350712" h="634692" extrusionOk="0">
                <a:moveTo>
                  <a:pt x="0" y="0"/>
                </a:moveTo>
                <a:lnTo>
                  <a:pt x="2350712" y="0"/>
                </a:lnTo>
                <a:lnTo>
                  <a:pt x="2350712" y="634692"/>
                </a:lnTo>
                <a:lnTo>
                  <a:pt x="0" y="63469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8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9" name="Google Shape;179;p25"/>
          <p:cNvSpPr txBox="1"/>
          <p:nvPr/>
        </p:nvSpPr>
        <p:spPr>
          <a:xfrm>
            <a:off x="457200" y="2802359"/>
            <a:ext cx="8757627" cy="56005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US" sz="2400" b="1" i="0" u="none" strike="noStrike" cap="none">
                <a:solidFill>
                  <a:srgbClr val="10146E"/>
                </a:solidFill>
                <a:latin typeface="Poppins"/>
                <a:ea typeface="Poppins"/>
                <a:cs typeface="Poppins"/>
                <a:sym typeface="Poppins"/>
              </a:rPr>
              <a:t>Flessibilità cognitiva — </a:t>
            </a:r>
            <a:r>
              <a:rPr lang="en-US" sz="2400" b="0" i="0" u="none" strike="noStrike" cap="none">
                <a:solidFill>
                  <a:srgbClr val="333333"/>
                </a:solidFill>
                <a:latin typeface="Poppins"/>
                <a:ea typeface="Poppins"/>
                <a:cs typeface="Poppins"/>
                <a:sym typeface="Poppins"/>
              </a:rPr>
              <a:t>la capacità di riformulare i vincoli come sfide risolvibili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endParaRPr sz="2400" b="0" i="0" u="none" strike="noStrike" cap="none">
              <a:solidFill>
                <a:srgbClr val="333333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US" sz="2400" b="1" i="0" u="none" strike="noStrike" cap="none">
                <a:solidFill>
                  <a:srgbClr val="10146E"/>
                </a:solidFill>
                <a:latin typeface="Poppins"/>
                <a:ea typeface="Poppins"/>
                <a:cs typeface="Poppins"/>
                <a:sym typeface="Poppins"/>
              </a:rPr>
              <a:t>Regolazione emotiva — </a:t>
            </a:r>
            <a:r>
              <a:rPr lang="en-US" sz="2400" b="0" i="0" u="none" strike="noStrike" cap="none">
                <a:solidFill>
                  <a:srgbClr val="333333"/>
                </a:solidFill>
                <a:latin typeface="Poppins"/>
                <a:ea typeface="Poppins"/>
                <a:cs typeface="Poppins"/>
                <a:sym typeface="Poppins"/>
              </a:rPr>
              <a:t>mantenere la calma e la lucidità sotto pressione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endParaRPr sz="2400" b="0" i="0" u="none" strike="noStrike" cap="none">
              <a:solidFill>
                <a:srgbClr val="333333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US" sz="2400" b="1" i="0" u="none" strike="noStrike" cap="none">
                <a:solidFill>
                  <a:srgbClr val="10146E"/>
                </a:solidFill>
                <a:latin typeface="Poppins"/>
                <a:ea typeface="Poppins"/>
                <a:cs typeface="Poppins"/>
                <a:sym typeface="Poppins"/>
              </a:rPr>
              <a:t>Processo decisionale strutturato — </a:t>
            </a:r>
            <a:r>
              <a:rPr lang="en-US" sz="2400" b="0" i="0" u="none" strike="noStrike" cap="none">
                <a:solidFill>
                  <a:srgbClr val="333333"/>
                </a:solidFill>
                <a:latin typeface="Poppins"/>
                <a:ea typeface="Poppins"/>
                <a:cs typeface="Poppins"/>
                <a:sym typeface="Poppins"/>
              </a:rPr>
              <a:t>agire in modo metodico anziché reattivo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endParaRPr sz="2400" b="0" i="0" u="none" strike="noStrike" cap="none">
              <a:solidFill>
                <a:srgbClr val="333333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US" sz="2400" b="1" i="0" u="none" strike="noStrike" cap="none">
                <a:solidFill>
                  <a:srgbClr val="10146E"/>
                </a:solidFill>
                <a:latin typeface="Poppins"/>
                <a:ea typeface="Poppins"/>
                <a:cs typeface="Poppins"/>
                <a:sym typeface="Poppins"/>
              </a:rPr>
              <a:t>Consapevolezza situazionale — </a:t>
            </a:r>
            <a:r>
              <a:rPr lang="en-US" sz="2400" b="0" i="0" u="none" strike="noStrike" cap="none">
                <a:solidFill>
                  <a:srgbClr val="333333"/>
                </a:solidFill>
                <a:latin typeface="Poppins"/>
                <a:ea typeface="Poppins"/>
                <a:cs typeface="Poppins"/>
                <a:sym typeface="Poppins"/>
              </a:rPr>
              <a:t>riconoscere quando un cambiamento richiede un intervento a un livello superiore o un adeguamento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4" name="Google Shape;184;p26"/>
          <p:cNvGrpSpPr/>
          <p:nvPr/>
        </p:nvGrpSpPr>
        <p:grpSpPr>
          <a:xfrm rot="-5400000">
            <a:off x="1245578" y="2669034"/>
            <a:ext cx="7128210" cy="7561966"/>
            <a:chOff x="0" y="0"/>
            <a:chExt cx="733891" cy="406400"/>
          </a:xfrm>
        </p:grpSpPr>
        <p:sp>
          <p:nvSpPr>
            <p:cNvPr id="185" name="Google Shape;185;p26"/>
            <p:cNvSpPr/>
            <p:nvPr/>
          </p:nvSpPr>
          <p:spPr>
            <a:xfrm>
              <a:off x="0" y="0"/>
              <a:ext cx="733891" cy="406400"/>
            </a:xfrm>
            <a:custGeom>
              <a:avLst/>
              <a:gdLst/>
              <a:ahLst/>
              <a:cxnLst/>
              <a:rect l="l" t="t" r="r" b="b"/>
              <a:pathLst>
                <a:path w="733891" h="406400" extrusionOk="0">
                  <a:moveTo>
                    <a:pt x="530691" y="0"/>
                  </a:moveTo>
                  <a:cubicBezTo>
                    <a:pt x="642915" y="0"/>
                    <a:pt x="733891" y="90976"/>
                    <a:pt x="733891" y="203200"/>
                  </a:cubicBezTo>
                  <a:cubicBezTo>
                    <a:pt x="733891" y="315424"/>
                    <a:pt x="642915" y="406400"/>
                    <a:pt x="530691" y="406400"/>
                  </a:cubicBezTo>
                  <a:lnTo>
                    <a:pt x="203200" y="406400"/>
                  </a:lnTo>
                  <a:cubicBezTo>
                    <a:pt x="90976" y="406400"/>
                    <a:pt x="0" y="315424"/>
                    <a:pt x="0" y="203200"/>
                  </a:cubicBezTo>
                  <a:cubicBezTo>
                    <a:pt x="0" y="90976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10146E"/>
            </a:solidFill>
            <a:ln w="123825" cap="sq" cmpd="sng">
              <a:solidFill>
                <a:srgbClr val="17B8BB"/>
              </a:solidFill>
              <a:prstDash val="solid"/>
              <a:miter lim="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6" name="Google Shape;186;p26"/>
            <p:cNvSpPr txBox="1"/>
            <p:nvPr/>
          </p:nvSpPr>
          <p:spPr>
            <a:xfrm>
              <a:off x="0" y="0"/>
              <a:ext cx="733891" cy="406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03055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87" name="Google Shape;187;p26"/>
          <p:cNvGrpSpPr/>
          <p:nvPr/>
        </p:nvGrpSpPr>
        <p:grpSpPr>
          <a:xfrm rot="-5400000">
            <a:off x="9914203" y="2669034"/>
            <a:ext cx="7128210" cy="7561966"/>
            <a:chOff x="0" y="0"/>
            <a:chExt cx="733891" cy="406400"/>
          </a:xfrm>
        </p:grpSpPr>
        <p:sp>
          <p:nvSpPr>
            <p:cNvPr id="188" name="Google Shape;188;p26"/>
            <p:cNvSpPr/>
            <p:nvPr/>
          </p:nvSpPr>
          <p:spPr>
            <a:xfrm>
              <a:off x="0" y="0"/>
              <a:ext cx="733891" cy="406400"/>
            </a:xfrm>
            <a:custGeom>
              <a:avLst/>
              <a:gdLst/>
              <a:ahLst/>
              <a:cxnLst/>
              <a:rect l="l" t="t" r="r" b="b"/>
              <a:pathLst>
                <a:path w="733891" h="406400" extrusionOk="0">
                  <a:moveTo>
                    <a:pt x="530691" y="0"/>
                  </a:moveTo>
                  <a:cubicBezTo>
                    <a:pt x="642915" y="0"/>
                    <a:pt x="733891" y="90976"/>
                    <a:pt x="733891" y="203200"/>
                  </a:cubicBezTo>
                  <a:cubicBezTo>
                    <a:pt x="733891" y="315424"/>
                    <a:pt x="642915" y="406400"/>
                    <a:pt x="530691" y="406400"/>
                  </a:cubicBezTo>
                  <a:lnTo>
                    <a:pt x="203200" y="406400"/>
                  </a:lnTo>
                  <a:cubicBezTo>
                    <a:pt x="90976" y="406400"/>
                    <a:pt x="0" y="315424"/>
                    <a:pt x="0" y="203200"/>
                  </a:cubicBezTo>
                  <a:cubicBezTo>
                    <a:pt x="0" y="90976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10146E"/>
            </a:solidFill>
            <a:ln w="123825" cap="sq" cmpd="sng">
              <a:solidFill>
                <a:srgbClr val="17B8BB"/>
              </a:solidFill>
              <a:prstDash val="solid"/>
              <a:miter lim="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9" name="Google Shape;189;p26"/>
            <p:cNvSpPr txBox="1"/>
            <p:nvPr/>
          </p:nvSpPr>
          <p:spPr>
            <a:xfrm>
              <a:off x="0" y="0"/>
              <a:ext cx="733891" cy="406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03055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90" name="Google Shape;190;p26"/>
          <p:cNvSpPr/>
          <p:nvPr/>
        </p:nvSpPr>
        <p:spPr>
          <a:xfrm>
            <a:off x="3510165" y="1779018"/>
            <a:ext cx="2599050" cy="2599050"/>
          </a:xfrm>
          <a:custGeom>
            <a:avLst/>
            <a:gdLst/>
            <a:ahLst/>
            <a:cxnLst/>
            <a:rect l="l" t="t" r="r" b="b"/>
            <a:pathLst>
              <a:path w="2599050" h="2599050" extrusionOk="0">
                <a:moveTo>
                  <a:pt x="0" y="0"/>
                </a:moveTo>
                <a:lnTo>
                  <a:pt x="2599050" y="0"/>
                </a:lnTo>
                <a:lnTo>
                  <a:pt x="2599050" y="2599050"/>
                </a:lnTo>
                <a:lnTo>
                  <a:pt x="0" y="259905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1" name="Google Shape;191;p26"/>
          <p:cNvSpPr/>
          <p:nvPr/>
        </p:nvSpPr>
        <p:spPr>
          <a:xfrm>
            <a:off x="3706174" y="1975026"/>
            <a:ext cx="2207033" cy="2207033"/>
          </a:xfrm>
          <a:custGeom>
            <a:avLst/>
            <a:gdLst/>
            <a:ahLst/>
            <a:cxnLst/>
            <a:rect l="l" t="t" r="r" b="b"/>
            <a:pathLst>
              <a:path w="2207033" h="2207033" extrusionOk="0">
                <a:moveTo>
                  <a:pt x="0" y="0"/>
                </a:moveTo>
                <a:lnTo>
                  <a:pt x="2207032" y="0"/>
                </a:lnTo>
                <a:lnTo>
                  <a:pt x="2207032" y="2207033"/>
                </a:lnTo>
                <a:lnTo>
                  <a:pt x="0" y="220703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2" name="Google Shape;192;p26"/>
          <p:cNvSpPr/>
          <p:nvPr/>
        </p:nvSpPr>
        <p:spPr>
          <a:xfrm>
            <a:off x="12178785" y="1779018"/>
            <a:ext cx="2599050" cy="2599050"/>
          </a:xfrm>
          <a:custGeom>
            <a:avLst/>
            <a:gdLst/>
            <a:ahLst/>
            <a:cxnLst/>
            <a:rect l="l" t="t" r="r" b="b"/>
            <a:pathLst>
              <a:path w="2599050" h="2599050" extrusionOk="0">
                <a:moveTo>
                  <a:pt x="0" y="0"/>
                </a:moveTo>
                <a:lnTo>
                  <a:pt x="2599050" y="0"/>
                </a:lnTo>
                <a:lnTo>
                  <a:pt x="2599050" y="2599050"/>
                </a:lnTo>
                <a:lnTo>
                  <a:pt x="0" y="259905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3" name="Google Shape;193;p26"/>
          <p:cNvSpPr/>
          <p:nvPr/>
        </p:nvSpPr>
        <p:spPr>
          <a:xfrm>
            <a:off x="12377073" y="1975026"/>
            <a:ext cx="2207033" cy="2207033"/>
          </a:xfrm>
          <a:custGeom>
            <a:avLst/>
            <a:gdLst/>
            <a:ahLst/>
            <a:cxnLst/>
            <a:rect l="l" t="t" r="r" b="b"/>
            <a:pathLst>
              <a:path w="2207033" h="2207033" extrusionOk="0">
                <a:moveTo>
                  <a:pt x="0" y="0"/>
                </a:moveTo>
                <a:lnTo>
                  <a:pt x="2207033" y="0"/>
                </a:lnTo>
                <a:lnTo>
                  <a:pt x="2207033" y="2207033"/>
                </a:lnTo>
                <a:lnTo>
                  <a:pt x="0" y="220703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4" name="Google Shape;194;p26"/>
          <p:cNvSpPr/>
          <p:nvPr/>
        </p:nvSpPr>
        <p:spPr>
          <a:xfrm>
            <a:off x="3820610" y="2089463"/>
            <a:ext cx="1978160" cy="1978160"/>
          </a:xfrm>
          <a:custGeom>
            <a:avLst/>
            <a:gdLst/>
            <a:ahLst/>
            <a:cxnLst/>
            <a:rect l="l" t="t" r="r" b="b"/>
            <a:pathLst>
              <a:path w="1978160" h="1978160" extrusionOk="0">
                <a:moveTo>
                  <a:pt x="0" y="0"/>
                </a:moveTo>
                <a:lnTo>
                  <a:pt x="1978160" y="0"/>
                </a:lnTo>
                <a:lnTo>
                  <a:pt x="1978160" y="1978160"/>
                </a:lnTo>
                <a:lnTo>
                  <a:pt x="0" y="197816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5" name="Google Shape;195;p26"/>
          <p:cNvSpPr/>
          <p:nvPr/>
        </p:nvSpPr>
        <p:spPr>
          <a:xfrm>
            <a:off x="12491510" y="2089463"/>
            <a:ext cx="1978160" cy="1978160"/>
          </a:xfrm>
          <a:custGeom>
            <a:avLst/>
            <a:gdLst/>
            <a:ahLst/>
            <a:cxnLst/>
            <a:rect l="l" t="t" r="r" b="b"/>
            <a:pathLst>
              <a:path w="1978160" h="1978160" extrusionOk="0">
                <a:moveTo>
                  <a:pt x="0" y="0"/>
                </a:moveTo>
                <a:lnTo>
                  <a:pt x="1978160" y="0"/>
                </a:lnTo>
                <a:lnTo>
                  <a:pt x="1978160" y="1978160"/>
                </a:lnTo>
                <a:lnTo>
                  <a:pt x="0" y="197816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6" name="Google Shape;196;p26"/>
          <p:cNvSpPr/>
          <p:nvPr/>
        </p:nvSpPr>
        <p:spPr>
          <a:xfrm>
            <a:off x="4182900" y="2586513"/>
            <a:ext cx="1253580" cy="984060"/>
          </a:xfrm>
          <a:custGeom>
            <a:avLst/>
            <a:gdLst/>
            <a:ahLst/>
            <a:cxnLst/>
            <a:rect l="l" t="t" r="r" b="b"/>
            <a:pathLst>
              <a:path w="1253580" h="984060" extrusionOk="0">
                <a:moveTo>
                  <a:pt x="0" y="0"/>
                </a:moveTo>
                <a:lnTo>
                  <a:pt x="1253580" y="0"/>
                </a:lnTo>
                <a:lnTo>
                  <a:pt x="1253580" y="984060"/>
                </a:lnTo>
                <a:lnTo>
                  <a:pt x="0" y="98406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7" name="Google Shape;197;p26"/>
          <p:cNvSpPr/>
          <p:nvPr/>
        </p:nvSpPr>
        <p:spPr>
          <a:xfrm rot="10800000" flipH="1">
            <a:off x="12853800" y="2586513"/>
            <a:ext cx="1253580" cy="984060"/>
          </a:xfrm>
          <a:custGeom>
            <a:avLst/>
            <a:gdLst/>
            <a:ahLst/>
            <a:cxnLst/>
            <a:rect l="l" t="t" r="r" b="b"/>
            <a:pathLst>
              <a:path w="1253580" h="984060" extrusionOk="0">
                <a:moveTo>
                  <a:pt x="0" y="984060"/>
                </a:moveTo>
                <a:lnTo>
                  <a:pt x="1253580" y="984060"/>
                </a:lnTo>
                <a:lnTo>
                  <a:pt x="1253580" y="0"/>
                </a:lnTo>
                <a:lnTo>
                  <a:pt x="0" y="0"/>
                </a:lnTo>
                <a:lnTo>
                  <a:pt x="0" y="98406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8" name="Google Shape;198;p26"/>
          <p:cNvSpPr/>
          <p:nvPr/>
        </p:nvSpPr>
        <p:spPr>
          <a:xfrm rot="-10520999">
            <a:off x="12455024" y="-1230096"/>
            <a:ext cx="6240735" cy="2176456"/>
          </a:xfrm>
          <a:custGeom>
            <a:avLst/>
            <a:gdLst/>
            <a:ahLst/>
            <a:cxnLst/>
            <a:rect l="l" t="t" r="r" b="b"/>
            <a:pathLst>
              <a:path w="6240735" h="2176456" extrusionOk="0">
                <a:moveTo>
                  <a:pt x="0" y="0"/>
                </a:moveTo>
                <a:lnTo>
                  <a:pt x="6240735" y="0"/>
                </a:lnTo>
                <a:lnTo>
                  <a:pt x="6240735" y="2176456"/>
                </a:lnTo>
                <a:lnTo>
                  <a:pt x="0" y="217645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8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9" name="Google Shape;199;p26"/>
          <p:cNvSpPr/>
          <p:nvPr/>
        </p:nvSpPr>
        <p:spPr>
          <a:xfrm rot="10598374" flipH="1">
            <a:off x="-1201877" y="-1735978"/>
            <a:ext cx="6576787" cy="2293655"/>
          </a:xfrm>
          <a:custGeom>
            <a:avLst/>
            <a:gdLst/>
            <a:ahLst/>
            <a:cxnLst/>
            <a:rect l="l" t="t" r="r" b="b"/>
            <a:pathLst>
              <a:path w="6576787" h="2293655" extrusionOk="0">
                <a:moveTo>
                  <a:pt x="0" y="2293654"/>
                </a:moveTo>
                <a:lnTo>
                  <a:pt x="6576787" y="2293654"/>
                </a:lnTo>
                <a:lnTo>
                  <a:pt x="6576787" y="0"/>
                </a:lnTo>
                <a:lnTo>
                  <a:pt x="0" y="0"/>
                </a:lnTo>
                <a:lnTo>
                  <a:pt x="0" y="2293654"/>
                </a:lnTo>
                <a:close/>
              </a:path>
            </a:pathLst>
          </a:custGeom>
          <a:blipFill rotWithShape="1">
            <a:blip r:embed="rId9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0" name="Google Shape;200;p26"/>
          <p:cNvSpPr txBox="1"/>
          <p:nvPr/>
        </p:nvSpPr>
        <p:spPr>
          <a:xfrm>
            <a:off x="5499069" y="1533027"/>
            <a:ext cx="7686439" cy="11128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13002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99"/>
              <a:buFont typeface="Arial"/>
              <a:buNone/>
            </a:pPr>
            <a:r>
              <a:rPr lang="en-US" sz="3200" b="1" i="0" u="none" strike="noStrike" cap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Autovalutazione della capacità di adattamento (vota da 1 a 5)</a:t>
            </a:r>
            <a:endParaRPr sz="10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1" name="Google Shape;201;p26"/>
          <p:cNvSpPr txBox="1"/>
          <p:nvPr/>
        </p:nvSpPr>
        <p:spPr>
          <a:xfrm>
            <a:off x="1736875" y="5253725"/>
            <a:ext cx="6258900" cy="36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just" rtl="0">
              <a:lnSpc>
                <a:spcPct val="118974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3"/>
              <a:buFont typeface="Arial"/>
              <a:buNone/>
            </a:pPr>
            <a:r>
              <a:rPr lang="en-US" sz="2000" b="0" i="0" u="none" strike="noStrike" cap="non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Vota da 1 a 5:</a:t>
            </a:r>
            <a:endParaRPr sz="20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lnSpc>
                <a:spcPct val="118974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3"/>
              <a:buFont typeface="Arial"/>
              <a:buNone/>
            </a:pPr>
            <a:endParaRPr sz="2000" b="0" i="0" u="none" strike="noStrike" cap="none">
              <a:solidFill>
                <a:srgbClr val="FFFFFF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marR="0" lvl="0" indent="0" algn="just" rtl="0">
              <a:lnSpc>
                <a:spcPct val="118974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3"/>
              <a:buFont typeface="Arial"/>
              <a:buNone/>
            </a:pPr>
            <a:r>
              <a:rPr lang="en-US" sz="2000" b="0" i="0" u="none" strike="noStrike" cap="non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Mantengo la calma quando i piani cambiano in modo imprevisto.</a:t>
            </a:r>
            <a:endParaRPr sz="20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lnSpc>
                <a:spcPct val="118974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3"/>
              <a:buFont typeface="Arial"/>
              <a:buNone/>
            </a:pPr>
            <a:endParaRPr sz="2000" b="0" i="0" u="none" strike="noStrike" cap="none">
              <a:solidFill>
                <a:srgbClr val="FFFFFF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marR="0" lvl="0" indent="0" algn="just" rtl="0">
              <a:lnSpc>
                <a:spcPct val="118974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3"/>
              <a:buFont typeface="Arial"/>
              <a:buNone/>
            </a:pPr>
            <a:r>
              <a:rPr lang="en-US" sz="2000" b="0" i="0" u="none" strike="noStrike" cap="non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Riesco a identificare rapidamente cosa deve cambiare e cosa può rimanere invariato. </a:t>
            </a:r>
            <a:endParaRPr sz="2000" b="0" i="0" u="none" strike="noStrike" cap="none">
              <a:solidFill>
                <a:srgbClr val="FFFFFF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marR="0" lvl="0" indent="0" algn="just" rtl="0">
              <a:lnSpc>
                <a:spcPct val="118974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3"/>
              <a:buFont typeface="Arial"/>
              <a:buNone/>
            </a:pPr>
            <a:endParaRPr sz="2000" b="0" i="0" u="none" strike="noStrike" cap="none">
              <a:solidFill>
                <a:srgbClr val="FFFFFF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marR="0" lvl="0" indent="0" algn="just" rtl="0">
              <a:lnSpc>
                <a:spcPct val="118974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3"/>
              <a:buFont typeface="Arial"/>
              <a:buNone/>
            </a:pPr>
            <a:r>
              <a:rPr lang="en-US" sz="2000" b="0" i="0" u="none" strike="noStrike" cap="non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Comunico chiaramente le aspettative riviste durante le interruzioni.</a:t>
            </a:r>
            <a:endParaRPr sz="20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2" name="Google Shape;202;p26"/>
          <p:cNvSpPr txBox="1"/>
          <p:nvPr/>
        </p:nvSpPr>
        <p:spPr>
          <a:xfrm>
            <a:off x="10445227" y="5553355"/>
            <a:ext cx="6066300" cy="250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just" rtl="0">
              <a:lnSpc>
                <a:spcPct val="118974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3"/>
              <a:buFont typeface="Arial"/>
              <a:buNone/>
            </a:pPr>
            <a:r>
              <a:rPr lang="en-US" sz="2000" b="0" i="0" u="none" strike="noStrike" cap="non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Vota da 1 a 5:</a:t>
            </a:r>
            <a:endParaRPr sz="20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lnSpc>
                <a:spcPct val="118974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3"/>
              <a:buFont typeface="Arial"/>
              <a:buNone/>
            </a:pPr>
            <a:endParaRPr sz="2000" b="0" i="0" u="none" strike="noStrike" cap="none">
              <a:solidFill>
                <a:srgbClr val="FFFFFF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marR="0" lvl="0" indent="0" algn="just" rtl="0">
              <a:lnSpc>
                <a:spcPct val="118974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3"/>
              <a:buFont typeface="Arial"/>
              <a:buNone/>
            </a:pPr>
            <a:r>
              <a:rPr lang="en-US" sz="2000" b="0" i="0" u="none" strike="noStrike" cap="non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Evito di abbassare gli standard quando adeguo i compiti.</a:t>
            </a:r>
            <a:endParaRPr sz="20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lnSpc>
                <a:spcPct val="118974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3"/>
              <a:buFont typeface="Arial"/>
              <a:buNone/>
            </a:pPr>
            <a:endParaRPr sz="2000" b="0" i="0" u="none" strike="noStrike" cap="none">
              <a:solidFill>
                <a:srgbClr val="FFFFFF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marR="0" lvl="0" indent="0" algn="just" rtl="0">
              <a:lnSpc>
                <a:spcPct val="118974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3"/>
              <a:buFont typeface="Arial"/>
              <a:buNone/>
            </a:pPr>
            <a:r>
              <a:rPr lang="en-US" sz="2000" b="0" i="0" u="none" strike="noStrike" cap="non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Mi riprendo rapidamente dopo sessioni molto intense.</a:t>
            </a:r>
            <a:endParaRPr sz="20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3" name="Google Shape;203;p26"/>
          <p:cNvSpPr txBox="1"/>
          <p:nvPr/>
        </p:nvSpPr>
        <p:spPr>
          <a:xfrm>
            <a:off x="2309072" y="4566360"/>
            <a:ext cx="5001300" cy="64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12994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en-US" sz="2800" b="1" i="0" u="none" strike="noStrike" cap="non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Calma e chiarezza (1–3)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4" name="Google Shape;204;p26"/>
          <p:cNvSpPr txBox="1"/>
          <p:nvPr/>
        </p:nvSpPr>
        <p:spPr>
          <a:xfrm>
            <a:off x="11021564" y="4612424"/>
            <a:ext cx="5001235" cy="6412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12994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en-US" sz="2800" b="1" i="0" u="none" strike="noStrike" cap="non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Standard e recupero (4–5)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5" name="Google Shape;205;p26"/>
          <p:cNvSpPr/>
          <p:nvPr/>
        </p:nvSpPr>
        <p:spPr>
          <a:xfrm>
            <a:off x="3064632" y="412666"/>
            <a:ext cx="1413849" cy="1232069"/>
          </a:xfrm>
          <a:custGeom>
            <a:avLst/>
            <a:gdLst/>
            <a:ahLst/>
            <a:cxnLst/>
            <a:rect l="l" t="t" r="r" b="b"/>
            <a:pathLst>
              <a:path w="1413849" h="1232069" extrusionOk="0">
                <a:moveTo>
                  <a:pt x="0" y="0"/>
                </a:moveTo>
                <a:lnTo>
                  <a:pt x="1413850" y="0"/>
                </a:lnTo>
                <a:lnTo>
                  <a:pt x="1413850" y="1232068"/>
                </a:lnTo>
                <a:lnTo>
                  <a:pt x="0" y="123206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0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6" name="Google Shape;206;p26"/>
          <p:cNvSpPr/>
          <p:nvPr/>
        </p:nvSpPr>
        <p:spPr>
          <a:xfrm>
            <a:off x="528198" y="857642"/>
            <a:ext cx="2350712" cy="634692"/>
          </a:xfrm>
          <a:custGeom>
            <a:avLst/>
            <a:gdLst/>
            <a:ahLst/>
            <a:cxnLst/>
            <a:rect l="l" t="t" r="r" b="b"/>
            <a:pathLst>
              <a:path w="2350712" h="634692" extrusionOk="0">
                <a:moveTo>
                  <a:pt x="0" y="0"/>
                </a:moveTo>
                <a:lnTo>
                  <a:pt x="2350713" y="0"/>
                </a:lnTo>
                <a:lnTo>
                  <a:pt x="2350713" y="634692"/>
                </a:lnTo>
                <a:lnTo>
                  <a:pt x="0" y="63469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1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p27"/>
          <p:cNvSpPr/>
          <p:nvPr/>
        </p:nvSpPr>
        <p:spPr>
          <a:xfrm>
            <a:off x="2997456" y="9054931"/>
            <a:ext cx="1413849" cy="1232069"/>
          </a:xfrm>
          <a:custGeom>
            <a:avLst/>
            <a:gdLst/>
            <a:ahLst/>
            <a:cxnLst/>
            <a:rect l="l" t="t" r="r" b="b"/>
            <a:pathLst>
              <a:path w="1413849" h="1232069" extrusionOk="0">
                <a:moveTo>
                  <a:pt x="0" y="0"/>
                </a:moveTo>
                <a:lnTo>
                  <a:pt x="1413849" y="0"/>
                </a:lnTo>
                <a:lnTo>
                  <a:pt x="1413849" y="1232069"/>
                </a:lnTo>
                <a:lnTo>
                  <a:pt x="0" y="123206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2" name="Google Shape;212;p27"/>
          <p:cNvSpPr/>
          <p:nvPr/>
        </p:nvSpPr>
        <p:spPr>
          <a:xfrm rot="-4773720">
            <a:off x="6177874" y="3372505"/>
            <a:ext cx="12676724" cy="3674557"/>
          </a:xfrm>
          <a:custGeom>
            <a:avLst/>
            <a:gdLst/>
            <a:ahLst/>
            <a:cxnLst/>
            <a:rect l="l" t="t" r="r" b="b"/>
            <a:pathLst>
              <a:path w="12676724" h="4421008" extrusionOk="0">
                <a:moveTo>
                  <a:pt x="0" y="0"/>
                </a:moveTo>
                <a:lnTo>
                  <a:pt x="12676724" y="0"/>
                </a:lnTo>
                <a:lnTo>
                  <a:pt x="12676724" y="4421008"/>
                </a:lnTo>
                <a:lnTo>
                  <a:pt x="0" y="442100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3" name="Google Shape;213;p27"/>
          <p:cNvSpPr/>
          <p:nvPr/>
        </p:nvSpPr>
        <p:spPr>
          <a:xfrm>
            <a:off x="11512446" y="0"/>
            <a:ext cx="6775554" cy="10284336"/>
          </a:xfrm>
          <a:custGeom>
            <a:avLst/>
            <a:gdLst/>
            <a:ahLst/>
            <a:cxnLst/>
            <a:rect l="l" t="t" r="r" b="b"/>
            <a:pathLst>
              <a:path w="20508340" h="29405582" extrusionOk="0">
                <a:moveTo>
                  <a:pt x="9683242" y="0"/>
                </a:moveTo>
                <a:cubicBezTo>
                  <a:pt x="9719437" y="5416550"/>
                  <a:pt x="8407908" y="9588373"/>
                  <a:pt x="4155313" y="16175737"/>
                </a:cubicBezTo>
                <a:cubicBezTo>
                  <a:pt x="343281" y="22080474"/>
                  <a:pt x="1397" y="27222577"/>
                  <a:pt x="0" y="28861513"/>
                </a:cubicBezTo>
                <a:lnTo>
                  <a:pt x="0" y="28881071"/>
                </a:lnTo>
                <a:cubicBezTo>
                  <a:pt x="254" y="29222067"/>
                  <a:pt x="15240" y="29405582"/>
                  <a:pt x="15240" y="29405582"/>
                </a:cubicBezTo>
                <a:lnTo>
                  <a:pt x="20508340" y="29405582"/>
                </a:lnTo>
                <a:lnTo>
                  <a:pt x="2050834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4" name="Google Shape;214;p27"/>
          <p:cNvSpPr/>
          <p:nvPr/>
        </p:nvSpPr>
        <p:spPr>
          <a:xfrm rot="-2967198" flipH="1">
            <a:off x="13287997" y="6433664"/>
            <a:ext cx="10665551" cy="3626287"/>
          </a:xfrm>
          <a:custGeom>
            <a:avLst/>
            <a:gdLst/>
            <a:ahLst/>
            <a:cxnLst/>
            <a:rect l="l" t="t" r="r" b="b"/>
            <a:pathLst>
              <a:path w="10665551" h="3626287" extrusionOk="0">
                <a:moveTo>
                  <a:pt x="10665551" y="0"/>
                </a:moveTo>
                <a:lnTo>
                  <a:pt x="0" y="0"/>
                </a:lnTo>
                <a:lnTo>
                  <a:pt x="0" y="3626288"/>
                </a:lnTo>
                <a:lnTo>
                  <a:pt x="10665551" y="3626288"/>
                </a:lnTo>
                <a:lnTo>
                  <a:pt x="10665551" y="0"/>
                </a:lnTo>
                <a:close/>
              </a:path>
            </a:pathLst>
          </a:custGeom>
          <a:blipFill rotWithShape="1">
            <a:blip r:embed="rId6">
              <a:alphaModFix amt="77000"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5" name="Google Shape;215;p27"/>
          <p:cNvSpPr txBox="1"/>
          <p:nvPr/>
        </p:nvSpPr>
        <p:spPr>
          <a:xfrm>
            <a:off x="353491" y="3015891"/>
            <a:ext cx="10169604" cy="5981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just" rtl="0">
              <a:lnSpc>
                <a:spcPct val="13000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US" sz="2300" b="1" i="0" u="none" strike="noStrike" cap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Tre componenti chiave della resilienza professionale:</a:t>
            </a:r>
            <a:endParaRPr sz="23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just" rtl="0">
              <a:lnSpc>
                <a:spcPct val="13000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</a:pPr>
            <a:r>
              <a:rPr lang="en-US" sz="2300" b="0" i="0" u="none" strike="noStrike" cap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Regolazione emotiva — riconoscere tempestivamente i segnali di stress e reagire in modo consapevole anziché impulsivo</a:t>
            </a:r>
            <a:endParaRPr sz="23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just" rtl="0">
              <a:lnSpc>
                <a:spcPct val="13000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</a:pPr>
            <a:r>
              <a:rPr lang="en-US" sz="2300" b="0" i="0" u="none" strike="noStrike" cap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Flessibilità cognitiva — riformulare i problemi come vincoli risolvibili anziché come minacce</a:t>
            </a:r>
            <a:endParaRPr sz="23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just" rtl="0">
              <a:lnSpc>
                <a:spcPct val="13000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</a:pPr>
            <a:r>
              <a:rPr lang="en-US" sz="2300" b="0" i="0" u="none" strike="noStrike" cap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Dare l’esempio della compostezza — dimostrare risposte costruttive affinché gli studenti percepiscano stabilità durante i momenti di incertezza</a:t>
            </a:r>
            <a:endParaRPr sz="23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190500" algn="just" rtl="0">
              <a:lnSpc>
                <a:spcPct val="13000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endParaRPr sz="2300" b="0" i="0" u="none" strike="noStrike" cap="none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marR="0" lvl="0" indent="0" algn="just" rtl="0">
              <a:lnSpc>
                <a:spcPct val="13000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300" b="0" i="0" u="none" strike="noStrike" cap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Nell’IFP, gli studenti si preparano ad affrontare contesti lavorativi in cui la pressione è la norma. I formatori che reagiscono in modo costruttivo non trasmettono solo contenuti, ma anche il comportamento professionale.</a:t>
            </a:r>
            <a:endParaRPr sz="23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6" name="Google Shape;216;p27"/>
          <p:cNvSpPr txBox="1"/>
          <p:nvPr/>
        </p:nvSpPr>
        <p:spPr>
          <a:xfrm>
            <a:off x="353491" y="767245"/>
            <a:ext cx="9592379" cy="4521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3002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None/>
            </a:pPr>
            <a:r>
              <a:rPr lang="en-US" sz="2600" b="1" i="0" u="none" strike="noStrike" cap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Sezione 2: La resilienza nella pratica didattica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17" name="Google Shape;217;p27"/>
          <p:cNvGrpSpPr/>
          <p:nvPr/>
        </p:nvGrpSpPr>
        <p:grpSpPr>
          <a:xfrm>
            <a:off x="12492816" y="865952"/>
            <a:ext cx="857867" cy="857867"/>
            <a:chOff x="0" y="0"/>
            <a:chExt cx="812800" cy="812800"/>
          </a:xfrm>
        </p:grpSpPr>
        <p:sp>
          <p:nvSpPr>
            <p:cNvPr id="218" name="Google Shape;218;p27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 extrusionOk="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4E56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9" name="Google Shape;219;p27"/>
            <p:cNvSpPr txBox="1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03055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20" name="Google Shape;220;p27"/>
          <p:cNvGrpSpPr/>
          <p:nvPr/>
        </p:nvGrpSpPr>
        <p:grpSpPr>
          <a:xfrm>
            <a:off x="12361620" y="2146386"/>
            <a:ext cx="604566" cy="604566"/>
            <a:chOff x="0" y="0"/>
            <a:chExt cx="812800" cy="812800"/>
          </a:xfrm>
        </p:grpSpPr>
        <p:sp>
          <p:nvSpPr>
            <p:cNvPr id="221" name="Google Shape;221;p27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 extrusionOk="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1014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2" name="Google Shape;222;p27"/>
            <p:cNvSpPr txBox="1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03055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23" name="Google Shape;223;p27"/>
          <p:cNvGrpSpPr/>
          <p:nvPr/>
        </p:nvGrpSpPr>
        <p:grpSpPr>
          <a:xfrm>
            <a:off x="12803792" y="601469"/>
            <a:ext cx="637633" cy="637633"/>
            <a:chOff x="0" y="0"/>
            <a:chExt cx="812800" cy="812800"/>
          </a:xfrm>
        </p:grpSpPr>
        <p:sp>
          <p:nvSpPr>
            <p:cNvPr id="224" name="Google Shape;224;p27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 extrusionOk="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76200" cap="sq" cmpd="sng">
              <a:solidFill>
                <a:srgbClr val="17B8BB"/>
              </a:solidFill>
              <a:prstDash val="solid"/>
              <a:miter lim="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5" name="Google Shape;225;p27"/>
            <p:cNvSpPr txBox="1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03055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26" name="Google Shape;226;p27"/>
          <p:cNvSpPr/>
          <p:nvPr/>
        </p:nvSpPr>
        <p:spPr>
          <a:xfrm>
            <a:off x="353491" y="9649644"/>
            <a:ext cx="2350712" cy="634692"/>
          </a:xfrm>
          <a:custGeom>
            <a:avLst/>
            <a:gdLst/>
            <a:ahLst/>
            <a:cxnLst/>
            <a:rect l="l" t="t" r="r" b="b"/>
            <a:pathLst>
              <a:path w="2350712" h="634692" extrusionOk="0">
                <a:moveTo>
                  <a:pt x="0" y="0"/>
                </a:moveTo>
                <a:lnTo>
                  <a:pt x="2350712" y="0"/>
                </a:lnTo>
                <a:lnTo>
                  <a:pt x="2350712" y="634693"/>
                </a:lnTo>
                <a:lnTo>
                  <a:pt x="0" y="63469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7" name="Google Shape;227;p27"/>
          <p:cNvSpPr txBox="1"/>
          <p:nvPr/>
        </p:nvSpPr>
        <p:spPr>
          <a:xfrm>
            <a:off x="237782" y="1294886"/>
            <a:ext cx="12033096" cy="14368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ct val="13000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US" sz="2300" b="0" i="0" u="none" strike="noStrike" cap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La pressione nei contesti della formazione professionale è un fenomeno comune — dai cambiamenti di datori di lavoro ai guasti tecnologici. Un approccio didattico resiliente non ignora lo stress, ma lo gestisce in modo consapevole.</a:t>
            </a:r>
            <a:endParaRPr sz="23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Google Shape;232;p28"/>
          <p:cNvSpPr/>
          <p:nvPr/>
        </p:nvSpPr>
        <p:spPr>
          <a:xfrm rot="4721273" flipH="1">
            <a:off x="-1272130" y="2044350"/>
            <a:ext cx="14314219" cy="4992084"/>
          </a:xfrm>
          <a:custGeom>
            <a:avLst/>
            <a:gdLst/>
            <a:ahLst/>
            <a:cxnLst/>
            <a:rect l="l" t="t" r="r" b="b"/>
            <a:pathLst>
              <a:path w="14314219" h="4992084" extrusionOk="0">
                <a:moveTo>
                  <a:pt x="0" y="4992084"/>
                </a:moveTo>
                <a:lnTo>
                  <a:pt x="14314219" y="4992084"/>
                </a:lnTo>
                <a:lnTo>
                  <a:pt x="14314219" y="0"/>
                </a:lnTo>
                <a:lnTo>
                  <a:pt x="0" y="0"/>
                </a:lnTo>
                <a:lnTo>
                  <a:pt x="0" y="4992084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33" name="Google Shape;233;p28"/>
          <p:cNvGrpSpPr/>
          <p:nvPr/>
        </p:nvGrpSpPr>
        <p:grpSpPr>
          <a:xfrm>
            <a:off x="5350839" y="653671"/>
            <a:ext cx="857867" cy="857867"/>
            <a:chOff x="0" y="0"/>
            <a:chExt cx="812800" cy="812800"/>
          </a:xfrm>
        </p:grpSpPr>
        <p:sp>
          <p:nvSpPr>
            <p:cNvPr id="234" name="Google Shape;234;p28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 extrusionOk="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4E56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5" name="Google Shape;235;p28"/>
            <p:cNvSpPr txBox="1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03055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36" name="Google Shape;236;p28"/>
          <p:cNvGrpSpPr/>
          <p:nvPr/>
        </p:nvGrpSpPr>
        <p:grpSpPr>
          <a:xfrm>
            <a:off x="5914743" y="1787507"/>
            <a:ext cx="604566" cy="604566"/>
            <a:chOff x="0" y="0"/>
            <a:chExt cx="812800" cy="812800"/>
          </a:xfrm>
        </p:grpSpPr>
        <p:sp>
          <p:nvSpPr>
            <p:cNvPr id="237" name="Google Shape;237;p28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 extrusionOk="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1014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8" name="Google Shape;238;p28"/>
            <p:cNvSpPr txBox="1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03055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39" name="Google Shape;239;p28"/>
          <p:cNvGrpSpPr/>
          <p:nvPr/>
        </p:nvGrpSpPr>
        <p:grpSpPr>
          <a:xfrm>
            <a:off x="5235265" y="389188"/>
            <a:ext cx="637633" cy="637633"/>
            <a:chOff x="0" y="0"/>
            <a:chExt cx="812800" cy="812800"/>
          </a:xfrm>
        </p:grpSpPr>
        <p:sp>
          <p:nvSpPr>
            <p:cNvPr id="240" name="Google Shape;240;p28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 extrusionOk="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76200" cap="sq" cmpd="sng">
              <a:solidFill>
                <a:srgbClr val="17B8BB"/>
              </a:solidFill>
              <a:prstDash val="solid"/>
              <a:miter lim="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1" name="Google Shape;241;p28"/>
            <p:cNvSpPr txBox="1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03055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42" name="Google Shape;242;p28"/>
          <p:cNvSpPr/>
          <p:nvPr/>
        </p:nvSpPr>
        <p:spPr>
          <a:xfrm>
            <a:off x="16445211" y="8507136"/>
            <a:ext cx="1413849" cy="1232069"/>
          </a:xfrm>
          <a:custGeom>
            <a:avLst/>
            <a:gdLst/>
            <a:ahLst/>
            <a:cxnLst/>
            <a:rect l="l" t="t" r="r" b="b"/>
            <a:pathLst>
              <a:path w="1413849" h="1232069" extrusionOk="0">
                <a:moveTo>
                  <a:pt x="0" y="0"/>
                </a:moveTo>
                <a:lnTo>
                  <a:pt x="1413849" y="0"/>
                </a:lnTo>
                <a:lnTo>
                  <a:pt x="1413849" y="1232068"/>
                </a:lnTo>
                <a:lnTo>
                  <a:pt x="0" y="123206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3" name="Google Shape;243;p28"/>
          <p:cNvSpPr txBox="1"/>
          <p:nvPr/>
        </p:nvSpPr>
        <p:spPr>
          <a:xfrm>
            <a:off x="8776162" y="5953975"/>
            <a:ext cx="8272973" cy="27084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30009"/>
              </a:lnSpc>
              <a:spcBef>
                <a:spcPts val="15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US" sz="2400" b="0" i="0" u="none" strike="noStrike" cap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Qual è la tua reazione abituale?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30009"/>
              </a:lnSpc>
              <a:spcBef>
                <a:spcPts val="75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US" sz="2400" b="0" i="0" u="none" strike="noStrike" cap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Quale risposta alternativa dimostrerebbe calma e professionalità?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30009"/>
              </a:lnSpc>
              <a:spcBef>
                <a:spcPts val="750"/>
              </a:spcBef>
              <a:spcAft>
                <a:spcPts val="60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US" sz="2400" b="0" i="0" u="none" strike="noStrike" cap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Quale frase potresti usare per rassicurare gli studenti durante un’interruzione?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4" name="Google Shape;244;p28"/>
          <p:cNvSpPr txBox="1"/>
          <p:nvPr/>
        </p:nvSpPr>
        <p:spPr>
          <a:xfrm>
            <a:off x="6732847" y="1026821"/>
            <a:ext cx="11555153" cy="486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3002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en-US" sz="2800" b="1" i="0" u="none" strike="noStrike" cap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Mappatura dello stress: un esercizio di riflessione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5" name="Google Shape;245;p28"/>
          <p:cNvSpPr/>
          <p:nvPr/>
        </p:nvSpPr>
        <p:spPr>
          <a:xfrm>
            <a:off x="-589934" y="-2262"/>
            <a:ext cx="7787362" cy="10289262"/>
          </a:xfrm>
          <a:custGeom>
            <a:avLst/>
            <a:gdLst/>
            <a:ahLst/>
            <a:cxnLst/>
            <a:rect l="l" t="t" r="r" b="b"/>
            <a:pathLst>
              <a:path w="21041995" h="24846662" extrusionOk="0">
                <a:moveTo>
                  <a:pt x="0" y="0"/>
                </a:moveTo>
                <a:lnTo>
                  <a:pt x="0" y="24846662"/>
                </a:lnTo>
                <a:lnTo>
                  <a:pt x="21008848" y="24846662"/>
                </a:lnTo>
                <a:cubicBezTo>
                  <a:pt x="21008848" y="24846662"/>
                  <a:pt x="21040344" y="24600281"/>
                  <a:pt x="21041995" y="24141557"/>
                </a:cubicBezTo>
                <a:lnTo>
                  <a:pt x="21041995" y="24141557"/>
                </a:lnTo>
                <a:lnTo>
                  <a:pt x="21041995" y="24065103"/>
                </a:lnTo>
                <a:lnTo>
                  <a:pt x="21041995" y="24065103"/>
                </a:lnTo>
                <a:cubicBezTo>
                  <a:pt x="21035772" y="22316314"/>
                  <a:pt x="20592160" y="17791937"/>
                  <a:pt x="16774033" y="12121388"/>
                </a:cubicBezTo>
                <a:cubicBezTo>
                  <a:pt x="11671681" y="4543806"/>
                  <a:pt x="12586843" y="0"/>
                  <a:pt x="12586843" y="0"/>
                </a:cubicBez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6" name="Google Shape;246;p28"/>
          <p:cNvSpPr txBox="1"/>
          <p:nvPr/>
        </p:nvSpPr>
        <p:spPr>
          <a:xfrm>
            <a:off x="6732847" y="1685035"/>
            <a:ext cx="10827533" cy="19754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ct val="13000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US" sz="2400" b="0" i="0" u="none" strike="noStrike" cap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Nei contesti IFP, lo stress può derivare da cambiamenti dell’ultimo minuto da parte dei datori di lavoro, cancellazioni di stage in azienda, scarse risorse, problemi di comportamento, malfunzionamenti tecnici e requisiti di valutazione in continua evoluzione.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7" name="Google Shape;247;p28"/>
          <p:cNvSpPr txBox="1"/>
          <p:nvPr/>
        </p:nvSpPr>
        <p:spPr>
          <a:xfrm>
            <a:off x="7640410" y="4046747"/>
            <a:ext cx="9919970" cy="15209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ct val="13000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US" sz="2400" b="1" i="0" u="none" strike="noStrike" cap="none">
                <a:solidFill>
                  <a:srgbClr val="17B8BB"/>
                </a:solidFill>
                <a:latin typeface="Poppins"/>
                <a:ea typeface="Poppins"/>
                <a:cs typeface="Poppins"/>
                <a:sym typeface="Poppins"/>
              </a:rPr>
              <a:t>Esercizio di mappatura delle fonti di pressione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lnSpc>
                <a:spcPct val="130009"/>
              </a:lnSpc>
              <a:spcBef>
                <a:spcPts val="15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US" sz="2400" b="0" i="0" u="none" strike="noStrike" cap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Individua tre fattori scatenanti di stress comuni nel tuo contesto di IFP. Per ciascuno di essi, chiediti: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782E60F-0121-C7CD-A9D6-B8E148B05D7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168312" y="9105858"/>
            <a:ext cx="2352675" cy="638175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2" name="Google Shape;252;p29"/>
          <p:cNvGrpSpPr/>
          <p:nvPr/>
        </p:nvGrpSpPr>
        <p:grpSpPr>
          <a:xfrm>
            <a:off x="-1" y="4584074"/>
            <a:ext cx="18288001" cy="6357176"/>
            <a:chOff x="0" y="0"/>
            <a:chExt cx="5661114" cy="1674318"/>
          </a:xfrm>
        </p:grpSpPr>
        <p:sp>
          <p:nvSpPr>
            <p:cNvPr id="253" name="Google Shape;253;p29"/>
            <p:cNvSpPr/>
            <p:nvPr/>
          </p:nvSpPr>
          <p:spPr>
            <a:xfrm>
              <a:off x="0" y="0"/>
              <a:ext cx="5661114" cy="1674318"/>
            </a:xfrm>
            <a:custGeom>
              <a:avLst/>
              <a:gdLst/>
              <a:ahLst/>
              <a:cxnLst/>
              <a:rect l="l" t="t" r="r" b="b"/>
              <a:pathLst>
                <a:path w="5661114" h="1674318" extrusionOk="0">
                  <a:moveTo>
                    <a:pt x="0" y="0"/>
                  </a:moveTo>
                  <a:lnTo>
                    <a:pt x="5661114" y="0"/>
                  </a:lnTo>
                  <a:lnTo>
                    <a:pt x="5661114" y="1674318"/>
                  </a:lnTo>
                  <a:lnTo>
                    <a:pt x="0" y="1674318"/>
                  </a:lnTo>
                  <a:close/>
                </a:path>
              </a:pathLst>
            </a:custGeom>
            <a:solidFill>
              <a:srgbClr val="10146E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4" name="Google Shape;254;p29"/>
            <p:cNvSpPr txBox="1"/>
            <p:nvPr/>
          </p:nvSpPr>
          <p:spPr>
            <a:xfrm>
              <a:off x="0" y="0"/>
              <a:ext cx="5661114" cy="167431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03055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55" name="Google Shape;255;p29"/>
          <p:cNvSpPr/>
          <p:nvPr/>
        </p:nvSpPr>
        <p:spPr>
          <a:xfrm>
            <a:off x="1591207" y="3225562"/>
            <a:ext cx="2588781" cy="2588781"/>
          </a:xfrm>
          <a:custGeom>
            <a:avLst/>
            <a:gdLst/>
            <a:ahLst/>
            <a:cxnLst/>
            <a:rect l="l" t="t" r="r" b="b"/>
            <a:pathLst>
              <a:path w="2588781" h="2588781" extrusionOk="0">
                <a:moveTo>
                  <a:pt x="0" y="0"/>
                </a:moveTo>
                <a:lnTo>
                  <a:pt x="2588781" y="0"/>
                </a:lnTo>
                <a:lnTo>
                  <a:pt x="2588781" y="2588780"/>
                </a:lnTo>
                <a:lnTo>
                  <a:pt x="0" y="258878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6" name="Google Shape;256;p29"/>
          <p:cNvSpPr/>
          <p:nvPr/>
        </p:nvSpPr>
        <p:spPr>
          <a:xfrm>
            <a:off x="1786442" y="3420796"/>
            <a:ext cx="2198312" cy="2198312"/>
          </a:xfrm>
          <a:custGeom>
            <a:avLst/>
            <a:gdLst/>
            <a:ahLst/>
            <a:cxnLst/>
            <a:rect l="l" t="t" r="r" b="b"/>
            <a:pathLst>
              <a:path w="2198312" h="2198312" extrusionOk="0">
                <a:moveTo>
                  <a:pt x="0" y="0"/>
                </a:moveTo>
                <a:lnTo>
                  <a:pt x="2198312" y="0"/>
                </a:lnTo>
                <a:lnTo>
                  <a:pt x="2198312" y="2198312"/>
                </a:lnTo>
                <a:lnTo>
                  <a:pt x="0" y="219831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7" name="Google Shape;257;p29"/>
          <p:cNvSpPr/>
          <p:nvPr/>
        </p:nvSpPr>
        <p:spPr>
          <a:xfrm>
            <a:off x="1900426" y="3534780"/>
            <a:ext cx="1970344" cy="1970344"/>
          </a:xfrm>
          <a:custGeom>
            <a:avLst/>
            <a:gdLst/>
            <a:ahLst/>
            <a:cxnLst/>
            <a:rect l="l" t="t" r="r" b="b"/>
            <a:pathLst>
              <a:path w="1970344" h="1970344" extrusionOk="0">
                <a:moveTo>
                  <a:pt x="0" y="0"/>
                </a:moveTo>
                <a:lnTo>
                  <a:pt x="1970344" y="0"/>
                </a:lnTo>
                <a:lnTo>
                  <a:pt x="1970344" y="1970344"/>
                </a:lnTo>
                <a:lnTo>
                  <a:pt x="0" y="197034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8" name="Google Shape;258;p29"/>
          <p:cNvSpPr/>
          <p:nvPr/>
        </p:nvSpPr>
        <p:spPr>
          <a:xfrm>
            <a:off x="5764174" y="3225562"/>
            <a:ext cx="2588781" cy="2588781"/>
          </a:xfrm>
          <a:custGeom>
            <a:avLst/>
            <a:gdLst/>
            <a:ahLst/>
            <a:cxnLst/>
            <a:rect l="l" t="t" r="r" b="b"/>
            <a:pathLst>
              <a:path w="2588781" h="2588781" extrusionOk="0">
                <a:moveTo>
                  <a:pt x="0" y="0"/>
                </a:moveTo>
                <a:lnTo>
                  <a:pt x="2588780" y="0"/>
                </a:lnTo>
                <a:lnTo>
                  <a:pt x="2588780" y="2588780"/>
                </a:lnTo>
                <a:lnTo>
                  <a:pt x="0" y="258878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9" name="Google Shape;259;p29"/>
          <p:cNvSpPr/>
          <p:nvPr/>
        </p:nvSpPr>
        <p:spPr>
          <a:xfrm>
            <a:off x="5959408" y="3420796"/>
            <a:ext cx="2198312" cy="2198312"/>
          </a:xfrm>
          <a:custGeom>
            <a:avLst/>
            <a:gdLst/>
            <a:ahLst/>
            <a:cxnLst/>
            <a:rect l="l" t="t" r="r" b="b"/>
            <a:pathLst>
              <a:path w="2198312" h="2198312" extrusionOk="0">
                <a:moveTo>
                  <a:pt x="0" y="0"/>
                </a:moveTo>
                <a:lnTo>
                  <a:pt x="2198312" y="0"/>
                </a:lnTo>
                <a:lnTo>
                  <a:pt x="2198312" y="2198312"/>
                </a:lnTo>
                <a:lnTo>
                  <a:pt x="0" y="219831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0" name="Google Shape;260;p29"/>
          <p:cNvSpPr/>
          <p:nvPr/>
        </p:nvSpPr>
        <p:spPr>
          <a:xfrm>
            <a:off x="6073392" y="3534780"/>
            <a:ext cx="1970344" cy="1970344"/>
          </a:xfrm>
          <a:custGeom>
            <a:avLst/>
            <a:gdLst/>
            <a:ahLst/>
            <a:cxnLst/>
            <a:rect l="l" t="t" r="r" b="b"/>
            <a:pathLst>
              <a:path w="1970344" h="1970344" extrusionOk="0">
                <a:moveTo>
                  <a:pt x="0" y="0"/>
                </a:moveTo>
                <a:lnTo>
                  <a:pt x="1970344" y="0"/>
                </a:lnTo>
                <a:lnTo>
                  <a:pt x="1970344" y="1970344"/>
                </a:lnTo>
                <a:lnTo>
                  <a:pt x="0" y="197034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1" name="Google Shape;261;p29"/>
          <p:cNvSpPr/>
          <p:nvPr/>
        </p:nvSpPr>
        <p:spPr>
          <a:xfrm>
            <a:off x="9936093" y="3225562"/>
            <a:ext cx="2588781" cy="2588781"/>
          </a:xfrm>
          <a:custGeom>
            <a:avLst/>
            <a:gdLst/>
            <a:ahLst/>
            <a:cxnLst/>
            <a:rect l="l" t="t" r="r" b="b"/>
            <a:pathLst>
              <a:path w="2588781" h="2588781" extrusionOk="0">
                <a:moveTo>
                  <a:pt x="0" y="0"/>
                </a:moveTo>
                <a:lnTo>
                  <a:pt x="2588781" y="0"/>
                </a:lnTo>
                <a:lnTo>
                  <a:pt x="2588781" y="2588780"/>
                </a:lnTo>
                <a:lnTo>
                  <a:pt x="0" y="258878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2" name="Google Shape;262;p29"/>
          <p:cNvSpPr/>
          <p:nvPr/>
        </p:nvSpPr>
        <p:spPr>
          <a:xfrm>
            <a:off x="10131327" y="3420796"/>
            <a:ext cx="2198312" cy="2198312"/>
          </a:xfrm>
          <a:custGeom>
            <a:avLst/>
            <a:gdLst/>
            <a:ahLst/>
            <a:cxnLst/>
            <a:rect l="l" t="t" r="r" b="b"/>
            <a:pathLst>
              <a:path w="2198312" h="2198312" extrusionOk="0">
                <a:moveTo>
                  <a:pt x="0" y="0"/>
                </a:moveTo>
                <a:lnTo>
                  <a:pt x="2198312" y="0"/>
                </a:lnTo>
                <a:lnTo>
                  <a:pt x="2198312" y="2198312"/>
                </a:lnTo>
                <a:lnTo>
                  <a:pt x="0" y="219831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3" name="Google Shape;263;p29"/>
          <p:cNvSpPr/>
          <p:nvPr/>
        </p:nvSpPr>
        <p:spPr>
          <a:xfrm>
            <a:off x="10245311" y="3534780"/>
            <a:ext cx="1970344" cy="1970344"/>
          </a:xfrm>
          <a:custGeom>
            <a:avLst/>
            <a:gdLst/>
            <a:ahLst/>
            <a:cxnLst/>
            <a:rect l="l" t="t" r="r" b="b"/>
            <a:pathLst>
              <a:path w="1970344" h="1970344" extrusionOk="0">
                <a:moveTo>
                  <a:pt x="0" y="0"/>
                </a:moveTo>
                <a:lnTo>
                  <a:pt x="1970344" y="0"/>
                </a:lnTo>
                <a:lnTo>
                  <a:pt x="1970344" y="1970344"/>
                </a:lnTo>
                <a:lnTo>
                  <a:pt x="0" y="197034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4" name="Google Shape;264;p29"/>
          <p:cNvSpPr/>
          <p:nvPr/>
        </p:nvSpPr>
        <p:spPr>
          <a:xfrm>
            <a:off x="14108012" y="3225562"/>
            <a:ext cx="2588781" cy="2588781"/>
          </a:xfrm>
          <a:custGeom>
            <a:avLst/>
            <a:gdLst/>
            <a:ahLst/>
            <a:cxnLst/>
            <a:rect l="l" t="t" r="r" b="b"/>
            <a:pathLst>
              <a:path w="2588781" h="2588781" extrusionOk="0">
                <a:moveTo>
                  <a:pt x="0" y="0"/>
                </a:moveTo>
                <a:lnTo>
                  <a:pt x="2588781" y="0"/>
                </a:lnTo>
                <a:lnTo>
                  <a:pt x="2588781" y="2588780"/>
                </a:lnTo>
                <a:lnTo>
                  <a:pt x="0" y="258878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5" name="Google Shape;265;p29"/>
          <p:cNvSpPr/>
          <p:nvPr/>
        </p:nvSpPr>
        <p:spPr>
          <a:xfrm>
            <a:off x="14303246" y="3420796"/>
            <a:ext cx="2198312" cy="2198312"/>
          </a:xfrm>
          <a:custGeom>
            <a:avLst/>
            <a:gdLst/>
            <a:ahLst/>
            <a:cxnLst/>
            <a:rect l="l" t="t" r="r" b="b"/>
            <a:pathLst>
              <a:path w="2198312" h="2198312" extrusionOk="0">
                <a:moveTo>
                  <a:pt x="0" y="0"/>
                </a:moveTo>
                <a:lnTo>
                  <a:pt x="2198312" y="0"/>
                </a:lnTo>
                <a:lnTo>
                  <a:pt x="2198312" y="2198312"/>
                </a:lnTo>
                <a:lnTo>
                  <a:pt x="0" y="219831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6" name="Google Shape;266;p29"/>
          <p:cNvSpPr/>
          <p:nvPr/>
        </p:nvSpPr>
        <p:spPr>
          <a:xfrm>
            <a:off x="14417230" y="3534780"/>
            <a:ext cx="1970344" cy="1970344"/>
          </a:xfrm>
          <a:custGeom>
            <a:avLst/>
            <a:gdLst/>
            <a:ahLst/>
            <a:cxnLst/>
            <a:rect l="l" t="t" r="r" b="b"/>
            <a:pathLst>
              <a:path w="1970344" h="1970344" extrusionOk="0">
                <a:moveTo>
                  <a:pt x="0" y="0"/>
                </a:moveTo>
                <a:lnTo>
                  <a:pt x="1970344" y="0"/>
                </a:lnTo>
                <a:lnTo>
                  <a:pt x="1970344" y="1970344"/>
                </a:lnTo>
                <a:lnTo>
                  <a:pt x="0" y="197034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7" name="Google Shape;267;p29"/>
          <p:cNvSpPr/>
          <p:nvPr/>
        </p:nvSpPr>
        <p:spPr>
          <a:xfrm>
            <a:off x="2311879" y="3946233"/>
            <a:ext cx="1147438" cy="1147438"/>
          </a:xfrm>
          <a:custGeom>
            <a:avLst/>
            <a:gdLst/>
            <a:ahLst/>
            <a:cxnLst/>
            <a:rect l="l" t="t" r="r" b="b"/>
            <a:pathLst>
              <a:path w="1147438" h="1147438" extrusionOk="0">
                <a:moveTo>
                  <a:pt x="0" y="0"/>
                </a:moveTo>
                <a:lnTo>
                  <a:pt x="1147438" y="0"/>
                </a:lnTo>
                <a:lnTo>
                  <a:pt x="1147438" y="1147438"/>
                </a:lnTo>
                <a:lnTo>
                  <a:pt x="0" y="114743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8" name="Google Shape;268;p29"/>
          <p:cNvSpPr/>
          <p:nvPr/>
        </p:nvSpPr>
        <p:spPr>
          <a:xfrm>
            <a:off x="6484845" y="3946233"/>
            <a:ext cx="1147438" cy="1147438"/>
          </a:xfrm>
          <a:custGeom>
            <a:avLst/>
            <a:gdLst/>
            <a:ahLst/>
            <a:cxnLst/>
            <a:rect l="l" t="t" r="r" b="b"/>
            <a:pathLst>
              <a:path w="1147438" h="1147438" extrusionOk="0">
                <a:moveTo>
                  <a:pt x="0" y="0"/>
                </a:moveTo>
                <a:lnTo>
                  <a:pt x="1147438" y="0"/>
                </a:lnTo>
                <a:lnTo>
                  <a:pt x="1147438" y="1147438"/>
                </a:lnTo>
                <a:lnTo>
                  <a:pt x="0" y="114743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9" name="Google Shape;269;p29"/>
          <p:cNvSpPr/>
          <p:nvPr/>
        </p:nvSpPr>
        <p:spPr>
          <a:xfrm>
            <a:off x="10668925" y="3875415"/>
            <a:ext cx="1123117" cy="1123117"/>
          </a:xfrm>
          <a:custGeom>
            <a:avLst/>
            <a:gdLst/>
            <a:ahLst/>
            <a:cxnLst/>
            <a:rect l="l" t="t" r="r" b="b"/>
            <a:pathLst>
              <a:path w="1123117" h="1123117" extrusionOk="0">
                <a:moveTo>
                  <a:pt x="0" y="0"/>
                </a:moveTo>
                <a:lnTo>
                  <a:pt x="1123116" y="0"/>
                </a:lnTo>
                <a:lnTo>
                  <a:pt x="1123116" y="1123117"/>
                </a:lnTo>
                <a:lnTo>
                  <a:pt x="0" y="112311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8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0" name="Google Shape;270;p29"/>
          <p:cNvSpPr/>
          <p:nvPr/>
        </p:nvSpPr>
        <p:spPr>
          <a:xfrm>
            <a:off x="14828683" y="3946233"/>
            <a:ext cx="1147438" cy="1147438"/>
          </a:xfrm>
          <a:custGeom>
            <a:avLst/>
            <a:gdLst/>
            <a:ahLst/>
            <a:cxnLst/>
            <a:rect l="l" t="t" r="r" b="b"/>
            <a:pathLst>
              <a:path w="1147438" h="1147438" extrusionOk="0">
                <a:moveTo>
                  <a:pt x="0" y="0"/>
                </a:moveTo>
                <a:lnTo>
                  <a:pt x="1147438" y="0"/>
                </a:lnTo>
                <a:lnTo>
                  <a:pt x="1147438" y="1147438"/>
                </a:lnTo>
                <a:lnTo>
                  <a:pt x="0" y="114743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9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1" name="Google Shape;271;p29"/>
          <p:cNvSpPr/>
          <p:nvPr/>
        </p:nvSpPr>
        <p:spPr>
          <a:xfrm rot="-10602057">
            <a:off x="12147581" y="-764692"/>
            <a:ext cx="6240735" cy="2176456"/>
          </a:xfrm>
          <a:custGeom>
            <a:avLst/>
            <a:gdLst/>
            <a:ahLst/>
            <a:cxnLst/>
            <a:rect l="l" t="t" r="r" b="b"/>
            <a:pathLst>
              <a:path w="6240735" h="2176456" extrusionOk="0">
                <a:moveTo>
                  <a:pt x="0" y="0"/>
                </a:moveTo>
                <a:lnTo>
                  <a:pt x="6240735" y="0"/>
                </a:lnTo>
                <a:lnTo>
                  <a:pt x="6240735" y="2176457"/>
                </a:lnTo>
                <a:lnTo>
                  <a:pt x="0" y="217645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0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2" name="Google Shape;272;p29"/>
          <p:cNvSpPr/>
          <p:nvPr/>
        </p:nvSpPr>
        <p:spPr>
          <a:xfrm rot="10598374" flipH="1">
            <a:off x="-440482" y="-1192452"/>
            <a:ext cx="6576787" cy="2293655"/>
          </a:xfrm>
          <a:custGeom>
            <a:avLst/>
            <a:gdLst/>
            <a:ahLst/>
            <a:cxnLst/>
            <a:rect l="l" t="t" r="r" b="b"/>
            <a:pathLst>
              <a:path w="6576787" h="2293655" extrusionOk="0">
                <a:moveTo>
                  <a:pt x="0" y="2293655"/>
                </a:moveTo>
                <a:lnTo>
                  <a:pt x="6576787" y="2293655"/>
                </a:lnTo>
                <a:lnTo>
                  <a:pt x="6576787" y="0"/>
                </a:lnTo>
                <a:lnTo>
                  <a:pt x="0" y="0"/>
                </a:lnTo>
                <a:lnTo>
                  <a:pt x="0" y="2293655"/>
                </a:lnTo>
                <a:close/>
              </a:path>
            </a:pathLst>
          </a:custGeom>
          <a:blipFill rotWithShape="1">
            <a:blip r:embed="rId11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73" name="Google Shape;273;p29"/>
          <p:cNvGrpSpPr/>
          <p:nvPr/>
        </p:nvGrpSpPr>
        <p:grpSpPr>
          <a:xfrm>
            <a:off x="-1342907" y="9913239"/>
            <a:ext cx="20973813" cy="837562"/>
            <a:chOff x="0" y="-57150"/>
            <a:chExt cx="11607985" cy="463550"/>
          </a:xfrm>
        </p:grpSpPr>
        <p:sp>
          <p:nvSpPr>
            <p:cNvPr id="274" name="Google Shape;274;p29"/>
            <p:cNvSpPr/>
            <p:nvPr/>
          </p:nvSpPr>
          <p:spPr>
            <a:xfrm>
              <a:off x="0" y="0"/>
              <a:ext cx="11607985" cy="406400"/>
            </a:xfrm>
            <a:custGeom>
              <a:avLst/>
              <a:gdLst/>
              <a:ahLst/>
              <a:cxnLst/>
              <a:rect l="l" t="t" r="r" b="b"/>
              <a:pathLst>
                <a:path w="11607985" h="406400" extrusionOk="0">
                  <a:moveTo>
                    <a:pt x="11404785" y="0"/>
                  </a:moveTo>
                  <a:cubicBezTo>
                    <a:pt x="11517009" y="0"/>
                    <a:pt x="11607985" y="90976"/>
                    <a:pt x="11607985" y="203200"/>
                  </a:cubicBezTo>
                  <a:cubicBezTo>
                    <a:pt x="11607985" y="315424"/>
                    <a:pt x="11517009" y="406400"/>
                    <a:pt x="11404785" y="406400"/>
                  </a:cubicBezTo>
                  <a:lnTo>
                    <a:pt x="203200" y="406400"/>
                  </a:lnTo>
                  <a:cubicBezTo>
                    <a:pt x="90976" y="406400"/>
                    <a:pt x="0" y="315424"/>
                    <a:pt x="0" y="203200"/>
                  </a:cubicBezTo>
                  <a:cubicBezTo>
                    <a:pt x="0" y="90976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4E56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5" name="Google Shape;275;p29"/>
            <p:cNvSpPr txBox="1"/>
            <p:nvPr/>
          </p:nvSpPr>
          <p:spPr>
            <a:xfrm>
              <a:off x="0" y="-57150"/>
              <a:ext cx="11607985" cy="46355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76" name="Google Shape;276;p29"/>
          <p:cNvGrpSpPr/>
          <p:nvPr/>
        </p:nvGrpSpPr>
        <p:grpSpPr>
          <a:xfrm>
            <a:off x="4131384" y="9913239"/>
            <a:ext cx="10025232" cy="837562"/>
            <a:chOff x="0" y="-57150"/>
            <a:chExt cx="5548478" cy="463550"/>
          </a:xfrm>
        </p:grpSpPr>
        <p:sp>
          <p:nvSpPr>
            <p:cNvPr id="277" name="Google Shape;277;p29"/>
            <p:cNvSpPr/>
            <p:nvPr/>
          </p:nvSpPr>
          <p:spPr>
            <a:xfrm>
              <a:off x="0" y="0"/>
              <a:ext cx="5548478" cy="406400"/>
            </a:xfrm>
            <a:custGeom>
              <a:avLst/>
              <a:gdLst/>
              <a:ahLst/>
              <a:cxnLst/>
              <a:rect l="l" t="t" r="r" b="b"/>
              <a:pathLst>
                <a:path w="5548478" h="406400" extrusionOk="0">
                  <a:moveTo>
                    <a:pt x="5345278" y="0"/>
                  </a:moveTo>
                  <a:cubicBezTo>
                    <a:pt x="5457503" y="0"/>
                    <a:pt x="5548478" y="90976"/>
                    <a:pt x="5548478" y="203200"/>
                  </a:cubicBezTo>
                  <a:cubicBezTo>
                    <a:pt x="5548478" y="315424"/>
                    <a:pt x="5457503" y="406400"/>
                    <a:pt x="5345278" y="406400"/>
                  </a:cubicBezTo>
                  <a:lnTo>
                    <a:pt x="203200" y="406400"/>
                  </a:lnTo>
                  <a:cubicBezTo>
                    <a:pt x="90976" y="406400"/>
                    <a:pt x="0" y="315424"/>
                    <a:pt x="0" y="203200"/>
                  </a:cubicBezTo>
                  <a:cubicBezTo>
                    <a:pt x="0" y="90976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17B8B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8" name="Google Shape;278;p29"/>
            <p:cNvSpPr txBox="1"/>
            <p:nvPr/>
          </p:nvSpPr>
          <p:spPr>
            <a:xfrm>
              <a:off x="0" y="-57150"/>
              <a:ext cx="5548478" cy="46355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79" name="Google Shape;279;p29"/>
          <p:cNvSpPr txBox="1"/>
          <p:nvPr/>
        </p:nvSpPr>
        <p:spPr>
          <a:xfrm>
            <a:off x="5194355" y="1669366"/>
            <a:ext cx="8533047" cy="1564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13002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99"/>
              <a:buFont typeface="Arial"/>
              <a:buNone/>
            </a:pPr>
            <a:r>
              <a:rPr lang="en-US" sz="4499" b="1" i="0" u="none" strike="noStrike" cap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Integrare l’adattabilità nella pratica didattica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0" name="Google Shape;280;p29"/>
          <p:cNvSpPr txBox="1"/>
          <p:nvPr/>
        </p:nvSpPr>
        <p:spPr>
          <a:xfrm>
            <a:off x="1202750" y="7016998"/>
            <a:ext cx="3444702" cy="73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3002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25"/>
              <a:buFont typeface="Arial"/>
              <a:buNone/>
            </a:pPr>
            <a:r>
              <a:rPr lang="en-US" sz="1825" b="0" i="0" u="none" strike="noStrike" cap="non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Progettare attività in cui i vincoli cambiano in modo deliberato.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1" name="Google Shape;281;p29"/>
          <p:cNvSpPr txBox="1"/>
          <p:nvPr/>
        </p:nvSpPr>
        <p:spPr>
          <a:xfrm>
            <a:off x="1297793" y="6042689"/>
            <a:ext cx="3175609" cy="3873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1301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89"/>
              <a:buFont typeface="Arial"/>
              <a:buNone/>
            </a:pPr>
            <a:r>
              <a:rPr lang="en-US" sz="2489" b="1" i="0" u="none" strike="noStrike" cap="non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Variazione dei vincoli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2" name="Google Shape;282;p29"/>
          <p:cNvSpPr txBox="1"/>
          <p:nvPr/>
        </p:nvSpPr>
        <p:spPr>
          <a:xfrm>
            <a:off x="5273022" y="6965372"/>
            <a:ext cx="3713796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3002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25"/>
              <a:buFont typeface="Arial"/>
              <a:buNone/>
            </a:pPr>
            <a:r>
              <a:rPr lang="en-US" sz="1825" b="0" i="0" u="none" strike="noStrike" cap="non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Ruotare i ruoli di leadership.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3" name="Google Shape;283;p29"/>
          <p:cNvSpPr txBox="1"/>
          <p:nvPr/>
        </p:nvSpPr>
        <p:spPr>
          <a:xfrm>
            <a:off x="5200743" y="6042689"/>
            <a:ext cx="3715643" cy="3873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1301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89"/>
              <a:buFont typeface="Arial"/>
              <a:buNone/>
            </a:pPr>
            <a:r>
              <a:rPr lang="en-US" sz="2489" b="1" i="0" u="none" strike="noStrike" cap="non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Ruotare i ruoli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4" name="Google Shape;284;p29"/>
          <p:cNvSpPr txBox="1"/>
          <p:nvPr/>
        </p:nvSpPr>
        <p:spPr>
          <a:xfrm>
            <a:off x="9835842" y="6963739"/>
            <a:ext cx="2789281" cy="109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3002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25"/>
              <a:buFont typeface="Arial"/>
              <a:buNone/>
            </a:pPr>
            <a:r>
              <a:rPr lang="en-US" sz="1825" b="0" i="0" u="none" strike="noStrike" cap="non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Includere esercizi di ripianificazione con scadenze precise.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5" name="Google Shape;285;p29"/>
          <p:cNvSpPr txBox="1"/>
          <p:nvPr/>
        </p:nvSpPr>
        <p:spPr>
          <a:xfrm>
            <a:off x="9547648" y="6042689"/>
            <a:ext cx="3365670" cy="3873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1301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89"/>
              <a:buFont typeface="Arial"/>
              <a:buNone/>
            </a:pPr>
            <a:r>
              <a:rPr lang="en-US" sz="2489" b="1" i="0" u="none" strike="noStrike" cap="non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Ripianificazione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6" name="Google Shape;286;p29"/>
          <p:cNvSpPr txBox="1"/>
          <p:nvPr/>
        </p:nvSpPr>
        <p:spPr>
          <a:xfrm>
            <a:off x="14156616" y="6711251"/>
            <a:ext cx="2789281" cy="109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3002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25"/>
              <a:buFont typeface="Arial"/>
              <a:buNone/>
            </a:pPr>
            <a:r>
              <a:rPr lang="en-US" sz="1825" b="0" i="0" u="none" strike="noStrike" cap="non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Analisi delle reazioni emotive insieme alle prestazioni tecniche.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7" name="Google Shape;287;p29"/>
          <p:cNvSpPr txBox="1"/>
          <p:nvPr/>
        </p:nvSpPr>
        <p:spPr>
          <a:xfrm>
            <a:off x="13545504" y="6042689"/>
            <a:ext cx="3713796" cy="3873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1301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89"/>
              <a:buFont typeface="Arial"/>
              <a:buNone/>
            </a:pPr>
            <a:r>
              <a:rPr lang="en-US" sz="2489" b="1" i="0" u="none" strike="noStrike" cap="non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Analisi delle emozioni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8" name="Google Shape;288;p29"/>
          <p:cNvSpPr/>
          <p:nvPr/>
        </p:nvSpPr>
        <p:spPr>
          <a:xfrm>
            <a:off x="3059553" y="479018"/>
            <a:ext cx="1413849" cy="1232069"/>
          </a:xfrm>
          <a:custGeom>
            <a:avLst/>
            <a:gdLst/>
            <a:ahLst/>
            <a:cxnLst/>
            <a:rect l="l" t="t" r="r" b="b"/>
            <a:pathLst>
              <a:path w="1413849" h="1232069" extrusionOk="0">
                <a:moveTo>
                  <a:pt x="0" y="0"/>
                </a:moveTo>
                <a:lnTo>
                  <a:pt x="1413849" y="0"/>
                </a:lnTo>
                <a:lnTo>
                  <a:pt x="1413849" y="1232069"/>
                </a:lnTo>
                <a:lnTo>
                  <a:pt x="0" y="123206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2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9" name="Google Shape;289;p29"/>
          <p:cNvSpPr/>
          <p:nvPr/>
        </p:nvSpPr>
        <p:spPr>
          <a:xfrm>
            <a:off x="523119" y="923994"/>
            <a:ext cx="2350712" cy="634692"/>
          </a:xfrm>
          <a:custGeom>
            <a:avLst/>
            <a:gdLst/>
            <a:ahLst/>
            <a:cxnLst/>
            <a:rect l="l" t="t" r="r" b="b"/>
            <a:pathLst>
              <a:path w="2350712" h="634692" extrusionOk="0">
                <a:moveTo>
                  <a:pt x="0" y="0"/>
                </a:moveTo>
                <a:lnTo>
                  <a:pt x="2350712" y="0"/>
                </a:lnTo>
                <a:lnTo>
                  <a:pt x="2350712" y="634693"/>
                </a:lnTo>
                <a:lnTo>
                  <a:pt x="0" y="63469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Google Shape;294;p30"/>
          <p:cNvSpPr/>
          <p:nvPr/>
        </p:nvSpPr>
        <p:spPr>
          <a:xfrm rot="4721273" flipH="1">
            <a:off x="-614348" y="2406665"/>
            <a:ext cx="14314219" cy="3723684"/>
          </a:xfrm>
          <a:custGeom>
            <a:avLst/>
            <a:gdLst/>
            <a:ahLst/>
            <a:cxnLst/>
            <a:rect l="l" t="t" r="r" b="b"/>
            <a:pathLst>
              <a:path w="14314219" h="4992084" extrusionOk="0">
                <a:moveTo>
                  <a:pt x="0" y="4992084"/>
                </a:moveTo>
                <a:lnTo>
                  <a:pt x="14314219" y="4992084"/>
                </a:lnTo>
                <a:lnTo>
                  <a:pt x="14314219" y="0"/>
                </a:lnTo>
                <a:lnTo>
                  <a:pt x="0" y="0"/>
                </a:lnTo>
                <a:lnTo>
                  <a:pt x="0" y="4992084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95" name="Google Shape;295;p30"/>
          <p:cNvGrpSpPr/>
          <p:nvPr/>
        </p:nvGrpSpPr>
        <p:grpSpPr>
          <a:xfrm>
            <a:off x="6522612" y="760234"/>
            <a:ext cx="857867" cy="857867"/>
            <a:chOff x="0" y="0"/>
            <a:chExt cx="812800" cy="812800"/>
          </a:xfrm>
        </p:grpSpPr>
        <p:sp>
          <p:nvSpPr>
            <p:cNvPr id="296" name="Google Shape;296;p30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 extrusionOk="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4E56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7" name="Google Shape;297;p30"/>
            <p:cNvSpPr txBox="1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03055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98" name="Google Shape;298;p30"/>
          <p:cNvGrpSpPr/>
          <p:nvPr/>
        </p:nvGrpSpPr>
        <p:grpSpPr>
          <a:xfrm>
            <a:off x="7376160" y="1810171"/>
            <a:ext cx="604566" cy="604566"/>
            <a:chOff x="0" y="0"/>
            <a:chExt cx="812800" cy="812800"/>
          </a:xfrm>
        </p:grpSpPr>
        <p:sp>
          <p:nvSpPr>
            <p:cNvPr id="299" name="Google Shape;299;p30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 extrusionOk="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1014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0" name="Google Shape;300;p30"/>
            <p:cNvSpPr txBox="1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03055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01" name="Google Shape;301;p30"/>
          <p:cNvGrpSpPr/>
          <p:nvPr/>
        </p:nvGrpSpPr>
        <p:grpSpPr>
          <a:xfrm>
            <a:off x="6953155" y="592242"/>
            <a:ext cx="637633" cy="637633"/>
            <a:chOff x="0" y="0"/>
            <a:chExt cx="812800" cy="812800"/>
          </a:xfrm>
        </p:grpSpPr>
        <p:sp>
          <p:nvSpPr>
            <p:cNvPr id="302" name="Google Shape;302;p30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 extrusionOk="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76200" cap="sq" cmpd="sng">
              <a:solidFill>
                <a:srgbClr val="17B8BB"/>
              </a:solidFill>
              <a:prstDash val="solid"/>
              <a:miter lim="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3" name="Google Shape;303;p30"/>
            <p:cNvSpPr txBox="1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03055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04" name="Google Shape;304;p30"/>
          <p:cNvSpPr/>
          <p:nvPr/>
        </p:nvSpPr>
        <p:spPr>
          <a:xfrm>
            <a:off x="16053269" y="8642266"/>
            <a:ext cx="1413849" cy="1232069"/>
          </a:xfrm>
          <a:custGeom>
            <a:avLst/>
            <a:gdLst/>
            <a:ahLst/>
            <a:cxnLst/>
            <a:rect l="l" t="t" r="r" b="b"/>
            <a:pathLst>
              <a:path w="1413849" h="1232069" extrusionOk="0">
                <a:moveTo>
                  <a:pt x="0" y="0"/>
                </a:moveTo>
                <a:lnTo>
                  <a:pt x="1413849" y="0"/>
                </a:lnTo>
                <a:lnTo>
                  <a:pt x="1413849" y="1232068"/>
                </a:lnTo>
                <a:lnTo>
                  <a:pt x="0" y="123206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5" name="Google Shape;305;p30"/>
          <p:cNvSpPr/>
          <p:nvPr/>
        </p:nvSpPr>
        <p:spPr>
          <a:xfrm>
            <a:off x="13516835" y="9087242"/>
            <a:ext cx="2350712" cy="634692"/>
          </a:xfrm>
          <a:custGeom>
            <a:avLst/>
            <a:gdLst/>
            <a:ahLst/>
            <a:cxnLst/>
            <a:rect l="l" t="t" r="r" b="b"/>
            <a:pathLst>
              <a:path w="2350712" h="634692" extrusionOk="0">
                <a:moveTo>
                  <a:pt x="0" y="0"/>
                </a:moveTo>
                <a:lnTo>
                  <a:pt x="2350712" y="0"/>
                </a:lnTo>
                <a:lnTo>
                  <a:pt x="2350712" y="634692"/>
                </a:lnTo>
                <a:lnTo>
                  <a:pt x="0" y="63469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6" name="Google Shape;306;p30"/>
          <p:cNvSpPr txBox="1"/>
          <p:nvPr/>
        </p:nvSpPr>
        <p:spPr>
          <a:xfrm>
            <a:off x="7639530" y="2570924"/>
            <a:ext cx="9827588" cy="19205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just" rtl="0">
              <a:lnSpc>
                <a:spcPct val="13000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US" sz="2400" b="0" i="0" u="none" strike="noStrike" cap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Gli ambienti di lavoro moderni richiedono flessibilità. Le attività possono evolversi nel corso di un progetto. I clienti modificano le specifiche. I budget si riducono. Le scadenze si accorciano. Le normative vengono aggiornate.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7" name="Google Shape;307;p30"/>
          <p:cNvSpPr txBox="1"/>
          <p:nvPr/>
        </p:nvSpPr>
        <p:spPr>
          <a:xfrm>
            <a:off x="8402850" y="1086600"/>
            <a:ext cx="9649500" cy="91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3002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en-US" sz="2800" b="1" i="0" u="none" strike="noStrike" cap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Sezione 3: Preparare gli studenti alle mutevoli aspettative del mondo del lavoro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8" name="Google Shape;308;p30"/>
          <p:cNvSpPr/>
          <p:nvPr/>
        </p:nvSpPr>
        <p:spPr>
          <a:xfrm>
            <a:off x="-90762" y="-2262"/>
            <a:ext cx="7466922" cy="10289262"/>
          </a:xfrm>
          <a:custGeom>
            <a:avLst/>
            <a:gdLst/>
            <a:ahLst/>
            <a:cxnLst/>
            <a:rect l="l" t="t" r="r" b="b"/>
            <a:pathLst>
              <a:path w="21041995" h="24846662" extrusionOk="0">
                <a:moveTo>
                  <a:pt x="0" y="0"/>
                </a:moveTo>
                <a:lnTo>
                  <a:pt x="0" y="24846662"/>
                </a:lnTo>
                <a:lnTo>
                  <a:pt x="21008848" y="24846662"/>
                </a:lnTo>
                <a:cubicBezTo>
                  <a:pt x="21008848" y="24846662"/>
                  <a:pt x="21040344" y="24600281"/>
                  <a:pt x="21041995" y="24141557"/>
                </a:cubicBezTo>
                <a:lnTo>
                  <a:pt x="21041995" y="24141557"/>
                </a:lnTo>
                <a:lnTo>
                  <a:pt x="21041995" y="24065103"/>
                </a:lnTo>
                <a:lnTo>
                  <a:pt x="21041995" y="24065103"/>
                </a:lnTo>
                <a:cubicBezTo>
                  <a:pt x="21035772" y="22316314"/>
                  <a:pt x="20592160" y="17791937"/>
                  <a:pt x="16774033" y="12121388"/>
                </a:cubicBezTo>
                <a:cubicBezTo>
                  <a:pt x="11671681" y="4543806"/>
                  <a:pt x="12586843" y="0"/>
                  <a:pt x="12586843" y="0"/>
                </a:cubicBez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9" name="Google Shape;309;p30"/>
          <p:cNvSpPr/>
          <p:nvPr/>
        </p:nvSpPr>
        <p:spPr>
          <a:xfrm rot="2903702">
            <a:off x="-5572365" y="5952967"/>
            <a:ext cx="10909314" cy="3709167"/>
          </a:xfrm>
          <a:custGeom>
            <a:avLst/>
            <a:gdLst/>
            <a:ahLst/>
            <a:cxnLst/>
            <a:rect l="l" t="t" r="r" b="b"/>
            <a:pathLst>
              <a:path w="10909314" h="3709167" extrusionOk="0">
                <a:moveTo>
                  <a:pt x="0" y="0"/>
                </a:moveTo>
                <a:lnTo>
                  <a:pt x="10909314" y="0"/>
                </a:lnTo>
                <a:lnTo>
                  <a:pt x="10909314" y="3709167"/>
                </a:lnTo>
                <a:lnTo>
                  <a:pt x="0" y="370916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 amt="77000"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0" name="Google Shape;310;p30"/>
          <p:cNvSpPr txBox="1"/>
          <p:nvPr/>
        </p:nvSpPr>
        <p:spPr>
          <a:xfrm>
            <a:off x="8691109" y="4858954"/>
            <a:ext cx="8577951" cy="34158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ct val="13000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US" sz="2400" b="0" i="0" u="none" strike="noStrike" cap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Se gli studenti si confrontano esclusivamente con attività didattiche perfettamente strutturate, non saranno preparati alle realtà del mondo del lavoro.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lnSpc>
                <a:spcPct val="13000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endParaRPr sz="2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lnSpc>
                <a:spcPct val="13000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US" sz="2400" b="0" i="0" u="none" strike="noStrike" cap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Quando il cambiamento viene introdotto in modo psicologicamente sicuro, gli studenti imparano che l’incertezza è gestibile.</a:t>
            </a:r>
            <a:endParaRPr sz="2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1463</Words>
  <Application>Microsoft Office PowerPoint</Application>
  <PresentationFormat>Custom</PresentationFormat>
  <Paragraphs>127</Paragraphs>
  <Slides>16</Slides>
  <Notes>16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2" baseType="lpstr">
      <vt:lpstr>Poppins</vt:lpstr>
      <vt:lpstr>Poppins Medium</vt:lpstr>
      <vt:lpstr>Arial</vt:lpstr>
      <vt:lpstr>Calibri</vt:lpstr>
      <vt:lpstr>Poppins SemiBold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Laurence Cole</dc:creator>
  <cp:lastModifiedBy>Beatrice Fredducci</cp:lastModifiedBy>
  <cp:revision>1</cp:revision>
  <dcterms:created xsi:type="dcterms:W3CDTF">2006-08-16T00:00:00Z</dcterms:created>
  <dcterms:modified xsi:type="dcterms:W3CDTF">2026-09-01T08:50:33Z</dcterms:modified>
</cp:coreProperties>
</file>