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8288000" cy="10287000"/>
  <p:notesSz cx="6858000" cy="9144000"/>
  <p:embeddedFontLst>
    <p:embeddedFont>
      <p:font typeface="Poppins" panose="00000500000000000000" pitchFamily="2" charset="0"/>
      <p:regular r:id="rId18"/>
      <p:bold r:id="rId19"/>
      <p:italic r:id="rId20"/>
      <p:boldItalic r:id="rId21"/>
    </p:embeddedFont>
    <p:embeddedFont>
      <p:font typeface="Poppins Medium" panose="00000600000000000000"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iPJRgBDZtX6ANL9Da/G8WJvfD7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4" name="Google Shape;314;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4" name="Google Shape;33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4" name="Google Shape;354;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
        <p:cNvGrpSpPr/>
        <p:nvPr/>
      </p:nvGrpSpPr>
      <p:grpSpPr>
        <a:xfrm>
          <a:off x="0" y="0"/>
          <a:ext cx="0" cy="0"/>
          <a:chOff x="0" y="0"/>
          <a:chExt cx="0" cy="0"/>
        </a:xfrm>
      </p:grpSpPr>
      <p:sp>
        <p:nvSpPr>
          <p:cNvPr id="393" name="Google Shape;393;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4" name="Google Shape;394;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6" name="Google Shape;436;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2" name="Google Shape;272;p3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creativecommons.org/licenses/by/4.0/" TargetMode="External"/><Relationship Id="rId13"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image" Target="../media/image2.jpg"/><Relationship Id="rId9" Type="http://schemas.openxmlformats.org/officeDocument/2006/relationships/image" Target="../media/image6.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31.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4.jpg"/><Relationship Id="rId9"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9.png"/><Relationship Id="rId5" Type="http://schemas.openxmlformats.org/officeDocument/2006/relationships/image" Target="../media/image24.png"/><Relationship Id="rId10" Type="http://schemas.openxmlformats.org/officeDocument/2006/relationships/image" Target="../media/image18.png"/><Relationship Id="rId4" Type="http://schemas.openxmlformats.org/officeDocument/2006/relationships/image" Target="../media/image23.png"/><Relationship Id="rId9"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244700"/>
            <a:ext cx="1638443" cy="1618247"/>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471635" y="194115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dirty="0">
                <a:solidFill>
                  <a:srgbClr val="10146E"/>
                </a:solidFill>
                <a:latin typeface="Poppins"/>
                <a:ea typeface="Poppins"/>
                <a:cs typeface="Poppins"/>
                <a:sym typeface="Poppins"/>
              </a:rPr>
              <a:t>VETCOMPASS</a:t>
            </a:r>
            <a:endParaRPr sz="6000" b="0" i="0" u="none" strike="noStrike" cap="none" dirty="0">
              <a:solidFill>
                <a:srgbClr val="000000"/>
              </a:solidFill>
              <a:latin typeface="Arial"/>
              <a:ea typeface="Arial"/>
              <a:cs typeface="Arial"/>
              <a:sym typeface="Arial"/>
            </a:endParaRPr>
          </a:p>
        </p:txBody>
      </p:sp>
      <p:sp>
        <p:nvSpPr>
          <p:cNvPr id="98" name="Google Shape;98;p22"/>
          <p:cNvSpPr txBox="1"/>
          <p:nvPr/>
        </p:nvSpPr>
        <p:spPr>
          <a:xfrm>
            <a:off x="505150" y="2945474"/>
            <a:ext cx="8806414" cy="1684115"/>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err="1">
                <a:solidFill>
                  <a:srgbClr val="17B8BB"/>
                </a:solidFill>
                <a:latin typeface="Poppins"/>
                <a:ea typeface="Poppins"/>
                <a:cs typeface="Poppins"/>
                <a:sym typeface="Poppins"/>
              </a:rPr>
              <a:t>Überfachliche</a:t>
            </a:r>
            <a:r>
              <a:rPr lang="en-US" sz="3200" b="1" i="0" u="none" strike="noStrike" cap="none" dirty="0">
                <a:solidFill>
                  <a:srgbClr val="17B8BB"/>
                </a:solidFill>
                <a:latin typeface="Poppins"/>
                <a:ea typeface="Poppins"/>
                <a:cs typeface="Poppins"/>
                <a:sym typeface="Poppins"/>
              </a:rPr>
              <a:t> </a:t>
            </a:r>
            <a:r>
              <a:rPr lang="en-US" sz="3200" b="1" i="0" u="none" strike="noStrike" cap="none" dirty="0" err="1">
                <a:solidFill>
                  <a:srgbClr val="17B8BB"/>
                </a:solidFill>
                <a:latin typeface="Poppins"/>
                <a:ea typeface="Poppins"/>
                <a:cs typeface="Poppins"/>
                <a:sym typeface="Poppins"/>
              </a:rPr>
              <a:t>Kompetenzen</a:t>
            </a:r>
            <a:r>
              <a:rPr lang="en-US" sz="3200" b="1" i="0" u="none" strike="noStrike" cap="none" dirty="0">
                <a:solidFill>
                  <a:srgbClr val="17B8BB"/>
                </a:solidFill>
                <a:latin typeface="Poppins"/>
                <a:ea typeface="Poppins"/>
                <a:cs typeface="Poppins"/>
                <a:sym typeface="Poppins"/>
              </a:rPr>
              <a:t> von </a:t>
            </a:r>
            <a:r>
              <a:rPr lang="en-US" sz="3200" b="1" i="0" u="none" strike="noStrike" cap="none" dirty="0" err="1">
                <a:solidFill>
                  <a:srgbClr val="17B8BB"/>
                </a:solidFill>
                <a:latin typeface="Poppins"/>
                <a:ea typeface="Poppins"/>
                <a:cs typeface="Poppins"/>
                <a:sym typeface="Poppins"/>
              </a:rPr>
              <a:t>Berufsschullehrkräften</a:t>
            </a:r>
            <a:r>
              <a:rPr lang="en-US" sz="3200" b="1" i="0" u="none" strike="noStrike" cap="none" dirty="0">
                <a:solidFill>
                  <a:srgbClr val="17B8BB"/>
                </a:solidFill>
                <a:latin typeface="Poppins"/>
                <a:ea typeface="Poppins"/>
                <a:cs typeface="Poppins"/>
                <a:sym typeface="Poppins"/>
              </a:rPr>
              <a:t> </a:t>
            </a:r>
            <a:endParaRPr sz="3200" b="1" i="0" u="none" strike="noStrike" cap="none" dirty="0">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err="1">
                <a:solidFill>
                  <a:srgbClr val="17B8BB"/>
                </a:solidFill>
                <a:latin typeface="Poppins"/>
                <a:ea typeface="Poppins"/>
                <a:cs typeface="Poppins"/>
                <a:sym typeface="Poppins"/>
              </a:rPr>
              <a:t>Kompetenzbewertungssystem</a:t>
            </a:r>
            <a:endParaRPr sz="3200" b="0" i="0" u="none" strike="noStrike" cap="none" dirty="0">
              <a:solidFill>
                <a:srgbClr val="000000"/>
              </a:solidFill>
              <a:latin typeface="Arial"/>
              <a:ea typeface="Arial"/>
              <a:cs typeface="Arial"/>
              <a:sym typeface="Arial"/>
            </a:endParaRPr>
          </a:p>
        </p:txBody>
      </p:sp>
      <p:sp>
        <p:nvSpPr>
          <p:cNvPr id="99" name="Google Shape;99;p22"/>
          <p:cNvSpPr txBox="1"/>
          <p:nvPr/>
        </p:nvSpPr>
        <p:spPr>
          <a:xfrm>
            <a:off x="505150" y="4779497"/>
            <a:ext cx="9202846" cy="1333314"/>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dirty="0">
                <a:solidFill>
                  <a:srgbClr val="10146E"/>
                </a:solidFill>
                <a:latin typeface="Poppins"/>
                <a:ea typeface="Poppins"/>
                <a:cs typeface="Poppins"/>
                <a:sym typeface="Poppins"/>
              </a:rPr>
              <a:t>Modul 9: </a:t>
            </a:r>
            <a:r>
              <a:rPr lang="en-US" sz="3800" b="1" i="0" u="none" strike="noStrike" cap="none" dirty="0" err="1">
                <a:solidFill>
                  <a:srgbClr val="10146E"/>
                </a:solidFill>
                <a:latin typeface="Poppins"/>
                <a:ea typeface="Poppins"/>
                <a:cs typeface="Poppins"/>
                <a:sym typeface="Poppins"/>
              </a:rPr>
              <a:t>Führung</a:t>
            </a:r>
            <a:r>
              <a:rPr lang="en-US" sz="3800" b="1" i="0" u="none" strike="noStrike" cap="none" dirty="0">
                <a:solidFill>
                  <a:srgbClr val="10146E"/>
                </a:solidFill>
                <a:latin typeface="Poppins"/>
                <a:ea typeface="Poppins"/>
                <a:cs typeface="Poppins"/>
                <a:sym typeface="Poppins"/>
              </a:rPr>
              <a:t> und </a:t>
            </a:r>
            <a:r>
              <a:rPr lang="en-US" sz="3800" b="1" i="0" u="none" strike="noStrike" cap="none" dirty="0" err="1">
                <a:solidFill>
                  <a:srgbClr val="10146E"/>
                </a:solidFill>
                <a:latin typeface="Poppins"/>
                <a:ea typeface="Poppins"/>
                <a:cs typeface="Poppins"/>
                <a:sym typeface="Poppins"/>
              </a:rPr>
              <a:t>Eigeninitiative</a:t>
            </a:r>
            <a:r>
              <a:rPr lang="en-US" sz="3800" b="1" i="0" u="none" strike="noStrike" cap="none" dirty="0">
                <a:solidFill>
                  <a:srgbClr val="10146E"/>
                </a:solidFill>
                <a:latin typeface="Poppins"/>
                <a:ea typeface="Poppins"/>
                <a:cs typeface="Poppins"/>
                <a:sym typeface="Poppins"/>
              </a:rPr>
              <a:t> in der </a:t>
            </a:r>
            <a:r>
              <a:rPr lang="en-US" sz="3800" b="1" i="0" u="none" strike="noStrike" cap="none" dirty="0" err="1">
                <a:solidFill>
                  <a:srgbClr val="10146E"/>
                </a:solidFill>
                <a:latin typeface="Poppins"/>
                <a:ea typeface="Poppins"/>
                <a:cs typeface="Poppins"/>
                <a:sym typeface="Poppins"/>
              </a:rPr>
              <a:t>beruflichen</a:t>
            </a:r>
            <a:r>
              <a:rPr lang="en-US" sz="3800" b="1" i="0" u="none" strike="noStrike" cap="none" dirty="0">
                <a:solidFill>
                  <a:srgbClr val="10146E"/>
                </a:solidFill>
                <a:latin typeface="Poppins"/>
                <a:ea typeface="Poppins"/>
                <a:cs typeface="Poppins"/>
                <a:sym typeface="Poppins"/>
              </a:rPr>
              <a:t> </a:t>
            </a:r>
            <a:r>
              <a:rPr lang="en-US" sz="3800" b="1" i="0" u="none" strike="noStrike" cap="none" dirty="0" err="1">
                <a:solidFill>
                  <a:srgbClr val="10146E"/>
                </a:solidFill>
                <a:latin typeface="Poppins"/>
                <a:ea typeface="Poppins"/>
                <a:cs typeface="Poppins"/>
                <a:sym typeface="Poppins"/>
              </a:rPr>
              <a:t>Bildung</a:t>
            </a:r>
            <a:endParaRPr dirty="0"/>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699090" y="8238984"/>
            <a:ext cx="4908000" cy="1730433"/>
          </a:xfrm>
          <a:prstGeom prst="rect">
            <a:avLst/>
          </a:prstGeom>
          <a:noFill/>
          <a:ln>
            <a:noFill/>
          </a:ln>
        </p:spPr>
        <p:txBody>
          <a:bodyPr spcFirstLastPara="1" wrap="square" lIns="91425" tIns="45700" rIns="91425" bIns="45700" anchor="t" anchorCtr="0">
            <a:spAutoFit/>
          </a:bodyPr>
          <a:lstStyle/>
          <a:p>
            <a:pPr lvl="0">
              <a:lnSpc>
                <a:spcPct val="115000"/>
              </a:lnSpc>
              <a:buClr>
                <a:schemeClr val="dk1"/>
              </a:buClr>
              <a:buSzPts val="1100"/>
            </a:pPr>
            <a:r>
              <a:rPr lang="de-DE" sz="1200" i="1" dirty="0">
                <a:solidFill>
                  <a:schemeClr val="dk1"/>
                </a:solidFill>
                <a:latin typeface="Calibri"/>
                <a:ea typeface="Calibri"/>
                <a:cs typeface="Calibri"/>
                <a:sym typeface="Calibri"/>
              </a:rPr>
              <a:t>Von der Europäischen Union finanziert. Die geäußerten Ansichten und Meinungen entsprechen  jedoch ausschließlich denen des Autors bzw. der Autoren und spiegeln nicht zwingend die der Europäischen Union oder der Europäischen Exekutivagentur für Bildung und Kultur (EACEA) wider. </a:t>
            </a:r>
          </a:p>
          <a:p>
            <a:pPr lvl="0">
              <a:lnSpc>
                <a:spcPct val="115000"/>
              </a:lnSpc>
              <a:buClr>
                <a:schemeClr val="dk1"/>
              </a:buClr>
              <a:buSzPts val="1100"/>
            </a:pPr>
            <a:r>
              <a:rPr lang="de-DE" sz="1200" i="1" dirty="0">
                <a:solidFill>
                  <a:schemeClr val="dk1"/>
                </a:solidFill>
                <a:latin typeface="Calibri"/>
                <a:ea typeface="Calibri"/>
                <a:cs typeface="Calibri"/>
                <a:sym typeface="Calibri"/>
              </a:rPr>
              <a:t>Weder die Europäische Union noch die EACEA können dafür verantwortlich gemacht werden</a:t>
            </a:r>
            <a:endParaRPr sz="1200" i="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100" dirty="0">
              <a:solidFill>
                <a:schemeClr val="dk1"/>
              </a:solidFill>
            </a:endParaRPr>
          </a:p>
          <a:p>
            <a:pPr marL="0" marR="0" lvl="0" indent="0" algn="just" rtl="0">
              <a:lnSpc>
                <a:spcPct val="100000"/>
              </a:lnSpc>
              <a:spcBef>
                <a:spcPts val="0"/>
              </a:spcBef>
              <a:spcAft>
                <a:spcPts val="0"/>
              </a:spcAft>
              <a:buNone/>
            </a:pPr>
            <a:endParaRPr sz="1100" dirty="0">
              <a:solidFill>
                <a:srgbClr val="262626"/>
              </a:solidFill>
              <a:latin typeface="Calibri"/>
              <a:ea typeface="Calibri"/>
              <a:cs typeface="Calibri"/>
              <a:sym typeface="Calibri"/>
            </a:endParaRPr>
          </a:p>
        </p:txBody>
      </p:sp>
      <p:sp>
        <p:nvSpPr>
          <p:cNvPr id="102" name="Google Shape;102;p22"/>
          <p:cNvSpPr txBox="1"/>
          <p:nvPr/>
        </p:nvSpPr>
        <p:spPr>
          <a:xfrm>
            <a:off x="315867" y="9722206"/>
            <a:ext cx="116217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dirty="0">
                <a:solidFill>
                  <a:srgbClr val="10153D"/>
                </a:solidFill>
                <a:latin typeface="Arial"/>
                <a:ea typeface="Arial"/>
                <a:cs typeface="Arial"/>
                <a:sym typeface="Arial"/>
              </a:rPr>
              <a:t>Das Material </a:t>
            </a:r>
            <a:r>
              <a:rPr lang="en-US" sz="1100" b="0" i="0" u="none" strike="noStrike" cap="none" dirty="0" err="1">
                <a:solidFill>
                  <a:srgbClr val="10153D"/>
                </a:solidFill>
                <a:latin typeface="Arial"/>
                <a:ea typeface="Arial"/>
                <a:cs typeface="Arial"/>
                <a:sym typeface="Arial"/>
              </a:rPr>
              <a:t>steht</a:t>
            </a:r>
            <a:r>
              <a:rPr lang="en-US" sz="1100" b="0" i="0" u="none" strike="noStrike" cap="none" dirty="0">
                <a:solidFill>
                  <a:srgbClr val="10153D"/>
                </a:solidFill>
                <a:latin typeface="Arial"/>
                <a:ea typeface="Arial"/>
                <a:cs typeface="Arial"/>
                <a:sym typeface="Arial"/>
              </a:rPr>
              <a:t> </a:t>
            </a:r>
            <a:r>
              <a:rPr lang="en-US" sz="1100" b="0" i="0" u="none" strike="noStrike" cap="none" dirty="0" err="1">
                <a:solidFill>
                  <a:srgbClr val="10153D"/>
                </a:solidFill>
                <a:latin typeface="Arial"/>
                <a:ea typeface="Arial"/>
                <a:cs typeface="Arial"/>
                <a:sym typeface="Arial"/>
              </a:rPr>
              <a:t>unter</a:t>
            </a:r>
            <a:r>
              <a:rPr lang="en-US" sz="1100" b="0" i="0" u="none" strike="noStrike" cap="none" dirty="0">
                <a:solidFill>
                  <a:srgbClr val="10153D"/>
                </a:solidFill>
                <a:latin typeface="Arial"/>
                <a:ea typeface="Arial"/>
                <a:cs typeface="Arial"/>
                <a:sym typeface="Arial"/>
              </a:rPr>
              <a:t> der Creative-Commons-</a:t>
            </a:r>
            <a:r>
              <a:rPr lang="en-US" sz="1100" b="0" i="0" u="none" strike="noStrike" cap="none" dirty="0" err="1">
                <a:solidFill>
                  <a:srgbClr val="10153D"/>
                </a:solidFill>
                <a:latin typeface="Arial"/>
                <a:ea typeface="Arial"/>
                <a:cs typeface="Arial"/>
                <a:sym typeface="Arial"/>
              </a:rPr>
              <a:t>Lizenz</a:t>
            </a:r>
            <a:r>
              <a:rPr lang="en-US" sz="1100" b="0" i="0" u="none" strike="noStrike" cap="none" dirty="0">
                <a:solidFill>
                  <a:srgbClr val="10153D"/>
                </a:solidFill>
                <a:latin typeface="Arial"/>
                <a:ea typeface="Arial"/>
                <a:cs typeface="Arial"/>
                <a:sym typeface="Arial"/>
              </a:rPr>
              <a:t> CC BY 4.0 (</a:t>
            </a:r>
            <a:r>
              <a:rPr lang="en-US" sz="1100" b="0" i="0" u="sng" strike="noStrike" cap="none" dirty="0">
                <a:solidFill>
                  <a:srgbClr val="10153D"/>
                </a:solidFill>
                <a:latin typeface="Arial"/>
                <a:ea typeface="Arial"/>
                <a:cs typeface="Arial"/>
                <a:sym typeface="Arial"/>
                <a:hlinkClick r:id="rId8">
                  <a:extLst>
                    <a:ext uri="{A12FA001-AC4F-418D-AE19-62706E023703}">
                      <ahyp:hlinkClr xmlns:ahyp="http://schemas.microsoft.com/office/drawing/2018/hyperlinkcolor" val="tx"/>
                    </a:ext>
                  </a:extLst>
                </a:hlinkClick>
              </a:rPr>
              <a:t>https://creativecommons.org/licenses/by/4.0/</a:t>
            </a:r>
            <a:r>
              <a:rPr lang="en-US" sz="1100" b="0" i="0" u="none" strike="noStrike" cap="none" dirty="0">
                <a:solidFill>
                  <a:srgbClr val="10153D"/>
                </a:solidFill>
                <a:latin typeface="Arial"/>
                <a:ea typeface="Arial"/>
                <a:cs typeface="Arial"/>
                <a:sym typeface="Arial"/>
              </a:rPr>
              <a:t>) </a:t>
            </a:r>
            <a:r>
              <a:rPr lang="en-US" sz="1100" b="0" i="0" u="none" strike="noStrike" cap="none" dirty="0" err="1">
                <a:solidFill>
                  <a:srgbClr val="10153D"/>
                </a:solidFill>
                <a:latin typeface="Arial"/>
                <a:ea typeface="Arial"/>
                <a:cs typeface="Arial"/>
                <a:sym typeface="Arial"/>
              </a:rPr>
              <a:t>zur</a:t>
            </a:r>
            <a:r>
              <a:rPr lang="en-US" sz="1100" b="0" i="0" u="none" strike="noStrike" cap="none" dirty="0">
                <a:solidFill>
                  <a:srgbClr val="10153D"/>
                </a:solidFill>
                <a:latin typeface="Arial"/>
                <a:ea typeface="Arial"/>
                <a:cs typeface="Arial"/>
                <a:sym typeface="Arial"/>
              </a:rPr>
              <a:t> </a:t>
            </a:r>
            <a:r>
              <a:rPr lang="en-US" sz="1100" b="0" i="0" u="none" strike="noStrike" cap="none" dirty="0" err="1">
                <a:solidFill>
                  <a:srgbClr val="10153D"/>
                </a:solidFill>
                <a:latin typeface="Arial"/>
                <a:ea typeface="Arial"/>
                <a:cs typeface="Arial"/>
                <a:sym typeface="Arial"/>
              </a:rPr>
              <a:t>Verfügung</a:t>
            </a:r>
            <a:r>
              <a:rPr lang="en-US" sz="1100" b="0" i="0" u="none" strike="noStrike" cap="none" dirty="0">
                <a:solidFill>
                  <a:srgbClr val="10153D"/>
                </a:solidFill>
                <a:latin typeface="Arial"/>
                <a:ea typeface="Arial"/>
                <a:cs typeface="Arial"/>
                <a:sym typeface="Arial"/>
              </a:rPr>
              <a:t>.</a:t>
            </a:r>
            <a:endParaRPr dirty="0"/>
          </a:p>
        </p:txBody>
      </p:sp>
      <p:sp>
        <p:nvSpPr>
          <p:cNvPr id="103" name="Google Shape;103;p22"/>
          <p:cNvSpPr/>
          <p:nvPr/>
        </p:nvSpPr>
        <p:spPr>
          <a:xfrm>
            <a:off x="3907596" y="75304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69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916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54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515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6003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6003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6">
            <a:alphaModFix/>
          </a:blip>
          <a:srcRect/>
          <a:stretch/>
        </p:blipFill>
        <p:spPr>
          <a:xfrm>
            <a:off x="2718363" y="64512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31"/>
          <p:cNvSpPr/>
          <p:nvPr/>
        </p:nvSpPr>
        <p:spPr>
          <a:xfrm>
            <a:off x="2997456" y="8903720"/>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31"/>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31"/>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31"/>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31"/>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Das Umfeld der beruflichen Bildung ist von Zusammenarbeit geprägt und auf die Praxis ausgerichtet. Eigeninitiative verbreitet sich schneller, wenn Fachkräfte die Möglichkeit haben, Dinge auszuprobieren, zu reflektieren und zu verfeinern.</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Führungskräfte coachen:</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Fördert Innovation ohne Hierarchien</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Stärkt das Vertrauen zwischen den Teams</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Fördert reflektierte Praktiker</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Stärkt die Kultur der kontinuierlichen Verbesserung</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Führung ist am nachhaltigsten, wenn sie die Führungsqualitäten anderer fördert.</a:t>
            </a:r>
            <a:endParaRPr sz="2400" b="0" i="0" u="none" strike="noStrike" cap="none">
              <a:solidFill>
                <a:srgbClr val="000000"/>
              </a:solidFill>
              <a:latin typeface="Arial"/>
              <a:ea typeface="Arial"/>
              <a:cs typeface="Arial"/>
              <a:sym typeface="Arial"/>
            </a:endParaRPr>
          </a:p>
        </p:txBody>
      </p:sp>
      <p:sp>
        <p:nvSpPr>
          <p:cNvPr id="321" name="Google Shape;321;p31"/>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Warum Führung für die berufliche Bildung wichtig ist</a:t>
            </a:r>
            <a:endParaRPr sz="1400" b="0" i="0" u="none" strike="noStrike" cap="none">
              <a:solidFill>
                <a:srgbClr val="000000"/>
              </a:solidFill>
              <a:latin typeface="Arial"/>
              <a:ea typeface="Arial"/>
              <a:cs typeface="Arial"/>
              <a:sym typeface="Arial"/>
            </a:endParaRPr>
          </a:p>
        </p:txBody>
      </p:sp>
      <p:grpSp>
        <p:nvGrpSpPr>
          <p:cNvPr id="322" name="Google Shape;322;p31"/>
          <p:cNvGrpSpPr/>
          <p:nvPr/>
        </p:nvGrpSpPr>
        <p:grpSpPr>
          <a:xfrm>
            <a:off x="11279555" y="946396"/>
            <a:ext cx="857867" cy="857867"/>
            <a:chOff x="0" y="0"/>
            <a:chExt cx="812800" cy="812800"/>
          </a:xfrm>
        </p:grpSpPr>
        <p:sp>
          <p:nvSpPr>
            <p:cNvPr id="323" name="Google Shape;323;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25" name="Google Shape;325;p31"/>
          <p:cNvGrpSpPr/>
          <p:nvPr/>
        </p:nvGrpSpPr>
        <p:grpSpPr>
          <a:xfrm>
            <a:off x="10765440" y="2226096"/>
            <a:ext cx="604566" cy="604566"/>
            <a:chOff x="0" y="0"/>
            <a:chExt cx="812800" cy="812800"/>
          </a:xfrm>
        </p:grpSpPr>
        <p:sp>
          <p:nvSpPr>
            <p:cNvPr id="326" name="Google Shape;326;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28" name="Google Shape;328;p31"/>
          <p:cNvGrpSpPr/>
          <p:nvPr/>
        </p:nvGrpSpPr>
        <p:grpSpPr>
          <a:xfrm>
            <a:off x="11590531" y="681913"/>
            <a:ext cx="637633" cy="637633"/>
            <a:chOff x="0" y="0"/>
            <a:chExt cx="812800" cy="812800"/>
          </a:xfrm>
        </p:grpSpPr>
        <p:sp>
          <p:nvSpPr>
            <p:cNvPr id="329" name="Google Shape;329;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31" name="Google Shape;331;p31"/>
          <p:cNvSpPr/>
          <p:nvPr/>
        </p:nvSpPr>
        <p:spPr>
          <a:xfrm>
            <a:off x="353491" y="9353619"/>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32"/>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37" name="Google Shape;337;p32"/>
          <p:cNvGrpSpPr/>
          <p:nvPr/>
        </p:nvGrpSpPr>
        <p:grpSpPr>
          <a:xfrm>
            <a:off x="5940775" y="946396"/>
            <a:ext cx="857867" cy="857867"/>
            <a:chOff x="0" y="0"/>
            <a:chExt cx="812800" cy="812800"/>
          </a:xfrm>
        </p:grpSpPr>
        <p:sp>
          <p:nvSpPr>
            <p:cNvPr id="338" name="Google Shape;338;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9" name="Google Shape;339;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0" name="Google Shape;340;p32"/>
          <p:cNvGrpSpPr/>
          <p:nvPr/>
        </p:nvGrpSpPr>
        <p:grpSpPr>
          <a:xfrm>
            <a:off x="6592862" y="2226096"/>
            <a:ext cx="604566" cy="604566"/>
            <a:chOff x="0" y="0"/>
            <a:chExt cx="812800" cy="812800"/>
          </a:xfrm>
        </p:grpSpPr>
        <p:sp>
          <p:nvSpPr>
            <p:cNvPr id="341" name="Google Shape;341;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3" name="Google Shape;343;p32"/>
          <p:cNvGrpSpPr/>
          <p:nvPr/>
        </p:nvGrpSpPr>
        <p:grpSpPr>
          <a:xfrm>
            <a:off x="5825201" y="681913"/>
            <a:ext cx="637633" cy="637633"/>
            <a:chOff x="0" y="0"/>
            <a:chExt cx="812800" cy="812800"/>
          </a:xfrm>
        </p:grpSpPr>
        <p:sp>
          <p:nvSpPr>
            <p:cNvPr id="344" name="Google Shape;344;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6" name="Google Shape;346;p32"/>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p32"/>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8" name="Google Shape;348;p32"/>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9" name="Google Shape;349;p32"/>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0" name="Google Shape;350;p32"/>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Führung in der beruflichen Bildung erfordert oft, dass man handelt, bevor formelle Anweisungen erteilt werden.</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Unternehmerisches Denken bedeutet, Verbesserungsmöglichkeiten zu erkennen, Ideen in kleinem Maßstab zu erproben und Innovationen auf die Bedürfnisse von Arbeitgebern und Lernenden abzustimmen. Unternehmerische Führung in der beruflichen Bildung ist praxisorientiert – sie konzentriert sich auf die Lösung realer Probleme statt auf die Entwicklung abstrakter Ideen.</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diesem Modul wird untersucht, wie dies in der Praxis aussieht.</a:t>
            </a:r>
            <a:endParaRPr sz="2400" b="0" i="0" u="none" strike="noStrike" cap="none">
              <a:solidFill>
                <a:srgbClr val="000000"/>
              </a:solidFill>
              <a:latin typeface="Arial"/>
              <a:ea typeface="Arial"/>
              <a:cs typeface="Arial"/>
              <a:sym typeface="Arial"/>
            </a:endParaRPr>
          </a:p>
        </p:txBody>
      </p:sp>
      <p:sp>
        <p:nvSpPr>
          <p:cNvPr id="351" name="Google Shape;351;p32"/>
          <p:cNvSpPr txBox="1"/>
          <p:nvPr/>
        </p:nvSpPr>
        <p:spPr>
          <a:xfrm>
            <a:off x="6914216" y="783357"/>
            <a:ext cx="10254384"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Abschnitt</a:t>
            </a:r>
            <a:r>
              <a:rPr lang="en-US" sz="2800" b="1" i="0" u="none" strike="noStrike" cap="none" dirty="0">
                <a:solidFill>
                  <a:srgbClr val="000000"/>
                </a:solidFill>
                <a:latin typeface="Poppins"/>
                <a:ea typeface="Poppins"/>
                <a:cs typeface="Poppins"/>
                <a:sym typeface="Poppins"/>
              </a:rPr>
              <a:t> 4: </a:t>
            </a:r>
            <a:r>
              <a:rPr lang="en-US" sz="2800" b="1" i="0" u="none" strike="noStrike" cap="none" dirty="0" err="1">
                <a:solidFill>
                  <a:srgbClr val="000000"/>
                </a:solidFill>
                <a:latin typeface="Poppins"/>
                <a:ea typeface="Poppins"/>
                <a:cs typeface="Poppins"/>
                <a:sym typeface="Poppins"/>
              </a:rPr>
              <a:t>Unternehmerische</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Denkweise</a:t>
            </a:r>
            <a:r>
              <a:rPr lang="en-US" sz="2800" b="1" i="0" u="none" strike="noStrike" cap="none" dirty="0">
                <a:solidFill>
                  <a:srgbClr val="000000"/>
                </a:solidFill>
                <a:latin typeface="Poppins"/>
                <a:ea typeface="Poppins"/>
                <a:cs typeface="Poppins"/>
                <a:sym typeface="Poppins"/>
              </a:rPr>
              <a:t> und </a:t>
            </a:r>
            <a:r>
              <a:rPr lang="en-US" sz="2800" b="1" i="0" u="none" strike="noStrike" cap="none" dirty="0" err="1">
                <a:solidFill>
                  <a:srgbClr val="000000"/>
                </a:solidFill>
                <a:latin typeface="Poppins"/>
                <a:ea typeface="Poppins"/>
                <a:cs typeface="Poppins"/>
                <a:sym typeface="Poppins"/>
              </a:rPr>
              <a:t>Eigeninitiative</a:t>
            </a:r>
            <a:r>
              <a:rPr lang="en-US" sz="2800" b="1" i="0" u="none" strike="noStrike" cap="none" dirty="0">
                <a:solidFill>
                  <a:srgbClr val="000000"/>
                </a:solidFill>
                <a:latin typeface="Poppins"/>
                <a:ea typeface="Poppins"/>
                <a:cs typeface="Poppins"/>
                <a:sym typeface="Poppins"/>
              </a:rPr>
              <a:t> in der </a:t>
            </a:r>
            <a:r>
              <a:rPr lang="en-US" sz="2800" b="1" i="0" u="none" strike="noStrike" cap="none" dirty="0" err="1">
                <a:solidFill>
                  <a:srgbClr val="000000"/>
                </a:solidFill>
                <a:latin typeface="Poppins"/>
                <a:ea typeface="Poppins"/>
                <a:cs typeface="Poppins"/>
                <a:sym typeface="Poppins"/>
              </a:rPr>
              <a:t>beruflichen</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Bildung</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pic>
        <p:nvPicPr>
          <p:cNvPr id="356" name="Google Shape;356;p33"/>
          <p:cNvPicPr preferRelativeResize="0"/>
          <p:nvPr/>
        </p:nvPicPr>
        <p:blipFill rotWithShape="1">
          <a:blip r:embed="rId3">
            <a:alphaModFix/>
          </a:blip>
          <a:srcRect/>
          <a:stretch/>
        </p:blipFill>
        <p:spPr>
          <a:xfrm>
            <a:off x="13708972" y="0"/>
            <a:ext cx="4546269" cy="10287000"/>
          </a:xfrm>
          <a:prstGeom prst="rect">
            <a:avLst/>
          </a:prstGeom>
          <a:noFill/>
          <a:ln>
            <a:noFill/>
          </a:ln>
        </p:spPr>
      </p:pic>
      <p:sp>
        <p:nvSpPr>
          <p:cNvPr id="357" name="Google Shape;357;p33"/>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33"/>
          <p:cNvSpPr/>
          <p:nvPr/>
        </p:nvSpPr>
        <p:spPr>
          <a:xfrm rot="-4773720">
            <a:off x="6232835" y="3136628"/>
            <a:ext cx="12676724" cy="4013743"/>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9" name="Google Shape;359;p33"/>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0" name="Google Shape;360;p33"/>
          <p:cNvSpPr txBox="1"/>
          <p:nvPr/>
        </p:nvSpPr>
        <p:spPr>
          <a:xfrm>
            <a:off x="353491" y="1542513"/>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Eine </a:t>
            </a:r>
            <a:r>
              <a:rPr lang="en-US" sz="2400" b="0" i="0" u="none" strike="noStrike" cap="none" dirty="0" err="1">
                <a:solidFill>
                  <a:srgbClr val="000000"/>
                </a:solidFill>
                <a:latin typeface="Poppins"/>
                <a:ea typeface="Poppins"/>
                <a:cs typeface="Poppins"/>
                <a:sym typeface="Poppins"/>
              </a:rPr>
              <a:t>unternehmerische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Denkweise</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praxisorientiert</a:t>
            </a:r>
            <a:r>
              <a:rPr lang="en-US" sz="2400" b="0" i="0" u="none" strike="noStrike" cap="none" dirty="0">
                <a:solidFill>
                  <a:srgbClr val="000000"/>
                </a:solidFill>
                <a:latin typeface="Poppins"/>
                <a:ea typeface="Poppins"/>
                <a:cs typeface="Poppins"/>
                <a:sym typeface="Poppins"/>
              </a:rPr>
              <a:t>. Eine </a:t>
            </a:r>
            <a:r>
              <a:rPr lang="en-US" sz="2400" b="0" i="0" u="none" strike="noStrike" cap="none" dirty="0" err="1">
                <a:solidFill>
                  <a:srgbClr val="000000"/>
                </a:solidFill>
                <a:latin typeface="Poppins"/>
                <a:ea typeface="Poppins"/>
                <a:cs typeface="Poppins"/>
                <a:sym typeface="Poppins"/>
              </a:rPr>
              <a:t>unternehmerisch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denkende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Fachkraft</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dirty="0">
                <a:solidFill>
                  <a:srgbClr val="000000"/>
                </a:solidFill>
                <a:latin typeface="Poppins"/>
                <a:ea typeface="Poppins"/>
                <a:cs typeface="Poppins"/>
                <a:sym typeface="Poppins"/>
              </a:rPr>
              <a:t>Wie </a:t>
            </a:r>
            <a:r>
              <a:rPr lang="en-US" sz="2400" b="1" i="0" u="none" strike="noStrike" cap="none" dirty="0" err="1">
                <a:solidFill>
                  <a:srgbClr val="000000"/>
                </a:solidFill>
                <a:latin typeface="Poppins"/>
                <a:ea typeface="Poppins"/>
                <a:cs typeface="Poppins"/>
                <a:sym typeface="Poppins"/>
              </a:rPr>
              <a:t>eine</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unternehmerische</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Denkweise</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aussieht</a:t>
            </a:r>
            <a:r>
              <a:rPr lang="en-US" sz="2400" b="1"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erkennt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Lücken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zwischen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Lehrplan</a:t>
            </a:r>
            <a:r>
              <a:rPr lang="en-US" sz="2400" b="0" i="0" u="none" strike="noStrike" cap="none" dirty="0">
                <a:solidFill>
                  <a:srgbClr val="000000"/>
                </a:solidFill>
                <a:latin typeface="Poppins"/>
                <a:ea typeface="Poppins"/>
                <a:cs typeface="Poppins"/>
                <a:sym typeface="Poppins"/>
              </a:rPr>
              <a:t> und der </a:t>
            </a:r>
            <a:r>
              <a:rPr lang="en-US" sz="2400" b="0" i="0" u="none" strike="noStrike" cap="none" dirty="0" err="1">
                <a:solidFill>
                  <a:srgbClr val="000000"/>
                </a:solidFill>
                <a:latin typeface="Poppins"/>
                <a:ea typeface="Poppins"/>
                <a:cs typeface="Poppins"/>
                <a:sym typeface="Poppins"/>
              </a:rPr>
              <a:t>Realität</a:t>
            </a:r>
            <a:r>
              <a:rPr lang="en-US" sz="2400" b="0" i="0" u="none" strike="noStrike" cap="none" dirty="0">
                <a:solidFill>
                  <a:srgbClr val="000000"/>
                </a:solidFill>
                <a:latin typeface="Poppins"/>
                <a:ea typeface="Poppins"/>
                <a:cs typeface="Poppins"/>
                <a:sym typeface="Poppins"/>
              </a:rPr>
              <a:t> auf dem </a:t>
            </a:r>
            <a:r>
              <a:rPr lang="en-US" sz="2400" b="0" i="0" u="none" strike="noStrike" cap="none" dirty="0" err="1">
                <a:solidFill>
                  <a:srgbClr val="000000"/>
                </a:solidFill>
                <a:latin typeface="Poppins"/>
                <a:ea typeface="Poppins"/>
                <a:cs typeface="Poppins"/>
                <a:sym typeface="Poppins"/>
              </a:rPr>
              <a:t>Arbeitsmarkt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Erkennt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Ineffizienzen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bei</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Durchführung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oder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Bewertung</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holt </a:t>
            </a:r>
            <a:r>
              <a:rPr lang="en-US" sz="2400" b="0" i="0" u="none" strike="noStrike" cap="none" dirty="0" err="1">
                <a:solidFill>
                  <a:srgbClr val="000000"/>
                </a:solidFill>
                <a:latin typeface="Poppins"/>
                <a:ea typeface="Poppins"/>
                <a:cs typeface="Poppins"/>
                <a:sym typeface="Poppins"/>
              </a:rPr>
              <a:t>proaktiv</a:t>
            </a:r>
            <a:r>
              <a:rPr lang="en-US" sz="2400" b="0" i="0" u="none" strike="noStrike" cap="none" dirty="0">
                <a:solidFill>
                  <a:srgbClr val="000000"/>
                </a:solidFill>
                <a:latin typeface="Poppins"/>
                <a:ea typeface="Poppins"/>
                <a:cs typeface="Poppins"/>
                <a:sym typeface="Poppins"/>
              </a:rPr>
              <a:t> Feedback von </a:t>
            </a:r>
            <a:r>
              <a:rPr lang="en-US" sz="2400" b="0" i="0" u="none" strike="noStrike" cap="none" dirty="0" err="1">
                <a:solidFill>
                  <a:srgbClr val="000000"/>
                </a:solidFill>
                <a:latin typeface="Poppins"/>
                <a:ea typeface="Poppins"/>
                <a:cs typeface="Poppins"/>
                <a:sym typeface="Poppins"/>
              </a:rPr>
              <a:t>Arbeitgebern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Entwickelt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kleine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Pilotprojekte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anstatt</a:t>
            </a:r>
            <a:r>
              <a:rPr lang="en-US" sz="2400" b="0" i="0" u="none" strike="noStrike" cap="none" dirty="0">
                <a:solidFill>
                  <a:srgbClr val="000000"/>
                </a:solidFill>
                <a:latin typeface="Poppins"/>
                <a:ea typeface="Poppins"/>
                <a:cs typeface="Poppins"/>
                <a:sym typeface="Poppins"/>
              </a:rPr>
              <a:t> auf </a:t>
            </a:r>
            <a:r>
              <a:rPr lang="en-US" sz="2400" b="0" i="0" u="none" strike="noStrike" cap="none" dirty="0" err="1">
                <a:solidFill>
                  <a:srgbClr val="000000"/>
                </a:solidFill>
                <a:latin typeface="Poppins"/>
                <a:ea typeface="Poppins"/>
                <a:cs typeface="Poppins"/>
                <a:sym typeface="Poppins"/>
              </a:rPr>
              <a:t>groß</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angelegte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Reformen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warten</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Überprüft</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Auswirkungen</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passt</a:t>
            </a:r>
            <a:r>
              <a:rPr lang="en-US" sz="2400" b="0" i="0" u="none" strike="noStrike" cap="none" dirty="0">
                <a:solidFill>
                  <a:srgbClr val="000000"/>
                </a:solidFill>
                <a:latin typeface="Poppins"/>
                <a:ea typeface="Poppins"/>
                <a:cs typeface="Poppins"/>
                <a:sym typeface="Poppins"/>
              </a:rPr>
              <a:t> das </a:t>
            </a:r>
            <a:r>
              <a:rPr lang="en-US" sz="2400" b="0" i="0" u="none" strike="noStrike" cap="none" dirty="0" err="1">
                <a:solidFill>
                  <a:srgbClr val="000000"/>
                </a:solidFill>
                <a:latin typeface="Poppins"/>
                <a:ea typeface="Poppins"/>
                <a:cs typeface="Poppins"/>
                <a:sym typeface="Poppins"/>
              </a:rPr>
              <a:t>Konzept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zügig</a:t>
            </a:r>
            <a:r>
              <a:rPr lang="en-US" sz="2400" b="0" i="0" u="none" strike="noStrike" cap="none" dirty="0">
                <a:solidFill>
                  <a:srgbClr val="000000"/>
                </a:solidFill>
                <a:latin typeface="Poppins"/>
                <a:ea typeface="Poppins"/>
                <a:cs typeface="Poppins"/>
                <a:sym typeface="Poppins"/>
              </a:rPr>
              <a:t> an</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Dieser Ansatz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initiativgetrieben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evidenzbasiert</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handlungsorientiert</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361" name="Google Shape;361;p33"/>
          <p:cNvSpPr txBox="1"/>
          <p:nvPr/>
        </p:nvSpPr>
        <p:spPr>
          <a:xfrm>
            <a:off x="339091" y="574710"/>
            <a:ext cx="9869801" cy="904222"/>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dirty="0">
                <a:solidFill>
                  <a:srgbClr val="000000"/>
                </a:solidFill>
                <a:latin typeface="Poppins"/>
                <a:ea typeface="Poppins"/>
                <a:cs typeface="Poppins"/>
                <a:sym typeface="Poppins"/>
              </a:rPr>
              <a:t>So </a:t>
            </a:r>
            <a:r>
              <a:rPr lang="en-US" sz="2600" b="1" i="0" u="none" strike="noStrike" cap="none" dirty="0" err="1">
                <a:solidFill>
                  <a:srgbClr val="000000"/>
                </a:solidFill>
                <a:latin typeface="Poppins"/>
                <a:ea typeface="Poppins"/>
                <a:cs typeface="Poppins"/>
                <a:sym typeface="Poppins"/>
              </a:rPr>
              <a:t>sieht</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unternehmerisches</a:t>
            </a:r>
            <a:r>
              <a:rPr lang="en-US" sz="2600" b="1" i="0" u="none" strike="noStrike" cap="none" dirty="0">
                <a:solidFill>
                  <a:srgbClr val="000000"/>
                </a:solidFill>
                <a:latin typeface="Poppins"/>
                <a:ea typeface="Poppins"/>
                <a:cs typeface="Poppins"/>
                <a:sym typeface="Poppins"/>
              </a:rPr>
              <a:t> Denken in der </a:t>
            </a:r>
            <a:r>
              <a:rPr lang="en-US" sz="2600" b="1" i="0" u="none" strike="noStrike" cap="none" dirty="0" err="1">
                <a:solidFill>
                  <a:srgbClr val="000000"/>
                </a:solidFill>
                <a:latin typeface="Poppins"/>
                <a:ea typeface="Poppins"/>
                <a:cs typeface="Poppins"/>
                <a:sym typeface="Poppins"/>
              </a:rPr>
              <a:t>beruflichen</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Bildung</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aus</a:t>
            </a:r>
            <a:endParaRPr sz="1400" b="0" i="0" u="none" strike="noStrike" cap="none" dirty="0">
              <a:solidFill>
                <a:srgbClr val="000000"/>
              </a:solidFill>
              <a:latin typeface="Arial"/>
              <a:ea typeface="Arial"/>
              <a:cs typeface="Arial"/>
              <a:sym typeface="Arial"/>
            </a:endParaRPr>
          </a:p>
        </p:txBody>
      </p:sp>
      <p:grpSp>
        <p:nvGrpSpPr>
          <p:cNvPr id="362" name="Google Shape;362;p33"/>
          <p:cNvGrpSpPr/>
          <p:nvPr/>
        </p:nvGrpSpPr>
        <p:grpSpPr>
          <a:xfrm>
            <a:off x="11279555" y="946396"/>
            <a:ext cx="857867" cy="857867"/>
            <a:chOff x="0" y="0"/>
            <a:chExt cx="812800" cy="812800"/>
          </a:xfrm>
        </p:grpSpPr>
        <p:sp>
          <p:nvSpPr>
            <p:cNvPr id="363" name="Google Shape;363;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5" name="Google Shape;365;p33"/>
          <p:cNvGrpSpPr/>
          <p:nvPr/>
        </p:nvGrpSpPr>
        <p:grpSpPr>
          <a:xfrm>
            <a:off x="10765440" y="2226096"/>
            <a:ext cx="604566" cy="604566"/>
            <a:chOff x="0" y="0"/>
            <a:chExt cx="812800" cy="812800"/>
          </a:xfrm>
        </p:grpSpPr>
        <p:sp>
          <p:nvSpPr>
            <p:cNvPr id="366" name="Google Shape;366;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68" name="Google Shape;368;p33"/>
          <p:cNvGrpSpPr/>
          <p:nvPr/>
        </p:nvGrpSpPr>
        <p:grpSpPr>
          <a:xfrm>
            <a:off x="11590531" y="681913"/>
            <a:ext cx="637633" cy="637633"/>
            <a:chOff x="0" y="0"/>
            <a:chExt cx="812800" cy="812800"/>
          </a:xfrm>
        </p:grpSpPr>
        <p:sp>
          <p:nvSpPr>
            <p:cNvPr id="369" name="Google Shape;369;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0" name="Google Shape;370;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71" name="Google Shape;371;p33"/>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pic>
        <p:nvPicPr>
          <p:cNvPr id="376" name="Google Shape;376;p34"/>
          <p:cNvPicPr preferRelativeResize="0"/>
          <p:nvPr/>
        </p:nvPicPr>
        <p:blipFill rotWithShape="1">
          <a:blip r:embed="rId3">
            <a:alphaModFix/>
          </a:blip>
          <a:srcRect l="31912"/>
          <a:stretch/>
        </p:blipFill>
        <p:spPr>
          <a:xfrm>
            <a:off x="13443782" y="0"/>
            <a:ext cx="4796775" cy="10287000"/>
          </a:xfrm>
          <a:prstGeom prst="rect">
            <a:avLst/>
          </a:prstGeom>
          <a:noFill/>
          <a:ln>
            <a:noFill/>
          </a:ln>
        </p:spPr>
      </p:pic>
      <p:sp>
        <p:nvSpPr>
          <p:cNvPr id="377" name="Google Shape;377;p34"/>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34"/>
          <p:cNvSpPr/>
          <p:nvPr/>
        </p:nvSpPr>
        <p:spPr>
          <a:xfrm rot="-4773720">
            <a:off x="5570985" y="2932996"/>
            <a:ext cx="12676724" cy="4421008"/>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34"/>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34"/>
          <p:cNvSpPr txBox="1"/>
          <p:nvPr/>
        </p:nvSpPr>
        <p:spPr>
          <a:xfrm>
            <a:off x="378734" y="1973930"/>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Die unternehmerische Initiative in der beruflichen Bildung sollte folgender Struktur folgen:</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a:solidFill>
                  <a:srgbClr val="000000"/>
                </a:solidFill>
                <a:latin typeface="Poppins"/>
                <a:ea typeface="Poppins"/>
                <a:cs typeface="Poppins"/>
                <a:sym typeface="Poppins"/>
              </a:rPr>
              <a:t>Die Schritte:</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Eine konkrete Verbesserungsmöglichkeit identifizieren</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Entwerfen Sie ein kleines, risikoarmes Pilotprojekt</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Ermitteln Sie Erfolgsindikatoren</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Auswirkungen bewerten</a:t>
            </a:r>
            <a:endParaRPr/>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a:solidFill>
                  <a:srgbClr val="000000"/>
                </a:solidFill>
                <a:latin typeface="Poppins"/>
                <a:ea typeface="Poppins"/>
                <a:cs typeface="Poppins"/>
                <a:sym typeface="Poppins"/>
              </a:rPr>
              <a:t>Entscheiden, ob verfeinert, ausgeweitet oder eingestellt werden soll</a:t>
            </a:r>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Dadurch werden große, störende Veränderungen vermieden und das Vertrauen in Innovationen gestärkt.</a:t>
            </a:r>
            <a:endParaRPr sz="2400" b="0" i="0" u="none" strike="noStrike" cap="none">
              <a:solidFill>
                <a:srgbClr val="000000"/>
              </a:solidFill>
              <a:latin typeface="Arial"/>
              <a:ea typeface="Arial"/>
              <a:cs typeface="Arial"/>
              <a:sym typeface="Arial"/>
            </a:endParaRPr>
          </a:p>
        </p:txBody>
      </p:sp>
      <p:sp>
        <p:nvSpPr>
          <p:cNvPr id="381" name="Google Shape;381;p34"/>
          <p:cNvSpPr txBox="1"/>
          <p:nvPr/>
        </p:nvSpPr>
        <p:spPr>
          <a:xfrm>
            <a:off x="353491" y="767245"/>
            <a:ext cx="7207401" cy="687705"/>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a:solidFill>
                  <a:srgbClr val="000000"/>
                </a:solidFill>
                <a:latin typeface="Poppins"/>
                <a:ea typeface="Poppins"/>
                <a:cs typeface="Poppins"/>
                <a:sym typeface="Poppins"/>
              </a:rPr>
              <a:t>Das Führungsprinzip des „kleinen Tests“</a:t>
            </a:r>
            <a:endParaRPr sz="1400" b="0" i="0" u="none" strike="noStrike" cap="none">
              <a:solidFill>
                <a:srgbClr val="000000"/>
              </a:solidFill>
              <a:latin typeface="Arial"/>
              <a:ea typeface="Arial"/>
              <a:cs typeface="Arial"/>
              <a:sym typeface="Arial"/>
            </a:endParaRPr>
          </a:p>
        </p:txBody>
      </p:sp>
      <p:grpSp>
        <p:nvGrpSpPr>
          <p:cNvPr id="382" name="Google Shape;382;p34"/>
          <p:cNvGrpSpPr/>
          <p:nvPr/>
        </p:nvGrpSpPr>
        <p:grpSpPr>
          <a:xfrm>
            <a:off x="11279555" y="946396"/>
            <a:ext cx="857867" cy="857867"/>
            <a:chOff x="0" y="0"/>
            <a:chExt cx="812800" cy="812800"/>
          </a:xfrm>
        </p:grpSpPr>
        <p:sp>
          <p:nvSpPr>
            <p:cNvPr id="383" name="Google Shape;383;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4" name="Google Shape;384;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85" name="Google Shape;385;p34"/>
          <p:cNvGrpSpPr/>
          <p:nvPr/>
        </p:nvGrpSpPr>
        <p:grpSpPr>
          <a:xfrm>
            <a:off x="10765440" y="2226096"/>
            <a:ext cx="604566" cy="604566"/>
            <a:chOff x="0" y="0"/>
            <a:chExt cx="812800" cy="812800"/>
          </a:xfrm>
        </p:grpSpPr>
        <p:sp>
          <p:nvSpPr>
            <p:cNvPr id="386" name="Google Shape;386;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388" name="Google Shape;388;p34"/>
          <p:cNvGrpSpPr/>
          <p:nvPr/>
        </p:nvGrpSpPr>
        <p:grpSpPr>
          <a:xfrm>
            <a:off x="11590531" y="681913"/>
            <a:ext cx="637633" cy="637633"/>
            <a:chOff x="0" y="0"/>
            <a:chExt cx="812800" cy="812800"/>
          </a:xfrm>
        </p:grpSpPr>
        <p:sp>
          <p:nvSpPr>
            <p:cNvPr id="389" name="Google Shape;389;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0" name="Google Shape;390;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91" name="Google Shape;391;p34"/>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pSp>
        <p:nvGrpSpPr>
          <p:cNvPr id="396" name="Google Shape;396;p35"/>
          <p:cNvGrpSpPr/>
          <p:nvPr/>
        </p:nvGrpSpPr>
        <p:grpSpPr>
          <a:xfrm>
            <a:off x="-1" y="4584074"/>
            <a:ext cx="18288001" cy="6357176"/>
            <a:chOff x="0" y="0"/>
            <a:chExt cx="5661114" cy="1674318"/>
          </a:xfrm>
        </p:grpSpPr>
        <p:sp>
          <p:nvSpPr>
            <p:cNvPr id="397" name="Google Shape;397;p35"/>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8" name="Google Shape;398;p35"/>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9" name="Google Shape;399;p35"/>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0" name="Google Shape;400;p35"/>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35"/>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35"/>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35"/>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35"/>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35"/>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6" name="Google Shape;406;p35"/>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7" name="Google Shape;407;p35"/>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8" name="Google Shape;408;p35"/>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9" name="Google Shape;409;p35"/>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0" name="Google Shape;410;p35"/>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1" name="Google Shape;411;p35"/>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2" name="Google Shape;412;p35"/>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3" name="Google Shape;413;p35"/>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4" name="Google Shape;414;p35"/>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5" name="Google Shape;415;p3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16" name="Google Shape;416;p3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17" name="Google Shape;417;p35"/>
          <p:cNvGrpSpPr/>
          <p:nvPr/>
        </p:nvGrpSpPr>
        <p:grpSpPr>
          <a:xfrm>
            <a:off x="-1342907" y="9913239"/>
            <a:ext cx="20973813" cy="837562"/>
            <a:chOff x="0" y="-57150"/>
            <a:chExt cx="11607985" cy="463550"/>
          </a:xfrm>
        </p:grpSpPr>
        <p:sp>
          <p:nvSpPr>
            <p:cNvPr id="418" name="Google Shape;418;p3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9" name="Google Shape;419;p3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20" name="Google Shape;420;p35"/>
          <p:cNvGrpSpPr/>
          <p:nvPr/>
        </p:nvGrpSpPr>
        <p:grpSpPr>
          <a:xfrm>
            <a:off x="4131384" y="9913239"/>
            <a:ext cx="10025232" cy="837562"/>
            <a:chOff x="0" y="-57150"/>
            <a:chExt cx="5548478" cy="463550"/>
          </a:xfrm>
        </p:grpSpPr>
        <p:sp>
          <p:nvSpPr>
            <p:cNvPr id="421" name="Google Shape;421;p3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2" name="Google Shape;422;p3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23" name="Google Shape;423;p35"/>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Risikobewusstsein und verantwortungsvolle Führung</a:t>
            </a:r>
            <a:endParaRPr sz="1400" b="0" i="0" u="none" strike="noStrike" cap="none">
              <a:solidFill>
                <a:srgbClr val="000000"/>
              </a:solidFill>
              <a:latin typeface="Arial"/>
              <a:ea typeface="Arial"/>
              <a:cs typeface="Arial"/>
              <a:sym typeface="Arial"/>
            </a:endParaRPr>
          </a:p>
        </p:txBody>
      </p:sp>
      <p:sp>
        <p:nvSpPr>
          <p:cNvPr id="424" name="Google Shape;424;p35"/>
          <p:cNvSpPr txBox="1"/>
          <p:nvPr/>
        </p:nvSpPr>
        <p:spPr>
          <a:xfrm>
            <a:off x="1028700" y="6994725"/>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Wahrung der Lernstandards.</a:t>
            </a:r>
            <a:endParaRPr sz="1400" b="0" i="0" u="none" strike="noStrike" cap="none">
              <a:solidFill>
                <a:srgbClr val="000000"/>
              </a:solidFill>
              <a:latin typeface="Arial"/>
              <a:ea typeface="Arial"/>
              <a:cs typeface="Arial"/>
              <a:sym typeface="Arial"/>
            </a:endParaRPr>
          </a:p>
        </p:txBody>
      </p:sp>
      <p:sp>
        <p:nvSpPr>
          <p:cNvPr id="425" name="Google Shape;425;p35"/>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Lernstandards</a:t>
            </a:r>
            <a:endParaRPr sz="1400" b="0" i="0" u="none" strike="noStrike" cap="none">
              <a:solidFill>
                <a:srgbClr val="000000"/>
              </a:solidFill>
              <a:latin typeface="Arial"/>
              <a:ea typeface="Arial"/>
              <a:cs typeface="Arial"/>
              <a:sym typeface="Arial"/>
            </a:endParaRPr>
          </a:p>
        </p:txBody>
      </p:sp>
      <p:sp>
        <p:nvSpPr>
          <p:cNvPr id="426" name="Google Shape;426;p35"/>
          <p:cNvSpPr txBox="1"/>
          <p:nvPr/>
        </p:nvSpPr>
        <p:spPr>
          <a:xfrm>
            <a:off x="5201666"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Anpassung an die Anforderungen der Akkreditierung.</a:t>
            </a:r>
            <a:endParaRPr sz="1400" b="0" i="0" u="none" strike="noStrike" cap="none">
              <a:solidFill>
                <a:srgbClr val="000000"/>
              </a:solidFill>
              <a:latin typeface="Arial"/>
              <a:ea typeface="Arial"/>
              <a:cs typeface="Arial"/>
              <a:sym typeface="Arial"/>
            </a:endParaRPr>
          </a:p>
        </p:txBody>
      </p:sp>
      <p:sp>
        <p:nvSpPr>
          <p:cNvPr id="427" name="Google Shape;427;p35"/>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Akkreditierung</a:t>
            </a:r>
            <a:endParaRPr sz="1400" b="0" i="0" u="none" strike="noStrike" cap="none">
              <a:solidFill>
                <a:srgbClr val="000000"/>
              </a:solidFill>
              <a:latin typeface="Arial"/>
              <a:ea typeface="Arial"/>
              <a:cs typeface="Arial"/>
              <a:sym typeface="Arial"/>
            </a:endParaRPr>
          </a:p>
        </p:txBody>
      </p:sp>
      <p:sp>
        <p:nvSpPr>
          <p:cNvPr id="428" name="Google Shape;428;p35"/>
          <p:cNvSpPr txBox="1"/>
          <p:nvPr/>
        </p:nvSpPr>
        <p:spPr>
          <a:xfrm>
            <a:off x="9373585"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Änderungen klar kommunizieren.</a:t>
            </a:r>
            <a:endParaRPr sz="1400" b="0" i="0" u="none" strike="noStrike" cap="none">
              <a:solidFill>
                <a:srgbClr val="000000"/>
              </a:solidFill>
              <a:latin typeface="Arial"/>
              <a:ea typeface="Arial"/>
              <a:cs typeface="Arial"/>
              <a:sym typeface="Arial"/>
            </a:endParaRPr>
          </a:p>
        </p:txBody>
      </p:sp>
      <p:sp>
        <p:nvSpPr>
          <p:cNvPr id="429" name="Google Shape;429;p35"/>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Klare Kommunikation</a:t>
            </a:r>
            <a:endParaRPr sz="1400" b="0" i="0" u="none" strike="noStrike" cap="none">
              <a:solidFill>
                <a:srgbClr val="000000"/>
              </a:solidFill>
              <a:latin typeface="Arial"/>
              <a:ea typeface="Arial"/>
              <a:cs typeface="Arial"/>
              <a:sym typeface="Arial"/>
            </a:endParaRPr>
          </a:p>
        </p:txBody>
      </p:sp>
      <p:sp>
        <p:nvSpPr>
          <p:cNvPr id="430" name="Google Shape;430;p35"/>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Bei Bedarf Einholung von Rückmeldungen der Interessengruppen.</a:t>
            </a:r>
            <a:endParaRPr sz="1400" b="0" i="0" u="none" strike="noStrike" cap="none">
              <a:solidFill>
                <a:srgbClr val="000000"/>
              </a:solidFill>
              <a:latin typeface="Arial"/>
              <a:ea typeface="Arial"/>
              <a:cs typeface="Arial"/>
              <a:sym typeface="Arial"/>
            </a:endParaRPr>
          </a:p>
        </p:txBody>
      </p:sp>
      <p:sp>
        <p:nvSpPr>
          <p:cNvPr id="431" name="Google Shape;431;p35"/>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Eingaben der Interessengruppen</a:t>
            </a:r>
            <a:endParaRPr sz="1400" b="0" i="0" u="none" strike="noStrike" cap="none">
              <a:solidFill>
                <a:srgbClr val="000000"/>
              </a:solidFill>
              <a:latin typeface="Arial"/>
              <a:ea typeface="Arial"/>
              <a:cs typeface="Arial"/>
              <a:sym typeface="Arial"/>
            </a:endParaRPr>
          </a:p>
        </p:txBody>
      </p:sp>
      <p:sp>
        <p:nvSpPr>
          <p:cNvPr id="432" name="Google Shape;432;p35"/>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3" name="Google Shape;433;p35"/>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p36"/>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36"/>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36"/>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41" name="Google Shape;441;p36"/>
          <p:cNvGrpSpPr/>
          <p:nvPr/>
        </p:nvGrpSpPr>
        <p:grpSpPr>
          <a:xfrm>
            <a:off x="10165433" y="946396"/>
            <a:ext cx="857867" cy="857867"/>
            <a:chOff x="0" y="0"/>
            <a:chExt cx="812800" cy="812800"/>
          </a:xfrm>
        </p:grpSpPr>
        <p:sp>
          <p:nvSpPr>
            <p:cNvPr id="442" name="Google Shape;442;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3" name="Google Shape;443;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4" name="Google Shape;444;p36"/>
          <p:cNvGrpSpPr/>
          <p:nvPr/>
        </p:nvGrpSpPr>
        <p:grpSpPr>
          <a:xfrm>
            <a:off x="9651318" y="2226096"/>
            <a:ext cx="604566" cy="604566"/>
            <a:chOff x="0" y="0"/>
            <a:chExt cx="812800" cy="812800"/>
          </a:xfrm>
        </p:grpSpPr>
        <p:sp>
          <p:nvSpPr>
            <p:cNvPr id="445" name="Google Shape;445;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47" name="Google Shape;447;p36"/>
          <p:cNvGrpSpPr/>
          <p:nvPr/>
        </p:nvGrpSpPr>
        <p:grpSpPr>
          <a:xfrm>
            <a:off x="10476408" y="681913"/>
            <a:ext cx="637633" cy="637633"/>
            <a:chOff x="0" y="0"/>
            <a:chExt cx="812800" cy="812800"/>
          </a:xfrm>
        </p:grpSpPr>
        <p:sp>
          <p:nvSpPr>
            <p:cNvPr id="448" name="Google Shape;448;p36"/>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9" name="Google Shape;449;p36"/>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1" name="Google Shape;451;p36"/>
          <p:cNvSpPr txBox="1"/>
          <p:nvPr/>
        </p:nvSpPr>
        <p:spPr>
          <a:xfrm>
            <a:off x="966601" y="4392907"/>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dirty="0">
                <a:solidFill>
                  <a:srgbClr val="17B8BB"/>
                </a:solidFill>
                <a:latin typeface="Poppins"/>
                <a:ea typeface="Poppins"/>
                <a:cs typeface="Poppins"/>
                <a:sym typeface="Poppins"/>
              </a:rPr>
              <a:t>Danke</a:t>
            </a:r>
            <a:endParaRPr sz="1400" b="0" i="0" u="none" strike="noStrike" cap="none" dirty="0">
              <a:solidFill>
                <a:srgbClr val="000000"/>
              </a:solidFill>
              <a:latin typeface="Arial"/>
              <a:ea typeface="Arial"/>
              <a:cs typeface="Arial"/>
              <a:sym typeface="Arial"/>
            </a:endParaRPr>
          </a:p>
        </p:txBody>
      </p:sp>
      <p:sp>
        <p:nvSpPr>
          <p:cNvPr id="452" name="Google Shape;452;p36"/>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36"/>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36"/>
          <p:cNvSpPr txBox="1"/>
          <p:nvPr/>
        </p:nvSpPr>
        <p:spPr>
          <a:xfrm>
            <a:off x="966601" y="7016558"/>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Kontakt</a:t>
            </a:r>
            <a:endParaRPr sz="1400" b="0" i="0" u="none" strike="noStrike" cap="none" dirty="0">
              <a:solidFill>
                <a:srgbClr val="000000"/>
              </a:solidFill>
              <a:latin typeface="Arial"/>
              <a:ea typeface="Arial"/>
              <a:cs typeface="Arial"/>
              <a:sym typeface="Arial"/>
            </a:endParaRPr>
          </a:p>
        </p:txBody>
      </p:sp>
      <p:grpSp>
        <p:nvGrpSpPr>
          <p:cNvPr id="455" name="Google Shape;455;p36"/>
          <p:cNvGrpSpPr/>
          <p:nvPr/>
        </p:nvGrpSpPr>
        <p:grpSpPr>
          <a:xfrm>
            <a:off x="555937" y="7970706"/>
            <a:ext cx="6239170" cy="761091"/>
            <a:chOff x="0" y="-57150"/>
            <a:chExt cx="3800029" cy="463550"/>
          </a:xfrm>
        </p:grpSpPr>
        <p:sp>
          <p:nvSpPr>
            <p:cNvPr id="456" name="Google Shape;456;p36"/>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7" name="Google Shape;457;p36"/>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58" name="Google Shape;458;p36"/>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9" name="Google Shape;459;p36"/>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0" name="Google Shape;460;p36"/>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409455" y="8927079"/>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486854" y="9392560"/>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29" name="Google Shape;129;p23"/>
          <p:cNvSpPr txBox="1"/>
          <p:nvPr/>
        </p:nvSpPr>
        <p:spPr>
          <a:xfrm>
            <a:off x="8603183" y="1111992"/>
            <a:ext cx="9220121" cy="7041928"/>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200"/>
              <a:buFont typeface="Arial"/>
              <a:buNone/>
            </a:pPr>
            <a:r>
              <a:rPr lang="en-US" sz="2200" b="0" i="0" u="none" strike="noStrike" cap="none" dirty="0" err="1">
                <a:solidFill>
                  <a:srgbClr val="000000"/>
                </a:solidFill>
                <a:latin typeface="Poppins"/>
                <a:ea typeface="Poppins"/>
                <a:cs typeface="Poppins"/>
                <a:sym typeface="Poppins"/>
              </a:rPr>
              <a:t>Führungskompetenz</a:t>
            </a:r>
            <a:r>
              <a:rPr lang="en-US" sz="2200" b="0" i="0" u="none" strike="noStrike" cap="none" dirty="0">
                <a:solidFill>
                  <a:srgbClr val="000000"/>
                </a:solidFill>
                <a:latin typeface="Poppins"/>
                <a:ea typeface="Poppins"/>
                <a:cs typeface="Poppins"/>
                <a:sym typeface="Poppins"/>
              </a:rPr>
              <a:t> in der </a:t>
            </a:r>
            <a:r>
              <a:rPr lang="en-US" sz="2200" b="0" i="0" u="none" strike="noStrike" cap="none" dirty="0" err="1">
                <a:solidFill>
                  <a:srgbClr val="000000"/>
                </a:solidFill>
                <a:latin typeface="Poppins"/>
                <a:ea typeface="Poppins"/>
                <a:cs typeface="Poppins"/>
                <a:sym typeface="Poppins"/>
              </a:rPr>
              <a:t>beruflichen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Bildung</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lässt</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sich</a:t>
            </a:r>
            <a:r>
              <a:rPr lang="en-US" sz="2200" b="0" i="0" u="none" strike="noStrike" cap="none" dirty="0">
                <a:solidFill>
                  <a:srgbClr val="000000"/>
                </a:solidFill>
                <a:latin typeface="Poppins"/>
                <a:ea typeface="Poppins"/>
                <a:cs typeface="Poppins"/>
                <a:sym typeface="Poppins"/>
              </a:rPr>
              <a:t> nicht </a:t>
            </a:r>
            <a:r>
              <a:rPr lang="en-US" sz="2200" b="0" i="0" u="none" strike="noStrike" cap="none" dirty="0" err="1">
                <a:solidFill>
                  <a:srgbClr val="000000"/>
                </a:solidFill>
                <a:latin typeface="Poppins"/>
                <a:ea typeface="Poppins"/>
                <a:cs typeface="Poppins"/>
                <a:sym typeface="Poppins"/>
              </a:rPr>
              <a:t>über</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eine</a:t>
            </a:r>
            <a:r>
              <a:rPr lang="en-US" sz="2200" b="0" i="0" u="none" strike="noStrike" cap="none" dirty="0">
                <a:solidFill>
                  <a:srgbClr val="000000"/>
                </a:solidFill>
                <a:latin typeface="Poppins"/>
                <a:ea typeface="Poppins"/>
                <a:cs typeface="Poppins"/>
                <a:sym typeface="Poppins"/>
              </a:rPr>
              <a:t> Position </a:t>
            </a:r>
            <a:r>
              <a:rPr lang="en-US" sz="2200" b="0" i="0" u="none" strike="noStrike" cap="none" dirty="0" err="1">
                <a:solidFill>
                  <a:srgbClr val="000000"/>
                </a:solidFill>
                <a:latin typeface="Poppins"/>
                <a:ea typeface="Poppins"/>
                <a:cs typeface="Poppins"/>
                <a:sym typeface="Poppins"/>
              </a:rPr>
              <a:t>oder</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einen</a:t>
            </a:r>
            <a:r>
              <a:rPr lang="en-US" sz="2200" b="0" i="0" u="none" strike="noStrike" cap="none" dirty="0">
                <a:solidFill>
                  <a:srgbClr val="000000"/>
                </a:solidFill>
                <a:latin typeface="Poppins"/>
                <a:ea typeface="Poppins"/>
                <a:cs typeface="Poppins"/>
                <a:sym typeface="Poppins"/>
              </a:rPr>
              <a:t> Titel </a:t>
            </a:r>
            <a:r>
              <a:rPr lang="en-US" sz="2200" b="0" i="0" u="none" strike="noStrike" cap="none" dirty="0" err="1">
                <a:solidFill>
                  <a:srgbClr val="000000"/>
                </a:solidFill>
                <a:latin typeface="Poppins"/>
                <a:ea typeface="Poppins"/>
                <a:cs typeface="Poppins"/>
                <a:sym typeface="Poppins"/>
              </a:rPr>
              <a:t>definieren</a:t>
            </a:r>
            <a:r>
              <a:rPr lang="en-US" sz="2200" b="0" i="0" u="none" strike="noStrike" cap="none" dirty="0">
                <a:solidFill>
                  <a:srgbClr val="000000"/>
                </a:solidFill>
                <a:latin typeface="Poppins"/>
                <a:ea typeface="Poppins"/>
                <a:cs typeface="Poppins"/>
                <a:sym typeface="Poppins"/>
              </a:rPr>
              <a:t>. Sie </a:t>
            </a:r>
            <a:r>
              <a:rPr lang="en-US" sz="2200" b="0" i="0" u="none" strike="noStrike" cap="none" dirty="0" err="1">
                <a:solidFill>
                  <a:srgbClr val="000000"/>
                </a:solidFill>
                <a:latin typeface="Poppins"/>
                <a:ea typeface="Poppins"/>
                <a:cs typeface="Poppins"/>
                <a:sym typeface="Poppins"/>
              </a:rPr>
              <a:t>zeigt</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sich</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durch</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Eigeninitiative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Verantwortungsbewusstsein</a:t>
            </a:r>
            <a:r>
              <a:rPr lang="en-US" sz="2200" b="0" i="0" u="none" strike="noStrike" cap="none" dirty="0">
                <a:solidFill>
                  <a:srgbClr val="000000"/>
                </a:solidFill>
                <a:latin typeface="Poppins"/>
                <a:ea typeface="Poppins"/>
                <a:cs typeface="Poppins"/>
                <a:sym typeface="Poppins"/>
              </a:rPr>
              <a:t> und </a:t>
            </a:r>
            <a:r>
              <a:rPr lang="en-US" sz="2200" b="0" i="0" u="none" strike="noStrike" cap="none" dirty="0" err="1">
                <a:solidFill>
                  <a:srgbClr val="000000"/>
                </a:solidFill>
                <a:latin typeface="Poppins"/>
                <a:ea typeface="Poppins"/>
                <a:cs typeface="Poppins"/>
                <a:sym typeface="Poppins"/>
              </a:rPr>
              <a:t>Handeln</a:t>
            </a:r>
            <a:r>
              <a:rPr lang="en-US" sz="22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200"/>
              <a:buFont typeface="Arial"/>
              <a:buNone/>
            </a:pPr>
            <a:endParaRPr sz="22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dirty="0">
                <a:solidFill>
                  <a:srgbClr val="000000"/>
                </a:solidFill>
                <a:latin typeface="Poppins"/>
                <a:ea typeface="Poppins"/>
                <a:cs typeface="Poppins"/>
                <a:sym typeface="Poppins"/>
              </a:rPr>
              <a:t>In </a:t>
            </a:r>
            <a:r>
              <a:rPr lang="en-US" sz="2200" b="0" i="0" u="none" strike="noStrike" cap="none" dirty="0" err="1">
                <a:solidFill>
                  <a:srgbClr val="000000"/>
                </a:solidFill>
                <a:latin typeface="Poppins"/>
                <a:ea typeface="Poppins"/>
                <a:cs typeface="Poppins"/>
                <a:sym typeface="Poppins"/>
              </a:rPr>
              <a:t>dynamischen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beruflichen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Umfeldern</a:t>
            </a:r>
            <a:r>
              <a:rPr lang="en-US" sz="2200" b="0" i="0" u="none" strike="noStrike" cap="none" dirty="0">
                <a:solidFill>
                  <a:srgbClr val="000000"/>
                </a:solidFill>
                <a:latin typeface="Poppins"/>
                <a:ea typeface="Poppins"/>
                <a:cs typeface="Poppins"/>
                <a:sym typeface="Poppins"/>
              </a:rPr>
              <a:t>, die von </a:t>
            </a:r>
            <a:r>
              <a:rPr lang="en-US" sz="2200" b="0" i="0" u="none" strike="noStrike" cap="none" dirty="0" err="1">
                <a:solidFill>
                  <a:srgbClr val="000000"/>
                </a:solidFill>
                <a:latin typeface="Poppins"/>
                <a:ea typeface="Poppins"/>
                <a:cs typeface="Poppins"/>
                <a:sym typeface="Poppins"/>
              </a:rPr>
              <a:t>sich</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wandelnden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Anforderungen</a:t>
            </a:r>
            <a:r>
              <a:rPr lang="en-US" sz="2200" b="0" i="0" u="none" strike="noStrike" cap="none" dirty="0">
                <a:solidFill>
                  <a:srgbClr val="000000"/>
                </a:solidFill>
                <a:latin typeface="Poppins"/>
                <a:ea typeface="Poppins"/>
                <a:cs typeface="Poppins"/>
                <a:sym typeface="Poppins"/>
              </a:rPr>
              <a:t> des </a:t>
            </a:r>
            <a:r>
              <a:rPr lang="en-US" sz="2200" b="0" i="0" u="none" strike="noStrike" cap="none" dirty="0" err="1">
                <a:solidFill>
                  <a:srgbClr val="000000"/>
                </a:solidFill>
                <a:latin typeface="Poppins"/>
                <a:ea typeface="Poppins"/>
                <a:cs typeface="Poppins"/>
                <a:sym typeface="Poppins"/>
              </a:rPr>
              <a:t>Arbeitsmarktes</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technologischem</a:t>
            </a:r>
            <a:r>
              <a:rPr lang="en-US" sz="2200" b="0" i="0" u="none" strike="noStrike" cap="none" dirty="0">
                <a:solidFill>
                  <a:srgbClr val="000000"/>
                </a:solidFill>
                <a:latin typeface="Poppins"/>
                <a:ea typeface="Poppins"/>
                <a:cs typeface="Poppins"/>
                <a:sym typeface="Poppins"/>
              </a:rPr>
              <a:t> Wandel und </a:t>
            </a:r>
            <a:r>
              <a:rPr lang="en-US" sz="2200" b="0" i="0" u="none" strike="noStrike" cap="none" dirty="0" err="1">
                <a:solidFill>
                  <a:srgbClr val="000000"/>
                </a:solidFill>
                <a:latin typeface="Poppins"/>
                <a:ea typeface="Poppins"/>
                <a:cs typeface="Poppins"/>
                <a:sym typeface="Poppins"/>
              </a:rPr>
              <a:t>sich</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verändernden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Bedürfnissen</a:t>
            </a:r>
            <a:r>
              <a:rPr lang="en-US" sz="2200" b="0" i="0" u="none" strike="noStrike" cap="none" dirty="0">
                <a:solidFill>
                  <a:srgbClr val="000000"/>
                </a:solidFill>
                <a:latin typeface="Poppins"/>
                <a:ea typeface="Poppins"/>
                <a:cs typeface="Poppins"/>
                <a:sym typeface="Poppins"/>
              </a:rPr>
              <a:t> der </a:t>
            </a:r>
            <a:r>
              <a:rPr lang="en-US" sz="2200" b="0" i="0" u="none" strike="noStrike" cap="none" dirty="0" err="1">
                <a:solidFill>
                  <a:srgbClr val="000000"/>
                </a:solidFill>
                <a:latin typeface="Poppins"/>
                <a:ea typeface="Poppins"/>
                <a:cs typeface="Poppins"/>
                <a:sym typeface="Poppins"/>
              </a:rPr>
              <a:t>Lernenden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geprägt</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sind</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bedeutet</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Führung</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Verbesserungsmöglichkeiten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zu</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erkennen</a:t>
            </a:r>
            <a:r>
              <a:rPr lang="en-US" sz="2200" b="0" i="0" u="none" strike="noStrike" cap="none" dirty="0">
                <a:solidFill>
                  <a:srgbClr val="000000"/>
                </a:solidFill>
                <a:latin typeface="Poppins"/>
                <a:ea typeface="Poppins"/>
                <a:cs typeface="Poppins"/>
                <a:sym typeface="Poppins"/>
              </a:rPr>
              <a:t> und </a:t>
            </a:r>
            <a:r>
              <a:rPr lang="en-US" sz="2200" b="0" i="0" u="none" strike="noStrike" cap="none" dirty="0" err="1">
                <a:solidFill>
                  <a:srgbClr val="000000"/>
                </a:solidFill>
                <a:latin typeface="Poppins"/>
                <a:ea typeface="Poppins"/>
                <a:cs typeface="Poppins"/>
                <a:sym typeface="Poppins"/>
              </a:rPr>
              <a:t>konstruktiv</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zu</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handeln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Führung</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wird</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durch</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strukturierte</a:t>
            </a:r>
            <a:r>
              <a:rPr lang="en-US" sz="2200" b="0" i="0" u="none" strike="noStrike" cap="none" dirty="0">
                <a:solidFill>
                  <a:srgbClr val="000000"/>
                </a:solidFill>
                <a:latin typeface="Poppins"/>
                <a:ea typeface="Poppins"/>
                <a:cs typeface="Poppins"/>
                <a:sym typeface="Poppins"/>
              </a:rPr>
              <a:t> Praxis und </a:t>
            </a:r>
            <a:r>
              <a:rPr lang="en-US" sz="2200" b="0" i="0" u="none" strike="noStrike" cap="none" dirty="0" err="1">
                <a:solidFill>
                  <a:srgbClr val="000000"/>
                </a:solidFill>
                <a:latin typeface="Poppins"/>
                <a:ea typeface="Poppins"/>
                <a:cs typeface="Poppins"/>
                <a:sym typeface="Poppins"/>
              </a:rPr>
              <a:t>Reflexion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gestärkt</a:t>
            </a:r>
            <a:r>
              <a:rPr lang="en-US" sz="2200" b="0" i="0" u="none" strike="noStrike" cap="none" dirty="0">
                <a:solidFill>
                  <a:srgbClr val="000000"/>
                </a:solidFill>
                <a:latin typeface="Poppins"/>
                <a:ea typeface="Poppins"/>
                <a:cs typeface="Poppins"/>
                <a:sym typeface="Poppins"/>
              </a:rPr>
              <a:t> und nicht </a:t>
            </a:r>
            <a:r>
              <a:rPr lang="en-US" sz="2200" b="0" i="0" u="none" strike="noStrike" cap="none" dirty="0" err="1">
                <a:solidFill>
                  <a:srgbClr val="000000"/>
                </a:solidFill>
                <a:latin typeface="Poppins"/>
                <a:ea typeface="Poppins"/>
                <a:cs typeface="Poppins"/>
                <a:sym typeface="Poppins"/>
              </a:rPr>
              <a:t>allein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durch</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Theorie</a:t>
            </a:r>
            <a:r>
              <a:rPr lang="en-US" sz="2200" b="0" i="0" u="none" strike="noStrike" cap="none" dirty="0">
                <a:solidFill>
                  <a:srgbClr val="000000"/>
                </a:solidFill>
                <a:latin typeface="Poppins"/>
                <a:ea typeface="Poppins"/>
                <a:cs typeface="Poppins"/>
                <a:sym typeface="Poppins"/>
              </a:rPr>
              <a:t>.</a:t>
            </a:r>
            <a:endParaRPr dirty="0"/>
          </a:p>
          <a:p>
            <a:pPr marL="0" marR="0" lvl="0" indent="0" algn="l" rtl="0">
              <a:lnSpc>
                <a:spcPct val="130009"/>
              </a:lnSpc>
              <a:spcBef>
                <a:spcPts val="0"/>
              </a:spcBef>
              <a:spcAft>
                <a:spcPts val="0"/>
              </a:spcAft>
              <a:buClr>
                <a:srgbClr val="000000"/>
              </a:buClr>
              <a:buSzPts val="2200"/>
              <a:buFont typeface="Arial"/>
              <a:buNone/>
            </a:pPr>
            <a:endParaRPr sz="22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200"/>
              <a:buFont typeface="Arial"/>
              <a:buNone/>
            </a:pPr>
            <a:r>
              <a:rPr lang="en-US" sz="2200" b="0" i="0" u="none" strike="noStrike" cap="none" dirty="0">
                <a:solidFill>
                  <a:srgbClr val="000000"/>
                </a:solidFill>
                <a:latin typeface="Poppins"/>
                <a:ea typeface="Poppins"/>
                <a:cs typeface="Poppins"/>
                <a:sym typeface="Poppins"/>
              </a:rPr>
              <a:t>Am Ende dieses </a:t>
            </a:r>
            <a:r>
              <a:rPr lang="en-US" sz="2200" b="0" i="0" u="none" strike="noStrike" cap="none" dirty="0" err="1">
                <a:solidFill>
                  <a:srgbClr val="000000"/>
                </a:solidFill>
                <a:latin typeface="Poppins"/>
                <a:ea typeface="Poppins"/>
                <a:cs typeface="Poppins"/>
                <a:sym typeface="Poppins"/>
              </a:rPr>
              <a:t>Moduls</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werden</a:t>
            </a:r>
            <a:r>
              <a:rPr lang="en-US" sz="2200" b="0" i="0" u="none" strike="noStrike" cap="none" dirty="0">
                <a:solidFill>
                  <a:srgbClr val="000000"/>
                </a:solidFill>
                <a:latin typeface="Poppins"/>
                <a:ea typeface="Poppins"/>
                <a:cs typeface="Poppins"/>
                <a:sym typeface="Poppins"/>
              </a:rPr>
              <a:t> Sie in der Lage sein, </a:t>
            </a:r>
            <a:r>
              <a:rPr lang="en-US" sz="2200" b="0" i="0" u="none" strike="noStrike" cap="none" dirty="0" err="1">
                <a:solidFill>
                  <a:srgbClr val="000000"/>
                </a:solidFill>
                <a:latin typeface="Poppins"/>
                <a:ea typeface="Poppins"/>
                <a:cs typeface="Poppins"/>
                <a:sym typeface="Poppins"/>
              </a:rPr>
              <a:t>Führung</a:t>
            </a:r>
            <a:r>
              <a:rPr lang="en-US" sz="2200" b="0" i="0" u="none" strike="noStrike" cap="none" dirty="0">
                <a:solidFill>
                  <a:srgbClr val="000000"/>
                </a:solidFill>
                <a:latin typeface="Poppins"/>
                <a:ea typeface="Poppins"/>
                <a:cs typeface="Poppins"/>
                <a:sym typeface="Poppins"/>
              </a:rPr>
              <a:t> und </a:t>
            </a:r>
            <a:r>
              <a:rPr lang="en-US" sz="2200" b="0" i="0" u="none" strike="noStrike" cap="none" dirty="0" err="1">
                <a:solidFill>
                  <a:srgbClr val="000000"/>
                </a:solidFill>
                <a:latin typeface="Poppins"/>
                <a:ea typeface="Poppins"/>
                <a:cs typeface="Poppins"/>
                <a:sym typeface="Poppins"/>
              </a:rPr>
              <a:t>Eigeninitiative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im</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Kontext</a:t>
            </a:r>
            <a:r>
              <a:rPr lang="en-US" sz="2200" b="0" i="0" u="none" strike="noStrike" cap="none" dirty="0">
                <a:solidFill>
                  <a:srgbClr val="000000"/>
                </a:solidFill>
                <a:latin typeface="Poppins"/>
                <a:ea typeface="Poppins"/>
                <a:cs typeface="Poppins"/>
                <a:sym typeface="Poppins"/>
              </a:rPr>
              <a:t> der </a:t>
            </a:r>
            <a:r>
              <a:rPr lang="en-US" sz="2200" b="0" i="0" u="none" strike="noStrike" cap="none" dirty="0" err="1">
                <a:solidFill>
                  <a:srgbClr val="000000"/>
                </a:solidFill>
                <a:latin typeface="Poppins"/>
                <a:ea typeface="Poppins"/>
                <a:cs typeface="Poppins"/>
                <a:sym typeface="Poppins"/>
              </a:rPr>
              <a:t>beruflichen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Bildung</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zu</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definieren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Verbesserungsmöglichkeiten</a:t>
            </a:r>
            <a:r>
              <a:rPr lang="en-US" sz="2200" b="0" i="0" u="none" strike="noStrike" cap="none" dirty="0">
                <a:solidFill>
                  <a:srgbClr val="000000"/>
                </a:solidFill>
                <a:latin typeface="Poppins"/>
                <a:ea typeface="Poppins"/>
                <a:cs typeface="Poppins"/>
                <a:sym typeface="Poppins"/>
              </a:rPr>
              <a:t> in </a:t>
            </a:r>
            <a:r>
              <a:rPr lang="en-US" sz="2200" b="0" i="0" u="none" strike="noStrike" cap="none" dirty="0" err="1">
                <a:solidFill>
                  <a:srgbClr val="000000"/>
                </a:solidFill>
                <a:latin typeface="Poppins"/>
                <a:ea typeface="Poppins"/>
                <a:cs typeface="Poppins"/>
                <a:sym typeface="Poppins"/>
              </a:rPr>
              <a:t>Ihrer</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eigenen</a:t>
            </a:r>
            <a:r>
              <a:rPr lang="en-US" sz="2200" b="0" i="0" u="none" strike="noStrike" cap="none" dirty="0">
                <a:solidFill>
                  <a:srgbClr val="000000"/>
                </a:solidFill>
                <a:latin typeface="Poppins"/>
                <a:ea typeface="Poppins"/>
                <a:cs typeface="Poppins"/>
                <a:sym typeface="Poppins"/>
              </a:rPr>
              <a:t> Praxis </a:t>
            </a:r>
            <a:r>
              <a:rPr lang="en-US" sz="2200" b="0" i="0" u="none" strike="noStrike" cap="none" dirty="0" err="1">
                <a:solidFill>
                  <a:srgbClr val="000000"/>
                </a:solidFill>
                <a:latin typeface="Poppins"/>
                <a:ea typeface="Poppins"/>
                <a:cs typeface="Poppins"/>
                <a:sym typeface="Poppins"/>
              </a:rPr>
              <a:t>zu</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identifizieren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strukturierte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Instrumente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anzuwenden</a:t>
            </a:r>
            <a:r>
              <a:rPr lang="en-US" sz="2200" b="0" i="0" u="none" strike="noStrike" cap="none" dirty="0">
                <a:solidFill>
                  <a:srgbClr val="000000"/>
                </a:solidFill>
                <a:latin typeface="Poppins"/>
                <a:ea typeface="Poppins"/>
                <a:cs typeface="Poppins"/>
                <a:sym typeface="Poppins"/>
              </a:rPr>
              <a:t>, um Ideen in die Tat </a:t>
            </a:r>
            <a:r>
              <a:rPr lang="en-US" sz="2200" b="0" i="0" u="none" strike="noStrike" cap="none" dirty="0" err="1">
                <a:solidFill>
                  <a:srgbClr val="000000"/>
                </a:solidFill>
                <a:latin typeface="Poppins"/>
                <a:ea typeface="Poppins"/>
                <a:cs typeface="Poppins"/>
                <a:sym typeface="Poppins"/>
              </a:rPr>
              <a:t>umzusetzen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coachingorientiertes</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Führungsverhalten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zu</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demonstrieren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kleine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Innovationsprojekte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oder</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arbeitgeberbezogene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Initiativen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zu</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konzipieren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sowie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Ihre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eigenen</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Führungsstärken</a:t>
            </a:r>
            <a:r>
              <a:rPr lang="en-US" sz="2200" b="0" i="0" u="none" strike="noStrike" cap="none" dirty="0">
                <a:solidFill>
                  <a:srgbClr val="000000"/>
                </a:solidFill>
                <a:latin typeface="Poppins"/>
                <a:ea typeface="Poppins"/>
                <a:cs typeface="Poppins"/>
                <a:sym typeface="Poppins"/>
              </a:rPr>
              <a:t> und </a:t>
            </a:r>
            <a:r>
              <a:rPr lang="en-US" sz="2200" b="0" i="0" u="none" strike="noStrike" cap="none" dirty="0" err="1">
                <a:solidFill>
                  <a:srgbClr val="000000"/>
                </a:solidFill>
                <a:latin typeface="Poppins"/>
                <a:ea typeface="Poppins"/>
                <a:cs typeface="Poppins"/>
                <a:sym typeface="Poppins"/>
              </a:rPr>
              <a:t>Entwicklungsbereiche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zu</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reflektieren</a:t>
            </a:r>
            <a:r>
              <a:rPr lang="en-US" sz="2200" b="0" i="0" u="none" strike="noStrike" cap="none" dirty="0">
                <a:solidFill>
                  <a:srgbClr val="000000"/>
                </a:solidFill>
                <a:latin typeface="Poppins"/>
                <a:ea typeface="Poppins"/>
                <a:cs typeface="Poppins"/>
                <a:sym typeface="Poppins"/>
              </a:rPr>
              <a:t>.</a:t>
            </a:r>
            <a:endParaRPr sz="2200" b="0" i="0" u="none" strike="noStrike" cap="none" dirty="0">
              <a:solidFill>
                <a:srgbClr val="000000"/>
              </a:solidFill>
              <a:latin typeface="Arial"/>
              <a:ea typeface="Arial"/>
              <a:cs typeface="Arial"/>
              <a:sym typeface="Arial"/>
            </a:endParaRPr>
          </a:p>
        </p:txBody>
      </p:sp>
      <p:sp>
        <p:nvSpPr>
          <p:cNvPr id="130" name="Google Shape;130;p23"/>
          <p:cNvSpPr txBox="1"/>
          <p:nvPr/>
        </p:nvSpPr>
        <p:spPr>
          <a:xfrm>
            <a:off x="6305028" y="539893"/>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Einführung</a:t>
            </a:r>
            <a:r>
              <a:rPr lang="en-US" sz="2800" b="1" i="0" u="none" strike="noStrike" cap="none" dirty="0">
                <a:solidFill>
                  <a:srgbClr val="000000"/>
                </a:solidFill>
                <a:latin typeface="Poppins"/>
                <a:ea typeface="Poppins"/>
                <a:cs typeface="Poppins"/>
                <a:sym typeface="Poppins"/>
              </a:rPr>
              <a:t> &amp; </a:t>
            </a:r>
            <a:r>
              <a:rPr lang="en-US" sz="2800" b="1" i="0" u="none" strike="noStrike" cap="none" dirty="0" err="1">
                <a:solidFill>
                  <a:srgbClr val="000000"/>
                </a:solidFill>
                <a:latin typeface="Poppins"/>
                <a:ea typeface="Poppins"/>
                <a:cs typeface="Poppins"/>
                <a:sym typeface="Poppins"/>
              </a:rPr>
              <a:t>Lernziele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Führung in der beruflichen Bildung ist auf Verbesserung ausgerichtet.</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Sie beinhaltet, Verantwortung zu übernehmen, anstatt auf Anweisungen zu warten, auf festgestellte Defizite zu reagieren, Kollegen konstruktiv zu beeinflussen und Innovationen auf die Bedürfnisse des Arbeitsmarktes abzustimmen.</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Zu den Führungsqualitäten gehören Eigeninitiative, konstruktiver Einfluss, Lösungsorientierung und Verantwortungsbewusstsein.</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Abschnitt 1: Führung in der beruflichen Bildung verstehen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Führungsverhalten in der beruflichen Bildung</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Führungs-</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Initiative</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Einfluss</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Lösungen</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Verantwortungsbewusstsein</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Eigeninitiative – </a:t>
            </a:r>
            <a:r>
              <a:rPr lang="en-US" sz="2400" b="0" i="0" u="none" strike="noStrike" cap="none">
                <a:solidFill>
                  <a:srgbClr val="333333"/>
                </a:solidFill>
                <a:latin typeface="Poppins"/>
                <a:ea typeface="Poppins"/>
                <a:cs typeface="Poppins"/>
                <a:sym typeface="Poppins"/>
              </a:rPr>
              <a:t>Chancen erkennen, bevor man darum gebeten wird</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Konstruktiver Einfluss – </a:t>
            </a:r>
            <a:r>
              <a:rPr lang="en-US" sz="2400" b="0" i="0" u="none" strike="noStrike" cap="none">
                <a:solidFill>
                  <a:srgbClr val="333333"/>
                </a:solidFill>
                <a:latin typeface="Poppins"/>
                <a:ea typeface="Poppins"/>
                <a:cs typeface="Poppins"/>
                <a:sym typeface="Poppins"/>
              </a:rPr>
              <a:t>andere zum Mitwirken ermutigen</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Lösungsorientierung – </a:t>
            </a:r>
            <a:r>
              <a:rPr lang="en-US" sz="2400" b="0" i="0" u="none" strike="noStrike" cap="none">
                <a:solidFill>
                  <a:srgbClr val="333333"/>
                </a:solidFill>
                <a:latin typeface="Poppins"/>
                <a:ea typeface="Poppins"/>
                <a:cs typeface="Poppins"/>
                <a:sym typeface="Poppins"/>
              </a:rPr>
              <a:t>praktikable Wege vorschlagen</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Verantwortungsbewusstsein – </a:t>
            </a:r>
            <a:r>
              <a:rPr lang="en-US" sz="2400" b="0" i="0" u="none" strike="noStrike" cap="none">
                <a:solidFill>
                  <a:srgbClr val="333333"/>
                </a:solidFill>
                <a:latin typeface="Poppins"/>
                <a:ea typeface="Poppins"/>
                <a:cs typeface="Poppins"/>
                <a:sym typeface="Poppins"/>
              </a:rPr>
              <a:t>Verantwortung für Ergebnisse übernehmen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a:off x="-1821361" y="4584074"/>
            <a:ext cx="21494542" cy="6357176"/>
            <a:chOff x="0" y="0"/>
            <a:chExt cx="5661114" cy="1674318"/>
          </a:xfrm>
        </p:grpSpPr>
        <p:sp>
          <p:nvSpPr>
            <p:cNvPr id="183" name="Google Shape;183;p26"/>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5" name="Google Shape;185;p26"/>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6" name="Google Shape;186;p26"/>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7" name="Google Shape;187;p26"/>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8" name="Google Shape;188;p26"/>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26"/>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26"/>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6"/>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26"/>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03" name="Google Shape;203;p26"/>
          <p:cNvGrpSpPr/>
          <p:nvPr/>
        </p:nvGrpSpPr>
        <p:grpSpPr>
          <a:xfrm>
            <a:off x="-1342907" y="9913239"/>
            <a:ext cx="20973813" cy="837562"/>
            <a:chOff x="0" y="-57150"/>
            <a:chExt cx="11607985" cy="463550"/>
          </a:xfrm>
        </p:grpSpPr>
        <p:sp>
          <p:nvSpPr>
            <p:cNvPr id="204" name="Google Shape;204;p26"/>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5" name="Google Shape;205;p26"/>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06" name="Google Shape;206;p26"/>
          <p:cNvGrpSpPr/>
          <p:nvPr/>
        </p:nvGrpSpPr>
        <p:grpSpPr>
          <a:xfrm>
            <a:off x="4131384" y="9913239"/>
            <a:ext cx="10025232" cy="837562"/>
            <a:chOff x="0" y="-57150"/>
            <a:chExt cx="5548478" cy="463550"/>
          </a:xfrm>
        </p:grpSpPr>
        <p:sp>
          <p:nvSpPr>
            <p:cNvPr id="207" name="Google Shape;207;p26"/>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p26"/>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09" name="Google Shape;209;p26"/>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Was Führung in der beruflichen Bildung bedeutet</a:t>
            </a:r>
            <a:endParaRPr sz="1400" b="0" i="0" u="none" strike="noStrike" cap="none">
              <a:solidFill>
                <a:srgbClr val="000000"/>
              </a:solidFill>
              <a:latin typeface="Arial"/>
              <a:ea typeface="Arial"/>
              <a:cs typeface="Arial"/>
              <a:sym typeface="Arial"/>
            </a:endParaRPr>
          </a:p>
        </p:txBody>
      </p:sp>
      <p:sp>
        <p:nvSpPr>
          <p:cNvPr id="210" name="Google Shape;210;p26"/>
          <p:cNvSpPr txBox="1"/>
          <p:nvPr/>
        </p:nvSpPr>
        <p:spPr>
          <a:xfrm>
            <a:off x="1028700"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Verantwortung übernehmen, anstatt auf Anweisungen zu warten.</a:t>
            </a:r>
            <a:endParaRPr sz="1400" b="0" i="0" u="none" strike="noStrike" cap="none">
              <a:solidFill>
                <a:srgbClr val="000000"/>
              </a:solidFill>
              <a:latin typeface="Arial"/>
              <a:ea typeface="Arial"/>
              <a:cs typeface="Arial"/>
              <a:sym typeface="Arial"/>
            </a:endParaRPr>
          </a:p>
        </p:txBody>
      </p:sp>
      <p:sp>
        <p:nvSpPr>
          <p:cNvPr id="211" name="Google Shape;211;p26"/>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Verantwortung</a:t>
            </a:r>
            <a:endParaRPr sz="1400" b="0" i="0" u="none" strike="noStrike" cap="none">
              <a:solidFill>
                <a:srgbClr val="000000"/>
              </a:solidFill>
              <a:latin typeface="Arial"/>
              <a:ea typeface="Arial"/>
              <a:cs typeface="Arial"/>
              <a:sym typeface="Arial"/>
            </a:endParaRPr>
          </a:p>
        </p:txBody>
      </p:sp>
      <p:sp>
        <p:nvSpPr>
          <p:cNvPr id="212" name="Google Shape;212;p26"/>
          <p:cNvSpPr txBox="1"/>
          <p:nvPr/>
        </p:nvSpPr>
        <p:spPr>
          <a:xfrm>
            <a:off x="5201666" y="6994725"/>
            <a:ext cx="3713796" cy="3651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Erkannte Lücken schließen.</a:t>
            </a:r>
            <a:endParaRPr sz="1400" b="0" i="0" u="none" strike="noStrike" cap="none">
              <a:solidFill>
                <a:srgbClr val="000000"/>
              </a:solidFill>
              <a:latin typeface="Arial"/>
              <a:ea typeface="Arial"/>
              <a:cs typeface="Arial"/>
              <a:sym typeface="Arial"/>
            </a:endParaRPr>
          </a:p>
        </p:txBody>
      </p:sp>
      <p:sp>
        <p:nvSpPr>
          <p:cNvPr id="213" name="Google Shape;213;p26"/>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Lücken erkennen</a:t>
            </a:r>
            <a:endParaRPr sz="1400" b="0" i="0" u="none" strike="noStrike" cap="none">
              <a:solidFill>
                <a:srgbClr val="000000"/>
              </a:solidFill>
              <a:latin typeface="Arial"/>
              <a:ea typeface="Arial"/>
              <a:cs typeface="Arial"/>
              <a:sym typeface="Arial"/>
            </a:endParaRPr>
          </a:p>
        </p:txBody>
      </p:sp>
      <p:sp>
        <p:nvSpPr>
          <p:cNvPr id="214" name="Google Shape;214;p26"/>
          <p:cNvSpPr txBox="1"/>
          <p:nvPr/>
        </p:nvSpPr>
        <p:spPr>
          <a:xfrm>
            <a:off x="9373585"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Kollegen konstruktiv beeinflussen.</a:t>
            </a:r>
            <a:endParaRPr sz="1400" b="0" i="0" u="none" strike="noStrike" cap="none">
              <a:solidFill>
                <a:srgbClr val="000000"/>
              </a:solidFill>
              <a:latin typeface="Arial"/>
              <a:ea typeface="Arial"/>
              <a:cs typeface="Arial"/>
              <a:sym typeface="Arial"/>
            </a:endParaRPr>
          </a:p>
        </p:txBody>
      </p:sp>
      <p:sp>
        <p:nvSpPr>
          <p:cNvPr id="215" name="Google Shape;215;p26"/>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Einfluss auf Kollegen</a:t>
            </a:r>
            <a:endParaRPr sz="1400" b="0" i="0" u="none" strike="noStrike" cap="none">
              <a:solidFill>
                <a:srgbClr val="000000"/>
              </a:solidFill>
              <a:latin typeface="Arial"/>
              <a:ea typeface="Arial"/>
              <a:cs typeface="Arial"/>
              <a:sym typeface="Arial"/>
            </a:endParaRPr>
          </a:p>
        </p:txBody>
      </p:sp>
      <p:sp>
        <p:nvSpPr>
          <p:cNvPr id="216" name="Google Shape;216;p26"/>
          <p:cNvSpPr txBox="1"/>
          <p:nvPr/>
        </p:nvSpPr>
        <p:spPr>
          <a:xfrm>
            <a:off x="13545504" y="6994725"/>
            <a:ext cx="3713796" cy="7302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Innovation an die Bedürfnisse des Arbeitsmarktes anpassen.</a:t>
            </a:r>
            <a:endParaRPr sz="1400" b="0" i="0" u="none" strike="noStrike" cap="none">
              <a:solidFill>
                <a:srgbClr val="000000"/>
              </a:solidFill>
              <a:latin typeface="Arial"/>
              <a:ea typeface="Arial"/>
              <a:cs typeface="Arial"/>
              <a:sym typeface="Arial"/>
            </a:endParaRPr>
          </a:p>
        </p:txBody>
      </p:sp>
      <p:sp>
        <p:nvSpPr>
          <p:cNvPr id="217" name="Google Shape;217;p26"/>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Anpassung an den Arbeitsmarkt</a:t>
            </a:r>
            <a:endParaRPr sz="1400" b="0" i="0" u="none" strike="noStrike" cap="none">
              <a:solidFill>
                <a:srgbClr val="000000"/>
              </a:solidFill>
              <a:latin typeface="Arial"/>
              <a:ea typeface="Arial"/>
              <a:cs typeface="Arial"/>
              <a:sym typeface="Arial"/>
            </a:endParaRPr>
          </a:p>
        </p:txBody>
      </p:sp>
      <p:sp>
        <p:nvSpPr>
          <p:cNvPr id="218" name="Google Shape;218;p26"/>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9" name="Google Shape;219;p26"/>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27"/>
          <p:cNvPicPr preferRelativeResize="0"/>
          <p:nvPr/>
        </p:nvPicPr>
        <p:blipFill rotWithShape="1">
          <a:blip r:embed="rId3">
            <a:alphaModFix/>
          </a:blip>
          <a:srcRect l="31778" t="-77" r="416" b="77"/>
          <a:stretch/>
        </p:blipFill>
        <p:spPr>
          <a:xfrm>
            <a:off x="13619150" y="-2664"/>
            <a:ext cx="4650139" cy="10287000"/>
          </a:xfrm>
          <a:prstGeom prst="rect">
            <a:avLst/>
          </a:prstGeom>
          <a:noFill/>
          <a:ln>
            <a:noFill/>
          </a:ln>
        </p:spPr>
      </p:pic>
      <p:sp>
        <p:nvSpPr>
          <p:cNvPr id="225" name="Google Shape;225;p27"/>
          <p:cNvSpPr/>
          <p:nvPr/>
        </p:nvSpPr>
        <p:spPr>
          <a:xfrm>
            <a:off x="9928866" y="132017"/>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6" name="Google Shape;226;p27"/>
          <p:cNvSpPr/>
          <p:nvPr/>
        </p:nvSpPr>
        <p:spPr>
          <a:xfrm rot="-4773720">
            <a:off x="5865177" y="3155721"/>
            <a:ext cx="12676724" cy="3970230"/>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7" name="Google Shape;227;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8" name="Google Shape;228;p27"/>
          <p:cNvSpPr txBox="1"/>
          <p:nvPr/>
        </p:nvSpPr>
        <p:spPr>
          <a:xfrm>
            <a:off x="396590" y="1044835"/>
            <a:ext cx="9472498" cy="7201972"/>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Führung</a:t>
            </a:r>
            <a:r>
              <a:rPr lang="en-US" sz="2400" b="0" i="0" u="none" strike="noStrike" cap="none" dirty="0">
                <a:solidFill>
                  <a:srgbClr val="000000"/>
                </a:solidFill>
                <a:latin typeface="Poppins"/>
                <a:ea typeface="Poppins"/>
                <a:cs typeface="Poppins"/>
                <a:sym typeface="Poppins"/>
              </a:rPr>
              <a:t> in der </a:t>
            </a:r>
            <a:r>
              <a:rPr lang="en-US" sz="2400" b="0" i="0" u="none" strike="noStrike" cap="none" dirty="0" err="1">
                <a:solidFill>
                  <a:srgbClr val="000000"/>
                </a:solidFill>
                <a:latin typeface="Poppins"/>
                <a:ea typeface="Poppins"/>
                <a:cs typeface="Poppins"/>
                <a:sym typeface="Poppins"/>
              </a:rPr>
              <a:t>beruflichen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Bildung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erfolgt</a:t>
            </a:r>
            <a:r>
              <a:rPr lang="en-US" sz="2400" b="0" i="0" u="none" strike="noStrike" cap="none" dirty="0">
                <a:solidFill>
                  <a:srgbClr val="000000"/>
                </a:solidFill>
                <a:latin typeface="Poppins"/>
                <a:ea typeface="Poppins"/>
                <a:cs typeface="Poppins"/>
                <a:sym typeface="Poppins"/>
              </a:rPr>
              <a:t> oft </a:t>
            </a:r>
            <a:r>
              <a:rPr lang="en-US" sz="2400" b="0" i="0" u="none" strike="noStrike" cap="none" dirty="0" err="1">
                <a:solidFill>
                  <a:srgbClr val="000000"/>
                </a:solidFill>
                <a:latin typeface="Poppins"/>
                <a:ea typeface="Poppins"/>
                <a:cs typeface="Poppins"/>
                <a:sym typeface="Poppins"/>
              </a:rPr>
              <a:t>eher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durch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Einflussnahme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durch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Autorität</a:t>
            </a:r>
            <a:r>
              <a:rPr lang="en-US" sz="2400" b="0" i="0" u="none" strike="noStrike" cap="none" dirty="0">
                <a:solidFill>
                  <a:srgbClr val="000000"/>
                </a:solidFill>
                <a:latin typeface="Poppins"/>
                <a:ea typeface="Poppins"/>
                <a:cs typeface="Poppins"/>
                <a:sym typeface="Poppins"/>
              </a:rPr>
              <a:t>. Viele </a:t>
            </a:r>
            <a:r>
              <a:rPr lang="en-US" sz="2400" b="0" i="0" u="none" strike="noStrike" cap="none" dirty="0" err="1">
                <a:solidFill>
                  <a:srgbClr val="000000"/>
                </a:solidFill>
                <a:latin typeface="Poppins"/>
                <a:ea typeface="Poppins"/>
                <a:cs typeface="Poppins"/>
                <a:sym typeface="Poppins"/>
              </a:rPr>
              <a:t>Verbesserungen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entstehen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wenn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Lehrkräfte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Kollegen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Auszubildende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oder</a:t>
            </a:r>
            <a:r>
              <a:rPr lang="en-US" sz="2400" b="0" i="0" u="none" strike="noStrike" cap="none" dirty="0">
                <a:solidFill>
                  <a:srgbClr val="000000"/>
                </a:solidFill>
                <a:latin typeface="Poppins"/>
                <a:ea typeface="Poppins"/>
                <a:cs typeface="Poppins"/>
                <a:sym typeface="Poppins"/>
              </a:rPr>
              <a:t> Teams </a:t>
            </a:r>
            <a:r>
              <a:rPr lang="en-US" sz="2400" b="0" i="0" u="none" strike="noStrike" cap="none" dirty="0" err="1">
                <a:solidFill>
                  <a:srgbClr val="000000"/>
                </a:solidFill>
                <a:latin typeface="Poppins"/>
                <a:ea typeface="Poppins"/>
                <a:cs typeface="Poppins"/>
                <a:sym typeface="Poppins"/>
              </a:rPr>
              <a:t>dabei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unterstützen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eigene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Lösungen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entwickeln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anstatt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ihnen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Anweisungen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zu</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geben</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dirty="0" err="1">
                <a:solidFill>
                  <a:srgbClr val="000000"/>
                </a:solidFill>
                <a:latin typeface="Poppins"/>
                <a:ea typeface="Poppins"/>
                <a:cs typeface="Poppins"/>
                <a:sym typeface="Poppins"/>
              </a:rPr>
              <a:t>Anstatt</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zu</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sagen</a:t>
            </a:r>
            <a:r>
              <a:rPr lang="en-US" sz="2400" b="1" i="0" u="none" strike="noStrike" cap="none" dirty="0">
                <a:solidFill>
                  <a:srgbClr val="000000"/>
                </a:solidFill>
                <a:latin typeface="Poppins"/>
                <a:ea typeface="Poppins"/>
                <a:cs typeface="Poppins"/>
                <a:sym typeface="Poppins"/>
              </a:rPr>
              <a:t>: „Das </a:t>
            </a:r>
            <a:r>
              <a:rPr lang="en-US" sz="2400" b="1" i="0" u="none" strike="noStrike" cap="none" dirty="0" err="1">
                <a:solidFill>
                  <a:srgbClr val="000000"/>
                </a:solidFill>
                <a:latin typeface="Poppins"/>
                <a:ea typeface="Poppins"/>
                <a:cs typeface="Poppins"/>
                <a:sym typeface="Poppins"/>
              </a:rPr>
              <a:t>solltest</a:t>
            </a:r>
            <a:r>
              <a:rPr lang="en-US" sz="2400" b="1" i="0" u="none" strike="noStrike" cap="none" dirty="0">
                <a:solidFill>
                  <a:srgbClr val="000000"/>
                </a:solidFill>
                <a:latin typeface="Poppins"/>
                <a:ea typeface="Poppins"/>
                <a:cs typeface="Poppins"/>
                <a:sym typeface="Poppins"/>
              </a:rPr>
              <a:t> du tun“, </a:t>
            </a:r>
            <a:r>
              <a:rPr lang="en-US" sz="2400" b="1" i="0" u="none" strike="noStrike" cap="none" dirty="0" err="1">
                <a:solidFill>
                  <a:srgbClr val="000000"/>
                </a:solidFill>
                <a:latin typeface="Poppins"/>
                <a:ea typeface="Poppins"/>
                <a:cs typeface="Poppins"/>
                <a:sym typeface="Poppins"/>
              </a:rPr>
              <a:t>fragt</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eine</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coachingorientierte</a:t>
            </a:r>
            <a:r>
              <a:rPr lang="en-US" sz="2400" b="1" i="0" u="none" strike="noStrike" cap="none" dirty="0">
                <a:solidFill>
                  <a:srgbClr val="000000"/>
                </a:solidFill>
                <a:latin typeface="Poppins"/>
                <a:ea typeface="Poppins"/>
                <a:cs typeface="Poppins"/>
                <a:sym typeface="Poppins"/>
              </a:rPr>
              <a:t> </a:t>
            </a:r>
            <a:r>
              <a:rPr lang="en-US" sz="2400" b="1" i="0" u="none" strike="noStrike" cap="none" dirty="0" err="1">
                <a:solidFill>
                  <a:srgbClr val="000000"/>
                </a:solidFill>
                <a:latin typeface="Poppins"/>
                <a:ea typeface="Poppins"/>
                <a:cs typeface="Poppins"/>
                <a:sym typeface="Poppins"/>
              </a:rPr>
              <a:t>Führungskraft</a:t>
            </a:r>
            <a:r>
              <a:rPr lang="en-US" sz="2400" b="1"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Welches </a:t>
            </a:r>
            <a:r>
              <a:rPr lang="en-US" sz="2400" b="0" i="0" u="none" strike="noStrike" cap="none" dirty="0" err="1">
                <a:solidFill>
                  <a:srgbClr val="000000"/>
                </a:solidFill>
                <a:latin typeface="Poppins"/>
                <a:ea typeface="Poppins"/>
                <a:cs typeface="Poppins"/>
                <a:sym typeface="Poppins"/>
              </a:rPr>
              <a:t>Ergebnis</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möchtest</a:t>
            </a:r>
            <a:r>
              <a:rPr lang="en-US" sz="2400" b="0" i="0" u="none" strike="noStrike" cap="none" dirty="0">
                <a:solidFill>
                  <a:srgbClr val="000000"/>
                </a:solidFill>
                <a:latin typeface="Poppins"/>
                <a:ea typeface="Poppins"/>
                <a:cs typeface="Poppins"/>
                <a:sym typeface="Poppins"/>
              </a:rPr>
              <a:t> du </a:t>
            </a:r>
            <a:r>
              <a:rPr lang="en-US" sz="2400" b="0" i="0" u="none" strike="noStrike" cap="none" dirty="0" err="1">
                <a:solidFill>
                  <a:srgbClr val="000000"/>
                </a:solidFill>
                <a:latin typeface="Poppins"/>
                <a:ea typeface="Poppins"/>
                <a:cs typeface="Poppins"/>
                <a:sym typeface="Poppins"/>
              </a:rPr>
              <a:t>erreichen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Welche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Optionen</a:t>
            </a:r>
            <a:r>
              <a:rPr lang="en-US" sz="2400" b="0" i="0" u="none" strike="noStrike" cap="none" dirty="0">
                <a:solidFill>
                  <a:srgbClr val="000000"/>
                </a:solidFill>
                <a:latin typeface="Poppins"/>
                <a:ea typeface="Poppins"/>
                <a:cs typeface="Poppins"/>
                <a:sym typeface="Poppins"/>
              </a:rPr>
              <a:t> hast du in </a:t>
            </a:r>
            <a:r>
              <a:rPr lang="en-US" sz="2400" b="0" i="0" u="none" strike="noStrike" cap="none" dirty="0" err="1">
                <a:solidFill>
                  <a:srgbClr val="000000"/>
                </a:solidFill>
                <a:latin typeface="Poppins"/>
                <a:ea typeface="Poppins"/>
                <a:cs typeface="Poppins"/>
                <a:sym typeface="Poppins"/>
              </a:rPr>
              <a:t>Betracht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gezogen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Was </a:t>
            </a:r>
            <a:r>
              <a:rPr lang="en-US" sz="2400" b="0" i="0" u="none" strike="noStrike" cap="none" dirty="0" err="1">
                <a:solidFill>
                  <a:srgbClr val="000000"/>
                </a:solidFill>
                <a:latin typeface="Poppins"/>
                <a:ea typeface="Poppins"/>
                <a:cs typeface="Poppins"/>
                <a:sym typeface="Poppins"/>
              </a:rPr>
              <a:t>ist</a:t>
            </a:r>
            <a:r>
              <a:rPr lang="en-US" sz="2400" b="0" i="0" u="none" strike="noStrike" cap="none" dirty="0">
                <a:solidFill>
                  <a:srgbClr val="000000"/>
                </a:solidFill>
                <a:latin typeface="Poppins"/>
                <a:ea typeface="Poppins"/>
                <a:cs typeface="Poppins"/>
                <a:sym typeface="Poppins"/>
              </a:rPr>
              <a:t> der </a:t>
            </a:r>
            <a:r>
              <a:rPr lang="en-US" sz="2400" b="0" i="0" u="none" strike="noStrike" cap="none" dirty="0" err="1">
                <a:solidFill>
                  <a:srgbClr val="000000"/>
                </a:solidFill>
                <a:latin typeface="Poppins"/>
                <a:ea typeface="Poppins"/>
                <a:cs typeface="Poppins"/>
                <a:sym typeface="Poppins"/>
              </a:rPr>
              <a:t>kleinste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nächste</a:t>
            </a:r>
            <a:r>
              <a:rPr lang="en-US" sz="2400" b="0" i="0" u="none" strike="noStrike" cap="none" dirty="0">
                <a:solidFill>
                  <a:srgbClr val="000000"/>
                </a:solidFill>
                <a:latin typeface="Poppins"/>
                <a:ea typeface="Poppins"/>
                <a:cs typeface="Poppins"/>
                <a:sym typeface="Poppins"/>
              </a:rPr>
              <a:t> Schritt, den du </a:t>
            </a:r>
            <a:r>
              <a:rPr lang="en-US" sz="2400" b="0" i="0" u="none" strike="noStrike" cap="none" dirty="0" err="1">
                <a:solidFill>
                  <a:srgbClr val="000000"/>
                </a:solidFill>
                <a:latin typeface="Poppins"/>
                <a:ea typeface="Poppins"/>
                <a:cs typeface="Poppins"/>
                <a:sym typeface="Poppins"/>
              </a:rPr>
              <a:t>ausprobieren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könntest</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Was </a:t>
            </a:r>
            <a:r>
              <a:rPr lang="en-US" sz="2400" b="0" i="0" u="none" strike="noStrike" cap="none" dirty="0" err="1">
                <a:solidFill>
                  <a:srgbClr val="000000"/>
                </a:solidFill>
                <a:latin typeface="Poppins"/>
                <a:ea typeface="Poppins"/>
                <a:cs typeface="Poppins"/>
                <a:sym typeface="Poppins"/>
              </a:rPr>
              <a:t>könnte</a:t>
            </a:r>
            <a:r>
              <a:rPr lang="en-US" sz="2400" b="0" i="0" u="none" strike="noStrike" cap="none" dirty="0">
                <a:solidFill>
                  <a:srgbClr val="000000"/>
                </a:solidFill>
                <a:latin typeface="Poppins"/>
                <a:ea typeface="Poppins"/>
                <a:cs typeface="Poppins"/>
                <a:sym typeface="Poppins"/>
              </a:rPr>
              <a:t> den Fortschritt </a:t>
            </a:r>
            <a:r>
              <a:rPr lang="en-US" sz="2400" b="0" i="0" u="none" strike="noStrike" cap="none" dirty="0" err="1">
                <a:solidFill>
                  <a:srgbClr val="000000"/>
                </a:solidFill>
                <a:latin typeface="Poppins"/>
                <a:ea typeface="Poppins"/>
                <a:cs typeface="Poppins"/>
                <a:sym typeface="Poppins"/>
              </a:rPr>
              <a:t>behindern</a:t>
            </a:r>
            <a:r>
              <a:rPr lang="en-US" sz="2400" b="0" i="0" u="none" strike="noStrike" cap="none" dirty="0">
                <a:solidFill>
                  <a:srgbClr val="000000"/>
                </a:solidFill>
                <a:latin typeface="Poppins"/>
                <a:ea typeface="Poppins"/>
                <a:cs typeface="Poppins"/>
                <a:sym typeface="Poppins"/>
              </a:rPr>
              <a:t>?</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Welche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Unterstützung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würde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dir</a:t>
            </a:r>
            <a:r>
              <a:rPr lang="en-US" sz="2400" b="0" i="0" u="none" strike="noStrike" cap="none" dirty="0">
                <a:solidFill>
                  <a:srgbClr val="000000"/>
                </a:solidFill>
                <a:latin typeface="Poppins"/>
                <a:ea typeface="Poppins"/>
                <a:cs typeface="Poppins"/>
                <a:sym typeface="Poppins"/>
              </a:rPr>
              <a:t> das </a:t>
            </a:r>
            <a:r>
              <a:rPr lang="en-US" sz="2400" b="0" i="0" u="none" strike="noStrike" cap="none" dirty="0" err="1">
                <a:solidFill>
                  <a:srgbClr val="000000"/>
                </a:solidFill>
                <a:latin typeface="Poppins"/>
                <a:ea typeface="Poppins"/>
                <a:cs typeface="Poppins"/>
                <a:sym typeface="Poppins"/>
              </a:rPr>
              <a:t>erleichtern</a:t>
            </a:r>
            <a:r>
              <a:rPr lang="en-US" sz="2400" b="0" i="0" u="none" strike="noStrike" cap="none" dirty="0">
                <a:solidFill>
                  <a:srgbClr val="000000"/>
                </a:solidFill>
                <a:latin typeface="Poppins"/>
                <a:ea typeface="Poppins"/>
                <a:cs typeface="Poppins"/>
                <a:sym typeface="Poppins"/>
              </a:rPr>
              <a:t>?</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Dadurch</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wird</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Verantwortung</a:t>
            </a:r>
            <a:r>
              <a:rPr lang="en-US" sz="2400" b="0" i="0" u="none" strike="noStrike" cap="none" dirty="0">
                <a:solidFill>
                  <a:srgbClr val="000000"/>
                </a:solidFill>
                <a:latin typeface="Poppins"/>
                <a:ea typeface="Poppins"/>
                <a:cs typeface="Poppins"/>
                <a:sym typeface="Poppins"/>
              </a:rPr>
              <a:t> auf die Person </a:t>
            </a:r>
            <a:r>
              <a:rPr lang="en-US" sz="2400" b="0" i="0" u="none" strike="noStrike" cap="none" dirty="0" err="1">
                <a:solidFill>
                  <a:srgbClr val="000000"/>
                </a:solidFill>
                <a:latin typeface="Poppins"/>
                <a:ea typeface="Poppins"/>
                <a:cs typeface="Poppins"/>
                <a:sym typeface="Poppins"/>
              </a:rPr>
              <a:t>verlagert</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die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Maßnahmen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ergreift</a:t>
            </a:r>
            <a:r>
              <a:rPr lang="en-US" sz="2400" b="0" i="0" u="none" strike="noStrike" cap="none" dirty="0">
                <a:solidFill>
                  <a:srgbClr val="000000"/>
                </a:solidFill>
                <a:latin typeface="Poppins"/>
                <a:ea typeface="Poppins"/>
                <a:cs typeface="Poppins"/>
                <a:sym typeface="Poppins"/>
              </a:rPr>
              <a:t>. Coaching-</a:t>
            </a:r>
            <a:r>
              <a:rPr lang="en-US" sz="2400" b="0" i="0" u="none" strike="noStrike" cap="none" dirty="0" err="1">
                <a:solidFill>
                  <a:srgbClr val="000000"/>
                </a:solidFill>
                <a:latin typeface="Poppins"/>
                <a:ea typeface="Poppins"/>
                <a:cs typeface="Poppins"/>
                <a:sym typeface="Poppins"/>
              </a:rPr>
              <a:t>basierte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Führung</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stärkt</a:t>
            </a:r>
            <a:r>
              <a:rPr lang="en-US" sz="2400" b="0" i="0" u="none" strike="noStrike" cap="none" dirty="0">
                <a:solidFill>
                  <a:srgbClr val="000000"/>
                </a:solidFill>
                <a:latin typeface="Poppins"/>
                <a:ea typeface="Poppins"/>
                <a:cs typeface="Poppins"/>
                <a:sym typeface="Poppins"/>
              </a:rPr>
              <a:t> die </a:t>
            </a:r>
            <a:r>
              <a:rPr lang="en-US" sz="2400" b="0" i="0" u="none" strike="noStrike" cap="none" dirty="0" err="1">
                <a:solidFill>
                  <a:srgbClr val="000000"/>
                </a:solidFill>
                <a:latin typeface="Poppins"/>
                <a:ea typeface="Poppins"/>
                <a:cs typeface="Poppins"/>
                <a:sym typeface="Poppins"/>
              </a:rPr>
              <a:t>Eigeninitiative</a:t>
            </a:r>
            <a:r>
              <a:rPr lang="en-US" sz="2400" b="0" i="0" u="none" strike="noStrike" cap="none" dirty="0">
                <a:solidFill>
                  <a:srgbClr val="000000"/>
                </a:solidFill>
                <a:latin typeface="Poppins"/>
                <a:ea typeface="Poppins"/>
                <a:cs typeface="Poppins"/>
                <a:sym typeface="Poppins"/>
              </a:rPr>
              <a:t> in </a:t>
            </a:r>
            <a:r>
              <a:rPr lang="en-US" sz="2400" b="0" i="0" u="none" strike="noStrike" cap="none" dirty="0" err="1">
                <a:solidFill>
                  <a:srgbClr val="000000"/>
                </a:solidFill>
                <a:latin typeface="Poppins"/>
                <a:ea typeface="Poppins"/>
                <a:cs typeface="Poppins"/>
                <a:sym typeface="Poppins"/>
              </a:rPr>
              <a:t>einer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gesamten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Abteilung</a:t>
            </a:r>
            <a:r>
              <a:rPr lang="en-US" sz="2400" b="0" i="0" u="none" strike="noStrike" cap="none" dirty="0">
                <a:solidFill>
                  <a:srgbClr val="000000"/>
                </a:solidFill>
                <a:latin typeface="Poppins"/>
                <a:ea typeface="Poppins"/>
                <a:cs typeface="Poppins"/>
                <a:sym typeface="Poppins"/>
              </a:rPr>
              <a:t>, da </a:t>
            </a:r>
            <a:r>
              <a:rPr lang="en-US" sz="2400" b="0" i="0" u="none" strike="noStrike" cap="none" dirty="0" err="1">
                <a:solidFill>
                  <a:srgbClr val="000000"/>
                </a:solidFill>
                <a:latin typeface="Poppins"/>
                <a:ea typeface="Poppins"/>
                <a:cs typeface="Poppins"/>
                <a:sym typeface="Poppins"/>
              </a:rPr>
              <a:t>sie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Fähigkeiten</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aufbaut</a:t>
            </a:r>
            <a:r>
              <a:rPr lang="en-US" sz="2400" b="0" i="0" u="none" strike="noStrike" cap="none" dirty="0">
                <a:solidFill>
                  <a:srgbClr val="000000"/>
                </a:solidFill>
                <a:latin typeface="Poppins"/>
                <a:ea typeface="Poppins"/>
                <a:cs typeface="Poppins"/>
                <a:sym typeface="Poppins"/>
              </a:rPr>
              <a:t> und </a:t>
            </a:r>
            <a:r>
              <a:rPr lang="en-US" sz="2400" b="0" i="0" u="none" strike="noStrike" cap="none" dirty="0" err="1">
                <a:solidFill>
                  <a:srgbClr val="000000"/>
                </a:solidFill>
                <a:latin typeface="Poppins"/>
                <a:ea typeface="Poppins"/>
                <a:cs typeface="Poppins"/>
                <a:sym typeface="Poppins"/>
              </a:rPr>
              <a:t>keine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Abhängigkeit</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schafft</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229" name="Google Shape;229;p27"/>
          <p:cNvSpPr txBox="1"/>
          <p:nvPr/>
        </p:nvSpPr>
        <p:spPr>
          <a:xfrm>
            <a:off x="353491" y="543751"/>
            <a:ext cx="9444336"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dirty="0" err="1">
                <a:solidFill>
                  <a:srgbClr val="000000"/>
                </a:solidFill>
                <a:latin typeface="Poppins"/>
                <a:ea typeface="Poppins"/>
                <a:cs typeface="Poppins"/>
                <a:sym typeface="Poppins"/>
              </a:rPr>
              <a:t>Abschnitt</a:t>
            </a:r>
            <a:r>
              <a:rPr lang="en-US" sz="2600" b="1" i="0" u="none" strike="noStrike" cap="none" dirty="0">
                <a:solidFill>
                  <a:srgbClr val="000000"/>
                </a:solidFill>
                <a:latin typeface="Poppins"/>
                <a:ea typeface="Poppins"/>
                <a:cs typeface="Poppins"/>
                <a:sym typeface="Poppins"/>
              </a:rPr>
              <a:t> 2: Coaching und Mentoring </a:t>
            </a:r>
            <a:r>
              <a:rPr lang="en-US" sz="2600" b="1" i="0" u="none" strike="noStrike" cap="none" dirty="0" err="1">
                <a:solidFill>
                  <a:srgbClr val="000000"/>
                </a:solidFill>
                <a:latin typeface="Poppins"/>
                <a:ea typeface="Poppins"/>
                <a:cs typeface="Poppins"/>
                <a:sym typeface="Poppins"/>
              </a:rPr>
              <a:t>als</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Führungsstil</a:t>
            </a:r>
            <a:endParaRPr sz="1400" b="0" i="0" u="none" strike="noStrike" cap="none" dirty="0">
              <a:solidFill>
                <a:srgbClr val="000000"/>
              </a:solidFill>
              <a:latin typeface="Arial"/>
              <a:ea typeface="Arial"/>
              <a:cs typeface="Arial"/>
              <a:sym typeface="Arial"/>
            </a:endParaRPr>
          </a:p>
        </p:txBody>
      </p:sp>
      <p:grpSp>
        <p:nvGrpSpPr>
          <p:cNvPr id="230" name="Google Shape;230;p27"/>
          <p:cNvGrpSpPr/>
          <p:nvPr/>
        </p:nvGrpSpPr>
        <p:grpSpPr>
          <a:xfrm>
            <a:off x="11279555" y="946396"/>
            <a:ext cx="857867" cy="857867"/>
            <a:chOff x="0" y="0"/>
            <a:chExt cx="812800" cy="812800"/>
          </a:xfrm>
        </p:grpSpPr>
        <p:sp>
          <p:nvSpPr>
            <p:cNvPr id="231" name="Google Shape;231;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33" name="Google Shape;233;p27"/>
          <p:cNvGrpSpPr/>
          <p:nvPr/>
        </p:nvGrpSpPr>
        <p:grpSpPr>
          <a:xfrm>
            <a:off x="10765440" y="2226096"/>
            <a:ext cx="604566" cy="604566"/>
            <a:chOff x="0" y="0"/>
            <a:chExt cx="812800" cy="812800"/>
          </a:xfrm>
        </p:grpSpPr>
        <p:sp>
          <p:nvSpPr>
            <p:cNvPr id="234" name="Google Shape;234;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36" name="Google Shape;236;p27"/>
          <p:cNvGrpSpPr/>
          <p:nvPr/>
        </p:nvGrpSpPr>
        <p:grpSpPr>
          <a:xfrm>
            <a:off x="11590531" y="681913"/>
            <a:ext cx="637633" cy="637633"/>
            <a:chOff x="0" y="0"/>
            <a:chExt cx="812800" cy="812800"/>
          </a:xfrm>
        </p:grpSpPr>
        <p:sp>
          <p:nvSpPr>
            <p:cNvPr id="237" name="Google Shape;237;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39" name="Google Shape;239;p27"/>
          <p:cNvSpPr/>
          <p:nvPr/>
        </p:nvSpPr>
        <p:spPr>
          <a:xfrm>
            <a:off x="353491" y="47221"/>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28"/>
          <p:cNvPicPr preferRelativeResize="0"/>
          <p:nvPr/>
        </p:nvPicPr>
        <p:blipFill rotWithShape="1">
          <a:blip r:embed="rId3">
            <a:alphaModFix/>
          </a:blip>
          <a:srcRect/>
          <a:stretch/>
        </p:blipFill>
        <p:spPr>
          <a:xfrm>
            <a:off x="-545159" y="8363899"/>
            <a:ext cx="19378317" cy="2024273"/>
          </a:xfrm>
          <a:prstGeom prst="rect">
            <a:avLst/>
          </a:prstGeom>
          <a:noFill/>
          <a:ln>
            <a:noFill/>
          </a:ln>
        </p:spPr>
      </p:pic>
      <p:sp>
        <p:nvSpPr>
          <p:cNvPr id="245" name="Google Shape;245;p28"/>
          <p:cNvSpPr txBox="1"/>
          <p:nvPr/>
        </p:nvSpPr>
        <p:spPr>
          <a:xfrm>
            <a:off x="341199" y="1545366"/>
            <a:ext cx="16132289" cy="685800"/>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17B8BB"/>
                </a:solidFill>
                <a:latin typeface="Poppins"/>
                <a:ea typeface="Poppins"/>
                <a:cs typeface="Poppins"/>
                <a:sym typeface="Poppins"/>
              </a:rPr>
              <a:t>SZENARIO </a:t>
            </a:r>
            <a:r>
              <a:rPr lang="en-US" sz="1800" b="0" i="0" u="none" strike="noStrike" cap="none" dirty="0">
                <a:solidFill>
                  <a:srgbClr val="FFFFFF"/>
                </a:solidFill>
                <a:latin typeface="Poppins"/>
                <a:ea typeface="Poppins"/>
                <a:cs typeface="Poppins"/>
                <a:sym typeface="Poppins"/>
              </a:rPr>
              <a:t> Ein Kollege </a:t>
            </a:r>
            <a:r>
              <a:rPr lang="en-US" sz="1800" b="0" i="0" u="none" strike="noStrike" cap="none" dirty="0" err="1">
                <a:solidFill>
                  <a:srgbClr val="FFFFFF"/>
                </a:solidFill>
                <a:latin typeface="Poppins"/>
                <a:ea typeface="Poppins"/>
                <a:cs typeface="Poppins"/>
                <a:sym typeface="Poppins"/>
              </a:rPr>
              <a:t>möchte</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Simulationssoftware</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integrieren</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ist</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sich</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dabei</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aber</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unsicher</a:t>
            </a:r>
            <a:r>
              <a:rPr lang="en-US" sz="1800" b="0" i="0" u="none" strike="noStrike" cap="none" dirty="0">
                <a:solidFill>
                  <a:srgbClr val="FFFFFF"/>
                </a:solidFill>
                <a:latin typeface="Poppins"/>
                <a:ea typeface="Poppins"/>
                <a:cs typeface="Poppins"/>
                <a:sym typeface="Poppins"/>
              </a:rPr>
              <a:t>.</a:t>
            </a:r>
            <a:endParaRPr dirty="0"/>
          </a:p>
        </p:txBody>
      </p:sp>
      <p:sp>
        <p:nvSpPr>
          <p:cNvPr id="246" name="Google Shape;246;p28"/>
          <p:cNvSpPr txBox="1"/>
          <p:nvPr/>
        </p:nvSpPr>
        <p:spPr>
          <a:xfrm>
            <a:off x="3732104" y="229406"/>
            <a:ext cx="9350477"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Führung in der Praxis: Einen Kollegen unterstützen</a:t>
            </a:r>
            <a:endParaRPr/>
          </a:p>
        </p:txBody>
      </p:sp>
      <p:sp>
        <p:nvSpPr>
          <p:cNvPr id="247" name="Google Shape;247;p28"/>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Der Coaching-Ansatz:</a:t>
            </a:r>
            <a:endParaRPr/>
          </a:p>
        </p:txBody>
      </p:sp>
      <p:sp>
        <p:nvSpPr>
          <p:cNvPr id="248" name="Google Shape;248;p28"/>
          <p:cNvSpPr txBox="1"/>
          <p:nvPr/>
        </p:nvSpPr>
        <p:spPr>
          <a:xfrm>
            <a:off x="456200" y="3681011"/>
            <a:ext cx="15160038" cy="815608"/>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Klären</a:t>
            </a:r>
            <a:r>
              <a:rPr lang="en-US" sz="2000" b="0" i="0" u="none" strike="noStrike" cap="none" dirty="0">
                <a:solidFill>
                  <a:srgbClr val="333333"/>
                </a:solidFill>
                <a:latin typeface="Poppins"/>
                <a:ea typeface="Poppins"/>
                <a:cs typeface="Poppins"/>
                <a:sym typeface="Poppins"/>
              </a:rPr>
              <a:t> Sie das Ziel – </a:t>
            </a:r>
            <a:r>
              <a:rPr lang="en-US" sz="2000" b="0" i="0" u="none" strike="noStrike" cap="none" dirty="0" err="1">
                <a:solidFill>
                  <a:srgbClr val="333333"/>
                </a:solidFill>
                <a:latin typeface="Poppins"/>
                <a:ea typeface="Poppins"/>
                <a:cs typeface="Poppins"/>
                <a:sym typeface="Poppins"/>
              </a:rPr>
              <a:t>mehr</a:t>
            </a:r>
            <a:r>
              <a:rPr lang="en-US" sz="2000" b="0" i="0" u="none" strike="noStrike" cap="none" dirty="0">
                <a:solidFill>
                  <a:srgbClr val="333333"/>
                </a:solidFill>
                <a:latin typeface="Poppins"/>
                <a:ea typeface="Poppins"/>
                <a:cs typeface="Poppins"/>
                <a:sym typeface="Poppins"/>
              </a:rPr>
              <a:t> Engagement der </a:t>
            </a:r>
            <a:r>
              <a:rPr lang="en-US" sz="2000" b="0" i="0" u="none" strike="noStrike" cap="none" dirty="0" err="1">
                <a:solidFill>
                  <a:srgbClr val="333333"/>
                </a:solidFill>
                <a:latin typeface="Poppins"/>
                <a:ea typeface="Poppins"/>
                <a:cs typeface="Poppins"/>
                <a:sym typeface="Poppins"/>
              </a:rPr>
              <a:t>Lernenden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oder</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bessere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Ausrichtung</a:t>
            </a:r>
            <a:r>
              <a:rPr lang="en-US" sz="2000" b="0" i="0" u="none" strike="noStrike" cap="none" dirty="0">
                <a:solidFill>
                  <a:srgbClr val="333333"/>
                </a:solidFill>
                <a:latin typeface="Poppins"/>
                <a:ea typeface="Poppins"/>
                <a:cs typeface="Poppins"/>
                <a:sym typeface="Poppins"/>
              </a:rPr>
              <a:t> auf die Branche?</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Helfen Sie </a:t>
            </a:r>
            <a:r>
              <a:rPr lang="en-US" sz="2000" b="0" i="0" u="none" strike="noStrike" cap="none" dirty="0" err="1">
                <a:solidFill>
                  <a:srgbClr val="333333"/>
                </a:solidFill>
                <a:latin typeface="Poppins"/>
                <a:ea typeface="Poppins"/>
                <a:cs typeface="Poppins"/>
                <a:sym typeface="Poppins"/>
              </a:rPr>
              <a:t>ihm</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kleines</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Pilotprojekt</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statt</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einer</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vollständigen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Einführung</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zu</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konzipieren</a:t>
            </a:r>
            <a:r>
              <a:rPr lang="en-US" sz="2000" b="0" i="0" u="none" strike="noStrike" cap="none" dirty="0">
                <a:solidFill>
                  <a:srgbClr val="333333"/>
                </a:solidFill>
                <a:latin typeface="Poppins"/>
                <a:ea typeface="Poppins"/>
                <a:cs typeface="Poppins"/>
                <a:sym typeface="Poppins"/>
              </a:rPr>
              <a:t>.</a:t>
            </a:r>
            <a:endParaRPr dirty="0"/>
          </a:p>
        </p:txBody>
      </p:sp>
      <p:sp>
        <p:nvSpPr>
          <p:cNvPr id="249" name="Google Shape;249;p28"/>
          <p:cNvSpPr txBox="1"/>
          <p:nvPr/>
        </p:nvSpPr>
        <p:spPr>
          <a:xfrm>
            <a:off x="208463" y="5584096"/>
            <a:ext cx="13893300" cy="369332"/>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Planen</a:t>
            </a:r>
            <a:r>
              <a:rPr lang="en-US" sz="2000" b="0" i="0" u="none" strike="noStrike" cap="none" dirty="0">
                <a:solidFill>
                  <a:srgbClr val="333333"/>
                </a:solidFill>
                <a:latin typeface="Poppins"/>
                <a:ea typeface="Poppins"/>
                <a:cs typeface="Poppins"/>
                <a:sym typeface="Poppins"/>
              </a:rPr>
              <a:t> Sie </a:t>
            </a:r>
            <a:r>
              <a:rPr lang="en-US" sz="2000" b="0" i="0" u="none" strike="noStrike" cap="none" dirty="0" err="1">
                <a:solidFill>
                  <a:srgbClr val="333333"/>
                </a:solidFill>
                <a:latin typeface="Poppins"/>
                <a:ea typeface="Poppins"/>
                <a:cs typeface="Poppins"/>
                <a:sym typeface="Poppins"/>
              </a:rPr>
              <a:t>ein</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kurzes</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Auswertungsgespräch</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ein</a:t>
            </a:r>
            <a:r>
              <a:rPr lang="en-US" sz="2000" b="0" i="0" u="none" strike="noStrike" cap="none" dirty="0">
                <a:solidFill>
                  <a:srgbClr val="333333"/>
                </a:solidFill>
                <a:latin typeface="Poppins"/>
                <a:ea typeface="Poppins"/>
                <a:cs typeface="Poppins"/>
                <a:sym typeface="Poppins"/>
              </a:rPr>
              <a:t>, um die </a:t>
            </a:r>
            <a:r>
              <a:rPr lang="en-US" sz="2000" b="0" i="0" u="none" strike="noStrike" cap="none" dirty="0" err="1">
                <a:solidFill>
                  <a:srgbClr val="333333"/>
                </a:solidFill>
                <a:latin typeface="Poppins"/>
                <a:ea typeface="Poppins"/>
                <a:cs typeface="Poppins"/>
                <a:sym typeface="Poppins"/>
              </a:rPr>
              <a:t>Ergebnisse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zu</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reflektieren</a:t>
            </a:r>
            <a:r>
              <a:rPr lang="en-US" sz="2000" b="0" i="0" u="none" strike="noStrike" cap="none" dirty="0">
                <a:solidFill>
                  <a:srgbClr val="333333"/>
                </a:solidFill>
                <a:latin typeface="Poppins"/>
                <a:ea typeface="Poppins"/>
                <a:cs typeface="Poppins"/>
                <a:sym typeface="Poppins"/>
              </a:rPr>
              <a:t>.</a:t>
            </a:r>
            <a:endParaRPr dirty="0"/>
          </a:p>
        </p:txBody>
      </p:sp>
      <p:sp>
        <p:nvSpPr>
          <p:cNvPr id="250" name="Google Shape;250;p28"/>
          <p:cNvSpPr txBox="1"/>
          <p:nvPr/>
        </p:nvSpPr>
        <p:spPr>
          <a:xfrm>
            <a:off x="208463" y="7849549"/>
            <a:ext cx="17135639" cy="514350"/>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Grundprinzip: </a:t>
            </a:r>
            <a:r>
              <a:rPr lang="en-US" sz="2400" b="0" i="1" u="none" strike="noStrike" cap="none">
                <a:solidFill>
                  <a:srgbClr val="FFFFFF"/>
                </a:solidFill>
                <a:latin typeface="Poppins"/>
                <a:ea typeface="Poppins"/>
                <a:cs typeface="Poppins"/>
                <a:sym typeface="Poppins"/>
              </a:rPr>
              <a:t> Ergebnis: Das Selbstvertrauen wächst und Veränderungen werden überschaubar.</a:t>
            </a:r>
            <a:endParaRPr/>
          </a:p>
        </p:txBody>
      </p:sp>
      <p:sp>
        <p:nvSpPr>
          <p:cNvPr id="251" name="Google Shape;251;p28"/>
          <p:cNvSpPr/>
          <p:nvPr/>
        </p:nvSpPr>
        <p:spPr>
          <a:xfrm>
            <a:off x="2301538" y="89375"/>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 name="Google Shape;219;p26">
            <a:extLst>
              <a:ext uri="{FF2B5EF4-FFF2-40B4-BE49-F238E27FC236}">
                <a16:creationId xmlns:a16="http://schemas.microsoft.com/office/drawing/2014/main" id="{F280F617-B388-BB8D-7983-388E748E79FD}"/>
              </a:ext>
            </a:extLst>
          </p:cNvPr>
          <p:cNvSpPr/>
          <p:nvPr/>
        </p:nvSpPr>
        <p:spPr>
          <a:xfrm>
            <a:off x="13455045" y="336153"/>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58" name="Google Shape;258;p29"/>
          <p:cNvGrpSpPr/>
          <p:nvPr/>
        </p:nvGrpSpPr>
        <p:grpSpPr>
          <a:xfrm>
            <a:off x="5940775" y="946396"/>
            <a:ext cx="857867" cy="857867"/>
            <a:chOff x="0" y="0"/>
            <a:chExt cx="812800" cy="812800"/>
          </a:xfrm>
        </p:grpSpPr>
        <p:sp>
          <p:nvSpPr>
            <p:cNvPr id="259" name="Google Shape;259;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0" name="Google Shape;260;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1" name="Google Shape;261;p29"/>
          <p:cNvGrpSpPr/>
          <p:nvPr/>
        </p:nvGrpSpPr>
        <p:grpSpPr>
          <a:xfrm>
            <a:off x="6592862" y="2226096"/>
            <a:ext cx="604566" cy="604566"/>
            <a:chOff x="0" y="0"/>
            <a:chExt cx="812800" cy="812800"/>
          </a:xfrm>
        </p:grpSpPr>
        <p:sp>
          <p:nvSpPr>
            <p:cNvPr id="262" name="Google Shape;26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4" name="Google Shape;264;p29"/>
          <p:cNvGrpSpPr/>
          <p:nvPr/>
        </p:nvGrpSpPr>
        <p:grpSpPr>
          <a:xfrm>
            <a:off x="5825201" y="681913"/>
            <a:ext cx="637633" cy="637633"/>
            <a:chOff x="0" y="0"/>
            <a:chExt cx="812800" cy="812800"/>
          </a:xfrm>
        </p:grpSpPr>
        <p:sp>
          <p:nvSpPr>
            <p:cNvPr id="265" name="Google Shape;26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67" name="Google Shape;267;p29"/>
          <p:cNvSpPr/>
          <p:nvPr/>
        </p:nvSpPr>
        <p:spPr>
          <a:xfrm>
            <a:off x="12992038" y="879465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9"/>
          <p:cNvSpPr txBox="1"/>
          <p:nvPr/>
        </p:nvSpPr>
        <p:spPr>
          <a:xfrm>
            <a:off x="9033876" y="1490087"/>
            <a:ext cx="8713709"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000" b="0" i="0" u="none" strike="noStrike" cap="none" dirty="0" err="1">
                <a:solidFill>
                  <a:srgbClr val="000000"/>
                </a:solidFill>
                <a:latin typeface="Poppins"/>
                <a:ea typeface="Poppins"/>
                <a:cs typeface="Poppins"/>
                <a:sym typeface="Poppins"/>
              </a:rPr>
              <a:t>Förderung</a:t>
            </a:r>
            <a:r>
              <a:rPr lang="en-US" sz="2000" b="0" i="0" u="none" strike="noStrike" cap="none" dirty="0">
                <a:solidFill>
                  <a:srgbClr val="000000"/>
                </a:solidFill>
                <a:latin typeface="Poppins"/>
                <a:ea typeface="Poppins"/>
                <a:cs typeface="Poppins"/>
                <a:sym typeface="Poppins"/>
              </a:rPr>
              <a:t> der </a:t>
            </a:r>
            <a:r>
              <a:rPr lang="en-US" sz="2000" b="0" i="0" u="none" strike="noStrike" cap="none" dirty="0" err="1">
                <a:solidFill>
                  <a:srgbClr val="000000"/>
                </a:solidFill>
                <a:latin typeface="Poppins"/>
                <a:ea typeface="Poppins"/>
                <a:cs typeface="Poppins"/>
                <a:sym typeface="Poppins"/>
              </a:rPr>
              <a:t>Eigeninitiative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Auszubildenden</a:t>
            </a:r>
            <a:r>
              <a:rPr lang="en-US" sz="2000" b="0" i="0" u="none" strike="noStrike" cap="none" dirty="0">
                <a:solidFill>
                  <a:srgbClr val="000000"/>
                </a:solidFill>
                <a:latin typeface="Poppins"/>
                <a:ea typeface="Poppins"/>
                <a:cs typeface="Poppins"/>
                <a:sym typeface="Poppins"/>
              </a:rPr>
              <a:t>: Ein </a:t>
            </a:r>
            <a:r>
              <a:rPr lang="en-US" sz="2000" b="0" i="0" u="none" strike="noStrike" cap="none" dirty="0" err="1">
                <a:solidFill>
                  <a:srgbClr val="000000"/>
                </a:solidFill>
                <a:latin typeface="Poppins"/>
                <a:ea typeface="Poppins"/>
                <a:cs typeface="Poppins"/>
                <a:sym typeface="Poppins"/>
              </a:rPr>
              <a:t>Auszubildender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zögert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bei</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einem</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realen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Arbeitgeberprojekt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Verantwortung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übernehmen</a:t>
            </a:r>
            <a:r>
              <a:rPr lang="en-US" sz="2000" b="0" i="0" u="none" strike="noStrike" cap="none" dirty="0">
                <a:solidFill>
                  <a:srgbClr val="000000"/>
                </a:solidFill>
                <a:latin typeface="Poppins"/>
                <a:ea typeface="Poppins"/>
                <a:cs typeface="Poppins"/>
                <a:sym typeface="Poppins"/>
              </a:rPr>
              <a:t>. Der Coaching-Ansatz: Bitten Sie den </a:t>
            </a:r>
            <a:r>
              <a:rPr lang="en-US" sz="2000" b="0" i="0" u="none" strike="noStrike" cap="none" dirty="0" err="1">
                <a:solidFill>
                  <a:srgbClr val="000000"/>
                </a:solidFill>
                <a:latin typeface="Poppins"/>
                <a:ea typeface="Poppins"/>
                <a:cs typeface="Poppins"/>
                <a:sym typeface="Poppins"/>
              </a:rPr>
              <a:t>Auszubildenden</a:t>
            </a:r>
            <a:r>
              <a:rPr lang="en-US" sz="2000" b="0" i="0" u="none" strike="noStrike" cap="none" dirty="0">
                <a:solidFill>
                  <a:srgbClr val="000000"/>
                </a:solidFill>
                <a:latin typeface="Poppins"/>
                <a:ea typeface="Poppins"/>
                <a:cs typeface="Poppins"/>
                <a:sym typeface="Poppins"/>
              </a:rPr>
              <a:t>, seine Rolle </a:t>
            </a:r>
            <a:r>
              <a:rPr lang="en-US" sz="2000" b="0" i="0" u="none" strike="noStrike" cap="none" dirty="0" err="1">
                <a:solidFill>
                  <a:srgbClr val="000000"/>
                </a:solidFill>
                <a:latin typeface="Poppins"/>
                <a:ea typeface="Poppins"/>
                <a:cs typeface="Poppins"/>
                <a:sym typeface="Poppins"/>
              </a:rPr>
              <a:t>klar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definieren</a:t>
            </a:r>
            <a:r>
              <a:rPr lang="en-US" sz="2000" b="0" i="0" u="none" strike="noStrike" cap="none" dirty="0">
                <a:solidFill>
                  <a:srgbClr val="000000"/>
                </a:solidFill>
                <a:latin typeface="Poppins"/>
                <a:ea typeface="Poppins"/>
                <a:cs typeface="Poppins"/>
                <a:sym typeface="Poppins"/>
              </a:rPr>
              <a:t>, regen Sie </a:t>
            </a:r>
            <a:r>
              <a:rPr lang="en-US" sz="2000" b="0" i="0" u="none" strike="noStrike" cap="none" dirty="0" err="1">
                <a:solidFill>
                  <a:srgbClr val="000000"/>
                </a:solidFill>
                <a:latin typeface="Poppins"/>
                <a:ea typeface="Poppins"/>
                <a:cs typeface="Poppins"/>
                <a:sym typeface="Poppins"/>
              </a:rPr>
              <a:t>ihn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dazu</a:t>
            </a:r>
            <a:r>
              <a:rPr lang="en-US" sz="2000" b="0" i="0" u="none" strike="noStrike" cap="none" dirty="0">
                <a:solidFill>
                  <a:srgbClr val="000000"/>
                </a:solidFill>
                <a:latin typeface="Poppins"/>
                <a:ea typeface="Poppins"/>
                <a:cs typeface="Poppins"/>
                <a:sym typeface="Poppins"/>
              </a:rPr>
              <a:t> an, </a:t>
            </a:r>
            <a:r>
              <a:rPr lang="en-US" sz="2000" b="0" i="0" u="none" strike="noStrike" cap="none" dirty="0" err="1">
                <a:solidFill>
                  <a:srgbClr val="000000"/>
                </a:solidFill>
                <a:latin typeface="Poppins"/>
                <a:ea typeface="Poppins"/>
                <a:cs typeface="Poppins"/>
                <a:sym typeface="Poppins"/>
              </a:rPr>
              <a:t>eine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Entscheidung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zu</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identifizieren</a:t>
            </a:r>
            <a:r>
              <a:rPr lang="en-US" sz="2000" b="0" i="0" u="none" strike="noStrike" cap="none" dirty="0">
                <a:solidFill>
                  <a:srgbClr val="000000"/>
                </a:solidFill>
                <a:latin typeface="Poppins"/>
                <a:ea typeface="Poppins"/>
                <a:cs typeface="Poppins"/>
                <a:sym typeface="Poppins"/>
              </a:rPr>
              <a:t>, für die er die </a:t>
            </a:r>
            <a:r>
              <a:rPr lang="en-US" sz="2000" b="0" i="0" u="none" strike="noStrike" cap="none" dirty="0" err="1">
                <a:solidFill>
                  <a:srgbClr val="000000"/>
                </a:solidFill>
                <a:latin typeface="Poppins"/>
                <a:ea typeface="Poppins"/>
                <a:cs typeface="Poppins"/>
                <a:sym typeface="Poppins"/>
              </a:rPr>
              <a:t>Verantwortung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übernehmen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könnte</a:t>
            </a:r>
            <a:r>
              <a:rPr lang="en-US" sz="2000" b="0" i="0" u="none" strike="noStrike" cap="none" dirty="0">
                <a:solidFill>
                  <a:srgbClr val="000000"/>
                </a:solidFill>
                <a:latin typeface="Poppins"/>
                <a:ea typeface="Poppins"/>
                <a:cs typeface="Poppins"/>
                <a:sym typeface="Poppins"/>
              </a:rPr>
              <a:t>, und </a:t>
            </a:r>
            <a:r>
              <a:rPr lang="en-US" sz="2000" b="0" i="0" u="none" strike="noStrike" cap="none" dirty="0" err="1">
                <a:solidFill>
                  <a:srgbClr val="000000"/>
                </a:solidFill>
                <a:latin typeface="Poppins"/>
                <a:ea typeface="Poppins"/>
                <a:cs typeface="Poppins"/>
                <a:sym typeface="Poppins"/>
              </a:rPr>
              <a:t>besprechen</a:t>
            </a:r>
            <a:r>
              <a:rPr lang="en-US" sz="2000" b="0" i="0" u="none" strike="noStrike" cap="none" dirty="0">
                <a:solidFill>
                  <a:srgbClr val="000000"/>
                </a:solidFill>
                <a:latin typeface="Poppins"/>
                <a:ea typeface="Poppins"/>
                <a:cs typeface="Poppins"/>
                <a:sym typeface="Poppins"/>
              </a:rPr>
              <a:t> Sie </a:t>
            </a:r>
            <a:r>
              <a:rPr lang="en-US" sz="2000" b="0" i="0" u="none" strike="noStrike" cap="none" dirty="0" err="1">
                <a:solidFill>
                  <a:srgbClr val="000000"/>
                </a:solidFill>
                <a:latin typeface="Poppins"/>
                <a:ea typeface="Poppins"/>
                <a:cs typeface="Poppins"/>
                <a:sym typeface="Poppins"/>
              </a:rPr>
              <a:t>anschließend</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Leistung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Ergebnis</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Auszubildenden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entwickeln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Führungsqualitäten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durch</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strukturierte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Verantwortung</a:t>
            </a:r>
            <a:r>
              <a:rPr lang="en-US" sz="2000" b="0" i="0" u="none" strike="noStrike" cap="none" dirty="0">
                <a:solidFill>
                  <a:srgbClr val="000000"/>
                </a:solidFill>
                <a:latin typeface="Poppins"/>
                <a:ea typeface="Poppins"/>
                <a:cs typeface="Poppins"/>
                <a:sym typeface="Poppins"/>
              </a:rPr>
              <a:t>.</a:t>
            </a:r>
            <a:endParaRPr sz="1200" dirty="0"/>
          </a:p>
          <a:p>
            <a:pPr marL="0" marR="0" lvl="0" indent="0" algn="l" rtl="0">
              <a:lnSpc>
                <a:spcPct val="130009"/>
              </a:lnSpc>
              <a:spcBef>
                <a:spcPts val="150"/>
              </a:spcBef>
              <a:spcAft>
                <a:spcPts val="0"/>
              </a:spcAft>
              <a:buClr>
                <a:srgbClr val="000000"/>
              </a:buClr>
              <a:buSzPts val="2400"/>
              <a:buFont typeface="Arial"/>
              <a:buNone/>
            </a:pPr>
            <a:endParaRPr sz="2000" b="1"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000" b="1" i="0" u="none" strike="noStrike" cap="none" dirty="0">
                <a:solidFill>
                  <a:srgbClr val="17B8BB"/>
                </a:solidFill>
                <a:latin typeface="Poppins"/>
                <a:ea typeface="Poppins"/>
                <a:cs typeface="Poppins"/>
                <a:sym typeface="Poppins"/>
              </a:rPr>
              <a:t>Mentoring für </a:t>
            </a:r>
            <a:r>
              <a:rPr lang="en-US" sz="2000" b="1" i="0" u="none" strike="noStrike" cap="none" dirty="0" err="1">
                <a:solidFill>
                  <a:srgbClr val="17B8BB"/>
                </a:solidFill>
                <a:latin typeface="Poppins"/>
                <a:ea typeface="Poppins"/>
                <a:cs typeface="Poppins"/>
                <a:sym typeface="Poppins"/>
              </a:rPr>
              <a:t>neue</a:t>
            </a:r>
            <a:r>
              <a:rPr lang="en-US" sz="2000" b="1" i="0" u="none" strike="noStrike" cap="none" dirty="0">
                <a:solidFill>
                  <a:srgbClr val="17B8BB"/>
                </a:solidFill>
                <a:latin typeface="Poppins"/>
                <a:ea typeface="Poppins"/>
                <a:cs typeface="Poppins"/>
                <a:sym typeface="Poppins"/>
              </a:rPr>
              <a:t> Mitarbeiter</a:t>
            </a:r>
            <a:endParaRPr sz="1200" dirty="0"/>
          </a:p>
          <a:p>
            <a:pPr marL="0" marR="0" lvl="0" indent="0" algn="l" rtl="0">
              <a:lnSpc>
                <a:spcPct val="130009"/>
              </a:lnSpc>
              <a:spcBef>
                <a:spcPts val="150"/>
              </a:spcBef>
              <a:spcAft>
                <a:spcPts val="0"/>
              </a:spcAft>
              <a:buClr>
                <a:srgbClr val="000000"/>
              </a:buClr>
              <a:buSzPts val="2400"/>
              <a:buFont typeface="Arial"/>
              <a:buNone/>
            </a:pPr>
            <a:r>
              <a:rPr lang="en-US" sz="2000" b="0" i="0" u="none" strike="noStrike" cap="none" dirty="0">
                <a:solidFill>
                  <a:srgbClr val="000000"/>
                </a:solidFill>
                <a:latin typeface="Poppins"/>
                <a:ea typeface="Poppins"/>
                <a:cs typeface="Poppins"/>
                <a:sym typeface="Poppins"/>
              </a:rPr>
              <a:t>Ein neu </a:t>
            </a:r>
            <a:r>
              <a:rPr lang="en-US" sz="2000" b="0" i="0" u="none" strike="noStrike" cap="none" dirty="0" err="1">
                <a:solidFill>
                  <a:srgbClr val="000000"/>
                </a:solidFill>
                <a:latin typeface="Poppins"/>
                <a:ea typeface="Poppins"/>
                <a:cs typeface="Poppins"/>
                <a:sym typeface="Poppins"/>
              </a:rPr>
              <a:t>eingestellter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Ausbilder</a:t>
            </a:r>
            <a:r>
              <a:rPr lang="en-US" sz="2000" b="0" i="0" u="none" strike="noStrike" cap="none" dirty="0">
                <a:solidFill>
                  <a:srgbClr val="000000"/>
                </a:solidFill>
                <a:latin typeface="Poppins"/>
                <a:ea typeface="Poppins"/>
                <a:cs typeface="Poppins"/>
                <a:sym typeface="Poppins"/>
              </a:rPr>
              <a:t> hat </a:t>
            </a:r>
            <a:r>
              <a:rPr lang="en-US" sz="2000" b="0" i="0" u="none" strike="noStrike" cap="none" dirty="0" err="1">
                <a:solidFill>
                  <a:srgbClr val="000000"/>
                </a:solidFill>
                <a:latin typeface="Poppins"/>
                <a:ea typeface="Poppins"/>
                <a:cs typeface="Poppins"/>
                <a:sym typeface="Poppins"/>
              </a:rPr>
              <a:t>Schwierigkeiten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mit</a:t>
            </a:r>
            <a:r>
              <a:rPr lang="en-US" sz="2000" b="0" i="0" u="none" strike="noStrike" cap="none" dirty="0">
                <a:solidFill>
                  <a:srgbClr val="000000"/>
                </a:solidFill>
                <a:latin typeface="Poppins"/>
                <a:ea typeface="Poppins"/>
                <a:cs typeface="Poppins"/>
                <a:sym typeface="Poppins"/>
              </a:rPr>
              <a:t> der </a:t>
            </a:r>
            <a:r>
              <a:rPr lang="en-US" sz="2000" b="0" i="0" u="none" strike="noStrike" cap="none" dirty="0" err="1">
                <a:solidFill>
                  <a:srgbClr val="000000"/>
                </a:solidFill>
                <a:latin typeface="Poppins"/>
                <a:ea typeface="Poppins"/>
                <a:cs typeface="Poppins"/>
                <a:sym typeface="Poppins"/>
              </a:rPr>
              <a:t>Klassenführung</a:t>
            </a:r>
            <a:r>
              <a:rPr lang="en-US" sz="2000" b="0" i="0" u="none" strike="noStrike" cap="none" dirty="0">
                <a:solidFill>
                  <a:srgbClr val="000000"/>
                </a:solidFill>
                <a:latin typeface="Poppins"/>
                <a:ea typeface="Poppins"/>
                <a:cs typeface="Poppins"/>
                <a:sym typeface="Poppins"/>
              </a:rPr>
              <a:t>. Das Coaching in </a:t>
            </a:r>
            <a:r>
              <a:rPr lang="en-US" sz="2000" b="0" i="0" u="none" strike="noStrike" cap="none" dirty="0" err="1">
                <a:solidFill>
                  <a:srgbClr val="000000"/>
                </a:solidFill>
                <a:latin typeface="Poppins"/>
                <a:ea typeface="Poppins"/>
                <a:cs typeface="Poppins"/>
                <a:sym typeface="Poppins"/>
              </a:rPr>
              <a:t>Führungsfragen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umfasst</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Beobachtung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einer</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Unterrichtseinheit</a:t>
            </a:r>
            <a:r>
              <a:rPr lang="en-US" sz="2000" b="0" i="0" u="none" strike="noStrike" cap="none" dirty="0">
                <a:solidFill>
                  <a:srgbClr val="000000"/>
                </a:solidFill>
                <a:latin typeface="Poppins"/>
                <a:ea typeface="Poppins"/>
                <a:cs typeface="Poppins"/>
                <a:sym typeface="Poppins"/>
              </a:rPr>
              <a:t>, das </a:t>
            </a:r>
            <a:r>
              <a:rPr lang="en-US" sz="2000" b="0" i="0" u="none" strike="noStrike" cap="none" dirty="0" err="1">
                <a:solidFill>
                  <a:srgbClr val="000000"/>
                </a:solidFill>
                <a:latin typeface="Poppins"/>
                <a:ea typeface="Poppins"/>
                <a:cs typeface="Poppins"/>
                <a:sym typeface="Poppins"/>
              </a:rPr>
              <a:t>Geben</a:t>
            </a:r>
            <a:r>
              <a:rPr lang="en-US" sz="2000" b="0" i="0" u="none" strike="noStrike" cap="none" dirty="0">
                <a:solidFill>
                  <a:srgbClr val="000000"/>
                </a:solidFill>
                <a:latin typeface="Poppins"/>
                <a:ea typeface="Poppins"/>
                <a:cs typeface="Poppins"/>
                <a:sym typeface="Poppins"/>
              </a:rPr>
              <a:t> von </a:t>
            </a:r>
            <a:r>
              <a:rPr lang="en-US" sz="2000" b="0" i="0" u="none" strike="noStrike" cap="none" dirty="0" err="1">
                <a:solidFill>
                  <a:srgbClr val="000000"/>
                </a:solidFill>
                <a:latin typeface="Poppins"/>
                <a:ea typeface="Poppins"/>
                <a:cs typeface="Poppins"/>
                <a:sym typeface="Poppins"/>
              </a:rPr>
              <a:t>konkretem</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verhaltensbezogenem</a:t>
            </a:r>
            <a:r>
              <a:rPr lang="en-US" sz="2000" b="0" i="0" u="none" strike="noStrike" cap="none" dirty="0">
                <a:solidFill>
                  <a:srgbClr val="000000"/>
                </a:solidFill>
                <a:latin typeface="Poppins"/>
                <a:ea typeface="Poppins"/>
                <a:cs typeface="Poppins"/>
                <a:sym typeface="Poppins"/>
              </a:rPr>
              <a:t> Feedback, das </a:t>
            </a:r>
            <a:r>
              <a:rPr lang="en-US" sz="2000" b="0" i="0" u="none" strike="noStrike" cap="none" dirty="0" err="1">
                <a:solidFill>
                  <a:srgbClr val="000000"/>
                </a:solidFill>
                <a:latin typeface="Poppins"/>
                <a:ea typeface="Poppins"/>
                <a:cs typeface="Poppins"/>
                <a:sym typeface="Poppins"/>
              </a:rPr>
              <a:t>Stellen</a:t>
            </a:r>
            <a:r>
              <a:rPr lang="en-US" sz="2000" b="0" i="0" u="none" strike="noStrike" cap="none" dirty="0">
                <a:solidFill>
                  <a:srgbClr val="000000"/>
                </a:solidFill>
                <a:latin typeface="Poppins"/>
                <a:ea typeface="Poppins"/>
                <a:cs typeface="Poppins"/>
                <a:sym typeface="Poppins"/>
              </a:rPr>
              <a:t> von </a:t>
            </a:r>
            <a:r>
              <a:rPr lang="en-US" sz="2000" b="0" i="0" u="none" strike="noStrike" cap="none" dirty="0" err="1">
                <a:solidFill>
                  <a:srgbClr val="000000"/>
                </a:solidFill>
                <a:latin typeface="Poppins"/>
                <a:ea typeface="Poppins"/>
                <a:cs typeface="Poppins"/>
                <a:sym typeface="Poppins"/>
              </a:rPr>
              <a:t>reflektierenden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Fragen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anstelle</a:t>
            </a:r>
            <a:r>
              <a:rPr lang="en-US" sz="2000" b="0" i="0" u="none" strike="noStrike" cap="none" dirty="0">
                <a:solidFill>
                  <a:srgbClr val="000000"/>
                </a:solidFill>
                <a:latin typeface="Poppins"/>
                <a:ea typeface="Poppins"/>
                <a:cs typeface="Poppins"/>
                <a:sym typeface="Poppins"/>
              </a:rPr>
              <a:t> des </a:t>
            </a:r>
            <a:r>
              <a:rPr lang="en-US" sz="2000" b="0" i="0" u="none" strike="noStrike" cap="none" dirty="0" err="1">
                <a:solidFill>
                  <a:srgbClr val="000000"/>
                </a:solidFill>
                <a:latin typeface="Poppins"/>
                <a:ea typeface="Poppins"/>
                <a:cs typeface="Poppins"/>
                <a:sym typeface="Poppins"/>
              </a:rPr>
              <a:t>Vorschreibens</a:t>
            </a:r>
            <a:r>
              <a:rPr lang="en-US" sz="2000" b="0" i="0" u="none" strike="noStrike" cap="none" dirty="0">
                <a:solidFill>
                  <a:srgbClr val="000000"/>
                </a:solidFill>
                <a:latin typeface="Poppins"/>
                <a:ea typeface="Poppins"/>
                <a:cs typeface="Poppins"/>
                <a:sym typeface="Poppins"/>
              </a:rPr>
              <a:t> von </a:t>
            </a:r>
            <a:r>
              <a:rPr lang="en-US" sz="2000" b="0" i="0" u="none" strike="noStrike" cap="none" dirty="0" err="1">
                <a:solidFill>
                  <a:srgbClr val="000000"/>
                </a:solidFill>
                <a:latin typeface="Poppins"/>
                <a:ea typeface="Poppins"/>
                <a:cs typeface="Poppins"/>
                <a:sym typeface="Poppins"/>
              </a:rPr>
              <a:t>Lösungen</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sowie</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Vereinbarung</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eines</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Verbesserungsschwerpunkts</a:t>
            </a:r>
            <a:r>
              <a:rPr lang="en-US" sz="2000" b="0" i="0" u="none" strike="noStrike" cap="none" dirty="0">
                <a:solidFill>
                  <a:srgbClr val="000000"/>
                </a:solidFill>
                <a:latin typeface="Poppins"/>
                <a:ea typeface="Poppins"/>
                <a:cs typeface="Poppins"/>
                <a:sym typeface="Poppins"/>
              </a:rPr>
              <a:t> für die </a:t>
            </a:r>
            <a:r>
              <a:rPr lang="en-US" sz="2000" b="0" i="0" u="none" strike="noStrike" cap="none" dirty="0" err="1">
                <a:solidFill>
                  <a:srgbClr val="000000"/>
                </a:solidFill>
                <a:latin typeface="Poppins"/>
                <a:ea typeface="Poppins"/>
                <a:cs typeface="Poppins"/>
                <a:sym typeface="Poppins"/>
              </a:rPr>
              <a:t>nächste</a:t>
            </a:r>
            <a:r>
              <a:rPr lang="en-US" sz="2000" b="0" i="0" u="none" strike="noStrike" cap="none" dirty="0">
                <a:solidFill>
                  <a:srgbClr val="000000"/>
                </a:solidFill>
                <a:latin typeface="Poppins"/>
                <a:ea typeface="Poppins"/>
                <a:cs typeface="Poppins"/>
                <a:sym typeface="Poppins"/>
              </a:rPr>
              <a:t> Einheit. Dies </a:t>
            </a:r>
            <a:r>
              <a:rPr lang="en-US" sz="2000" b="0" i="0" u="none" strike="noStrike" cap="none" dirty="0" err="1">
                <a:solidFill>
                  <a:srgbClr val="000000"/>
                </a:solidFill>
                <a:latin typeface="Poppins"/>
                <a:ea typeface="Poppins"/>
                <a:cs typeface="Poppins"/>
                <a:sym typeface="Poppins"/>
              </a:rPr>
              <a:t>fördert</a:t>
            </a:r>
            <a:r>
              <a:rPr lang="en-US" sz="2000" b="0" i="0" u="none" strike="noStrike" cap="none" dirty="0">
                <a:solidFill>
                  <a:srgbClr val="000000"/>
                </a:solidFill>
                <a:latin typeface="Poppins"/>
                <a:ea typeface="Poppins"/>
                <a:cs typeface="Poppins"/>
                <a:sym typeface="Poppins"/>
              </a:rPr>
              <a:t> die </a:t>
            </a:r>
            <a:r>
              <a:rPr lang="en-US" sz="2000" b="0" i="0" u="none" strike="noStrike" cap="none" dirty="0" err="1">
                <a:solidFill>
                  <a:srgbClr val="000000"/>
                </a:solidFill>
                <a:latin typeface="Poppins"/>
                <a:ea typeface="Poppins"/>
                <a:cs typeface="Poppins"/>
                <a:sym typeface="Poppins"/>
              </a:rPr>
              <a:t>berufliche</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Eigenständigkeit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statt</a:t>
            </a:r>
            <a:r>
              <a:rPr lang="en-US" sz="2000" b="0" i="0" u="none" strike="noStrike" cap="none" dirty="0">
                <a:solidFill>
                  <a:srgbClr val="000000"/>
                </a:solidFill>
                <a:latin typeface="Poppins"/>
                <a:ea typeface="Poppins"/>
                <a:cs typeface="Poppins"/>
                <a:sym typeface="Poppins"/>
              </a:rPr>
              <a:t> </a:t>
            </a:r>
            <a:r>
              <a:rPr lang="en-US" sz="2000" b="0" i="0" u="none" strike="noStrike" cap="none" dirty="0" err="1">
                <a:solidFill>
                  <a:srgbClr val="000000"/>
                </a:solidFill>
                <a:latin typeface="Poppins"/>
                <a:ea typeface="Poppins"/>
                <a:cs typeface="Poppins"/>
                <a:sym typeface="Poppins"/>
              </a:rPr>
              <a:t>Abhängigkeit</a:t>
            </a:r>
            <a:r>
              <a:rPr lang="en-US" sz="2000" b="0" i="0" u="none" strike="noStrike" cap="none" dirty="0">
                <a:solidFill>
                  <a:srgbClr val="000000"/>
                </a:solidFill>
                <a:latin typeface="Poppins"/>
                <a:ea typeface="Poppins"/>
                <a:cs typeface="Poppins"/>
                <a:sym typeface="Poppins"/>
              </a:rPr>
              <a:t>.</a:t>
            </a:r>
            <a:endParaRPr sz="1200" dirty="0"/>
          </a:p>
        </p:txBody>
      </p:sp>
      <p:sp>
        <p:nvSpPr>
          <p:cNvPr id="269" name="Google Shape;269;p29"/>
          <p:cNvSpPr txBox="1"/>
          <p:nvPr/>
        </p:nvSpPr>
        <p:spPr>
          <a:xfrm>
            <a:off x="8051547" y="550293"/>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Führung</a:t>
            </a:r>
            <a:r>
              <a:rPr lang="en-US" sz="2800" b="1" i="0" u="none" strike="noStrike" cap="none" dirty="0">
                <a:solidFill>
                  <a:srgbClr val="000000"/>
                </a:solidFill>
                <a:latin typeface="Poppins"/>
                <a:ea typeface="Poppins"/>
                <a:cs typeface="Poppins"/>
                <a:sym typeface="Poppins"/>
              </a:rPr>
              <a:t> in der Praxis: Mentoring und </a:t>
            </a:r>
            <a:r>
              <a:rPr lang="en-US" sz="2800" b="1" i="0" u="none" strike="noStrike" cap="none" dirty="0" err="1">
                <a:solidFill>
                  <a:srgbClr val="000000"/>
                </a:solidFill>
                <a:latin typeface="Poppins"/>
                <a:ea typeface="Poppins"/>
                <a:cs typeface="Poppins"/>
                <a:sym typeface="Poppins"/>
              </a:rPr>
              <a:t>Unterstützung</a:t>
            </a:r>
            <a:endParaRPr dirty="0"/>
          </a:p>
        </p:txBody>
      </p:sp>
      <p:sp>
        <p:nvSpPr>
          <p:cNvPr id="3" name="Google Shape;219;p26">
            <a:extLst>
              <a:ext uri="{FF2B5EF4-FFF2-40B4-BE49-F238E27FC236}">
                <a16:creationId xmlns:a16="http://schemas.microsoft.com/office/drawing/2014/main" id="{3D7B663D-6ED6-564A-BF00-6E4E9283B51E}"/>
              </a:ext>
            </a:extLst>
          </p:cNvPr>
          <p:cNvSpPr/>
          <p:nvPr/>
        </p:nvSpPr>
        <p:spPr>
          <a:xfrm>
            <a:off x="15051751" y="9160533"/>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grpSp>
        <p:nvGrpSpPr>
          <p:cNvPr id="274" name="Google Shape;274;p30"/>
          <p:cNvGrpSpPr/>
          <p:nvPr/>
        </p:nvGrpSpPr>
        <p:grpSpPr>
          <a:xfrm>
            <a:off x="-1" y="4584074"/>
            <a:ext cx="18288001" cy="6357176"/>
            <a:chOff x="0" y="0"/>
            <a:chExt cx="5661114" cy="1674318"/>
          </a:xfrm>
        </p:grpSpPr>
        <p:sp>
          <p:nvSpPr>
            <p:cNvPr id="275" name="Google Shape;275;p30"/>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30"/>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7" name="Google Shape;277;p30"/>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30"/>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9" name="Google Shape;279;p30"/>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0" name="Google Shape;280;p30"/>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30"/>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2" name="Google Shape;282;p30"/>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3" name="Google Shape;283;p30"/>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4" name="Google Shape;284;p30"/>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5" name="Google Shape;285;p30"/>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6" name="Google Shape;286;p30"/>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7" name="Google Shape;287;p30"/>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8" name="Google Shape;288;p30"/>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9" name="Google Shape;289;p30"/>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0" name="Google Shape;290;p30"/>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1" name="Google Shape;291;p30"/>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30"/>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30"/>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4" name="Google Shape;294;p30"/>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95" name="Google Shape;295;p30"/>
          <p:cNvGrpSpPr/>
          <p:nvPr/>
        </p:nvGrpSpPr>
        <p:grpSpPr>
          <a:xfrm>
            <a:off x="-1342907" y="9913239"/>
            <a:ext cx="20973813" cy="837562"/>
            <a:chOff x="0" y="-57150"/>
            <a:chExt cx="11607985" cy="463550"/>
          </a:xfrm>
        </p:grpSpPr>
        <p:sp>
          <p:nvSpPr>
            <p:cNvPr id="296" name="Google Shape;296;p30"/>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0"/>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98" name="Google Shape;298;p30"/>
          <p:cNvGrpSpPr/>
          <p:nvPr/>
        </p:nvGrpSpPr>
        <p:grpSpPr>
          <a:xfrm>
            <a:off x="4131384" y="9913239"/>
            <a:ext cx="10025232" cy="837562"/>
            <a:chOff x="0" y="-57150"/>
            <a:chExt cx="5548478" cy="463550"/>
          </a:xfrm>
        </p:grpSpPr>
        <p:sp>
          <p:nvSpPr>
            <p:cNvPr id="299" name="Google Shape;299;p30"/>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0"/>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1" name="Google Shape;301;p30"/>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Ein strukturiertes Coaching-Konzept</a:t>
            </a:r>
            <a:endParaRPr sz="1400" b="0" i="0" u="none" strike="noStrike" cap="none">
              <a:solidFill>
                <a:srgbClr val="000000"/>
              </a:solidFill>
              <a:latin typeface="Arial"/>
              <a:ea typeface="Arial"/>
              <a:cs typeface="Arial"/>
              <a:sym typeface="Arial"/>
            </a:endParaRPr>
          </a:p>
        </p:txBody>
      </p:sp>
      <p:sp>
        <p:nvSpPr>
          <p:cNvPr id="302" name="Google Shape;302;p30"/>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Verstehen Sie, was das Ziel tatsächlich ist.</a:t>
            </a:r>
            <a:endParaRPr sz="1400" b="0" i="0" u="none" strike="noStrike" cap="none">
              <a:solidFill>
                <a:srgbClr val="000000"/>
              </a:solidFill>
              <a:latin typeface="Arial"/>
              <a:ea typeface="Arial"/>
              <a:cs typeface="Arial"/>
              <a:sym typeface="Arial"/>
            </a:endParaRPr>
          </a:p>
        </p:txBody>
      </p:sp>
      <p:sp>
        <p:nvSpPr>
          <p:cNvPr id="303" name="Google Shape;303;p30"/>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Das Ziel klären</a:t>
            </a:r>
            <a:endParaRPr sz="1400" b="0" i="0" u="none" strike="noStrike" cap="none">
              <a:solidFill>
                <a:srgbClr val="000000"/>
              </a:solidFill>
              <a:latin typeface="Arial"/>
              <a:ea typeface="Arial"/>
              <a:cs typeface="Arial"/>
              <a:sym typeface="Arial"/>
            </a:endParaRPr>
          </a:p>
        </p:txBody>
      </p:sp>
      <p:sp>
        <p:nvSpPr>
          <p:cNvPr id="304" name="Google Shape;304;p30"/>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Verstehen Sie, wo der aktuelle Stand ist.</a:t>
            </a:r>
            <a:endParaRPr sz="1400" b="0" i="0" u="none" strike="noStrike" cap="none">
              <a:solidFill>
                <a:srgbClr val="000000"/>
              </a:solidFill>
              <a:latin typeface="Arial"/>
              <a:ea typeface="Arial"/>
              <a:cs typeface="Arial"/>
              <a:sym typeface="Arial"/>
            </a:endParaRPr>
          </a:p>
        </p:txBody>
      </p:sp>
      <p:sp>
        <p:nvSpPr>
          <p:cNvPr id="305" name="Google Shape;305;p30"/>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Die aktuelle Situation erkunden</a:t>
            </a:r>
            <a:endParaRPr sz="1400" b="0" i="0" u="none" strike="noStrike" cap="none">
              <a:solidFill>
                <a:srgbClr val="000000"/>
              </a:solidFill>
              <a:latin typeface="Arial"/>
              <a:ea typeface="Arial"/>
              <a:cs typeface="Arial"/>
              <a:sym typeface="Arial"/>
            </a:endParaRPr>
          </a:p>
        </p:txBody>
      </p:sp>
      <p:sp>
        <p:nvSpPr>
          <p:cNvPr id="306" name="Google Shape;306;p30"/>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Prüfen Sie, welche Optionen es gibt.</a:t>
            </a:r>
            <a:endParaRPr sz="1400" b="0" i="0" u="none" strike="noStrike" cap="none">
              <a:solidFill>
                <a:srgbClr val="000000"/>
              </a:solidFill>
              <a:latin typeface="Arial"/>
              <a:ea typeface="Arial"/>
              <a:cs typeface="Arial"/>
              <a:sym typeface="Arial"/>
            </a:endParaRPr>
          </a:p>
        </p:txBody>
      </p:sp>
      <p:sp>
        <p:nvSpPr>
          <p:cNvPr id="307" name="Google Shape;307;p30"/>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Optionen identifizieren</a:t>
            </a:r>
            <a:endParaRPr sz="1400" b="0" i="0" u="none" strike="noStrike" cap="none">
              <a:solidFill>
                <a:srgbClr val="000000"/>
              </a:solidFill>
              <a:latin typeface="Arial"/>
              <a:ea typeface="Arial"/>
              <a:cs typeface="Arial"/>
              <a:sym typeface="Arial"/>
            </a:endParaRPr>
          </a:p>
        </p:txBody>
      </p:sp>
      <p:sp>
        <p:nvSpPr>
          <p:cNvPr id="308" name="Google Shape;308;p30"/>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Einigen Sie sich darauf, wie es weitergeht.</a:t>
            </a:r>
            <a:endParaRPr sz="1400" b="0" i="0" u="none" strike="noStrike" cap="none">
              <a:solidFill>
                <a:srgbClr val="000000"/>
              </a:solidFill>
              <a:latin typeface="Arial"/>
              <a:ea typeface="Arial"/>
              <a:cs typeface="Arial"/>
              <a:sym typeface="Arial"/>
            </a:endParaRPr>
          </a:p>
        </p:txBody>
      </p:sp>
      <p:sp>
        <p:nvSpPr>
          <p:cNvPr id="309" name="Google Shape;309;p30"/>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Einigung über die nächsten Schritte</a:t>
            </a:r>
            <a:endParaRPr sz="1400" b="0" i="0" u="none" strike="noStrike" cap="none">
              <a:solidFill>
                <a:srgbClr val="000000"/>
              </a:solidFill>
              <a:latin typeface="Arial"/>
              <a:ea typeface="Arial"/>
              <a:cs typeface="Arial"/>
              <a:sym typeface="Arial"/>
            </a:endParaRPr>
          </a:p>
        </p:txBody>
      </p:sp>
      <p:sp>
        <p:nvSpPr>
          <p:cNvPr id="310" name="Google Shape;310;p30"/>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30"/>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1139</Words>
  <Application>Microsoft Office PowerPoint</Application>
  <PresentationFormat>Custom</PresentationFormat>
  <Paragraphs>124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Poppins</vt:lpstr>
      <vt:lpstr>Calibri</vt:lpstr>
      <vt:lpstr>Arial</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keywords>, docId:A4CA399E60277CBBB90F38FF66ADFF2C</cp:keywords>
  <cp:lastModifiedBy>Beatrice Fredducci</cp:lastModifiedBy>
  <cp:revision>1</cp:revision>
  <dcterms:created xsi:type="dcterms:W3CDTF">2006-08-16T00:00:00Z</dcterms:created>
  <dcterms:modified xsi:type="dcterms:W3CDTF">2026-09-01T08:01:57Z</dcterms:modified>
</cp:coreProperties>
</file>