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8288000" cy="10287000"/>
  <p:notesSz cx="6858000" cy="9144000"/>
  <p:embeddedFontLst>
    <p:embeddedFont>
      <p:font typeface="Poppins" panose="00000500000000000000" pitchFamily="2" charset="0"/>
      <p:regular r:id="rId18"/>
      <p:bold r:id="rId19"/>
      <p:italic r:id="rId20"/>
      <p:boldItalic r:id="rId21"/>
    </p:embeddedFont>
    <p:embeddedFont>
      <p:font typeface="Poppins Medium" panose="00000600000000000000" pitchFamily="2" charset="0"/>
      <p:regular r:id="rId22"/>
      <p:bold r:id="rId23"/>
      <p:italic r:id="rId24"/>
      <p:boldItalic r:id="rId25"/>
    </p:embeddedFont>
    <p:embeddedFont>
      <p:font typeface="Poppins SemiBold" panose="00000700000000000000" pitchFamily="2"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3" roundtripDataSignature="AMtx7mhK6I2FFKjRkNTtL+QaiEPDmiotX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3" d="100"/>
          <a:sy n="43" d="100"/>
        </p:scale>
        <p:origin x="20"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font" Target="fonts/font4.fntdata"/><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33" Type="http://customschemas.google.com/relationships/presentationmetadata" Target="meta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font" Target="fonts/font11.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font" Target="fonts/font10.fntdata"/><Relationship Id="rId35"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14" name="Google Shape;314;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4" name="Google Shape;334;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54" name="Google Shape;354;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74" name="Google Shape;374;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p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94" name="Google Shape;394;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36" name="Google Shape;436;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3" name="Google Shape;113;p2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3" name="Google Shape;133;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3" name="Google Shape;153;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0" name="Google Shape;180;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2" name="Google Shape;222;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42" name="Google Shape;242;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54" name="Google Shape;254;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72" name="Google Shape;272;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0"/>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1" name="Google Shape;71;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1"/>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1"/>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7" name="Google Shape;77;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 name="Google Shape;18;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4" name="Google Shape;24;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0" name="Google Shape;30;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5"/>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6" name="Google Shape;36;p15"/>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7" name="Google Shape;37;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3" name="Google Shape;43;p1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4" name="Google Shape;44;p1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5" name="Google Shape;45;p1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6" name="Google Shape;46;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8"/>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8"/>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57" name="Google Shape;57;p18"/>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58" name="Google Shape;58;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9"/>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9"/>
          <p:cNvSpPr>
            <a:spLocks noGrp="1"/>
          </p:cNvSpPr>
          <p:nvPr>
            <p:ph type="pic" idx="2"/>
          </p:nvPr>
        </p:nvSpPr>
        <p:spPr>
          <a:xfrm>
            <a:off x="1792288" y="612775"/>
            <a:ext cx="5486400" cy="4114800"/>
          </a:xfrm>
          <a:prstGeom prst="rect">
            <a:avLst/>
          </a:prstGeom>
          <a:noFill/>
          <a:ln>
            <a:noFill/>
          </a:ln>
        </p:spPr>
      </p:sp>
      <p:sp>
        <p:nvSpPr>
          <p:cNvPr id="64" name="Google Shape;64;p19"/>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5" name="Google Shape;65;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4" Type="http://schemas.openxmlformats.org/officeDocument/2006/relationships/image" Target="../media/image2.jp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32.jp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4.jpg"/></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16.pn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19.png"/><Relationship Id="rId5" Type="http://schemas.openxmlformats.org/officeDocument/2006/relationships/image" Target="../media/image24.png"/><Relationship Id="rId10" Type="http://schemas.openxmlformats.org/officeDocument/2006/relationships/image" Target="../media/image18.png"/><Relationship Id="rId4" Type="http://schemas.openxmlformats.org/officeDocument/2006/relationships/image" Target="../media/image23.png"/><Relationship Id="rId9" Type="http://schemas.openxmlformats.org/officeDocument/2006/relationships/image" Target="../media/image28.png"/></Relationships>
</file>

<file path=ppt/slides/_rels/slide15.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35.jpg"/><Relationship Id="rId9"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7.jpg"/><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8.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16.pn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19.png"/><Relationship Id="rId5" Type="http://schemas.openxmlformats.org/officeDocument/2006/relationships/image" Target="../media/image24.png"/><Relationship Id="rId10" Type="http://schemas.openxmlformats.org/officeDocument/2006/relationships/image" Target="../media/image18.png"/><Relationship Id="rId4" Type="http://schemas.openxmlformats.org/officeDocument/2006/relationships/image" Target="../media/image23.png"/><Relationship Id="rId9" Type="http://schemas.openxmlformats.org/officeDocument/2006/relationships/image" Target="../media/image28.png"/></Relationships>
</file>

<file path=ppt/slides/_rels/slide6.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31.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15.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16.pn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19.png"/><Relationship Id="rId5" Type="http://schemas.openxmlformats.org/officeDocument/2006/relationships/image" Target="../media/image24.png"/><Relationship Id="rId10" Type="http://schemas.openxmlformats.org/officeDocument/2006/relationships/image" Target="../media/image18.png"/><Relationship Id="rId4" Type="http://schemas.openxmlformats.org/officeDocument/2006/relationships/image" Target="../media/image23.png"/><Relationship Id="rId9"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22"/>
          <p:cNvSpPr/>
          <p:nvPr/>
        </p:nvSpPr>
        <p:spPr>
          <a:xfrm rot="-4721612">
            <a:off x="4127164" y="2493372"/>
            <a:ext cx="14314219" cy="3994628"/>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 name="Google Shape;85;p22"/>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22"/>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87" name="Google Shape;87;p22"/>
          <p:cNvGrpSpPr/>
          <p:nvPr/>
        </p:nvGrpSpPr>
        <p:grpSpPr>
          <a:xfrm>
            <a:off x="10165433" y="946396"/>
            <a:ext cx="857867" cy="857867"/>
            <a:chOff x="0" y="0"/>
            <a:chExt cx="812800" cy="812800"/>
          </a:xfrm>
        </p:grpSpPr>
        <p:sp>
          <p:nvSpPr>
            <p:cNvPr id="88" name="Google Shape;88;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0" name="Google Shape;90;p22"/>
          <p:cNvGrpSpPr/>
          <p:nvPr/>
        </p:nvGrpSpPr>
        <p:grpSpPr>
          <a:xfrm>
            <a:off x="9651318" y="2226096"/>
            <a:ext cx="604566" cy="604566"/>
            <a:chOff x="0" y="0"/>
            <a:chExt cx="812800" cy="812800"/>
          </a:xfrm>
        </p:grpSpPr>
        <p:sp>
          <p:nvSpPr>
            <p:cNvPr id="91" name="Google Shape;91;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 name="Google Shape;92;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3" name="Google Shape;93;p22"/>
          <p:cNvGrpSpPr/>
          <p:nvPr/>
        </p:nvGrpSpPr>
        <p:grpSpPr>
          <a:xfrm>
            <a:off x="10476408" y="681913"/>
            <a:ext cx="637633" cy="637633"/>
            <a:chOff x="0" y="0"/>
            <a:chExt cx="812800" cy="812800"/>
          </a:xfrm>
        </p:grpSpPr>
        <p:sp>
          <p:nvSpPr>
            <p:cNvPr id="94" name="Google Shape;94;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6" name="Google Shape;96;p22"/>
          <p:cNvSpPr/>
          <p:nvPr/>
        </p:nvSpPr>
        <p:spPr>
          <a:xfrm>
            <a:off x="505150" y="343760"/>
            <a:ext cx="2213194" cy="1832016"/>
          </a:xfrm>
          <a:custGeom>
            <a:avLst/>
            <a:gdLst/>
            <a:ahLst/>
            <a:cxnLst/>
            <a:rect l="l" t="t" r="r" b="b"/>
            <a:pathLst>
              <a:path w="2240781" h="1952681" extrusionOk="0">
                <a:moveTo>
                  <a:pt x="0" y="0"/>
                </a:moveTo>
                <a:lnTo>
                  <a:pt x="2240781" y="0"/>
                </a:lnTo>
                <a:lnTo>
                  <a:pt x="2240781" y="1952681"/>
                </a:lnTo>
                <a:lnTo>
                  <a:pt x="0" y="1952681"/>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 name="Google Shape;97;p22"/>
          <p:cNvSpPr txBox="1"/>
          <p:nvPr/>
        </p:nvSpPr>
        <p:spPr>
          <a:xfrm>
            <a:off x="505150" y="2438046"/>
            <a:ext cx="8319300" cy="923400"/>
          </a:xfrm>
          <a:prstGeom prst="rect">
            <a:avLst/>
          </a:prstGeom>
          <a:noFill/>
          <a:ln>
            <a:noFill/>
          </a:ln>
        </p:spPr>
        <p:txBody>
          <a:bodyPr spcFirstLastPara="1" wrap="square" lIns="0" tIns="0" rIns="0" bIns="0" anchor="t" anchorCtr="0">
            <a:spAutoFit/>
          </a:bodyPr>
          <a:lstStyle/>
          <a:p>
            <a:pPr marL="0" marR="0" lvl="0" indent="0" algn="l" rtl="0">
              <a:lnSpc>
                <a:spcPct val="113996"/>
              </a:lnSpc>
              <a:spcBef>
                <a:spcPts val="0"/>
              </a:spcBef>
              <a:spcAft>
                <a:spcPts val="0"/>
              </a:spcAft>
              <a:buClr>
                <a:srgbClr val="000000"/>
              </a:buClr>
              <a:buSzPts val="6000"/>
              <a:buFont typeface="Arial"/>
              <a:buNone/>
            </a:pPr>
            <a:r>
              <a:rPr lang="en-US" sz="6000" b="1" i="0" u="none" strike="noStrike" cap="none">
                <a:solidFill>
                  <a:srgbClr val="10146E"/>
                </a:solidFill>
                <a:latin typeface="Poppins"/>
                <a:ea typeface="Poppins"/>
                <a:cs typeface="Poppins"/>
                <a:sym typeface="Poppins"/>
              </a:rPr>
              <a:t>VETCOMPASS</a:t>
            </a:r>
            <a:endParaRPr sz="6000" b="0" i="0" u="none" strike="noStrike" cap="none">
              <a:solidFill>
                <a:srgbClr val="000000"/>
              </a:solidFill>
              <a:latin typeface="Arial"/>
              <a:ea typeface="Arial"/>
              <a:cs typeface="Arial"/>
              <a:sym typeface="Arial"/>
            </a:endParaRPr>
          </a:p>
        </p:txBody>
      </p:sp>
      <p:sp>
        <p:nvSpPr>
          <p:cNvPr id="98" name="Google Shape;98;p22"/>
          <p:cNvSpPr txBox="1"/>
          <p:nvPr/>
        </p:nvSpPr>
        <p:spPr>
          <a:xfrm>
            <a:off x="505150" y="3553652"/>
            <a:ext cx="7177200" cy="1054200"/>
          </a:xfrm>
          <a:prstGeom prst="rect">
            <a:avLst/>
          </a:prstGeom>
          <a:noFill/>
          <a:ln>
            <a:noFill/>
          </a:ln>
        </p:spPr>
        <p:txBody>
          <a:bodyPr spcFirstLastPara="1" wrap="square" lIns="0" tIns="0" rIns="0" bIns="0" anchor="t" anchorCtr="0">
            <a:spAutoFit/>
          </a:bodyPr>
          <a:lstStyle/>
          <a:p>
            <a:pPr marL="0" marR="0" lvl="0" indent="0" algn="l" rtl="0">
              <a:lnSpc>
                <a:spcPct val="114000"/>
              </a:lnSpc>
              <a:spcBef>
                <a:spcPts val="0"/>
              </a:spcBef>
              <a:spcAft>
                <a:spcPts val="0"/>
              </a:spcAft>
              <a:buClr>
                <a:srgbClr val="000000"/>
              </a:buClr>
              <a:buSzPts val="3200"/>
              <a:buFont typeface="Arial"/>
              <a:buNone/>
            </a:pPr>
            <a:r>
              <a:rPr lang="en-US" sz="3200" b="1" i="0" u="none" strike="noStrike" cap="none">
                <a:solidFill>
                  <a:srgbClr val="17B8BB"/>
                </a:solidFill>
                <a:latin typeface="Poppins"/>
                <a:ea typeface="Poppins"/>
                <a:cs typeface="Poppins"/>
                <a:sym typeface="Poppins"/>
              </a:rPr>
              <a:t>VET Teachers' Transversal Skills </a:t>
            </a:r>
            <a:endParaRPr sz="3200" b="1" i="0" u="none" strike="noStrike" cap="none">
              <a:solidFill>
                <a:srgbClr val="17B8BB"/>
              </a:solidFill>
              <a:latin typeface="Poppins"/>
              <a:ea typeface="Poppins"/>
              <a:cs typeface="Poppins"/>
              <a:sym typeface="Poppins"/>
            </a:endParaRPr>
          </a:p>
          <a:p>
            <a:pPr marL="0" marR="0" lvl="0" indent="0" algn="l" rtl="0">
              <a:lnSpc>
                <a:spcPct val="114000"/>
              </a:lnSpc>
              <a:spcBef>
                <a:spcPts val="0"/>
              </a:spcBef>
              <a:spcAft>
                <a:spcPts val="0"/>
              </a:spcAft>
              <a:buClr>
                <a:srgbClr val="000000"/>
              </a:buClr>
              <a:buSzPts val="3200"/>
              <a:buFont typeface="Arial"/>
              <a:buNone/>
            </a:pPr>
            <a:r>
              <a:rPr lang="en-US" sz="3200" b="1" i="0" u="none" strike="noStrike" cap="none">
                <a:solidFill>
                  <a:srgbClr val="17B8BB"/>
                </a:solidFill>
                <a:latin typeface="Poppins"/>
                <a:ea typeface="Poppins"/>
                <a:cs typeface="Poppins"/>
                <a:sym typeface="Poppins"/>
              </a:rPr>
              <a:t>Competence Assessment System</a:t>
            </a:r>
            <a:endParaRPr sz="3200" b="0" i="0" u="none" strike="noStrike" cap="none">
              <a:solidFill>
                <a:srgbClr val="000000"/>
              </a:solidFill>
              <a:latin typeface="Arial"/>
              <a:ea typeface="Arial"/>
              <a:cs typeface="Arial"/>
              <a:sym typeface="Arial"/>
            </a:endParaRPr>
          </a:p>
        </p:txBody>
      </p:sp>
      <p:sp>
        <p:nvSpPr>
          <p:cNvPr id="99" name="Google Shape;99;p22"/>
          <p:cNvSpPr txBox="1"/>
          <p:nvPr/>
        </p:nvSpPr>
        <p:spPr>
          <a:xfrm>
            <a:off x="412350" y="4800058"/>
            <a:ext cx="8319300" cy="1251600"/>
          </a:xfrm>
          <a:prstGeom prst="rect">
            <a:avLst/>
          </a:prstGeom>
          <a:noFill/>
          <a:ln>
            <a:noFill/>
          </a:ln>
        </p:spPr>
        <p:txBody>
          <a:bodyPr spcFirstLastPara="1" wrap="square" lIns="0" tIns="0" rIns="0" bIns="0" anchor="t" anchorCtr="0">
            <a:spAutoFit/>
          </a:bodyPr>
          <a:lstStyle/>
          <a:p>
            <a:pPr marL="0" marR="0" lvl="0" indent="0" algn="l" rtl="0">
              <a:lnSpc>
                <a:spcPct val="113996"/>
              </a:lnSpc>
              <a:spcBef>
                <a:spcPts val="0"/>
              </a:spcBef>
              <a:spcAft>
                <a:spcPts val="0"/>
              </a:spcAft>
              <a:buNone/>
            </a:pPr>
            <a:r>
              <a:rPr lang="en-US" sz="3800" b="1" i="0" u="none" strike="noStrike" cap="none">
                <a:solidFill>
                  <a:srgbClr val="10146E"/>
                </a:solidFill>
                <a:latin typeface="Poppins"/>
                <a:ea typeface="Poppins"/>
                <a:cs typeface="Poppins"/>
                <a:sym typeface="Poppins"/>
              </a:rPr>
              <a:t>Ενότητα 9: Ηγεσία και Πρωτοβουλία στην ΕΕΚ</a:t>
            </a:r>
            <a:endParaRPr sz="1400" b="0" i="0" u="none" strike="noStrike" cap="none">
              <a:solidFill>
                <a:srgbClr val="000000"/>
              </a:solidFill>
              <a:latin typeface="Arial"/>
              <a:ea typeface="Arial"/>
              <a:cs typeface="Arial"/>
              <a:sym typeface="Arial"/>
            </a:endParaRPr>
          </a:p>
        </p:txBody>
      </p:sp>
      <p:sp>
        <p:nvSpPr>
          <p:cNvPr id="100" name="Google Shape;100;p22"/>
          <p:cNvSpPr/>
          <p:nvPr/>
        </p:nvSpPr>
        <p:spPr>
          <a:xfrm>
            <a:off x="166946" y="8383035"/>
            <a:ext cx="3671865" cy="991404"/>
          </a:xfrm>
          <a:custGeom>
            <a:avLst/>
            <a:gdLst/>
            <a:ahLst/>
            <a:cxnLst/>
            <a:rect l="l" t="t" r="r" b="b"/>
            <a:pathLst>
              <a:path w="3671865" h="991404" extrusionOk="0">
                <a:moveTo>
                  <a:pt x="0" y="0"/>
                </a:moveTo>
                <a:lnTo>
                  <a:pt x="3671865" y="0"/>
                </a:lnTo>
                <a:lnTo>
                  <a:pt x="3671865" y="991404"/>
                </a:lnTo>
                <a:lnTo>
                  <a:pt x="0" y="991404"/>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 name="Google Shape;101;p22"/>
          <p:cNvSpPr txBox="1"/>
          <p:nvPr/>
        </p:nvSpPr>
        <p:spPr>
          <a:xfrm>
            <a:off x="3916451" y="8134725"/>
            <a:ext cx="4908000" cy="17484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None/>
            </a:pPr>
            <a:r>
              <a:rPr lang="en-US" sz="1200" i="1">
                <a:solidFill>
                  <a:schemeClr val="dk1"/>
                </a:solidFill>
                <a:latin typeface="Calibri"/>
                <a:ea typeface="Calibri"/>
                <a:cs typeface="Calibri"/>
                <a:sym typeface="Calibri"/>
              </a:rPr>
              <a:t>Με τη χρηματοδότηση της Ευρωπαϊκής Ένωσης. Οι απόψεις και οι γνώμες που διατυπώνονται εκφράζουν αποκλειστικά τις απόψεις των συντακτών και δεν αντιπροσωπεύουν κατ'ανάγκη τις απόψεις της Ευρωπαϊκής Ένωσης ή του Ευρωπαϊκού Εκτελεστικού Οργανισμού Εκπαίδευσης και Πολιτισμού (EACEA). Η Ευρωπαϊκή Ένωση και ο EACEA δεν μπορούν να θεωρηθούν υπεύθυνοι για τις εκφραζόμενες απόψεις.</a:t>
            </a:r>
            <a:endParaRPr sz="11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100"/>
              <a:buFont typeface="Arial"/>
              <a:buNone/>
            </a:pPr>
            <a:endParaRPr sz="1100" b="0" i="0" u="none" strike="noStrike" cap="none">
              <a:solidFill>
                <a:srgbClr val="262626"/>
              </a:solidFill>
              <a:latin typeface="Calibri"/>
              <a:ea typeface="Calibri"/>
              <a:cs typeface="Calibri"/>
              <a:sym typeface="Calibri"/>
            </a:endParaRPr>
          </a:p>
        </p:txBody>
      </p:sp>
      <p:sp>
        <p:nvSpPr>
          <p:cNvPr id="102" name="Google Shape;102;p22"/>
          <p:cNvSpPr txBox="1"/>
          <p:nvPr/>
        </p:nvSpPr>
        <p:spPr>
          <a:xfrm>
            <a:off x="315867" y="9722206"/>
            <a:ext cx="116217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100" b="0" i="0" u="none" strike="noStrike" cap="none">
                <a:solidFill>
                  <a:srgbClr val="10153D"/>
                </a:solidFill>
                <a:latin typeface="Arial"/>
                <a:ea typeface="Arial"/>
                <a:cs typeface="Arial"/>
                <a:sym typeface="Arial"/>
              </a:rPr>
              <a:t>Υλικό διαθέσιμο με την άδεια Creative Commons CC BY 4.0 (https://creativecommons.org/licenses/by/4.0/).</a:t>
            </a:r>
            <a:endParaRPr sz="1400" b="0" i="0" u="none" strike="noStrike" cap="none">
              <a:solidFill>
                <a:srgbClr val="000000"/>
              </a:solidFill>
              <a:latin typeface="Arial"/>
              <a:ea typeface="Arial"/>
              <a:cs typeface="Arial"/>
              <a:sym typeface="Arial"/>
            </a:endParaRPr>
          </a:p>
        </p:txBody>
      </p:sp>
      <p:sp>
        <p:nvSpPr>
          <p:cNvPr id="103" name="Google Shape;103;p22"/>
          <p:cNvSpPr/>
          <p:nvPr/>
        </p:nvSpPr>
        <p:spPr>
          <a:xfrm>
            <a:off x="3907596" y="7375779"/>
            <a:ext cx="1522251" cy="673677"/>
          </a:xfrm>
          <a:custGeom>
            <a:avLst/>
            <a:gdLst/>
            <a:ahLst/>
            <a:cxnLst/>
            <a:rect l="l" t="t" r="r" b="b"/>
            <a:pathLst>
              <a:path w="1522251" h="673677" extrusionOk="0">
                <a:moveTo>
                  <a:pt x="0" y="0"/>
                </a:moveTo>
                <a:lnTo>
                  <a:pt x="1522251" y="0"/>
                </a:lnTo>
                <a:lnTo>
                  <a:pt x="1522251" y="673677"/>
                </a:lnTo>
                <a:lnTo>
                  <a:pt x="0" y="67367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p22"/>
          <p:cNvSpPr/>
          <p:nvPr/>
        </p:nvSpPr>
        <p:spPr>
          <a:xfrm>
            <a:off x="505161" y="6372247"/>
            <a:ext cx="1855138" cy="593644"/>
          </a:xfrm>
          <a:custGeom>
            <a:avLst/>
            <a:gdLst/>
            <a:ahLst/>
            <a:cxnLst/>
            <a:rect l="l" t="t" r="r" b="b"/>
            <a:pathLst>
              <a:path w="1855138" h="593644" extrusionOk="0">
                <a:moveTo>
                  <a:pt x="0" y="0"/>
                </a:moveTo>
                <a:lnTo>
                  <a:pt x="1855138" y="0"/>
                </a:lnTo>
                <a:lnTo>
                  <a:pt x="1855138" y="593644"/>
                </a:lnTo>
                <a:lnTo>
                  <a:pt x="0" y="593644"/>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22"/>
          <p:cNvSpPr/>
          <p:nvPr/>
        </p:nvSpPr>
        <p:spPr>
          <a:xfrm>
            <a:off x="4931578" y="6136922"/>
            <a:ext cx="1064292" cy="1064292"/>
          </a:xfrm>
          <a:custGeom>
            <a:avLst/>
            <a:gdLst/>
            <a:ahLst/>
            <a:cxnLst/>
            <a:rect l="l" t="t" r="r" b="b"/>
            <a:pathLst>
              <a:path w="1064292" h="1064292" extrusionOk="0">
                <a:moveTo>
                  <a:pt x="0" y="0"/>
                </a:moveTo>
                <a:lnTo>
                  <a:pt x="1064292" y="0"/>
                </a:lnTo>
                <a:lnTo>
                  <a:pt x="1064292" y="1064293"/>
                </a:lnTo>
                <a:lnTo>
                  <a:pt x="0" y="1064293"/>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 name="Google Shape;106;p22"/>
          <p:cNvSpPr/>
          <p:nvPr/>
        </p:nvSpPr>
        <p:spPr>
          <a:xfrm>
            <a:off x="5995870" y="6260779"/>
            <a:ext cx="1001936" cy="816577"/>
          </a:xfrm>
          <a:custGeom>
            <a:avLst/>
            <a:gdLst/>
            <a:ahLst/>
            <a:cxnLst/>
            <a:rect l="l" t="t" r="r" b="b"/>
            <a:pathLst>
              <a:path w="1001936" h="816577" extrusionOk="0">
                <a:moveTo>
                  <a:pt x="0" y="0"/>
                </a:moveTo>
                <a:lnTo>
                  <a:pt x="1001936" y="0"/>
                </a:lnTo>
                <a:lnTo>
                  <a:pt x="1001936" y="816577"/>
                </a:lnTo>
                <a:lnTo>
                  <a:pt x="0" y="816577"/>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22"/>
          <p:cNvSpPr/>
          <p:nvPr/>
        </p:nvSpPr>
        <p:spPr>
          <a:xfrm>
            <a:off x="533736" y="7396872"/>
            <a:ext cx="1184797" cy="631491"/>
          </a:xfrm>
          <a:custGeom>
            <a:avLst/>
            <a:gdLst/>
            <a:ahLst/>
            <a:cxnLst/>
            <a:rect l="l" t="t" r="r" b="b"/>
            <a:pathLst>
              <a:path w="1184797" h="631491" extrusionOk="0">
                <a:moveTo>
                  <a:pt x="0" y="0"/>
                </a:moveTo>
                <a:lnTo>
                  <a:pt x="1184798" y="0"/>
                </a:lnTo>
                <a:lnTo>
                  <a:pt x="1184798" y="631491"/>
                </a:lnTo>
                <a:lnTo>
                  <a:pt x="0" y="631491"/>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 name="Google Shape;108;p22"/>
          <p:cNvSpPr/>
          <p:nvPr/>
        </p:nvSpPr>
        <p:spPr>
          <a:xfrm>
            <a:off x="2005633" y="7445608"/>
            <a:ext cx="1668812" cy="534020"/>
          </a:xfrm>
          <a:custGeom>
            <a:avLst/>
            <a:gdLst/>
            <a:ahLst/>
            <a:cxnLst/>
            <a:rect l="l" t="t" r="r" b="b"/>
            <a:pathLst>
              <a:path w="1668812" h="534020" extrusionOk="0">
                <a:moveTo>
                  <a:pt x="0" y="0"/>
                </a:moveTo>
                <a:lnTo>
                  <a:pt x="1668811" y="0"/>
                </a:lnTo>
                <a:lnTo>
                  <a:pt x="1668811" y="534019"/>
                </a:lnTo>
                <a:lnTo>
                  <a:pt x="0" y="534019"/>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 name="Google Shape;109;p22"/>
          <p:cNvSpPr/>
          <p:nvPr/>
        </p:nvSpPr>
        <p:spPr>
          <a:xfrm>
            <a:off x="5715597" y="7445607"/>
            <a:ext cx="1310784" cy="480349"/>
          </a:xfrm>
          <a:custGeom>
            <a:avLst/>
            <a:gdLst/>
            <a:ahLst/>
            <a:cxnLst/>
            <a:rect l="l" t="t" r="r" b="b"/>
            <a:pathLst>
              <a:path w="1310784" h="480349" extrusionOk="0">
                <a:moveTo>
                  <a:pt x="0" y="0"/>
                </a:moveTo>
                <a:lnTo>
                  <a:pt x="1310784" y="0"/>
                </a:lnTo>
                <a:lnTo>
                  <a:pt x="1310784" y="480349"/>
                </a:lnTo>
                <a:lnTo>
                  <a:pt x="0" y="480349"/>
                </a:lnTo>
                <a:lnTo>
                  <a:pt x="0" y="0"/>
                </a:lnTo>
                <a:close/>
              </a:path>
            </a:pathLst>
          </a:custGeom>
          <a:blipFill rotWithShape="1">
            <a:blip r:embed="rId1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0" name="Google Shape;110;p22"/>
          <p:cNvPicPr preferRelativeResize="0"/>
          <p:nvPr/>
        </p:nvPicPr>
        <p:blipFill rotWithShape="1">
          <a:blip r:embed="rId15">
            <a:alphaModFix/>
          </a:blip>
          <a:srcRect/>
          <a:stretch/>
        </p:blipFill>
        <p:spPr>
          <a:xfrm>
            <a:off x="2718363" y="6296500"/>
            <a:ext cx="1855150" cy="70746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31"/>
          <p:cNvSpPr/>
          <p:nvPr/>
        </p:nvSpPr>
        <p:spPr>
          <a:xfrm>
            <a:off x="2997456" y="9054931"/>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7" name="Google Shape;317;p31"/>
          <p:cNvSpPr/>
          <p:nvPr/>
        </p:nvSpPr>
        <p:spPr>
          <a:xfrm rot="-4773720">
            <a:off x="5570985" y="2932996"/>
            <a:ext cx="12676724" cy="4421008"/>
          </a:xfrm>
          <a:custGeom>
            <a:avLst/>
            <a:gdLst/>
            <a:ahLst/>
            <a:cxnLst/>
            <a:rect l="l" t="t" r="r" b="b"/>
            <a:pathLst>
              <a:path w="12676724" h="4421008" extrusionOk="0">
                <a:moveTo>
                  <a:pt x="0" y="0"/>
                </a:moveTo>
                <a:lnTo>
                  <a:pt x="12676724" y="0"/>
                </a:lnTo>
                <a:lnTo>
                  <a:pt x="12676724" y="4421008"/>
                </a:lnTo>
                <a:lnTo>
                  <a:pt x="0" y="4421008"/>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8" name="Google Shape;318;p31"/>
          <p:cNvSpPr/>
          <p:nvPr/>
        </p:nvSpPr>
        <p:spPr>
          <a:xfrm>
            <a:off x="11115371" y="0"/>
            <a:ext cx="7172607" cy="10284336"/>
          </a:xfrm>
          <a:custGeom>
            <a:avLst/>
            <a:gdLst/>
            <a:ahLst/>
            <a:cxnLst/>
            <a:rect l="l" t="t" r="r" b="b"/>
            <a:pathLst>
              <a:path w="20508340" h="29405582" extrusionOk="0">
                <a:moveTo>
                  <a:pt x="9683242" y="0"/>
                </a:moveTo>
                <a:cubicBezTo>
                  <a:pt x="9719437" y="5416550"/>
                  <a:pt x="8407908" y="9588373"/>
                  <a:pt x="4155313" y="16175737"/>
                </a:cubicBezTo>
                <a:cubicBezTo>
                  <a:pt x="343281" y="22080474"/>
                  <a:pt x="1397" y="27222577"/>
                  <a:pt x="0" y="28861513"/>
                </a:cubicBezTo>
                <a:lnTo>
                  <a:pt x="0" y="28881071"/>
                </a:lnTo>
                <a:cubicBezTo>
                  <a:pt x="254" y="29222067"/>
                  <a:pt x="15240" y="29405582"/>
                  <a:pt x="15240" y="29405582"/>
                </a:cubicBezTo>
                <a:lnTo>
                  <a:pt x="20508340" y="29405582"/>
                </a:lnTo>
                <a:lnTo>
                  <a:pt x="20508340" y="0"/>
                </a:lnTo>
                <a:close/>
              </a:path>
            </a:pathLst>
          </a:custGeom>
          <a:blipFill rotWithShape="1">
            <a:blip r:embed="rId5">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9" name="Google Shape;319;p31"/>
          <p:cNvSpPr/>
          <p:nvPr/>
        </p:nvSpPr>
        <p:spPr>
          <a:xfrm rot="-2967198" flipH="1">
            <a:off x="13287997" y="6433664"/>
            <a:ext cx="10665551" cy="3626287"/>
          </a:xfrm>
          <a:custGeom>
            <a:avLst/>
            <a:gdLst/>
            <a:ahLst/>
            <a:cxnLst/>
            <a:rect l="l" t="t" r="r" b="b"/>
            <a:pathLst>
              <a:path w="10665551" h="3626287" extrusionOk="0">
                <a:moveTo>
                  <a:pt x="10665551" y="0"/>
                </a:moveTo>
                <a:lnTo>
                  <a:pt x="0" y="0"/>
                </a:lnTo>
                <a:lnTo>
                  <a:pt x="0" y="3626288"/>
                </a:lnTo>
                <a:lnTo>
                  <a:pt x="10665551" y="3626288"/>
                </a:lnTo>
                <a:lnTo>
                  <a:pt x="10665551" y="0"/>
                </a:lnTo>
                <a:close/>
              </a:path>
            </a:pathLst>
          </a:custGeom>
          <a:blipFill rotWithShape="1">
            <a:blip r:embed="rId6">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0" name="Google Shape;320;p31"/>
          <p:cNvSpPr txBox="1"/>
          <p:nvPr/>
        </p:nvSpPr>
        <p:spPr>
          <a:xfrm>
            <a:off x="378734" y="1973930"/>
            <a:ext cx="9472498" cy="5761577"/>
          </a:xfrm>
          <a:prstGeom prst="rect">
            <a:avLst/>
          </a:prstGeom>
          <a:noFill/>
          <a:ln>
            <a:noFill/>
          </a:ln>
        </p:spPr>
        <p:txBody>
          <a:bodyPr spcFirstLastPara="1" wrap="square" lIns="0" tIns="0" rIns="0" bIns="0" anchor="t" anchorCtr="0">
            <a:spAutoFit/>
          </a:bodyPr>
          <a:lstStyle/>
          <a:p>
            <a:pPr marL="0" marR="0" lvl="0" indent="0" algn="just" rtl="0">
              <a:lnSpc>
                <a:spcPct val="130009"/>
              </a:lnSpc>
              <a:spcBef>
                <a:spcPts val="0"/>
              </a:spcBef>
              <a:spcAft>
                <a:spcPts val="0"/>
              </a:spcAft>
              <a:buNone/>
            </a:pPr>
            <a:r>
              <a:rPr lang="en-US" sz="2400" b="0" i="0" u="none" strike="noStrike" cap="none">
                <a:solidFill>
                  <a:srgbClr val="000000"/>
                </a:solidFill>
                <a:latin typeface="Poppins"/>
                <a:ea typeface="Poppins"/>
                <a:cs typeface="Poppins"/>
                <a:sym typeface="Poppins"/>
              </a:rPr>
              <a:t>Τα περιβάλλοντα επαγγελματικής εκπαίδευσης είναι συνεργατικά και στραμμένα προς τη βιομηχανία. Η πρωτοβουλία εξαπλώνεται πιο γρήγορα όταν οι επαγγελματίες αισθάνονται ότι έχουν τη δυνατότητα να δοκιμάσουν, να προβληματιστούν και να βελτιώσουν.</a:t>
            </a:r>
            <a:endParaRPr sz="24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None/>
            </a:pPr>
            <a:r>
              <a:rPr lang="en-US" sz="2400" b="1" i="0" u="none" strike="noStrike" cap="none">
                <a:solidFill>
                  <a:srgbClr val="000000"/>
                </a:solidFill>
                <a:latin typeface="Poppins"/>
                <a:ea typeface="Poppins"/>
                <a:cs typeface="Poppins"/>
                <a:sym typeface="Poppins"/>
              </a:rPr>
              <a:t>Προπονητική ηγεσία:</a:t>
            </a:r>
            <a:endParaRPr/>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Ενθαρρύνει την καινοτομία χωρίς ιεραρχία</a:t>
            </a:r>
            <a:br>
              <a:rPr lang="en-US" sz="2400" b="0" i="0" u="none" strike="noStrike" cap="none">
                <a:solidFill>
                  <a:srgbClr val="000000"/>
                </a:solidFill>
                <a:latin typeface="Poppins"/>
                <a:ea typeface="Poppins"/>
                <a:cs typeface="Poppins"/>
                <a:sym typeface="Poppins"/>
              </a:rPr>
            </a:br>
            <a:r>
              <a:rPr lang="en-US" sz="2400" b="0" i="0" u="none" strike="noStrike" cap="none">
                <a:solidFill>
                  <a:srgbClr val="000000"/>
                </a:solidFill>
                <a:latin typeface="Poppins"/>
                <a:ea typeface="Poppins"/>
                <a:cs typeface="Poppins"/>
                <a:sym typeface="Poppins"/>
              </a:rPr>
              <a:t>Δημιουργεί εμπιστοσύνη σε όλες τις ομάδες</a:t>
            </a:r>
            <a:br>
              <a:rPr lang="en-US" sz="2400" b="0" i="0" u="none" strike="noStrike" cap="none">
                <a:solidFill>
                  <a:srgbClr val="000000"/>
                </a:solidFill>
                <a:latin typeface="Poppins"/>
                <a:ea typeface="Poppins"/>
                <a:cs typeface="Poppins"/>
                <a:sym typeface="Poppins"/>
              </a:rPr>
            </a:br>
            <a:r>
              <a:rPr lang="en-US" sz="2400" b="0" i="0" u="none" strike="noStrike" cap="none">
                <a:solidFill>
                  <a:srgbClr val="000000"/>
                </a:solidFill>
                <a:latin typeface="Poppins"/>
                <a:ea typeface="Poppins"/>
                <a:cs typeface="Poppins"/>
                <a:sym typeface="Poppins"/>
              </a:rPr>
              <a:t>Αναπτύσσει αναστοχαστικούς επαγγελματίες</a:t>
            </a:r>
            <a:br>
              <a:rPr lang="en-US" sz="2400" b="0" i="0" u="none" strike="noStrike" cap="none">
                <a:solidFill>
                  <a:srgbClr val="000000"/>
                </a:solidFill>
                <a:latin typeface="Poppins"/>
                <a:ea typeface="Poppins"/>
                <a:cs typeface="Poppins"/>
                <a:sym typeface="Poppins"/>
              </a:rPr>
            </a:br>
            <a:r>
              <a:rPr lang="en-US" sz="2400" b="0" i="0" u="none" strike="noStrike" cap="none">
                <a:solidFill>
                  <a:srgbClr val="000000"/>
                </a:solidFill>
                <a:latin typeface="Poppins"/>
                <a:ea typeface="Poppins"/>
                <a:cs typeface="Poppins"/>
                <a:sym typeface="Poppins"/>
              </a:rPr>
              <a:t>Ενισχύει την κουλτούρα συνεχούς βελτίωσης</a:t>
            </a:r>
            <a:endParaRPr/>
          </a:p>
          <a:p>
            <a:pPr marL="0" marR="0" lvl="0" indent="0" algn="just" rtl="0">
              <a:lnSpc>
                <a:spcPct val="130009"/>
              </a:lnSpc>
              <a:spcBef>
                <a:spcPts val="0"/>
              </a:spcBef>
              <a:spcAft>
                <a:spcPts val="0"/>
              </a:spcAft>
              <a:buNone/>
            </a:pPr>
            <a:endParaRPr sz="24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None/>
            </a:pPr>
            <a:r>
              <a:rPr lang="en-US" sz="2400" b="0" i="0" u="none" strike="noStrike" cap="none">
                <a:solidFill>
                  <a:srgbClr val="000000"/>
                </a:solidFill>
                <a:latin typeface="Poppins"/>
                <a:ea typeface="Poppins"/>
                <a:cs typeface="Poppins"/>
                <a:sym typeface="Poppins"/>
              </a:rPr>
              <a:t>Η ηγεσία είναι πιο βιώσιμη όταν πολλαπλασιάζει την ηγεσία σε άλλους.</a:t>
            </a:r>
            <a:endParaRPr sz="2400" b="0" i="0" u="none" strike="noStrike" cap="none">
              <a:solidFill>
                <a:srgbClr val="000000"/>
              </a:solidFill>
              <a:latin typeface="Arial"/>
              <a:ea typeface="Arial"/>
              <a:cs typeface="Arial"/>
              <a:sym typeface="Arial"/>
            </a:endParaRPr>
          </a:p>
        </p:txBody>
      </p:sp>
      <p:sp>
        <p:nvSpPr>
          <p:cNvPr id="321" name="Google Shape;321;p31"/>
          <p:cNvSpPr txBox="1"/>
          <p:nvPr/>
        </p:nvSpPr>
        <p:spPr>
          <a:xfrm>
            <a:off x="353491" y="767245"/>
            <a:ext cx="7207401" cy="452111"/>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None/>
            </a:pPr>
            <a:r>
              <a:rPr lang="en-US" sz="2600" b="1" i="0" u="none" strike="noStrike" cap="none">
                <a:solidFill>
                  <a:srgbClr val="000000"/>
                </a:solidFill>
                <a:latin typeface="Poppins"/>
                <a:ea typeface="Poppins"/>
                <a:cs typeface="Poppins"/>
                <a:sym typeface="Poppins"/>
              </a:rPr>
              <a:t>Γιατί η ηγεσία έχει σημασία για την ΕΕΚ</a:t>
            </a:r>
            <a:endParaRPr sz="1400" b="0" i="0" u="none" strike="noStrike" cap="none">
              <a:solidFill>
                <a:srgbClr val="000000"/>
              </a:solidFill>
              <a:latin typeface="Arial"/>
              <a:ea typeface="Arial"/>
              <a:cs typeface="Arial"/>
              <a:sym typeface="Arial"/>
            </a:endParaRPr>
          </a:p>
        </p:txBody>
      </p:sp>
      <p:grpSp>
        <p:nvGrpSpPr>
          <p:cNvPr id="322" name="Google Shape;322;p31"/>
          <p:cNvGrpSpPr/>
          <p:nvPr/>
        </p:nvGrpSpPr>
        <p:grpSpPr>
          <a:xfrm>
            <a:off x="11279555" y="946396"/>
            <a:ext cx="857867" cy="857867"/>
            <a:chOff x="0" y="0"/>
            <a:chExt cx="812800" cy="812800"/>
          </a:xfrm>
        </p:grpSpPr>
        <p:sp>
          <p:nvSpPr>
            <p:cNvPr id="323" name="Google Shape;323;p3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4" name="Google Shape;324;p31"/>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325" name="Google Shape;325;p31"/>
          <p:cNvGrpSpPr/>
          <p:nvPr/>
        </p:nvGrpSpPr>
        <p:grpSpPr>
          <a:xfrm>
            <a:off x="10765440" y="2226096"/>
            <a:ext cx="604566" cy="604566"/>
            <a:chOff x="0" y="0"/>
            <a:chExt cx="812800" cy="812800"/>
          </a:xfrm>
        </p:grpSpPr>
        <p:sp>
          <p:nvSpPr>
            <p:cNvPr id="326" name="Google Shape;326;p3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7" name="Google Shape;327;p31"/>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328" name="Google Shape;328;p31"/>
          <p:cNvGrpSpPr/>
          <p:nvPr/>
        </p:nvGrpSpPr>
        <p:grpSpPr>
          <a:xfrm>
            <a:off x="11590531" y="681913"/>
            <a:ext cx="637633" cy="637633"/>
            <a:chOff x="0" y="0"/>
            <a:chExt cx="812800" cy="812800"/>
          </a:xfrm>
        </p:grpSpPr>
        <p:sp>
          <p:nvSpPr>
            <p:cNvPr id="329" name="Google Shape;329;p3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0" name="Google Shape;330;p31"/>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sp>
        <p:nvSpPr>
          <p:cNvPr id="331" name="Google Shape;331;p31"/>
          <p:cNvSpPr/>
          <p:nvPr/>
        </p:nvSpPr>
        <p:spPr>
          <a:xfrm>
            <a:off x="353491" y="964964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32"/>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37" name="Google Shape;337;p32"/>
          <p:cNvGrpSpPr/>
          <p:nvPr/>
        </p:nvGrpSpPr>
        <p:grpSpPr>
          <a:xfrm>
            <a:off x="5940775" y="946396"/>
            <a:ext cx="857867" cy="857867"/>
            <a:chOff x="0" y="0"/>
            <a:chExt cx="812800" cy="812800"/>
          </a:xfrm>
        </p:grpSpPr>
        <p:sp>
          <p:nvSpPr>
            <p:cNvPr id="338" name="Google Shape;338;p3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9" name="Google Shape;339;p3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40" name="Google Shape;340;p32"/>
          <p:cNvGrpSpPr/>
          <p:nvPr/>
        </p:nvGrpSpPr>
        <p:grpSpPr>
          <a:xfrm>
            <a:off x="6592862" y="2226096"/>
            <a:ext cx="604566" cy="604566"/>
            <a:chOff x="0" y="0"/>
            <a:chExt cx="812800" cy="812800"/>
          </a:xfrm>
        </p:grpSpPr>
        <p:sp>
          <p:nvSpPr>
            <p:cNvPr id="341" name="Google Shape;341;p3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2" name="Google Shape;342;p3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43" name="Google Shape;343;p32"/>
          <p:cNvGrpSpPr/>
          <p:nvPr/>
        </p:nvGrpSpPr>
        <p:grpSpPr>
          <a:xfrm>
            <a:off x="5825201" y="681913"/>
            <a:ext cx="637633" cy="637633"/>
            <a:chOff x="0" y="0"/>
            <a:chExt cx="812800" cy="812800"/>
          </a:xfrm>
        </p:grpSpPr>
        <p:sp>
          <p:nvSpPr>
            <p:cNvPr id="344" name="Google Shape;344;p3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5" name="Google Shape;345;p3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46" name="Google Shape;346;p32"/>
          <p:cNvSpPr/>
          <p:nvPr/>
        </p:nvSpPr>
        <p:spPr>
          <a:xfrm>
            <a:off x="-1972873" y="5"/>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7" name="Google Shape;347;p32"/>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8" name="Google Shape;348;p32"/>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9" name="Google Shape;349;p32"/>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0" name="Google Shape;350;p32"/>
          <p:cNvSpPr txBox="1"/>
          <p:nvPr/>
        </p:nvSpPr>
        <p:spPr>
          <a:xfrm>
            <a:off x="8768075" y="1933756"/>
            <a:ext cx="9220121" cy="5281446"/>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None/>
            </a:pPr>
            <a:r>
              <a:rPr lang="en-US" sz="2400" b="0" i="0" u="none" strike="noStrike" cap="none">
                <a:solidFill>
                  <a:srgbClr val="000000"/>
                </a:solidFill>
                <a:latin typeface="Poppins"/>
                <a:ea typeface="Poppins"/>
                <a:cs typeface="Poppins"/>
                <a:sym typeface="Poppins"/>
              </a:rPr>
              <a:t>Η ηγεσία στην ΕΕΚ συχνά απαιτεί δράση πριν δοθεί επίσημη καθοδήγηση.</a:t>
            </a:r>
            <a:endParaRPr/>
          </a:p>
          <a:p>
            <a:pPr marL="0" marR="0" lvl="0" indent="0" algn="l" rtl="0">
              <a:lnSpc>
                <a:spcPct val="130009"/>
              </a:lnSpc>
              <a:spcBef>
                <a:spcPts val="0"/>
              </a:spcBef>
              <a:spcAft>
                <a:spcPts val="0"/>
              </a:spcAft>
              <a:buNone/>
            </a:pPr>
            <a:br>
              <a:rPr lang="en-US" sz="2400" b="0" i="0" u="none" strike="noStrike" cap="none">
                <a:solidFill>
                  <a:srgbClr val="000000"/>
                </a:solidFill>
                <a:latin typeface="Poppins"/>
                <a:ea typeface="Poppins"/>
                <a:cs typeface="Poppins"/>
                <a:sym typeface="Poppins"/>
              </a:rPr>
            </a:br>
            <a:r>
              <a:rPr lang="en-US" sz="2400" b="0" i="0" u="none" strike="noStrike" cap="none">
                <a:solidFill>
                  <a:srgbClr val="000000"/>
                </a:solidFill>
                <a:latin typeface="Poppins"/>
                <a:ea typeface="Poppins"/>
                <a:cs typeface="Poppins"/>
                <a:sym typeface="Poppins"/>
              </a:rPr>
              <a:t>Επιχειρηματική νοοτροπία σημαίνει αναγνώριση ευκαιριών βελτίωσης, δοκιμή ιδεών σε μικρή κλίμακα και ευθυγράμμιση της καινοτομίας με τις ανάγκες του εργοδότη και του εκπαιδευόμενου. Η επιχειρηματική ηγεσία στην ΕΕΚ είναι πρακτική — εστιάζει στην επίλυση πραγματικών προβλημάτων και όχι στη δημιουργία αφηρημένων ιδεών.</a:t>
            </a:r>
            <a:endParaRPr/>
          </a:p>
          <a:p>
            <a:pPr marL="0" marR="0" lvl="0" indent="0" algn="l" rtl="0">
              <a:lnSpc>
                <a:spcPct val="130009"/>
              </a:lnSpc>
              <a:spcBef>
                <a:spcPts val="0"/>
              </a:spcBef>
              <a:spcAft>
                <a:spcPts val="0"/>
              </a:spcAft>
              <a:buNone/>
            </a:pPr>
            <a:br>
              <a:rPr lang="en-US" sz="2400" b="0" i="0" u="none" strike="noStrike" cap="none">
                <a:solidFill>
                  <a:srgbClr val="000000"/>
                </a:solidFill>
                <a:latin typeface="Poppins"/>
                <a:ea typeface="Poppins"/>
                <a:cs typeface="Poppins"/>
                <a:sym typeface="Poppins"/>
              </a:rPr>
            </a:br>
            <a:r>
              <a:rPr lang="en-US" sz="2400" b="0" i="0" u="none" strike="noStrike" cap="none">
                <a:solidFill>
                  <a:srgbClr val="000000"/>
                </a:solidFill>
                <a:latin typeface="Poppins"/>
                <a:ea typeface="Poppins"/>
                <a:cs typeface="Poppins"/>
                <a:sym typeface="Poppins"/>
              </a:rPr>
              <a:t>Αυτή η ενότητα διερευνά πώς φαίνεται αυτό στην πράξη.</a:t>
            </a:r>
            <a:endParaRPr sz="2400" b="0" i="0" u="none" strike="noStrike" cap="none">
              <a:solidFill>
                <a:srgbClr val="000000"/>
              </a:solidFill>
              <a:latin typeface="Arial"/>
              <a:ea typeface="Arial"/>
              <a:cs typeface="Arial"/>
              <a:sym typeface="Arial"/>
            </a:endParaRPr>
          </a:p>
        </p:txBody>
      </p:sp>
      <p:sp>
        <p:nvSpPr>
          <p:cNvPr id="351" name="Google Shape;351;p32"/>
          <p:cNvSpPr txBox="1"/>
          <p:nvPr/>
        </p:nvSpPr>
        <p:spPr>
          <a:xfrm>
            <a:off x="7523951" y="1026821"/>
            <a:ext cx="10254384" cy="973856"/>
          </a:xfrm>
          <a:prstGeom prst="rect">
            <a:avLst/>
          </a:prstGeom>
          <a:noFill/>
          <a:ln>
            <a:noFill/>
          </a:ln>
        </p:spPr>
        <p:txBody>
          <a:bodyPr spcFirstLastPara="1" wrap="square" lIns="0" tIns="0" rIns="0" bIns="0" anchor="t" anchorCtr="0">
            <a:spAutoFit/>
          </a:bodyPr>
          <a:lstStyle/>
          <a:p>
            <a:pPr marL="0" marR="0" lvl="0" indent="0" algn="r" rtl="0">
              <a:lnSpc>
                <a:spcPct val="113002"/>
              </a:lnSpc>
              <a:spcBef>
                <a:spcPts val="0"/>
              </a:spcBef>
              <a:spcAft>
                <a:spcPts val="0"/>
              </a:spcAft>
              <a:buNone/>
            </a:pPr>
            <a:r>
              <a:rPr lang="en-US" sz="2800" b="1" i="0" u="none" strike="noStrike" cap="none">
                <a:solidFill>
                  <a:srgbClr val="000000"/>
                </a:solidFill>
                <a:latin typeface="Poppins"/>
                <a:ea typeface="Poppins"/>
                <a:cs typeface="Poppins"/>
                <a:sym typeface="Poppins"/>
              </a:rPr>
              <a:t>Ενότητα 4: Επιχειρηματική νοοτροπία και πρωτοβουλία στην ΕΕΚ</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pic>
        <p:nvPicPr>
          <p:cNvPr id="356" name="Google Shape;356;p33"/>
          <p:cNvPicPr preferRelativeResize="0"/>
          <p:nvPr/>
        </p:nvPicPr>
        <p:blipFill rotWithShape="1">
          <a:blip r:embed="rId3">
            <a:alphaModFix/>
          </a:blip>
          <a:srcRect/>
          <a:stretch/>
        </p:blipFill>
        <p:spPr>
          <a:xfrm>
            <a:off x="13708972" y="0"/>
            <a:ext cx="4546269" cy="10287000"/>
          </a:xfrm>
          <a:prstGeom prst="rect">
            <a:avLst/>
          </a:prstGeom>
          <a:noFill/>
          <a:ln>
            <a:noFill/>
          </a:ln>
        </p:spPr>
      </p:pic>
      <p:sp>
        <p:nvSpPr>
          <p:cNvPr id="357" name="Google Shape;357;p33"/>
          <p:cNvSpPr/>
          <p:nvPr/>
        </p:nvSpPr>
        <p:spPr>
          <a:xfrm>
            <a:off x="2997456" y="9054931"/>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8" name="Google Shape;358;p33"/>
          <p:cNvSpPr/>
          <p:nvPr/>
        </p:nvSpPr>
        <p:spPr>
          <a:xfrm rot="-4773720">
            <a:off x="6232835" y="3136628"/>
            <a:ext cx="12676724" cy="4013743"/>
          </a:xfrm>
          <a:custGeom>
            <a:avLst/>
            <a:gdLst/>
            <a:ahLst/>
            <a:cxnLst/>
            <a:rect l="l" t="t" r="r" b="b"/>
            <a:pathLst>
              <a:path w="12676724" h="4421008" extrusionOk="0">
                <a:moveTo>
                  <a:pt x="0" y="0"/>
                </a:moveTo>
                <a:lnTo>
                  <a:pt x="12676724" y="0"/>
                </a:lnTo>
                <a:lnTo>
                  <a:pt x="12676724" y="4421008"/>
                </a:lnTo>
                <a:lnTo>
                  <a:pt x="0" y="442100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9" name="Google Shape;359;p33"/>
          <p:cNvSpPr/>
          <p:nvPr/>
        </p:nvSpPr>
        <p:spPr>
          <a:xfrm rot="-2967198" flipH="1">
            <a:off x="13287997" y="6433664"/>
            <a:ext cx="10665551" cy="3626287"/>
          </a:xfrm>
          <a:custGeom>
            <a:avLst/>
            <a:gdLst/>
            <a:ahLst/>
            <a:cxnLst/>
            <a:rect l="l" t="t" r="r" b="b"/>
            <a:pathLst>
              <a:path w="10665551" h="3626287" extrusionOk="0">
                <a:moveTo>
                  <a:pt x="10665551" y="0"/>
                </a:moveTo>
                <a:lnTo>
                  <a:pt x="0" y="0"/>
                </a:lnTo>
                <a:lnTo>
                  <a:pt x="0" y="3626288"/>
                </a:lnTo>
                <a:lnTo>
                  <a:pt x="10665551" y="3626288"/>
                </a:lnTo>
                <a:lnTo>
                  <a:pt x="10665551" y="0"/>
                </a:lnTo>
                <a:close/>
              </a:path>
            </a:pathLst>
          </a:custGeom>
          <a:blipFill rotWithShape="1">
            <a:blip r:embed="rId6">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0" name="Google Shape;360;p33"/>
          <p:cNvSpPr txBox="1"/>
          <p:nvPr/>
        </p:nvSpPr>
        <p:spPr>
          <a:xfrm>
            <a:off x="353491" y="2022645"/>
            <a:ext cx="9472498" cy="6721840"/>
          </a:xfrm>
          <a:prstGeom prst="rect">
            <a:avLst/>
          </a:prstGeom>
          <a:noFill/>
          <a:ln>
            <a:noFill/>
          </a:ln>
        </p:spPr>
        <p:txBody>
          <a:bodyPr spcFirstLastPara="1" wrap="square" lIns="0" tIns="0" rIns="0" bIns="0" anchor="t" anchorCtr="0">
            <a:spAutoFit/>
          </a:bodyPr>
          <a:lstStyle/>
          <a:p>
            <a:pPr marL="0" marR="0" lvl="0" indent="0" algn="just" rtl="0">
              <a:lnSpc>
                <a:spcPct val="130009"/>
              </a:lnSpc>
              <a:spcBef>
                <a:spcPts val="0"/>
              </a:spcBef>
              <a:spcAft>
                <a:spcPts val="0"/>
              </a:spcAft>
              <a:buNone/>
            </a:pPr>
            <a:r>
              <a:rPr lang="en-US" sz="2400" b="0" i="0" u="none" strike="noStrike" cap="none">
                <a:solidFill>
                  <a:srgbClr val="000000"/>
                </a:solidFill>
                <a:latin typeface="Poppins"/>
                <a:ea typeface="Poppins"/>
                <a:cs typeface="Poppins"/>
                <a:sym typeface="Poppins"/>
              </a:rPr>
              <a:t>Η επιχειρηματική νοοτροπία στην ΕΕΚ είναι πρακτική. Ένας επιχειρηματίας επαγγελματίας ΕΕΚ:</a:t>
            </a:r>
            <a:endParaRPr/>
          </a:p>
          <a:p>
            <a:pPr marL="0" marR="0" lvl="0" indent="0" algn="just" rtl="0">
              <a:lnSpc>
                <a:spcPct val="130009"/>
              </a:lnSpc>
              <a:spcBef>
                <a:spcPts val="0"/>
              </a:spcBef>
              <a:spcAft>
                <a:spcPts val="0"/>
              </a:spcAft>
              <a:buNone/>
            </a:pPr>
            <a:br>
              <a:rPr lang="en-US" sz="2400" b="0" i="0" u="none" strike="noStrike" cap="none">
                <a:solidFill>
                  <a:srgbClr val="000000"/>
                </a:solidFill>
                <a:latin typeface="Poppins"/>
                <a:ea typeface="Poppins"/>
                <a:cs typeface="Poppins"/>
                <a:sym typeface="Poppins"/>
              </a:rPr>
            </a:br>
            <a:r>
              <a:rPr lang="en-US" sz="2400" b="1" i="0" u="none" strike="noStrike" cap="none">
                <a:solidFill>
                  <a:srgbClr val="000000"/>
                </a:solidFill>
                <a:latin typeface="Poppins"/>
                <a:ea typeface="Poppins"/>
                <a:cs typeface="Poppins"/>
                <a:sym typeface="Poppins"/>
              </a:rPr>
              <a:t>Πώς μοιάζει μια επιχειρηματική νοοτροπία:</a:t>
            </a:r>
            <a:br>
              <a:rPr lang="en-US" sz="2400" b="0" i="0" u="none" strike="noStrike" cap="none">
                <a:solidFill>
                  <a:srgbClr val="000000"/>
                </a:solidFill>
                <a:latin typeface="Poppins"/>
                <a:ea typeface="Poppins"/>
                <a:cs typeface="Poppins"/>
                <a:sym typeface="Poppins"/>
              </a:rPr>
            </a:br>
            <a:r>
              <a:rPr lang="en-US" sz="2400" b="0" i="0" u="none" strike="noStrike" cap="none">
                <a:solidFill>
                  <a:srgbClr val="000000"/>
                </a:solidFill>
                <a:latin typeface="Poppins"/>
                <a:ea typeface="Poppins"/>
                <a:cs typeface="Poppins"/>
                <a:sym typeface="Poppins"/>
              </a:rPr>
              <a:t>Παρατηρεί κενά μεταξύ του προγράμματος σπουδών και της πραγματικότητας της αγοράς εργασίας</a:t>
            </a:r>
            <a:br>
              <a:rPr lang="en-US" sz="2400" b="0" i="0" u="none" strike="noStrike" cap="none">
                <a:solidFill>
                  <a:srgbClr val="000000"/>
                </a:solidFill>
                <a:latin typeface="Poppins"/>
                <a:ea typeface="Poppins"/>
                <a:cs typeface="Poppins"/>
                <a:sym typeface="Poppins"/>
              </a:rPr>
            </a:br>
            <a:r>
              <a:rPr lang="en-US" sz="2400" b="0" i="0" u="none" strike="noStrike" cap="none">
                <a:solidFill>
                  <a:srgbClr val="000000"/>
                </a:solidFill>
                <a:latin typeface="Poppins"/>
                <a:ea typeface="Poppins"/>
                <a:cs typeface="Poppins"/>
                <a:sym typeface="Poppins"/>
              </a:rPr>
              <a:t>Εντοπίζει ανεπάρκειες στην παράδοση ή την αξιολόγηση</a:t>
            </a:r>
            <a:br>
              <a:rPr lang="en-US" sz="2400" b="0" i="0" u="none" strike="noStrike" cap="none">
                <a:solidFill>
                  <a:srgbClr val="000000"/>
                </a:solidFill>
                <a:latin typeface="Poppins"/>
                <a:ea typeface="Poppins"/>
                <a:cs typeface="Poppins"/>
                <a:sym typeface="Poppins"/>
              </a:rPr>
            </a:br>
            <a:r>
              <a:rPr lang="en-US" sz="2400" b="0" i="0" u="none" strike="noStrike" cap="none">
                <a:solidFill>
                  <a:srgbClr val="000000"/>
                </a:solidFill>
                <a:latin typeface="Poppins"/>
                <a:ea typeface="Poppins"/>
                <a:cs typeface="Poppins"/>
                <a:sym typeface="Poppins"/>
              </a:rPr>
              <a:t>Αναζητά προληπτικά σχόλια από τον εργοδότη</a:t>
            </a:r>
            <a:br>
              <a:rPr lang="en-US" sz="2400" b="0" i="0" u="none" strike="noStrike" cap="none">
                <a:solidFill>
                  <a:srgbClr val="000000"/>
                </a:solidFill>
                <a:latin typeface="Poppins"/>
                <a:ea typeface="Poppins"/>
                <a:cs typeface="Poppins"/>
                <a:sym typeface="Poppins"/>
              </a:rPr>
            </a:br>
            <a:r>
              <a:rPr lang="en-US" sz="2400" b="0" i="0" u="none" strike="noStrike" cap="none">
                <a:solidFill>
                  <a:srgbClr val="000000"/>
                </a:solidFill>
                <a:latin typeface="Poppins"/>
                <a:ea typeface="Poppins"/>
                <a:cs typeface="Poppins"/>
                <a:sym typeface="Poppins"/>
              </a:rPr>
              <a:t>Σχεδιάζει μικρά πιλοτικά έργα αντί να περιμένει μεταρρυθμίσεις μεγάλης κλίμακας</a:t>
            </a:r>
            <a:br>
              <a:rPr lang="en-US" sz="2400" b="0" i="0" u="none" strike="noStrike" cap="none">
                <a:solidFill>
                  <a:srgbClr val="000000"/>
                </a:solidFill>
                <a:latin typeface="Poppins"/>
                <a:ea typeface="Poppins"/>
                <a:cs typeface="Poppins"/>
                <a:sym typeface="Poppins"/>
              </a:rPr>
            </a:br>
            <a:r>
              <a:rPr lang="en-US" sz="2400" b="0" i="0" u="none" strike="noStrike" cap="none">
                <a:solidFill>
                  <a:srgbClr val="000000"/>
                </a:solidFill>
                <a:latin typeface="Poppins"/>
                <a:ea typeface="Poppins"/>
                <a:cs typeface="Poppins"/>
                <a:sym typeface="Poppins"/>
              </a:rPr>
              <a:t>Ελέγχει τον αντίκτυπο και προσαρμόζεται γρήγορα</a:t>
            </a:r>
            <a:endParaRPr/>
          </a:p>
          <a:p>
            <a:pPr marL="0" marR="0" lvl="0" indent="0" algn="just" rtl="0">
              <a:lnSpc>
                <a:spcPct val="130009"/>
              </a:lnSpc>
              <a:spcBef>
                <a:spcPts val="0"/>
              </a:spcBef>
              <a:spcAft>
                <a:spcPts val="0"/>
              </a:spcAft>
              <a:buNone/>
            </a:pPr>
            <a:endParaRPr sz="2400" b="0" i="0" u="none" strike="noStrike" cap="none">
              <a:solidFill>
                <a:srgbClr val="000000"/>
              </a:solidFill>
              <a:latin typeface="Poppins"/>
              <a:ea typeface="Poppins"/>
              <a:cs typeface="Poppins"/>
              <a:sym typeface="Poppins"/>
            </a:endParaRPr>
          </a:p>
          <a:p>
            <a:pPr marL="0" marR="0" lvl="0" indent="0" algn="just" rtl="0">
              <a:lnSpc>
                <a:spcPct val="130009"/>
              </a:lnSpc>
              <a:spcBef>
                <a:spcPts val="0"/>
              </a:spcBef>
              <a:spcAft>
                <a:spcPts val="0"/>
              </a:spcAft>
              <a:buNone/>
            </a:pPr>
            <a:r>
              <a:rPr lang="en-US" sz="2400" b="0" i="0" u="none" strike="noStrike" cap="none">
                <a:solidFill>
                  <a:srgbClr val="000000"/>
                </a:solidFill>
                <a:latin typeface="Poppins"/>
                <a:ea typeface="Poppins"/>
                <a:cs typeface="Poppins"/>
                <a:sym typeface="Poppins"/>
              </a:rPr>
              <a:t>Βασίζεται στην πρωτοβουλία, βασίζεται σε στοιχεία και προσανατολίζεται στη δράση.</a:t>
            </a:r>
            <a:endParaRPr sz="2400" b="0" i="0" u="none" strike="noStrike" cap="none">
              <a:solidFill>
                <a:srgbClr val="000000"/>
              </a:solidFill>
              <a:latin typeface="Arial"/>
              <a:ea typeface="Arial"/>
              <a:cs typeface="Arial"/>
              <a:sym typeface="Arial"/>
            </a:endParaRPr>
          </a:p>
        </p:txBody>
      </p:sp>
      <p:sp>
        <p:nvSpPr>
          <p:cNvPr id="361" name="Google Shape;361;p33"/>
          <p:cNvSpPr txBox="1"/>
          <p:nvPr/>
        </p:nvSpPr>
        <p:spPr>
          <a:xfrm>
            <a:off x="353491" y="767245"/>
            <a:ext cx="7207401" cy="904222"/>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None/>
            </a:pPr>
            <a:r>
              <a:rPr lang="en-US" sz="2600" b="1" i="0" u="none" strike="noStrike" cap="none">
                <a:solidFill>
                  <a:srgbClr val="000000"/>
                </a:solidFill>
                <a:latin typeface="Poppins"/>
                <a:ea typeface="Poppins"/>
                <a:cs typeface="Poppins"/>
                <a:sym typeface="Poppins"/>
              </a:rPr>
              <a:t>Πώς μοιάζει η επιχειρηματική νοοτροπία στην ΕΕΚ</a:t>
            </a:r>
            <a:endParaRPr sz="1400" b="0" i="0" u="none" strike="noStrike" cap="none">
              <a:solidFill>
                <a:srgbClr val="000000"/>
              </a:solidFill>
              <a:latin typeface="Arial"/>
              <a:ea typeface="Arial"/>
              <a:cs typeface="Arial"/>
              <a:sym typeface="Arial"/>
            </a:endParaRPr>
          </a:p>
        </p:txBody>
      </p:sp>
      <p:grpSp>
        <p:nvGrpSpPr>
          <p:cNvPr id="362" name="Google Shape;362;p33"/>
          <p:cNvGrpSpPr/>
          <p:nvPr/>
        </p:nvGrpSpPr>
        <p:grpSpPr>
          <a:xfrm>
            <a:off x="11279555" y="946396"/>
            <a:ext cx="857867" cy="857867"/>
            <a:chOff x="0" y="0"/>
            <a:chExt cx="812800" cy="812800"/>
          </a:xfrm>
        </p:grpSpPr>
        <p:sp>
          <p:nvSpPr>
            <p:cNvPr id="363" name="Google Shape;363;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4" name="Google Shape;364;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365" name="Google Shape;365;p33"/>
          <p:cNvGrpSpPr/>
          <p:nvPr/>
        </p:nvGrpSpPr>
        <p:grpSpPr>
          <a:xfrm>
            <a:off x="10765440" y="2226096"/>
            <a:ext cx="604566" cy="604566"/>
            <a:chOff x="0" y="0"/>
            <a:chExt cx="812800" cy="812800"/>
          </a:xfrm>
        </p:grpSpPr>
        <p:sp>
          <p:nvSpPr>
            <p:cNvPr id="366" name="Google Shape;366;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7" name="Google Shape;367;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368" name="Google Shape;368;p33"/>
          <p:cNvGrpSpPr/>
          <p:nvPr/>
        </p:nvGrpSpPr>
        <p:grpSpPr>
          <a:xfrm>
            <a:off x="11590531" y="681913"/>
            <a:ext cx="637633" cy="637633"/>
            <a:chOff x="0" y="0"/>
            <a:chExt cx="812800" cy="812800"/>
          </a:xfrm>
        </p:grpSpPr>
        <p:sp>
          <p:nvSpPr>
            <p:cNvPr id="369" name="Google Shape;369;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0" name="Google Shape;370;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sp>
        <p:nvSpPr>
          <p:cNvPr id="371" name="Google Shape;371;p33"/>
          <p:cNvSpPr/>
          <p:nvPr/>
        </p:nvSpPr>
        <p:spPr>
          <a:xfrm>
            <a:off x="353491" y="964964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pic>
        <p:nvPicPr>
          <p:cNvPr id="376" name="Google Shape;376;p34"/>
          <p:cNvPicPr preferRelativeResize="0"/>
          <p:nvPr/>
        </p:nvPicPr>
        <p:blipFill rotWithShape="1">
          <a:blip r:embed="rId3">
            <a:alphaModFix/>
          </a:blip>
          <a:srcRect l="31912"/>
          <a:stretch/>
        </p:blipFill>
        <p:spPr>
          <a:xfrm>
            <a:off x="13443782" y="0"/>
            <a:ext cx="4796775" cy="10287000"/>
          </a:xfrm>
          <a:prstGeom prst="rect">
            <a:avLst/>
          </a:prstGeom>
          <a:noFill/>
          <a:ln>
            <a:noFill/>
          </a:ln>
        </p:spPr>
      </p:pic>
      <p:sp>
        <p:nvSpPr>
          <p:cNvPr id="377" name="Google Shape;377;p34"/>
          <p:cNvSpPr/>
          <p:nvPr/>
        </p:nvSpPr>
        <p:spPr>
          <a:xfrm>
            <a:off x="2997456" y="9054931"/>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8" name="Google Shape;378;p34"/>
          <p:cNvSpPr/>
          <p:nvPr/>
        </p:nvSpPr>
        <p:spPr>
          <a:xfrm rot="-4773720">
            <a:off x="5570985" y="2932996"/>
            <a:ext cx="12676724" cy="4421008"/>
          </a:xfrm>
          <a:custGeom>
            <a:avLst/>
            <a:gdLst/>
            <a:ahLst/>
            <a:cxnLst/>
            <a:rect l="l" t="t" r="r" b="b"/>
            <a:pathLst>
              <a:path w="12676724" h="4421008" extrusionOk="0">
                <a:moveTo>
                  <a:pt x="0" y="0"/>
                </a:moveTo>
                <a:lnTo>
                  <a:pt x="12676724" y="0"/>
                </a:lnTo>
                <a:lnTo>
                  <a:pt x="12676724" y="4421008"/>
                </a:lnTo>
                <a:lnTo>
                  <a:pt x="0" y="442100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9" name="Google Shape;379;p34"/>
          <p:cNvSpPr/>
          <p:nvPr/>
        </p:nvSpPr>
        <p:spPr>
          <a:xfrm rot="-2967198" flipH="1">
            <a:off x="13287997" y="6433664"/>
            <a:ext cx="10665551" cy="3626287"/>
          </a:xfrm>
          <a:custGeom>
            <a:avLst/>
            <a:gdLst/>
            <a:ahLst/>
            <a:cxnLst/>
            <a:rect l="l" t="t" r="r" b="b"/>
            <a:pathLst>
              <a:path w="10665551" h="3626287" extrusionOk="0">
                <a:moveTo>
                  <a:pt x="10665551" y="0"/>
                </a:moveTo>
                <a:lnTo>
                  <a:pt x="0" y="0"/>
                </a:lnTo>
                <a:lnTo>
                  <a:pt x="0" y="3626288"/>
                </a:lnTo>
                <a:lnTo>
                  <a:pt x="10665551" y="3626288"/>
                </a:lnTo>
                <a:lnTo>
                  <a:pt x="10665551" y="0"/>
                </a:lnTo>
                <a:close/>
              </a:path>
            </a:pathLst>
          </a:custGeom>
          <a:blipFill rotWithShape="1">
            <a:blip r:embed="rId6">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0" name="Google Shape;380;p34"/>
          <p:cNvSpPr txBox="1"/>
          <p:nvPr/>
        </p:nvSpPr>
        <p:spPr>
          <a:xfrm>
            <a:off x="378734" y="1973930"/>
            <a:ext cx="9472498" cy="5761577"/>
          </a:xfrm>
          <a:prstGeom prst="rect">
            <a:avLst/>
          </a:prstGeom>
          <a:noFill/>
          <a:ln>
            <a:noFill/>
          </a:ln>
        </p:spPr>
        <p:txBody>
          <a:bodyPr spcFirstLastPara="1" wrap="square" lIns="0" tIns="0" rIns="0" bIns="0" anchor="t" anchorCtr="0">
            <a:spAutoFit/>
          </a:bodyPr>
          <a:lstStyle/>
          <a:p>
            <a:pPr marL="0" marR="0" lvl="0" indent="0" algn="just" rtl="0">
              <a:lnSpc>
                <a:spcPct val="130009"/>
              </a:lnSpc>
              <a:spcBef>
                <a:spcPts val="0"/>
              </a:spcBef>
              <a:spcAft>
                <a:spcPts val="0"/>
              </a:spcAft>
              <a:buNone/>
            </a:pPr>
            <a:r>
              <a:rPr lang="en-US" sz="2400" b="0" i="0" u="none" strike="noStrike" cap="none">
                <a:solidFill>
                  <a:srgbClr val="000000"/>
                </a:solidFill>
                <a:latin typeface="Poppins"/>
                <a:ea typeface="Poppins"/>
                <a:cs typeface="Poppins"/>
                <a:sym typeface="Poppins"/>
              </a:rPr>
              <a:t>Η επιχειρηματική πρωτοβουλία στην ΕΕΚ θα πρέπει να ακολουθεί αυτή τη δομή</a:t>
            </a:r>
            <a:endParaRPr/>
          </a:p>
          <a:p>
            <a:pPr marL="342900" marR="0" lvl="0" indent="-342900" algn="just" rtl="0">
              <a:lnSpc>
                <a:spcPct val="130009"/>
              </a:lnSpc>
              <a:spcBef>
                <a:spcPts val="0"/>
              </a:spcBef>
              <a:spcAft>
                <a:spcPts val="0"/>
              </a:spcAft>
              <a:buClr>
                <a:srgbClr val="000000"/>
              </a:buClr>
              <a:buSzPts val="2400"/>
              <a:buFont typeface="Arial"/>
              <a:buChar char="•"/>
            </a:pPr>
            <a:br>
              <a:rPr lang="en-US" sz="2400" b="0" i="0" u="none" strike="noStrike" cap="none">
                <a:solidFill>
                  <a:srgbClr val="000000"/>
                </a:solidFill>
                <a:latin typeface="Poppins"/>
                <a:ea typeface="Poppins"/>
                <a:cs typeface="Poppins"/>
                <a:sym typeface="Poppins"/>
              </a:rPr>
            </a:br>
            <a:r>
              <a:rPr lang="en-US" sz="2400" b="1" i="0" u="none" strike="noStrike" cap="none">
                <a:solidFill>
                  <a:srgbClr val="000000"/>
                </a:solidFill>
                <a:latin typeface="Poppins"/>
                <a:ea typeface="Poppins"/>
                <a:cs typeface="Poppins"/>
                <a:sym typeface="Poppins"/>
              </a:rPr>
              <a:t>Τα βήματα:</a:t>
            </a:r>
            <a:br>
              <a:rPr lang="en-US" sz="2400" b="0" i="0" u="none" strike="noStrike" cap="none">
                <a:solidFill>
                  <a:srgbClr val="000000"/>
                </a:solidFill>
                <a:latin typeface="Poppins"/>
                <a:ea typeface="Poppins"/>
                <a:cs typeface="Poppins"/>
                <a:sym typeface="Poppins"/>
              </a:rPr>
            </a:br>
            <a:r>
              <a:rPr lang="en-US" sz="2400" b="0" i="0" u="none" strike="noStrike" cap="none">
                <a:solidFill>
                  <a:srgbClr val="000000"/>
                </a:solidFill>
                <a:latin typeface="Poppins"/>
                <a:ea typeface="Poppins"/>
                <a:cs typeface="Poppins"/>
                <a:sym typeface="Poppins"/>
              </a:rPr>
              <a:t>Προσδιορίστε μια συγκεκριμένη ευκαιρία βελτίωσης</a:t>
            </a:r>
            <a:br>
              <a:rPr lang="en-US" sz="2400" b="0" i="0" u="none" strike="noStrike" cap="none">
                <a:solidFill>
                  <a:srgbClr val="000000"/>
                </a:solidFill>
                <a:latin typeface="Poppins"/>
                <a:ea typeface="Poppins"/>
                <a:cs typeface="Poppins"/>
                <a:sym typeface="Poppins"/>
              </a:rPr>
            </a:br>
            <a:r>
              <a:rPr lang="en-US" sz="2400" b="0" i="0" u="none" strike="noStrike" cap="none">
                <a:solidFill>
                  <a:srgbClr val="000000"/>
                </a:solidFill>
                <a:latin typeface="Poppins"/>
                <a:ea typeface="Poppins"/>
                <a:cs typeface="Poppins"/>
                <a:sym typeface="Poppins"/>
              </a:rPr>
              <a:t>Σχεδιάστε ένα μικρό πιλοτικό πρόγραμμα χαμηλού κινδύνου</a:t>
            </a:r>
            <a:br>
              <a:rPr lang="en-US" sz="2400" b="0" i="0" u="none" strike="noStrike" cap="none">
                <a:solidFill>
                  <a:srgbClr val="000000"/>
                </a:solidFill>
                <a:latin typeface="Poppins"/>
                <a:ea typeface="Poppins"/>
                <a:cs typeface="Poppins"/>
                <a:sym typeface="Poppins"/>
              </a:rPr>
            </a:br>
            <a:r>
              <a:rPr lang="en-US" sz="2400" b="0" i="0" u="none" strike="noStrike" cap="none">
                <a:solidFill>
                  <a:srgbClr val="000000"/>
                </a:solidFill>
                <a:latin typeface="Poppins"/>
                <a:ea typeface="Poppins"/>
                <a:cs typeface="Poppins"/>
                <a:sym typeface="Poppins"/>
              </a:rPr>
              <a:t>Καθορισμός δεικτών επιτυχίας</a:t>
            </a:r>
            <a:br>
              <a:rPr lang="en-US" sz="2400" b="0" i="0" u="none" strike="noStrike" cap="none">
                <a:solidFill>
                  <a:srgbClr val="000000"/>
                </a:solidFill>
                <a:latin typeface="Poppins"/>
                <a:ea typeface="Poppins"/>
                <a:cs typeface="Poppins"/>
                <a:sym typeface="Poppins"/>
              </a:rPr>
            </a:br>
            <a:r>
              <a:rPr lang="en-US" sz="2400" b="0" i="0" u="none" strike="noStrike" cap="none">
                <a:solidFill>
                  <a:srgbClr val="000000"/>
                </a:solidFill>
                <a:latin typeface="Poppins"/>
                <a:ea typeface="Poppins"/>
                <a:cs typeface="Poppins"/>
                <a:sym typeface="Poppins"/>
              </a:rPr>
              <a:t>Αντίκτυπος αναθεώρησης</a:t>
            </a:r>
            <a:br>
              <a:rPr lang="en-US" sz="2400" b="0" i="0" u="none" strike="noStrike" cap="none">
                <a:solidFill>
                  <a:srgbClr val="000000"/>
                </a:solidFill>
                <a:latin typeface="Poppins"/>
                <a:ea typeface="Poppins"/>
                <a:cs typeface="Poppins"/>
                <a:sym typeface="Poppins"/>
              </a:rPr>
            </a:br>
            <a:r>
              <a:rPr lang="en-US" sz="2400" b="0" i="0" u="none" strike="noStrike" cap="none">
                <a:solidFill>
                  <a:srgbClr val="000000"/>
                </a:solidFill>
                <a:latin typeface="Poppins"/>
                <a:ea typeface="Poppins"/>
                <a:cs typeface="Poppins"/>
                <a:sym typeface="Poppins"/>
              </a:rPr>
              <a:t>Αποφασίστε εάν θα κάνετε βελτίωση, κλιμάκωση ή διακοπή</a:t>
            </a:r>
            <a:endParaRPr/>
          </a:p>
          <a:p>
            <a:pPr marL="0" marR="0" lvl="0" indent="0" algn="just" rtl="0">
              <a:lnSpc>
                <a:spcPct val="130009"/>
              </a:lnSpc>
              <a:spcBef>
                <a:spcPts val="0"/>
              </a:spcBef>
              <a:spcAft>
                <a:spcPts val="0"/>
              </a:spcAft>
              <a:buNone/>
            </a:pPr>
            <a:br>
              <a:rPr lang="en-US" sz="2400" b="0" i="0" u="none" strike="noStrike" cap="none">
                <a:solidFill>
                  <a:srgbClr val="000000"/>
                </a:solidFill>
                <a:latin typeface="Poppins"/>
                <a:ea typeface="Poppins"/>
                <a:cs typeface="Poppins"/>
                <a:sym typeface="Poppins"/>
              </a:rPr>
            </a:br>
            <a:r>
              <a:rPr lang="en-US" sz="2400" b="0" i="0" u="none" strike="noStrike" cap="none">
                <a:solidFill>
                  <a:srgbClr val="000000"/>
                </a:solidFill>
                <a:latin typeface="Poppins"/>
                <a:ea typeface="Poppins"/>
                <a:cs typeface="Poppins"/>
                <a:sym typeface="Poppins"/>
              </a:rPr>
              <a:t>Αυτό αποφεύγει τις μεγάλες, ανατρεπτικές αλλαγές και χτίζει εμπιστοσύνη στην καινοτομία.</a:t>
            </a:r>
            <a:endParaRPr sz="2400" b="0" i="0" u="none" strike="noStrike" cap="none">
              <a:solidFill>
                <a:srgbClr val="000000"/>
              </a:solidFill>
              <a:latin typeface="Arial"/>
              <a:ea typeface="Arial"/>
              <a:cs typeface="Arial"/>
              <a:sym typeface="Arial"/>
            </a:endParaRPr>
          </a:p>
        </p:txBody>
      </p:sp>
      <p:sp>
        <p:nvSpPr>
          <p:cNvPr id="381" name="Google Shape;381;p34"/>
          <p:cNvSpPr txBox="1"/>
          <p:nvPr/>
        </p:nvSpPr>
        <p:spPr>
          <a:xfrm>
            <a:off x="353491" y="767245"/>
            <a:ext cx="7207401" cy="452111"/>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None/>
            </a:pPr>
            <a:r>
              <a:rPr lang="en-US" sz="2600" b="1" i="0" u="none" strike="noStrike" cap="none">
                <a:solidFill>
                  <a:srgbClr val="000000"/>
                </a:solidFill>
                <a:latin typeface="Poppins"/>
                <a:ea typeface="Poppins"/>
                <a:cs typeface="Poppins"/>
                <a:sym typeface="Poppins"/>
              </a:rPr>
              <a:t>Η αρχή της ηγεσίας «Μικρό τεστ».</a:t>
            </a:r>
            <a:endParaRPr sz="1400" b="0" i="0" u="none" strike="noStrike" cap="none">
              <a:solidFill>
                <a:srgbClr val="000000"/>
              </a:solidFill>
              <a:latin typeface="Arial"/>
              <a:ea typeface="Arial"/>
              <a:cs typeface="Arial"/>
              <a:sym typeface="Arial"/>
            </a:endParaRPr>
          </a:p>
        </p:txBody>
      </p:sp>
      <p:grpSp>
        <p:nvGrpSpPr>
          <p:cNvPr id="382" name="Google Shape;382;p34"/>
          <p:cNvGrpSpPr/>
          <p:nvPr/>
        </p:nvGrpSpPr>
        <p:grpSpPr>
          <a:xfrm>
            <a:off x="11279555" y="946396"/>
            <a:ext cx="857867" cy="857867"/>
            <a:chOff x="0" y="0"/>
            <a:chExt cx="812800" cy="812800"/>
          </a:xfrm>
        </p:grpSpPr>
        <p:sp>
          <p:nvSpPr>
            <p:cNvPr id="383" name="Google Shape;383;p3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4" name="Google Shape;384;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385" name="Google Shape;385;p34"/>
          <p:cNvGrpSpPr/>
          <p:nvPr/>
        </p:nvGrpSpPr>
        <p:grpSpPr>
          <a:xfrm>
            <a:off x="10765440" y="2226096"/>
            <a:ext cx="604566" cy="604566"/>
            <a:chOff x="0" y="0"/>
            <a:chExt cx="812800" cy="812800"/>
          </a:xfrm>
        </p:grpSpPr>
        <p:sp>
          <p:nvSpPr>
            <p:cNvPr id="386" name="Google Shape;386;p3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7" name="Google Shape;387;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388" name="Google Shape;388;p34"/>
          <p:cNvGrpSpPr/>
          <p:nvPr/>
        </p:nvGrpSpPr>
        <p:grpSpPr>
          <a:xfrm>
            <a:off x="11590531" y="681913"/>
            <a:ext cx="637633" cy="637633"/>
            <a:chOff x="0" y="0"/>
            <a:chExt cx="812800" cy="812800"/>
          </a:xfrm>
        </p:grpSpPr>
        <p:sp>
          <p:nvSpPr>
            <p:cNvPr id="389" name="Google Shape;389;p3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0" name="Google Shape;390;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sp>
        <p:nvSpPr>
          <p:cNvPr id="391" name="Google Shape;391;p34"/>
          <p:cNvSpPr/>
          <p:nvPr/>
        </p:nvSpPr>
        <p:spPr>
          <a:xfrm>
            <a:off x="353491" y="964964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grpSp>
        <p:nvGrpSpPr>
          <p:cNvPr id="396" name="Google Shape;396;p35"/>
          <p:cNvGrpSpPr/>
          <p:nvPr/>
        </p:nvGrpSpPr>
        <p:grpSpPr>
          <a:xfrm>
            <a:off x="-1" y="4584074"/>
            <a:ext cx="18288001" cy="6357176"/>
            <a:chOff x="0" y="0"/>
            <a:chExt cx="5661114" cy="1674318"/>
          </a:xfrm>
        </p:grpSpPr>
        <p:sp>
          <p:nvSpPr>
            <p:cNvPr id="397" name="Google Shape;397;p35"/>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8" name="Google Shape;398;p35"/>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99" name="Google Shape;399;p35"/>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0" name="Google Shape;400;p35"/>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1" name="Google Shape;401;p35"/>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2" name="Google Shape;402;p35"/>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3" name="Google Shape;403;p35"/>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4" name="Google Shape;404;p35"/>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5" name="Google Shape;405;p35"/>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6" name="Google Shape;406;p35"/>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7" name="Google Shape;407;p35"/>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8" name="Google Shape;408;p35"/>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9" name="Google Shape;409;p35"/>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0" name="Google Shape;410;p35"/>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1" name="Google Shape;411;p35"/>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2" name="Google Shape;412;p35"/>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3" name="Google Shape;413;p35"/>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4" name="Google Shape;414;p35"/>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5" name="Google Shape;415;p35"/>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6" name="Google Shape;416;p35"/>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17" name="Google Shape;417;p35"/>
          <p:cNvGrpSpPr/>
          <p:nvPr/>
        </p:nvGrpSpPr>
        <p:grpSpPr>
          <a:xfrm>
            <a:off x="-1342907" y="9913239"/>
            <a:ext cx="20973813" cy="837562"/>
            <a:chOff x="0" y="-57150"/>
            <a:chExt cx="11607985" cy="463550"/>
          </a:xfrm>
        </p:grpSpPr>
        <p:sp>
          <p:nvSpPr>
            <p:cNvPr id="418" name="Google Shape;418;p35"/>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9" name="Google Shape;419;p35"/>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20" name="Google Shape;420;p35"/>
          <p:cNvGrpSpPr/>
          <p:nvPr/>
        </p:nvGrpSpPr>
        <p:grpSpPr>
          <a:xfrm>
            <a:off x="4131384" y="9913239"/>
            <a:ext cx="10025232" cy="837562"/>
            <a:chOff x="0" y="-57150"/>
            <a:chExt cx="5548478" cy="463550"/>
          </a:xfrm>
        </p:grpSpPr>
        <p:sp>
          <p:nvSpPr>
            <p:cNvPr id="421" name="Google Shape;421;p35"/>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2" name="Google Shape;422;p35"/>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23" name="Google Shape;423;p35"/>
          <p:cNvSpPr txBox="1"/>
          <p:nvPr/>
        </p:nvSpPr>
        <p:spPr>
          <a:xfrm>
            <a:off x="5374682" y="1019175"/>
            <a:ext cx="8533047" cy="1564787"/>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None/>
            </a:pPr>
            <a:r>
              <a:rPr lang="en-US" sz="4499" b="1" i="0" u="none" strike="noStrike" cap="none">
                <a:solidFill>
                  <a:srgbClr val="000000"/>
                </a:solidFill>
                <a:latin typeface="Poppins"/>
                <a:ea typeface="Poppins"/>
                <a:cs typeface="Poppins"/>
                <a:sym typeface="Poppins"/>
              </a:rPr>
              <a:t>Επίγνωση κινδύνου και υπεύθυνη ηγεσία</a:t>
            </a:r>
            <a:endParaRPr sz="1400" b="0" i="0" u="none" strike="noStrike" cap="none">
              <a:solidFill>
                <a:srgbClr val="000000"/>
              </a:solidFill>
              <a:latin typeface="Arial"/>
              <a:ea typeface="Arial"/>
              <a:cs typeface="Arial"/>
              <a:sym typeface="Arial"/>
            </a:endParaRPr>
          </a:p>
        </p:txBody>
      </p:sp>
      <p:sp>
        <p:nvSpPr>
          <p:cNvPr id="424" name="Google Shape;424;p35"/>
          <p:cNvSpPr txBox="1"/>
          <p:nvPr/>
        </p:nvSpPr>
        <p:spPr>
          <a:xfrm>
            <a:off x="1028700" y="6994725"/>
            <a:ext cx="3713796" cy="3651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None/>
            </a:pPr>
            <a:r>
              <a:rPr lang="en-US" sz="1825" b="0" i="0" u="none" strike="noStrike" cap="none">
                <a:solidFill>
                  <a:srgbClr val="FFFFFF"/>
                </a:solidFill>
                <a:latin typeface="Poppins"/>
                <a:ea typeface="Poppins"/>
                <a:cs typeface="Poppins"/>
                <a:sym typeface="Poppins"/>
              </a:rPr>
              <a:t>Προστασία των προτύπων μάθησης.</a:t>
            </a:r>
            <a:endParaRPr sz="1400" b="0" i="0" u="none" strike="noStrike" cap="none">
              <a:solidFill>
                <a:srgbClr val="000000"/>
              </a:solidFill>
              <a:latin typeface="Arial"/>
              <a:ea typeface="Arial"/>
              <a:cs typeface="Arial"/>
              <a:sym typeface="Arial"/>
            </a:endParaRPr>
          </a:p>
        </p:txBody>
      </p:sp>
      <p:sp>
        <p:nvSpPr>
          <p:cNvPr id="425" name="Google Shape;425;p35"/>
          <p:cNvSpPr txBox="1"/>
          <p:nvPr/>
        </p:nvSpPr>
        <p:spPr>
          <a:xfrm>
            <a:off x="1297793" y="6042689"/>
            <a:ext cx="3175609" cy="432875"/>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None/>
            </a:pPr>
            <a:r>
              <a:rPr lang="en-US" sz="2489" b="1" i="0" u="none" strike="noStrike" cap="none">
                <a:solidFill>
                  <a:srgbClr val="FFFFFF"/>
                </a:solidFill>
                <a:latin typeface="Poppins"/>
                <a:ea typeface="Poppins"/>
                <a:cs typeface="Poppins"/>
                <a:sym typeface="Poppins"/>
              </a:rPr>
              <a:t>Πρότυπα μάθησης</a:t>
            </a:r>
            <a:endParaRPr sz="1400" b="0" i="0" u="none" strike="noStrike" cap="none">
              <a:solidFill>
                <a:srgbClr val="000000"/>
              </a:solidFill>
              <a:latin typeface="Arial"/>
              <a:ea typeface="Arial"/>
              <a:cs typeface="Arial"/>
              <a:sym typeface="Arial"/>
            </a:endParaRPr>
          </a:p>
        </p:txBody>
      </p:sp>
      <p:sp>
        <p:nvSpPr>
          <p:cNvPr id="426" name="Google Shape;426;p35"/>
          <p:cNvSpPr txBox="1"/>
          <p:nvPr/>
        </p:nvSpPr>
        <p:spPr>
          <a:xfrm>
            <a:off x="5201666" y="6994725"/>
            <a:ext cx="3713796" cy="7302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None/>
            </a:pPr>
            <a:r>
              <a:rPr lang="en-US" sz="1825" b="0" i="0" u="none" strike="noStrike" cap="none">
                <a:solidFill>
                  <a:srgbClr val="FFFFFF"/>
                </a:solidFill>
                <a:latin typeface="Poppins"/>
                <a:ea typeface="Poppins"/>
                <a:cs typeface="Poppins"/>
                <a:sym typeface="Poppins"/>
              </a:rPr>
              <a:t>Ευθυγράμμιση με τις απαιτήσεις διαπίστευσης.</a:t>
            </a:r>
            <a:endParaRPr sz="1400" b="0" i="0" u="none" strike="noStrike" cap="none">
              <a:solidFill>
                <a:srgbClr val="000000"/>
              </a:solidFill>
              <a:latin typeface="Arial"/>
              <a:ea typeface="Arial"/>
              <a:cs typeface="Arial"/>
              <a:sym typeface="Arial"/>
            </a:endParaRPr>
          </a:p>
        </p:txBody>
      </p:sp>
      <p:sp>
        <p:nvSpPr>
          <p:cNvPr id="427" name="Google Shape;427;p35"/>
          <p:cNvSpPr txBox="1"/>
          <p:nvPr/>
        </p:nvSpPr>
        <p:spPr>
          <a:xfrm>
            <a:off x="5200743" y="6042689"/>
            <a:ext cx="3715643" cy="432875"/>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None/>
            </a:pPr>
            <a:r>
              <a:rPr lang="en-US" sz="2489" b="1" i="0" u="none" strike="noStrike" cap="none">
                <a:solidFill>
                  <a:srgbClr val="FFFFFF"/>
                </a:solidFill>
                <a:latin typeface="Poppins"/>
                <a:ea typeface="Poppins"/>
                <a:cs typeface="Poppins"/>
                <a:sym typeface="Poppins"/>
              </a:rPr>
              <a:t>Διαπίστευση</a:t>
            </a:r>
            <a:endParaRPr sz="1400" b="0" i="0" u="none" strike="noStrike" cap="none">
              <a:solidFill>
                <a:srgbClr val="000000"/>
              </a:solidFill>
              <a:latin typeface="Arial"/>
              <a:ea typeface="Arial"/>
              <a:cs typeface="Arial"/>
              <a:sym typeface="Arial"/>
            </a:endParaRPr>
          </a:p>
        </p:txBody>
      </p:sp>
      <p:sp>
        <p:nvSpPr>
          <p:cNvPr id="428" name="Google Shape;428;p35"/>
          <p:cNvSpPr txBox="1"/>
          <p:nvPr/>
        </p:nvSpPr>
        <p:spPr>
          <a:xfrm>
            <a:off x="9373585" y="6994725"/>
            <a:ext cx="3713796" cy="3651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None/>
            </a:pPr>
            <a:r>
              <a:rPr lang="en-US" sz="1825" b="0" i="0" u="none" strike="noStrike" cap="none">
                <a:solidFill>
                  <a:srgbClr val="FFFFFF"/>
                </a:solidFill>
                <a:latin typeface="Poppins"/>
                <a:ea typeface="Poppins"/>
                <a:cs typeface="Poppins"/>
                <a:sym typeface="Poppins"/>
              </a:rPr>
              <a:t>Η επικοινωνία αλλάζει με σαφήνεια.</a:t>
            </a:r>
            <a:endParaRPr sz="1400" b="0" i="0" u="none" strike="noStrike" cap="none">
              <a:solidFill>
                <a:srgbClr val="000000"/>
              </a:solidFill>
              <a:latin typeface="Arial"/>
              <a:ea typeface="Arial"/>
              <a:cs typeface="Arial"/>
              <a:sym typeface="Arial"/>
            </a:endParaRPr>
          </a:p>
        </p:txBody>
      </p:sp>
      <p:sp>
        <p:nvSpPr>
          <p:cNvPr id="429" name="Google Shape;429;p35"/>
          <p:cNvSpPr txBox="1"/>
          <p:nvPr/>
        </p:nvSpPr>
        <p:spPr>
          <a:xfrm>
            <a:off x="9547648" y="6042689"/>
            <a:ext cx="3365670" cy="432875"/>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None/>
            </a:pPr>
            <a:r>
              <a:rPr lang="en-US" sz="2489" b="1" i="0" u="none" strike="noStrike" cap="none">
                <a:solidFill>
                  <a:srgbClr val="FFFFFF"/>
                </a:solidFill>
                <a:latin typeface="Poppins"/>
                <a:ea typeface="Poppins"/>
                <a:cs typeface="Poppins"/>
                <a:sym typeface="Poppins"/>
              </a:rPr>
              <a:t>Σαφής Επικοινωνία</a:t>
            </a:r>
            <a:endParaRPr sz="1400" b="0" i="0" u="none" strike="noStrike" cap="none">
              <a:solidFill>
                <a:srgbClr val="000000"/>
              </a:solidFill>
              <a:latin typeface="Arial"/>
              <a:ea typeface="Arial"/>
              <a:cs typeface="Arial"/>
              <a:sym typeface="Arial"/>
            </a:endParaRPr>
          </a:p>
        </p:txBody>
      </p:sp>
      <p:sp>
        <p:nvSpPr>
          <p:cNvPr id="430" name="Google Shape;430;p35"/>
          <p:cNvSpPr txBox="1"/>
          <p:nvPr/>
        </p:nvSpPr>
        <p:spPr>
          <a:xfrm>
            <a:off x="13545504" y="6994725"/>
            <a:ext cx="3713796" cy="10953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None/>
            </a:pPr>
            <a:r>
              <a:rPr lang="en-US" sz="1825" b="0" i="0" u="none" strike="noStrike" cap="none">
                <a:solidFill>
                  <a:srgbClr val="FFFFFF"/>
                </a:solidFill>
                <a:latin typeface="Poppins"/>
                <a:ea typeface="Poppins"/>
                <a:cs typeface="Poppins"/>
                <a:sym typeface="Poppins"/>
              </a:rPr>
              <a:t>Αναζήτηση της συμβολής των ενδιαφερομένων όταν είναι απαραίτητο.</a:t>
            </a:r>
            <a:endParaRPr sz="1400" b="0" i="0" u="none" strike="noStrike" cap="none">
              <a:solidFill>
                <a:srgbClr val="000000"/>
              </a:solidFill>
              <a:latin typeface="Arial"/>
              <a:ea typeface="Arial"/>
              <a:cs typeface="Arial"/>
              <a:sym typeface="Arial"/>
            </a:endParaRPr>
          </a:p>
        </p:txBody>
      </p:sp>
      <p:sp>
        <p:nvSpPr>
          <p:cNvPr id="431" name="Google Shape;431;p35"/>
          <p:cNvSpPr txBox="1"/>
          <p:nvPr/>
        </p:nvSpPr>
        <p:spPr>
          <a:xfrm>
            <a:off x="13545504" y="6042689"/>
            <a:ext cx="3713796" cy="865750"/>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None/>
            </a:pPr>
            <a:r>
              <a:rPr lang="en-US" sz="2489" b="1" i="0" u="none" strike="noStrike" cap="none">
                <a:solidFill>
                  <a:srgbClr val="FFFFFF"/>
                </a:solidFill>
                <a:latin typeface="Poppins"/>
                <a:ea typeface="Poppins"/>
                <a:cs typeface="Poppins"/>
                <a:sym typeface="Poppins"/>
              </a:rPr>
              <a:t>Συμβολή των ενδιαφερομένων</a:t>
            </a:r>
            <a:endParaRPr sz="1400" b="0" i="0" u="none" strike="noStrike" cap="none">
              <a:solidFill>
                <a:srgbClr val="000000"/>
              </a:solidFill>
              <a:latin typeface="Arial"/>
              <a:ea typeface="Arial"/>
              <a:cs typeface="Arial"/>
              <a:sym typeface="Arial"/>
            </a:endParaRPr>
          </a:p>
        </p:txBody>
      </p:sp>
      <p:sp>
        <p:nvSpPr>
          <p:cNvPr id="432" name="Google Shape;432;p35"/>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3" name="Google Shape;433;p35"/>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p36"/>
          <p:cNvSpPr/>
          <p:nvPr/>
        </p:nvSpPr>
        <p:spPr>
          <a:xfrm rot="-4721612">
            <a:off x="3638115" y="1896865"/>
            <a:ext cx="14314219" cy="4992084"/>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9" name="Google Shape;439;p36"/>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0" name="Google Shape;440;p36"/>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41" name="Google Shape;441;p36"/>
          <p:cNvGrpSpPr/>
          <p:nvPr/>
        </p:nvGrpSpPr>
        <p:grpSpPr>
          <a:xfrm>
            <a:off x="10165433" y="946396"/>
            <a:ext cx="857867" cy="857867"/>
            <a:chOff x="0" y="0"/>
            <a:chExt cx="812800" cy="812800"/>
          </a:xfrm>
        </p:grpSpPr>
        <p:sp>
          <p:nvSpPr>
            <p:cNvPr id="442" name="Google Shape;442;p3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3" name="Google Shape;443;p36"/>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44" name="Google Shape;444;p36"/>
          <p:cNvGrpSpPr/>
          <p:nvPr/>
        </p:nvGrpSpPr>
        <p:grpSpPr>
          <a:xfrm>
            <a:off x="9651318" y="2226096"/>
            <a:ext cx="604566" cy="604566"/>
            <a:chOff x="0" y="0"/>
            <a:chExt cx="812800" cy="812800"/>
          </a:xfrm>
        </p:grpSpPr>
        <p:sp>
          <p:nvSpPr>
            <p:cNvPr id="445" name="Google Shape;445;p3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6" name="Google Shape;446;p36"/>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47" name="Google Shape;447;p36"/>
          <p:cNvGrpSpPr/>
          <p:nvPr/>
        </p:nvGrpSpPr>
        <p:grpSpPr>
          <a:xfrm>
            <a:off x="10476408" y="681913"/>
            <a:ext cx="637633" cy="637633"/>
            <a:chOff x="0" y="0"/>
            <a:chExt cx="812800" cy="812800"/>
          </a:xfrm>
        </p:grpSpPr>
        <p:sp>
          <p:nvSpPr>
            <p:cNvPr id="448" name="Google Shape;448;p3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9" name="Google Shape;449;p36"/>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50" name="Google Shape;450;p36"/>
          <p:cNvSpPr txBox="1"/>
          <p:nvPr/>
        </p:nvSpPr>
        <p:spPr>
          <a:xfrm>
            <a:off x="1041071" y="5394958"/>
            <a:ext cx="7614174" cy="632609"/>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None/>
            </a:pPr>
            <a:r>
              <a:rPr lang="en-US" sz="3606" b="0" i="0" u="none" strike="noStrike" cap="none">
                <a:solidFill>
                  <a:srgbClr val="000000"/>
                </a:solidFill>
                <a:latin typeface="Poppins SemiBold"/>
                <a:ea typeface="Poppins SemiBold"/>
                <a:cs typeface="Poppins SemiBold"/>
                <a:sym typeface="Poppins SemiBold"/>
              </a:rPr>
              <a:t>Για την προσοχή σας</a:t>
            </a:r>
            <a:endParaRPr sz="1400" b="0" i="0" u="none" strike="noStrike" cap="none">
              <a:solidFill>
                <a:srgbClr val="000000"/>
              </a:solidFill>
              <a:latin typeface="Arial"/>
              <a:ea typeface="Arial"/>
              <a:cs typeface="Arial"/>
              <a:sym typeface="Arial"/>
            </a:endParaRPr>
          </a:p>
        </p:txBody>
      </p:sp>
      <p:sp>
        <p:nvSpPr>
          <p:cNvPr id="451" name="Google Shape;451;p36"/>
          <p:cNvSpPr txBox="1"/>
          <p:nvPr/>
        </p:nvSpPr>
        <p:spPr>
          <a:xfrm>
            <a:off x="1034729" y="3875590"/>
            <a:ext cx="7538244" cy="1845185"/>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None/>
            </a:pPr>
            <a:r>
              <a:rPr lang="en-US" sz="10518" b="1" i="0" u="none" strike="noStrike" cap="none">
                <a:solidFill>
                  <a:srgbClr val="17B8BB"/>
                </a:solidFill>
                <a:latin typeface="Poppins"/>
                <a:ea typeface="Poppins"/>
                <a:cs typeface="Poppins"/>
                <a:sym typeface="Poppins"/>
              </a:rPr>
              <a:t>Ευχαριστώ</a:t>
            </a:r>
            <a:endParaRPr sz="1400" b="0" i="0" u="none" strike="noStrike" cap="none">
              <a:solidFill>
                <a:srgbClr val="000000"/>
              </a:solidFill>
              <a:latin typeface="Arial"/>
              <a:ea typeface="Arial"/>
              <a:cs typeface="Arial"/>
              <a:sym typeface="Arial"/>
            </a:endParaRPr>
          </a:p>
        </p:txBody>
      </p:sp>
      <p:sp>
        <p:nvSpPr>
          <p:cNvPr id="452" name="Google Shape;452;p36"/>
          <p:cNvSpPr/>
          <p:nvPr/>
        </p:nvSpPr>
        <p:spPr>
          <a:xfrm>
            <a:off x="3577505" y="681913"/>
            <a:ext cx="1413849" cy="1232069"/>
          </a:xfrm>
          <a:custGeom>
            <a:avLst/>
            <a:gdLst/>
            <a:ahLst/>
            <a:cxnLst/>
            <a:rect l="l" t="t" r="r" b="b"/>
            <a:pathLst>
              <a:path w="1413849" h="1232069" extrusionOk="0">
                <a:moveTo>
                  <a:pt x="0" y="0"/>
                </a:moveTo>
                <a:lnTo>
                  <a:pt x="1413850" y="0"/>
                </a:lnTo>
                <a:lnTo>
                  <a:pt x="1413850" y="1232069"/>
                </a:lnTo>
                <a:lnTo>
                  <a:pt x="0" y="1232069"/>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3" name="Google Shape;453;p36"/>
          <p:cNvSpPr/>
          <p:nvPr/>
        </p:nvSpPr>
        <p:spPr>
          <a:xfrm>
            <a:off x="1041071" y="1126889"/>
            <a:ext cx="2350712" cy="634692"/>
          </a:xfrm>
          <a:custGeom>
            <a:avLst/>
            <a:gdLst/>
            <a:ahLst/>
            <a:cxnLst/>
            <a:rect l="l" t="t" r="r" b="b"/>
            <a:pathLst>
              <a:path w="2350712" h="634692" extrusionOk="0">
                <a:moveTo>
                  <a:pt x="0" y="0"/>
                </a:moveTo>
                <a:lnTo>
                  <a:pt x="2350713" y="0"/>
                </a:lnTo>
                <a:lnTo>
                  <a:pt x="2350713"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4" name="Google Shape;454;p36"/>
          <p:cNvSpPr txBox="1"/>
          <p:nvPr/>
        </p:nvSpPr>
        <p:spPr>
          <a:xfrm>
            <a:off x="397770" y="6823285"/>
            <a:ext cx="3352441" cy="1938608"/>
          </a:xfrm>
          <a:prstGeom prst="rect">
            <a:avLst/>
          </a:prstGeom>
          <a:noFill/>
          <a:ln>
            <a:noFill/>
          </a:ln>
        </p:spPr>
        <p:txBody>
          <a:bodyPr spcFirstLastPara="1" wrap="square" lIns="0" tIns="0" rIns="0" bIns="0" anchor="t" anchorCtr="0">
            <a:spAutoFit/>
          </a:bodyPr>
          <a:lstStyle/>
          <a:p>
            <a:pPr marL="0" marR="0" lvl="0" indent="0" algn="l" rtl="0">
              <a:lnSpc>
                <a:spcPct val="140008"/>
              </a:lnSpc>
              <a:spcBef>
                <a:spcPts val="0"/>
              </a:spcBef>
              <a:spcAft>
                <a:spcPts val="0"/>
              </a:spcAft>
              <a:buNone/>
            </a:pPr>
            <a:r>
              <a:rPr lang="en-US" sz="4499" b="1" i="0" u="none" strike="noStrike" cap="none">
                <a:solidFill>
                  <a:srgbClr val="000000"/>
                </a:solidFill>
                <a:latin typeface="Poppins"/>
                <a:ea typeface="Poppins"/>
                <a:cs typeface="Poppins"/>
                <a:sym typeface="Poppins"/>
              </a:rPr>
              <a:t>Επικοινωνήστε μαζί μας</a:t>
            </a:r>
            <a:endParaRPr sz="1400" b="0" i="0" u="none" strike="noStrike" cap="none">
              <a:solidFill>
                <a:srgbClr val="000000"/>
              </a:solidFill>
              <a:latin typeface="Arial"/>
              <a:ea typeface="Arial"/>
              <a:cs typeface="Arial"/>
              <a:sym typeface="Arial"/>
            </a:endParaRPr>
          </a:p>
        </p:txBody>
      </p:sp>
      <p:grpSp>
        <p:nvGrpSpPr>
          <p:cNvPr id="455" name="Google Shape;455;p36"/>
          <p:cNvGrpSpPr/>
          <p:nvPr/>
        </p:nvGrpSpPr>
        <p:grpSpPr>
          <a:xfrm>
            <a:off x="555937" y="7970706"/>
            <a:ext cx="6239170" cy="761091"/>
            <a:chOff x="0" y="-57150"/>
            <a:chExt cx="3800029" cy="463550"/>
          </a:xfrm>
        </p:grpSpPr>
        <p:sp>
          <p:nvSpPr>
            <p:cNvPr id="456" name="Google Shape;456;p36"/>
            <p:cNvSpPr/>
            <p:nvPr/>
          </p:nvSpPr>
          <p:spPr>
            <a:xfrm>
              <a:off x="0" y="0"/>
              <a:ext cx="3800029" cy="406400"/>
            </a:xfrm>
            <a:custGeom>
              <a:avLst/>
              <a:gdLst/>
              <a:ahLst/>
              <a:cxnLst/>
              <a:rect l="l" t="t" r="r" b="b"/>
              <a:pathLst>
                <a:path w="3800029" h="406400" extrusionOk="0">
                  <a:moveTo>
                    <a:pt x="3596829" y="0"/>
                  </a:moveTo>
                  <a:cubicBezTo>
                    <a:pt x="3709053" y="0"/>
                    <a:pt x="3800029" y="90976"/>
                    <a:pt x="3800029" y="203200"/>
                  </a:cubicBezTo>
                  <a:cubicBezTo>
                    <a:pt x="3800029" y="315424"/>
                    <a:pt x="3709053" y="406400"/>
                    <a:pt x="3596829"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7" name="Google Shape;457;p36"/>
            <p:cNvSpPr txBox="1"/>
            <p:nvPr/>
          </p:nvSpPr>
          <p:spPr>
            <a:xfrm>
              <a:off x="0" y="-57150"/>
              <a:ext cx="3800029"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58" name="Google Shape;458;p36"/>
          <p:cNvSpPr/>
          <p:nvPr/>
        </p:nvSpPr>
        <p:spPr>
          <a:xfrm>
            <a:off x="79280" y="7898495"/>
            <a:ext cx="953315" cy="953315"/>
          </a:xfrm>
          <a:custGeom>
            <a:avLst/>
            <a:gdLst/>
            <a:ahLst/>
            <a:cxnLst/>
            <a:rect l="l" t="t" r="r" b="b"/>
            <a:pathLst>
              <a:path w="953315" h="953315" extrusionOk="0">
                <a:moveTo>
                  <a:pt x="0" y="0"/>
                </a:moveTo>
                <a:lnTo>
                  <a:pt x="953315" y="0"/>
                </a:lnTo>
                <a:lnTo>
                  <a:pt x="953315" y="953315"/>
                </a:lnTo>
                <a:lnTo>
                  <a:pt x="0" y="953315"/>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9" name="Google Shape;459;p36"/>
          <p:cNvSpPr/>
          <p:nvPr/>
        </p:nvSpPr>
        <p:spPr>
          <a:xfrm>
            <a:off x="260238" y="8092651"/>
            <a:ext cx="591399" cy="591399"/>
          </a:xfrm>
          <a:custGeom>
            <a:avLst/>
            <a:gdLst/>
            <a:ahLst/>
            <a:cxnLst/>
            <a:rect l="l" t="t" r="r" b="b"/>
            <a:pathLst>
              <a:path w="591399" h="591399" extrusionOk="0">
                <a:moveTo>
                  <a:pt x="0" y="0"/>
                </a:moveTo>
                <a:lnTo>
                  <a:pt x="591399" y="0"/>
                </a:lnTo>
                <a:lnTo>
                  <a:pt x="591399" y="591399"/>
                </a:lnTo>
                <a:lnTo>
                  <a:pt x="0" y="591399"/>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0" name="Google Shape;460;p36"/>
          <p:cNvSpPr txBox="1"/>
          <p:nvPr/>
        </p:nvSpPr>
        <p:spPr>
          <a:xfrm>
            <a:off x="1297363" y="8084713"/>
            <a:ext cx="4689224" cy="493036"/>
          </a:xfrm>
          <a:prstGeom prst="rect">
            <a:avLst/>
          </a:prstGeom>
          <a:noFill/>
          <a:ln>
            <a:noFill/>
          </a:ln>
        </p:spPr>
        <p:txBody>
          <a:bodyPr spcFirstLastPara="1" wrap="square" lIns="0" tIns="0" rIns="0" bIns="0" anchor="t" anchorCtr="0">
            <a:spAutoFit/>
          </a:bodyPr>
          <a:lstStyle/>
          <a:p>
            <a:pPr marL="0" marR="0" lvl="0" indent="0" algn="l" rtl="0">
              <a:lnSpc>
                <a:spcPct val="139992"/>
              </a:lnSpc>
              <a:spcBef>
                <a:spcPts val="0"/>
              </a:spcBef>
              <a:spcAft>
                <a:spcPts val="0"/>
              </a:spcAft>
              <a:buClr>
                <a:srgbClr val="000000"/>
              </a:buClr>
              <a:buSzPts val="2733"/>
              <a:buFont typeface="Arial"/>
              <a:buNone/>
            </a:pPr>
            <a:r>
              <a:rPr lang="en-US" sz="2733" b="0" i="0" u="none" strike="noStrike" cap="none">
                <a:solidFill>
                  <a:srgbClr val="FFFFFF"/>
                </a:solidFill>
                <a:latin typeface="Poppins Medium"/>
                <a:ea typeface="Poppins Medium"/>
                <a:cs typeface="Poppins Medium"/>
                <a:sym typeface="Poppins Medium"/>
              </a:rPr>
              <a:t>www.vetcompass.eu</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3"/>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16" name="Google Shape;116;p23"/>
          <p:cNvGrpSpPr/>
          <p:nvPr/>
        </p:nvGrpSpPr>
        <p:grpSpPr>
          <a:xfrm>
            <a:off x="5940775" y="946396"/>
            <a:ext cx="857867" cy="857867"/>
            <a:chOff x="0" y="0"/>
            <a:chExt cx="812800" cy="812800"/>
          </a:xfrm>
        </p:grpSpPr>
        <p:sp>
          <p:nvSpPr>
            <p:cNvPr id="117" name="Google Shape;117;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19" name="Google Shape;119;p23"/>
          <p:cNvGrpSpPr/>
          <p:nvPr/>
        </p:nvGrpSpPr>
        <p:grpSpPr>
          <a:xfrm>
            <a:off x="6592862" y="2226096"/>
            <a:ext cx="604566" cy="604566"/>
            <a:chOff x="0" y="0"/>
            <a:chExt cx="812800" cy="812800"/>
          </a:xfrm>
        </p:grpSpPr>
        <p:sp>
          <p:nvSpPr>
            <p:cNvPr id="120" name="Google Shape;120;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 name="Google Shape;121;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22" name="Google Shape;122;p23"/>
          <p:cNvGrpSpPr/>
          <p:nvPr/>
        </p:nvGrpSpPr>
        <p:grpSpPr>
          <a:xfrm>
            <a:off x="5825201" y="681913"/>
            <a:ext cx="637633" cy="637633"/>
            <a:chOff x="0" y="0"/>
            <a:chExt cx="812800" cy="812800"/>
          </a:xfrm>
        </p:grpSpPr>
        <p:sp>
          <p:nvSpPr>
            <p:cNvPr id="123" name="Google Shape;123;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25" name="Google Shape;125;p23"/>
          <p:cNvSpPr/>
          <p:nvPr/>
        </p:nvSpPr>
        <p:spPr>
          <a:xfrm>
            <a:off x="-1972873" y="5"/>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23"/>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 name="Google Shape;127;p23"/>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 name="Google Shape;128;p23"/>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p23"/>
          <p:cNvSpPr txBox="1"/>
          <p:nvPr/>
        </p:nvSpPr>
        <p:spPr>
          <a:xfrm>
            <a:off x="8768075" y="1933756"/>
            <a:ext cx="9220121" cy="7041928"/>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None/>
            </a:pPr>
            <a:r>
              <a:rPr lang="en-US" sz="2200" b="0" i="0" u="none" strike="noStrike" cap="none">
                <a:solidFill>
                  <a:srgbClr val="000000"/>
                </a:solidFill>
                <a:latin typeface="Poppins"/>
                <a:ea typeface="Poppins"/>
                <a:cs typeface="Poppins"/>
                <a:sym typeface="Poppins"/>
              </a:rPr>
              <a:t>Η ηγεσία στην ΕΕΚ δεν ορίζεται από τη θέση ή τον τίτλο. Αποδεικνύεται μέσω πρωτοβουλίας, υπευθυνότητας και δράσης.</a:t>
            </a:r>
            <a:br>
              <a:rPr lang="en-US" sz="2200" b="0" i="0" u="none" strike="noStrike" cap="none">
                <a:solidFill>
                  <a:srgbClr val="000000"/>
                </a:solidFill>
                <a:latin typeface="Poppins"/>
                <a:ea typeface="Poppins"/>
                <a:cs typeface="Poppins"/>
                <a:sym typeface="Poppins"/>
              </a:rPr>
            </a:br>
            <a:r>
              <a:rPr lang="en-US" sz="2200" b="0" i="0" u="none" strike="noStrike" cap="none">
                <a:solidFill>
                  <a:srgbClr val="000000"/>
                </a:solidFill>
                <a:latin typeface="Poppins"/>
                <a:ea typeface="Poppins"/>
                <a:cs typeface="Poppins"/>
                <a:sym typeface="Poppins"/>
              </a:rPr>
              <a:t>Σε δυναμικά επαγγελματικά περιβάλλοντα που διαμορφώνονται από τις εξελισσόμενες απαιτήσεις της αγοράς εργασίας, τις τεχνολογικές αλλαγές και τις μεταβαλλόμενες ανάγκες των μαθητών, ηγεσία σημαίνει εντοπισμός ευκαιριών βελτίωσης και εποικοδομητική δράση. Η ηγεσία ενισχύεται μέσω της δομημένης πρακτικής και του προβληματισμού και όχι μόνο μέσω της θεωρίας.</a:t>
            </a:r>
            <a:br>
              <a:rPr lang="en-US" sz="2200" b="0" i="0" u="none" strike="noStrike" cap="none">
                <a:solidFill>
                  <a:srgbClr val="000000"/>
                </a:solidFill>
                <a:latin typeface="Poppins"/>
                <a:ea typeface="Poppins"/>
                <a:cs typeface="Poppins"/>
                <a:sym typeface="Poppins"/>
              </a:rPr>
            </a:br>
            <a:r>
              <a:rPr lang="en-US" sz="2200" b="0" i="0" u="none" strike="noStrike" cap="none">
                <a:solidFill>
                  <a:srgbClr val="000000"/>
                </a:solidFill>
                <a:latin typeface="Poppins"/>
                <a:ea typeface="Poppins"/>
                <a:cs typeface="Poppins"/>
                <a:sym typeface="Poppins"/>
              </a:rPr>
              <a:t>Μέχρι το τέλος αυτής της ενότητας, θα είστε σε θέση να ορίσετε την ηγεσία και την πρωτοβουλία στο πλαίσιο της ΕΕΚ, να εντοπίσετε ευκαιρίες βελτίωσης στη δική σας πρακτική, να εφαρμόσετε δομημένα εργαλεία για να μεταβείτε από την ιδέα στη δράση, να επιδείξετε ηγετικές συμπεριφορές προσανατολισμένες στην καθοδήγηση, να σχεδιάσετε καινοτομίες μικρής κλίμακας ή πρωτοβουλίες που συνδέονται με τους εργοδότες και να προβληματιστείτε σχετικά με τα δικά σας ηγετικά δυνατά σημεία και τους τομείς ανάπτυξης.</a:t>
            </a:r>
            <a:endParaRPr sz="2200" b="0" i="0" u="none" strike="noStrike" cap="none">
              <a:solidFill>
                <a:srgbClr val="000000"/>
              </a:solidFill>
              <a:latin typeface="Arial"/>
              <a:ea typeface="Arial"/>
              <a:cs typeface="Arial"/>
              <a:sym typeface="Arial"/>
            </a:endParaRPr>
          </a:p>
        </p:txBody>
      </p:sp>
      <p:sp>
        <p:nvSpPr>
          <p:cNvPr id="130" name="Google Shape;130;p23"/>
          <p:cNvSpPr txBox="1"/>
          <p:nvPr/>
        </p:nvSpPr>
        <p:spPr>
          <a:xfrm>
            <a:off x="6369708" y="1096729"/>
            <a:ext cx="8729897" cy="486928"/>
          </a:xfrm>
          <a:prstGeom prst="rect">
            <a:avLst/>
          </a:prstGeom>
          <a:noFill/>
          <a:ln>
            <a:noFill/>
          </a:ln>
        </p:spPr>
        <p:txBody>
          <a:bodyPr spcFirstLastPara="1" wrap="square" lIns="0" tIns="0" rIns="0" bIns="0" anchor="t" anchorCtr="0">
            <a:spAutoFit/>
          </a:bodyPr>
          <a:lstStyle/>
          <a:p>
            <a:pPr marL="0" marR="0" lvl="0" indent="0" algn="r" rtl="0">
              <a:lnSpc>
                <a:spcPct val="113002"/>
              </a:lnSpc>
              <a:spcBef>
                <a:spcPts val="0"/>
              </a:spcBef>
              <a:spcAft>
                <a:spcPts val="0"/>
              </a:spcAft>
              <a:buNone/>
            </a:pPr>
            <a:r>
              <a:rPr lang="en-US" sz="2800" b="1" i="0" u="none" strike="noStrike" cap="none">
                <a:solidFill>
                  <a:srgbClr val="000000"/>
                </a:solidFill>
                <a:latin typeface="Poppins"/>
                <a:ea typeface="Poppins"/>
                <a:cs typeface="Poppins"/>
                <a:sym typeface="Poppins"/>
              </a:rPr>
              <a:t>Εισαγωγή &amp; Μαθησιακοί Στόχοι</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pic>
        <p:nvPicPr>
          <p:cNvPr id="135" name="Google Shape;135;p24"/>
          <p:cNvPicPr preferRelativeResize="0"/>
          <p:nvPr/>
        </p:nvPicPr>
        <p:blipFill rotWithShape="1">
          <a:blip r:embed="rId3">
            <a:alphaModFix/>
          </a:blip>
          <a:srcRect b="-439"/>
          <a:stretch/>
        </p:blipFill>
        <p:spPr>
          <a:xfrm>
            <a:off x="0" y="0"/>
            <a:ext cx="7315200" cy="10287000"/>
          </a:xfrm>
          <a:prstGeom prst="rect">
            <a:avLst/>
          </a:prstGeom>
          <a:noFill/>
          <a:ln>
            <a:noFill/>
          </a:ln>
        </p:spPr>
      </p:pic>
      <p:sp>
        <p:nvSpPr>
          <p:cNvPr id="136" name="Google Shape;136;p24"/>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37" name="Google Shape;137;p24"/>
          <p:cNvGrpSpPr/>
          <p:nvPr/>
        </p:nvGrpSpPr>
        <p:grpSpPr>
          <a:xfrm>
            <a:off x="5940775" y="946396"/>
            <a:ext cx="857867" cy="857867"/>
            <a:chOff x="0" y="0"/>
            <a:chExt cx="812800" cy="812800"/>
          </a:xfrm>
        </p:grpSpPr>
        <p:sp>
          <p:nvSpPr>
            <p:cNvPr id="138" name="Google Shape;138;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0" name="Google Shape;140;p24"/>
          <p:cNvGrpSpPr/>
          <p:nvPr/>
        </p:nvGrpSpPr>
        <p:grpSpPr>
          <a:xfrm>
            <a:off x="6592862" y="2226096"/>
            <a:ext cx="604566" cy="604566"/>
            <a:chOff x="0" y="0"/>
            <a:chExt cx="812800" cy="812800"/>
          </a:xfrm>
        </p:grpSpPr>
        <p:sp>
          <p:nvSpPr>
            <p:cNvPr id="141" name="Google Shape;141;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3" name="Google Shape;143;p24"/>
          <p:cNvGrpSpPr/>
          <p:nvPr/>
        </p:nvGrpSpPr>
        <p:grpSpPr>
          <a:xfrm>
            <a:off x="5825201" y="681913"/>
            <a:ext cx="637633" cy="637633"/>
            <a:chOff x="0" y="0"/>
            <a:chExt cx="812800" cy="812800"/>
          </a:xfrm>
        </p:grpSpPr>
        <p:sp>
          <p:nvSpPr>
            <p:cNvPr id="144" name="Google Shape;144;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 name="Google Shape;145;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46" name="Google Shape;146;p24"/>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 name="Google Shape;147;p24"/>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 name="Google Shape;148;p24"/>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 name="Google Shape;149;p24"/>
          <p:cNvSpPr txBox="1"/>
          <p:nvPr/>
        </p:nvSpPr>
        <p:spPr>
          <a:xfrm>
            <a:off x="8768076" y="1933756"/>
            <a:ext cx="8491224" cy="5761577"/>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None/>
            </a:pPr>
            <a:r>
              <a:rPr lang="en-US" sz="2400" b="0" i="0" u="none" strike="noStrike" cap="none">
                <a:solidFill>
                  <a:srgbClr val="000000"/>
                </a:solidFill>
                <a:latin typeface="Poppins"/>
                <a:ea typeface="Poppins"/>
                <a:cs typeface="Poppins"/>
                <a:sym typeface="Poppins"/>
              </a:rPr>
              <a:t>Η ηγεσία στην επαγγελματική εκπαίδευση επικεντρώνεται στη βελτίωση.</a:t>
            </a:r>
            <a:endParaRPr/>
          </a:p>
          <a:p>
            <a:pPr marL="0" marR="0" lvl="0" indent="0" algn="l" rtl="0">
              <a:lnSpc>
                <a:spcPct val="130009"/>
              </a:lnSpc>
              <a:spcBef>
                <a:spcPts val="0"/>
              </a:spcBef>
              <a:spcAft>
                <a:spcPts val="0"/>
              </a:spcAft>
              <a:buNone/>
            </a:pPr>
            <a:br>
              <a:rPr lang="en-US" sz="2400" b="0" i="0" u="none" strike="noStrike" cap="none">
                <a:solidFill>
                  <a:srgbClr val="000000"/>
                </a:solidFill>
                <a:latin typeface="Poppins"/>
                <a:ea typeface="Poppins"/>
                <a:cs typeface="Poppins"/>
                <a:sym typeface="Poppins"/>
              </a:rPr>
            </a:br>
            <a:r>
              <a:rPr lang="en-US" sz="2400" b="0" i="0" u="none" strike="noStrike" cap="none">
                <a:solidFill>
                  <a:srgbClr val="000000"/>
                </a:solidFill>
                <a:latin typeface="Poppins"/>
                <a:ea typeface="Poppins"/>
                <a:cs typeface="Poppins"/>
                <a:sym typeface="Poppins"/>
              </a:rPr>
              <a:t>Περιλαμβάνει την ανάληψη ευθύνης αντί να περιμένουμε κατεύθυνση, να ενεργούμε για τα εντοπισμένα κενά, να επηρεάζουμε εποικοδομητικά τους συνομηλίκους και να ευθυγραμμίζουμε την καινοτομία με τις ανάγκες της αγοράς εργασίας.</a:t>
            </a:r>
            <a:endParaRPr/>
          </a:p>
          <a:p>
            <a:pPr marL="0" marR="0" lvl="0" indent="0" algn="l" rtl="0">
              <a:lnSpc>
                <a:spcPct val="130009"/>
              </a:lnSpc>
              <a:spcBef>
                <a:spcPts val="0"/>
              </a:spcBef>
              <a:spcAft>
                <a:spcPts val="0"/>
              </a:spcAft>
              <a:buNone/>
            </a:pPr>
            <a:br>
              <a:rPr lang="en-US" sz="2400" b="0" i="0" u="none" strike="noStrike" cap="none">
                <a:solidFill>
                  <a:srgbClr val="000000"/>
                </a:solidFill>
                <a:latin typeface="Poppins"/>
                <a:ea typeface="Poppins"/>
                <a:cs typeface="Poppins"/>
                <a:sym typeface="Poppins"/>
              </a:rPr>
            </a:br>
            <a:r>
              <a:rPr lang="en-US" sz="2400" b="0" i="0" u="none" strike="noStrike" cap="none">
                <a:solidFill>
                  <a:srgbClr val="000000"/>
                </a:solidFill>
                <a:latin typeface="Poppins"/>
                <a:ea typeface="Poppins"/>
                <a:cs typeface="Poppins"/>
                <a:sym typeface="Poppins"/>
              </a:rPr>
              <a:t>Οι ηγετικές συμπεριφορές περιλαμβάνουν την ανάληψη πρωτοβουλιών, την εποικοδομητική επιρροή, τον προσανατολισμό στη λύση και την υπευθυνότητα.</a:t>
            </a:r>
            <a:endParaRPr sz="2400" b="0" i="0" u="none" strike="noStrike" cap="none">
              <a:solidFill>
                <a:srgbClr val="000000"/>
              </a:solidFill>
              <a:latin typeface="Arial"/>
              <a:ea typeface="Arial"/>
              <a:cs typeface="Arial"/>
              <a:sym typeface="Arial"/>
            </a:endParaRPr>
          </a:p>
        </p:txBody>
      </p:sp>
      <p:sp>
        <p:nvSpPr>
          <p:cNvPr id="150" name="Google Shape;150;p24"/>
          <p:cNvSpPr txBox="1"/>
          <p:nvPr/>
        </p:nvSpPr>
        <p:spPr>
          <a:xfrm>
            <a:off x="8768076" y="1076082"/>
            <a:ext cx="8954749" cy="486928"/>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None/>
            </a:pPr>
            <a:r>
              <a:rPr lang="en-US" sz="2800" b="1" i="0" u="none" strike="noStrike" cap="none">
                <a:solidFill>
                  <a:srgbClr val="000000"/>
                </a:solidFill>
                <a:latin typeface="Poppins"/>
                <a:ea typeface="Poppins"/>
                <a:cs typeface="Poppins"/>
                <a:sym typeface="Poppins"/>
              </a:rPr>
              <a:t>Ενότητα 1: Κατανόηση της ηγεσίας στην ΕΕΚ</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5"/>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 name="Google Shape;156;p25"/>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 name="Google Shape;157;p25"/>
          <p:cNvSpPr/>
          <p:nvPr/>
        </p:nvSpPr>
        <p:spPr>
          <a:xfrm>
            <a:off x="9918829" y="2345055"/>
            <a:ext cx="7340471" cy="6282219"/>
          </a:xfrm>
          <a:custGeom>
            <a:avLst/>
            <a:gdLst/>
            <a:ahLst/>
            <a:cxnLst/>
            <a:rect l="l" t="t" r="r" b="b"/>
            <a:pathLst>
              <a:path w="7340471" h="6282219" extrusionOk="0">
                <a:moveTo>
                  <a:pt x="0" y="0"/>
                </a:moveTo>
                <a:lnTo>
                  <a:pt x="7340471" y="0"/>
                </a:lnTo>
                <a:lnTo>
                  <a:pt x="7340471" y="6282219"/>
                </a:lnTo>
                <a:lnTo>
                  <a:pt x="0" y="6282219"/>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58" name="Google Shape;158;p25"/>
          <p:cNvGrpSpPr/>
          <p:nvPr/>
        </p:nvGrpSpPr>
        <p:grpSpPr>
          <a:xfrm>
            <a:off x="-1342907" y="9913239"/>
            <a:ext cx="20973813" cy="837562"/>
            <a:chOff x="0" y="-57150"/>
            <a:chExt cx="11607985" cy="463550"/>
          </a:xfrm>
        </p:grpSpPr>
        <p:sp>
          <p:nvSpPr>
            <p:cNvPr id="159" name="Google Shape;159;p25"/>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25"/>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grpSp>
        <p:nvGrpSpPr>
          <p:cNvPr id="161" name="Google Shape;161;p25"/>
          <p:cNvGrpSpPr/>
          <p:nvPr/>
        </p:nvGrpSpPr>
        <p:grpSpPr>
          <a:xfrm>
            <a:off x="2488624" y="9913239"/>
            <a:ext cx="13310752" cy="837562"/>
            <a:chOff x="0" y="-57150"/>
            <a:chExt cx="7366854" cy="463550"/>
          </a:xfrm>
        </p:grpSpPr>
        <p:sp>
          <p:nvSpPr>
            <p:cNvPr id="162" name="Google Shape;162;p25"/>
            <p:cNvSpPr/>
            <p:nvPr/>
          </p:nvSpPr>
          <p:spPr>
            <a:xfrm>
              <a:off x="0" y="0"/>
              <a:ext cx="7366853" cy="406400"/>
            </a:xfrm>
            <a:custGeom>
              <a:avLst/>
              <a:gdLst/>
              <a:ahLst/>
              <a:cxnLst/>
              <a:rect l="l" t="t" r="r" b="b"/>
              <a:pathLst>
                <a:path w="7366853" h="406400" extrusionOk="0">
                  <a:moveTo>
                    <a:pt x="7163653" y="0"/>
                  </a:moveTo>
                  <a:cubicBezTo>
                    <a:pt x="7275878" y="0"/>
                    <a:pt x="7366853" y="90976"/>
                    <a:pt x="7366853" y="203200"/>
                  </a:cubicBezTo>
                  <a:cubicBezTo>
                    <a:pt x="7366853" y="315424"/>
                    <a:pt x="7275878" y="406400"/>
                    <a:pt x="7163653"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p25"/>
            <p:cNvSpPr txBox="1"/>
            <p:nvPr/>
          </p:nvSpPr>
          <p:spPr>
            <a:xfrm>
              <a:off x="0" y="-57150"/>
              <a:ext cx="7366854"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grpSp>
        <p:nvGrpSpPr>
          <p:cNvPr id="164" name="Google Shape;164;p25"/>
          <p:cNvGrpSpPr/>
          <p:nvPr/>
        </p:nvGrpSpPr>
        <p:grpSpPr>
          <a:xfrm>
            <a:off x="4131384" y="9913239"/>
            <a:ext cx="10025232" cy="837562"/>
            <a:chOff x="0" y="-57150"/>
            <a:chExt cx="5548478" cy="463550"/>
          </a:xfrm>
        </p:grpSpPr>
        <p:sp>
          <p:nvSpPr>
            <p:cNvPr id="165" name="Google Shape;165;p25"/>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p25"/>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sp>
        <p:nvSpPr>
          <p:cNvPr id="167" name="Google Shape;167;p25"/>
          <p:cNvSpPr/>
          <p:nvPr/>
        </p:nvSpPr>
        <p:spPr>
          <a:xfrm>
            <a:off x="11801545" y="4811896"/>
            <a:ext cx="1221784" cy="1201930"/>
          </a:xfrm>
          <a:custGeom>
            <a:avLst/>
            <a:gdLst/>
            <a:ahLst/>
            <a:cxnLst/>
            <a:rect l="l" t="t" r="r" b="b"/>
            <a:pathLst>
              <a:path w="1221784" h="1201930" extrusionOk="0">
                <a:moveTo>
                  <a:pt x="0" y="0"/>
                </a:moveTo>
                <a:lnTo>
                  <a:pt x="1221784" y="0"/>
                </a:lnTo>
                <a:lnTo>
                  <a:pt x="1221784" y="1201930"/>
                </a:lnTo>
                <a:lnTo>
                  <a:pt x="0" y="1201930"/>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 name="Google Shape;168;p25"/>
          <p:cNvSpPr txBox="1"/>
          <p:nvPr/>
        </p:nvSpPr>
        <p:spPr>
          <a:xfrm>
            <a:off x="5374682" y="1019175"/>
            <a:ext cx="7538637" cy="486928"/>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None/>
            </a:pPr>
            <a:r>
              <a:rPr lang="en-US" sz="2800" b="1" i="0" u="none" strike="noStrike" cap="none">
                <a:solidFill>
                  <a:srgbClr val="000000"/>
                </a:solidFill>
                <a:latin typeface="Poppins"/>
                <a:ea typeface="Poppins"/>
                <a:cs typeface="Poppins"/>
                <a:sym typeface="Poppins"/>
              </a:rPr>
              <a:t>Ηγετικές συμπεριφορές στην ΕΕΚ</a:t>
            </a:r>
            <a:endParaRPr sz="1400" b="0" i="0" u="none" strike="noStrike" cap="none">
              <a:solidFill>
                <a:srgbClr val="000000"/>
              </a:solidFill>
              <a:latin typeface="Arial"/>
              <a:ea typeface="Arial"/>
              <a:cs typeface="Arial"/>
              <a:sym typeface="Arial"/>
            </a:endParaRPr>
          </a:p>
        </p:txBody>
      </p:sp>
      <p:sp>
        <p:nvSpPr>
          <p:cNvPr id="169" name="Google Shape;169;p25"/>
          <p:cNvSpPr txBox="1"/>
          <p:nvPr/>
        </p:nvSpPr>
        <p:spPr>
          <a:xfrm>
            <a:off x="12227182" y="2466287"/>
            <a:ext cx="2023184" cy="289375"/>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Ηγεσία</a:t>
            </a:r>
            <a:endParaRPr sz="1400" b="0" i="0" u="none" strike="noStrike" cap="none">
              <a:solidFill>
                <a:srgbClr val="000000"/>
              </a:solidFill>
              <a:latin typeface="Arial"/>
              <a:ea typeface="Arial"/>
              <a:cs typeface="Arial"/>
              <a:sym typeface="Arial"/>
            </a:endParaRPr>
          </a:p>
        </p:txBody>
      </p:sp>
      <p:sp>
        <p:nvSpPr>
          <p:cNvPr id="170" name="Google Shape;170;p25"/>
          <p:cNvSpPr txBox="1"/>
          <p:nvPr/>
        </p:nvSpPr>
        <p:spPr>
          <a:xfrm>
            <a:off x="12227182" y="8009399"/>
            <a:ext cx="2023184" cy="289375"/>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None/>
            </a:pPr>
            <a:r>
              <a:rPr lang="en-US" sz="1664" b="1" i="0" u="none" strike="noStrike" cap="none">
                <a:solidFill>
                  <a:srgbClr val="000000"/>
                </a:solidFill>
                <a:latin typeface="Poppins"/>
                <a:ea typeface="Poppins"/>
                <a:cs typeface="Poppins"/>
                <a:sym typeface="Poppins"/>
              </a:rPr>
              <a:t>Πρωτοβουλία</a:t>
            </a:r>
            <a:endParaRPr sz="1400" b="0" i="0" u="none" strike="noStrike" cap="none">
              <a:solidFill>
                <a:srgbClr val="000000"/>
              </a:solidFill>
              <a:latin typeface="Arial"/>
              <a:ea typeface="Arial"/>
              <a:cs typeface="Arial"/>
              <a:sym typeface="Arial"/>
            </a:endParaRPr>
          </a:p>
        </p:txBody>
      </p:sp>
      <p:sp>
        <p:nvSpPr>
          <p:cNvPr id="171" name="Google Shape;171;p25"/>
          <p:cNvSpPr txBox="1"/>
          <p:nvPr/>
        </p:nvSpPr>
        <p:spPr>
          <a:xfrm>
            <a:off x="14959514" y="5312467"/>
            <a:ext cx="2023184" cy="289375"/>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Επιρροή</a:t>
            </a:r>
            <a:endParaRPr sz="1400" b="0" i="0" u="none" strike="noStrike" cap="none">
              <a:solidFill>
                <a:srgbClr val="000000"/>
              </a:solidFill>
              <a:latin typeface="Arial"/>
              <a:ea typeface="Arial"/>
              <a:cs typeface="Arial"/>
              <a:sym typeface="Arial"/>
            </a:endParaRPr>
          </a:p>
        </p:txBody>
      </p:sp>
      <p:sp>
        <p:nvSpPr>
          <p:cNvPr id="172" name="Google Shape;172;p25"/>
          <p:cNvSpPr txBox="1"/>
          <p:nvPr/>
        </p:nvSpPr>
        <p:spPr>
          <a:xfrm>
            <a:off x="14620299" y="3676333"/>
            <a:ext cx="2116041" cy="235642"/>
          </a:xfrm>
          <a:prstGeom prst="rect">
            <a:avLst/>
          </a:prstGeom>
          <a:noFill/>
          <a:ln>
            <a:noFill/>
          </a:ln>
        </p:spPr>
        <p:txBody>
          <a:bodyPr spcFirstLastPara="1" wrap="square" lIns="0" tIns="0" rIns="0" bIns="0" anchor="t" anchorCtr="0">
            <a:spAutoFit/>
          </a:bodyPr>
          <a:lstStyle/>
          <a:p>
            <a:pPr marL="0" marR="0" lvl="0" indent="0" algn="l" rtl="0">
              <a:lnSpc>
                <a:spcPct val="124048"/>
              </a:lnSpc>
              <a:spcBef>
                <a:spcPts val="0"/>
              </a:spcBef>
              <a:spcAft>
                <a:spcPts val="0"/>
              </a:spcAft>
              <a:buNone/>
            </a:pPr>
            <a:r>
              <a:rPr lang="en-US" sz="1235" b="1" i="0" u="none" strike="noStrike" cap="none">
                <a:solidFill>
                  <a:srgbClr val="FFFFFF"/>
                </a:solidFill>
                <a:latin typeface="Poppins"/>
                <a:ea typeface="Poppins"/>
                <a:cs typeface="Poppins"/>
                <a:sym typeface="Poppins"/>
              </a:rPr>
              <a:t>Λύσεις</a:t>
            </a:r>
            <a:endParaRPr sz="1400" b="0" i="0" u="none" strike="noStrike" cap="none">
              <a:solidFill>
                <a:srgbClr val="000000"/>
              </a:solidFill>
              <a:latin typeface="Arial"/>
              <a:ea typeface="Arial"/>
              <a:cs typeface="Arial"/>
              <a:sym typeface="Arial"/>
            </a:endParaRPr>
          </a:p>
        </p:txBody>
      </p:sp>
      <p:sp>
        <p:nvSpPr>
          <p:cNvPr id="173" name="Google Shape;173;p25"/>
          <p:cNvSpPr txBox="1"/>
          <p:nvPr/>
        </p:nvSpPr>
        <p:spPr>
          <a:xfrm>
            <a:off x="14620299" y="6878064"/>
            <a:ext cx="2116041" cy="269561"/>
          </a:xfrm>
          <a:prstGeom prst="rect">
            <a:avLst/>
          </a:prstGeom>
          <a:noFill/>
          <a:ln>
            <a:noFill/>
          </a:ln>
        </p:spPr>
        <p:txBody>
          <a:bodyPr spcFirstLastPara="1" wrap="square" lIns="0" tIns="0" rIns="0" bIns="0" anchor="t" anchorCtr="0">
            <a:spAutoFit/>
          </a:bodyPr>
          <a:lstStyle/>
          <a:p>
            <a:pPr marL="0" marR="0" lvl="0" indent="0" algn="l" rtl="0">
              <a:lnSpc>
                <a:spcPct val="112967"/>
              </a:lnSpc>
              <a:spcBef>
                <a:spcPts val="0"/>
              </a:spcBef>
              <a:spcAft>
                <a:spcPts val="0"/>
              </a:spcAft>
              <a:buNone/>
            </a:pPr>
            <a:r>
              <a:rPr lang="en-US" sz="1550" b="1" i="0" u="none" strike="noStrike" cap="none">
                <a:solidFill>
                  <a:srgbClr val="FFFFFF"/>
                </a:solidFill>
                <a:latin typeface="Poppins"/>
                <a:ea typeface="Poppins"/>
                <a:cs typeface="Poppins"/>
                <a:sym typeface="Poppins"/>
              </a:rPr>
              <a:t>Λογοδοσία</a:t>
            </a:r>
            <a:endParaRPr sz="1400" b="0" i="0" u="none" strike="noStrike" cap="none">
              <a:solidFill>
                <a:srgbClr val="000000"/>
              </a:solidFill>
              <a:latin typeface="Arial"/>
              <a:ea typeface="Arial"/>
              <a:cs typeface="Arial"/>
              <a:sym typeface="Arial"/>
            </a:endParaRPr>
          </a:p>
        </p:txBody>
      </p:sp>
      <p:sp>
        <p:nvSpPr>
          <p:cNvPr id="174" name="Google Shape;174;p25"/>
          <p:cNvSpPr txBox="1"/>
          <p:nvPr/>
        </p:nvSpPr>
        <p:spPr>
          <a:xfrm>
            <a:off x="1028700" y="2906679"/>
            <a:ext cx="8555259" cy="425450"/>
          </a:xfrm>
          <a:prstGeom prst="rect">
            <a:avLst/>
          </a:prstGeom>
          <a:noFill/>
          <a:ln>
            <a:noFill/>
          </a:ln>
        </p:spPr>
        <p:txBody>
          <a:bodyPr spcFirstLastPara="1" wrap="square" lIns="0" tIns="0" rIns="0" bIns="0" anchor="t" anchorCtr="0">
            <a:spAutoFit/>
          </a:bodyPr>
          <a:lstStyle/>
          <a:p>
            <a:pPr marL="0" marR="0" lvl="0" indent="0" algn="just" rtl="0">
              <a:lnSpc>
                <a:spcPct val="130011"/>
              </a:lnSpc>
              <a:spcBef>
                <a:spcPts val="0"/>
              </a:spcBef>
              <a:spcAft>
                <a:spcPts val="0"/>
              </a:spcAft>
              <a:buClr>
                <a:srgbClr val="000000"/>
              </a:buClr>
              <a:buSzPts val="2499"/>
              <a:buFont typeface="Arial"/>
              <a:buNone/>
            </a:pPr>
            <a:r>
              <a:rPr lang="en-US" sz="2499" b="0" i="0" u="none" strike="noStrike" cap="none">
                <a:solidFill>
                  <a:srgbClr val="000000"/>
                </a:solidFill>
                <a:latin typeface="Poppins"/>
                <a:ea typeface="Poppins"/>
                <a:cs typeface="Poppins"/>
                <a:sym typeface="Poppins"/>
              </a:rPr>
              <a:t> </a:t>
            </a:r>
            <a:endParaRPr sz="1400" b="0" i="0" u="none" strike="noStrike" cap="none">
              <a:solidFill>
                <a:srgbClr val="000000"/>
              </a:solidFill>
              <a:latin typeface="Arial"/>
              <a:ea typeface="Arial"/>
              <a:cs typeface="Arial"/>
              <a:sym typeface="Arial"/>
            </a:endParaRPr>
          </a:p>
        </p:txBody>
      </p:sp>
      <p:sp>
        <p:nvSpPr>
          <p:cNvPr id="175" name="Google Shape;175;p25"/>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 name="Google Shape;176;p25"/>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 name="Google Shape;177;p25"/>
          <p:cNvSpPr txBox="1"/>
          <p:nvPr/>
        </p:nvSpPr>
        <p:spPr>
          <a:xfrm>
            <a:off x="457200" y="2100000"/>
            <a:ext cx="7340470" cy="4688463"/>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2400" b="1" i="0" u="none" strike="noStrike" cap="none">
                <a:solidFill>
                  <a:srgbClr val="10146E"/>
                </a:solidFill>
                <a:latin typeface="Poppins"/>
                <a:ea typeface="Poppins"/>
                <a:cs typeface="Poppins"/>
                <a:sym typeface="Poppins"/>
              </a:rPr>
              <a:t>Ανάληψη πρωτοβουλιών</a:t>
            </a:r>
            <a:r>
              <a:rPr lang="en-US" sz="2400" b="0" i="0" u="none" strike="noStrike" cap="none">
                <a:solidFill>
                  <a:schemeClr val="dk1"/>
                </a:solidFill>
                <a:latin typeface="Poppins"/>
                <a:ea typeface="Poppins"/>
                <a:cs typeface="Poppins"/>
                <a:sym typeface="Poppins"/>
              </a:rPr>
              <a:t> — εντοπισμός ευκαιρίας πριν ερωτηθεί</a:t>
            </a:r>
            <a:endParaRPr/>
          </a:p>
          <a:p>
            <a:pPr marL="0" marR="0" lvl="0" indent="0" algn="l" rtl="0">
              <a:lnSpc>
                <a:spcPct val="120000"/>
              </a:lnSpc>
              <a:spcBef>
                <a:spcPts val="0"/>
              </a:spcBef>
              <a:spcAft>
                <a:spcPts val="0"/>
              </a:spcAft>
              <a:buNone/>
            </a:pPr>
            <a:endParaRPr sz="2400" b="0" i="0" u="none" strike="noStrike" cap="none">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None/>
            </a:pPr>
            <a:r>
              <a:rPr lang="en-US" sz="2400" b="1" i="0" u="none" strike="noStrike" cap="none">
                <a:solidFill>
                  <a:srgbClr val="10146E"/>
                </a:solidFill>
                <a:latin typeface="Poppins"/>
                <a:ea typeface="Poppins"/>
                <a:cs typeface="Poppins"/>
                <a:sym typeface="Poppins"/>
              </a:rPr>
              <a:t>Εποικοδομητική επιρροή </a:t>
            </a:r>
            <a:r>
              <a:rPr lang="en-US" sz="2400" b="0" i="0" u="none" strike="noStrike" cap="none">
                <a:solidFill>
                  <a:schemeClr val="dk1"/>
                </a:solidFill>
                <a:latin typeface="Poppins"/>
                <a:ea typeface="Poppins"/>
                <a:cs typeface="Poppins"/>
                <a:sym typeface="Poppins"/>
              </a:rPr>
              <a:t>— ενθάρρυνση άλλων να συμμετάσχουν</a:t>
            </a:r>
            <a:endParaRPr/>
          </a:p>
          <a:p>
            <a:pPr marL="0" marR="0" lvl="0" indent="0" algn="l" rtl="0">
              <a:lnSpc>
                <a:spcPct val="120000"/>
              </a:lnSpc>
              <a:spcBef>
                <a:spcPts val="400"/>
              </a:spcBef>
              <a:spcAft>
                <a:spcPts val="0"/>
              </a:spcAft>
              <a:buNone/>
            </a:pPr>
            <a:br>
              <a:rPr lang="en-US" sz="2400" b="1" i="0" u="none" strike="noStrike" cap="none">
                <a:solidFill>
                  <a:srgbClr val="10146E"/>
                </a:solidFill>
                <a:latin typeface="Poppins"/>
                <a:ea typeface="Poppins"/>
                <a:cs typeface="Poppins"/>
                <a:sym typeface="Poppins"/>
              </a:rPr>
            </a:br>
            <a:r>
              <a:rPr lang="en-US" sz="2400" b="1" i="0" u="none" strike="noStrike" cap="none">
                <a:solidFill>
                  <a:srgbClr val="10146E"/>
                </a:solidFill>
                <a:latin typeface="Poppins"/>
                <a:ea typeface="Poppins"/>
                <a:cs typeface="Poppins"/>
                <a:sym typeface="Poppins"/>
              </a:rPr>
              <a:t>Προσανατολισμός στη λύση</a:t>
            </a:r>
            <a:r>
              <a:rPr lang="en-US" sz="2400" b="0" i="0" u="none" strike="noStrike" cap="none">
                <a:solidFill>
                  <a:schemeClr val="dk1"/>
                </a:solidFill>
                <a:latin typeface="Poppins"/>
                <a:ea typeface="Poppins"/>
                <a:cs typeface="Poppins"/>
                <a:sym typeface="Poppins"/>
              </a:rPr>
              <a:t> — πρόταση εφαρμόσιμων οδών</a:t>
            </a:r>
            <a:endParaRPr/>
          </a:p>
          <a:p>
            <a:pPr marL="0" marR="0" lvl="0" indent="0" algn="l" rtl="0">
              <a:lnSpc>
                <a:spcPct val="120000"/>
              </a:lnSpc>
              <a:spcBef>
                <a:spcPts val="400"/>
              </a:spcBef>
              <a:spcAft>
                <a:spcPts val="0"/>
              </a:spcAft>
              <a:buNone/>
            </a:pPr>
            <a:br>
              <a:rPr lang="en-US" sz="2400" b="1" i="0" u="none" strike="noStrike" cap="none">
                <a:solidFill>
                  <a:srgbClr val="10146E"/>
                </a:solidFill>
                <a:latin typeface="Poppins"/>
                <a:ea typeface="Poppins"/>
                <a:cs typeface="Poppins"/>
                <a:sym typeface="Poppins"/>
              </a:rPr>
            </a:br>
            <a:r>
              <a:rPr lang="en-US" sz="2400" b="1" i="0" u="none" strike="noStrike" cap="none">
                <a:solidFill>
                  <a:srgbClr val="10146E"/>
                </a:solidFill>
                <a:latin typeface="Poppins"/>
                <a:ea typeface="Poppins"/>
                <a:cs typeface="Poppins"/>
                <a:sym typeface="Poppins"/>
              </a:rPr>
              <a:t>Λογοδοσία </a:t>
            </a:r>
            <a:r>
              <a:rPr lang="en-US" sz="2400" b="0" i="0" u="none" strike="noStrike" cap="none">
                <a:solidFill>
                  <a:schemeClr val="dk1"/>
                </a:solidFill>
                <a:latin typeface="Poppins"/>
                <a:ea typeface="Poppins"/>
                <a:cs typeface="Poppins"/>
                <a:sym typeface="Poppins"/>
              </a:rPr>
              <a:t>— κατοχή αποτελεσμάτων</a:t>
            </a:r>
            <a:endParaRPr sz="1400" b="0" i="0" u="none" strike="noStrike" cap="none">
              <a:solidFill>
                <a:schemeClr val="dk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grpSp>
        <p:nvGrpSpPr>
          <p:cNvPr id="182" name="Google Shape;182;p26"/>
          <p:cNvGrpSpPr/>
          <p:nvPr/>
        </p:nvGrpSpPr>
        <p:grpSpPr>
          <a:xfrm>
            <a:off x="-1821361" y="4584074"/>
            <a:ext cx="21494542" cy="6357176"/>
            <a:chOff x="0" y="0"/>
            <a:chExt cx="5661114" cy="1674318"/>
          </a:xfrm>
        </p:grpSpPr>
        <p:sp>
          <p:nvSpPr>
            <p:cNvPr id="183" name="Google Shape;183;p26"/>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p26"/>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85" name="Google Shape;185;p26"/>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 name="Google Shape;186;p26"/>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 name="Google Shape;187;p26"/>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 name="Google Shape;188;p26"/>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 name="Google Shape;189;p26"/>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 name="Google Shape;190;p26"/>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 name="Google Shape;191;p26"/>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 name="Google Shape;192;p26"/>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 name="Google Shape;193;p26"/>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 name="Google Shape;194;p26"/>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 name="Google Shape;195;p26"/>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 name="Google Shape;196;p26"/>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 name="Google Shape;197;p26"/>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 name="Google Shape;198;p26"/>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 name="Google Shape;199;p26"/>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 name="Google Shape;200;p26"/>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 name="Google Shape;201;p26"/>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 name="Google Shape;202;p26"/>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03" name="Google Shape;203;p26"/>
          <p:cNvGrpSpPr/>
          <p:nvPr/>
        </p:nvGrpSpPr>
        <p:grpSpPr>
          <a:xfrm>
            <a:off x="-1342907" y="9913239"/>
            <a:ext cx="20973813" cy="837562"/>
            <a:chOff x="0" y="-57150"/>
            <a:chExt cx="11607985" cy="463550"/>
          </a:xfrm>
        </p:grpSpPr>
        <p:sp>
          <p:nvSpPr>
            <p:cNvPr id="204" name="Google Shape;204;p26"/>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 name="Google Shape;205;p26"/>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06" name="Google Shape;206;p26"/>
          <p:cNvGrpSpPr/>
          <p:nvPr/>
        </p:nvGrpSpPr>
        <p:grpSpPr>
          <a:xfrm>
            <a:off x="4131384" y="9913239"/>
            <a:ext cx="10025232" cy="837562"/>
            <a:chOff x="0" y="-57150"/>
            <a:chExt cx="5548478" cy="463550"/>
          </a:xfrm>
        </p:grpSpPr>
        <p:sp>
          <p:nvSpPr>
            <p:cNvPr id="207" name="Google Shape;207;p26"/>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 name="Google Shape;208;p26"/>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09" name="Google Shape;209;p26"/>
          <p:cNvSpPr txBox="1"/>
          <p:nvPr/>
        </p:nvSpPr>
        <p:spPr>
          <a:xfrm>
            <a:off x="5374682" y="1019175"/>
            <a:ext cx="8533047" cy="1564787"/>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None/>
            </a:pPr>
            <a:r>
              <a:rPr lang="en-US" sz="4499" b="1" i="0" u="none" strike="noStrike" cap="none">
                <a:solidFill>
                  <a:srgbClr val="000000"/>
                </a:solidFill>
                <a:latin typeface="Poppins"/>
                <a:ea typeface="Poppins"/>
                <a:cs typeface="Poppins"/>
                <a:sym typeface="Poppins"/>
              </a:rPr>
              <a:t>Τι περιλαμβάνει η ηγεσία στην ΕΕΚ</a:t>
            </a:r>
            <a:endParaRPr sz="1400" b="0" i="0" u="none" strike="noStrike" cap="none">
              <a:solidFill>
                <a:srgbClr val="000000"/>
              </a:solidFill>
              <a:latin typeface="Arial"/>
              <a:ea typeface="Arial"/>
              <a:cs typeface="Arial"/>
              <a:sym typeface="Arial"/>
            </a:endParaRPr>
          </a:p>
        </p:txBody>
      </p:sp>
      <p:sp>
        <p:nvSpPr>
          <p:cNvPr id="210" name="Google Shape;210;p26"/>
          <p:cNvSpPr txBox="1"/>
          <p:nvPr/>
        </p:nvSpPr>
        <p:spPr>
          <a:xfrm>
            <a:off x="1028700" y="6994725"/>
            <a:ext cx="3713796" cy="7302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None/>
            </a:pPr>
            <a:r>
              <a:rPr lang="en-US" sz="1825" b="0" i="0" u="none" strike="noStrike" cap="none">
                <a:solidFill>
                  <a:srgbClr val="FFFFFF"/>
                </a:solidFill>
                <a:latin typeface="Poppins"/>
                <a:ea typeface="Poppins"/>
                <a:cs typeface="Poppins"/>
                <a:sym typeface="Poppins"/>
              </a:rPr>
              <a:t>Αναλαμβάνοντας την ευθύνη αντί να περιμένουμε κατεύθυνση.</a:t>
            </a:r>
            <a:endParaRPr sz="1400" b="0" i="0" u="none" strike="noStrike" cap="none">
              <a:solidFill>
                <a:srgbClr val="000000"/>
              </a:solidFill>
              <a:latin typeface="Arial"/>
              <a:ea typeface="Arial"/>
              <a:cs typeface="Arial"/>
              <a:sym typeface="Arial"/>
            </a:endParaRPr>
          </a:p>
        </p:txBody>
      </p:sp>
      <p:sp>
        <p:nvSpPr>
          <p:cNvPr id="211" name="Google Shape;211;p26"/>
          <p:cNvSpPr txBox="1"/>
          <p:nvPr/>
        </p:nvSpPr>
        <p:spPr>
          <a:xfrm>
            <a:off x="1297793" y="6042689"/>
            <a:ext cx="3175609" cy="432875"/>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None/>
            </a:pPr>
            <a:r>
              <a:rPr lang="en-US" sz="2489" b="1" i="0" u="none" strike="noStrike" cap="none">
                <a:solidFill>
                  <a:srgbClr val="FFFFFF"/>
                </a:solidFill>
                <a:latin typeface="Poppins"/>
                <a:ea typeface="Poppins"/>
                <a:cs typeface="Poppins"/>
                <a:sym typeface="Poppins"/>
              </a:rPr>
              <a:t>Υπευθυνότητα</a:t>
            </a:r>
            <a:endParaRPr sz="1400" b="0" i="0" u="none" strike="noStrike" cap="none">
              <a:solidFill>
                <a:srgbClr val="000000"/>
              </a:solidFill>
              <a:latin typeface="Arial"/>
              <a:ea typeface="Arial"/>
              <a:cs typeface="Arial"/>
              <a:sym typeface="Arial"/>
            </a:endParaRPr>
          </a:p>
        </p:txBody>
      </p:sp>
      <p:sp>
        <p:nvSpPr>
          <p:cNvPr id="212" name="Google Shape;212;p26"/>
          <p:cNvSpPr txBox="1"/>
          <p:nvPr/>
        </p:nvSpPr>
        <p:spPr>
          <a:xfrm>
            <a:off x="5201666" y="6994725"/>
            <a:ext cx="3713796" cy="7302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None/>
            </a:pPr>
            <a:r>
              <a:rPr lang="en-US" sz="1825" b="0" i="0" u="none" strike="noStrike" cap="none">
                <a:solidFill>
                  <a:srgbClr val="FFFFFF"/>
                </a:solidFill>
                <a:latin typeface="Poppins"/>
                <a:ea typeface="Poppins"/>
                <a:cs typeface="Poppins"/>
                <a:sym typeface="Poppins"/>
              </a:rPr>
              <a:t>Δράση για τα κενά που εντοπίστηκαν.</a:t>
            </a:r>
            <a:endParaRPr sz="1400" b="0" i="0" u="none" strike="noStrike" cap="none">
              <a:solidFill>
                <a:srgbClr val="000000"/>
              </a:solidFill>
              <a:latin typeface="Arial"/>
              <a:ea typeface="Arial"/>
              <a:cs typeface="Arial"/>
              <a:sym typeface="Arial"/>
            </a:endParaRPr>
          </a:p>
        </p:txBody>
      </p:sp>
      <p:sp>
        <p:nvSpPr>
          <p:cNvPr id="213" name="Google Shape;213;p26"/>
          <p:cNvSpPr txBox="1"/>
          <p:nvPr/>
        </p:nvSpPr>
        <p:spPr>
          <a:xfrm>
            <a:off x="5200743" y="6042689"/>
            <a:ext cx="3715643" cy="432875"/>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None/>
            </a:pPr>
            <a:r>
              <a:rPr lang="en-US" sz="2489" b="1" i="0" u="none" strike="noStrike" cap="none">
                <a:solidFill>
                  <a:srgbClr val="FFFFFF"/>
                </a:solidFill>
                <a:latin typeface="Poppins"/>
                <a:ea typeface="Poppins"/>
                <a:cs typeface="Poppins"/>
                <a:sym typeface="Poppins"/>
              </a:rPr>
              <a:t>Εντοπισμός κενών</a:t>
            </a:r>
            <a:endParaRPr sz="1400" b="0" i="0" u="none" strike="noStrike" cap="none">
              <a:solidFill>
                <a:srgbClr val="000000"/>
              </a:solidFill>
              <a:latin typeface="Arial"/>
              <a:ea typeface="Arial"/>
              <a:cs typeface="Arial"/>
              <a:sym typeface="Arial"/>
            </a:endParaRPr>
          </a:p>
        </p:txBody>
      </p:sp>
      <p:sp>
        <p:nvSpPr>
          <p:cNvPr id="214" name="Google Shape;214;p26"/>
          <p:cNvSpPr txBox="1"/>
          <p:nvPr/>
        </p:nvSpPr>
        <p:spPr>
          <a:xfrm>
            <a:off x="9373585" y="6994725"/>
            <a:ext cx="3713796" cy="7302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None/>
            </a:pPr>
            <a:r>
              <a:rPr lang="en-US" sz="1825" b="0" i="0" u="none" strike="noStrike" cap="none">
                <a:solidFill>
                  <a:srgbClr val="FFFFFF"/>
                </a:solidFill>
                <a:latin typeface="Poppins"/>
                <a:ea typeface="Poppins"/>
                <a:cs typeface="Poppins"/>
                <a:sym typeface="Poppins"/>
              </a:rPr>
              <a:t>Επηρεάζοντας εποικοδομητικά τους συνομηλίκους.</a:t>
            </a:r>
            <a:endParaRPr sz="1400" b="0" i="0" u="none" strike="noStrike" cap="none">
              <a:solidFill>
                <a:srgbClr val="000000"/>
              </a:solidFill>
              <a:latin typeface="Arial"/>
              <a:ea typeface="Arial"/>
              <a:cs typeface="Arial"/>
              <a:sym typeface="Arial"/>
            </a:endParaRPr>
          </a:p>
        </p:txBody>
      </p:sp>
      <p:sp>
        <p:nvSpPr>
          <p:cNvPr id="215" name="Google Shape;215;p26"/>
          <p:cNvSpPr txBox="1"/>
          <p:nvPr/>
        </p:nvSpPr>
        <p:spPr>
          <a:xfrm>
            <a:off x="9547648" y="6042689"/>
            <a:ext cx="3365670" cy="865750"/>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None/>
            </a:pPr>
            <a:r>
              <a:rPr lang="en-US" sz="2489" b="1" i="0" u="none" strike="noStrike" cap="none">
                <a:solidFill>
                  <a:srgbClr val="FFFFFF"/>
                </a:solidFill>
                <a:latin typeface="Poppins"/>
                <a:ea typeface="Poppins"/>
                <a:cs typeface="Poppins"/>
                <a:sym typeface="Poppins"/>
              </a:rPr>
              <a:t>Επιρροή από ομοτίμους</a:t>
            </a:r>
            <a:endParaRPr sz="1400" b="0" i="0" u="none" strike="noStrike" cap="none">
              <a:solidFill>
                <a:srgbClr val="000000"/>
              </a:solidFill>
              <a:latin typeface="Arial"/>
              <a:ea typeface="Arial"/>
              <a:cs typeface="Arial"/>
              <a:sym typeface="Arial"/>
            </a:endParaRPr>
          </a:p>
        </p:txBody>
      </p:sp>
      <p:sp>
        <p:nvSpPr>
          <p:cNvPr id="216" name="Google Shape;216;p26"/>
          <p:cNvSpPr txBox="1"/>
          <p:nvPr/>
        </p:nvSpPr>
        <p:spPr>
          <a:xfrm>
            <a:off x="13545504" y="6994725"/>
            <a:ext cx="3713796" cy="7302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None/>
            </a:pPr>
            <a:r>
              <a:rPr lang="en-US" sz="1825" b="0" i="0" u="none" strike="noStrike" cap="none">
                <a:solidFill>
                  <a:srgbClr val="FFFFFF"/>
                </a:solidFill>
                <a:latin typeface="Poppins"/>
                <a:ea typeface="Poppins"/>
                <a:cs typeface="Poppins"/>
                <a:sym typeface="Poppins"/>
              </a:rPr>
              <a:t>Ευθυγράμμιση της καινοτομίας με τις ανάγκες της αγοράς εργασίας.</a:t>
            </a:r>
            <a:endParaRPr sz="1400" b="0" i="0" u="none" strike="noStrike" cap="none">
              <a:solidFill>
                <a:srgbClr val="000000"/>
              </a:solidFill>
              <a:latin typeface="Arial"/>
              <a:ea typeface="Arial"/>
              <a:cs typeface="Arial"/>
              <a:sym typeface="Arial"/>
            </a:endParaRPr>
          </a:p>
        </p:txBody>
      </p:sp>
      <p:sp>
        <p:nvSpPr>
          <p:cNvPr id="217" name="Google Shape;217;p26"/>
          <p:cNvSpPr txBox="1"/>
          <p:nvPr/>
        </p:nvSpPr>
        <p:spPr>
          <a:xfrm>
            <a:off x="13545504" y="6042689"/>
            <a:ext cx="3713796" cy="865750"/>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None/>
            </a:pPr>
            <a:r>
              <a:rPr lang="en-US" sz="2489" b="1" i="0" u="none" strike="noStrike" cap="none">
                <a:solidFill>
                  <a:srgbClr val="FFFFFF"/>
                </a:solidFill>
                <a:latin typeface="Poppins"/>
                <a:ea typeface="Poppins"/>
                <a:cs typeface="Poppins"/>
                <a:sym typeface="Poppins"/>
              </a:rPr>
              <a:t>Ευθυγράμμιση Αγοράς Εργασίας</a:t>
            </a:r>
            <a:endParaRPr sz="1400" b="0" i="0" u="none" strike="noStrike" cap="none">
              <a:solidFill>
                <a:srgbClr val="000000"/>
              </a:solidFill>
              <a:latin typeface="Arial"/>
              <a:ea typeface="Arial"/>
              <a:cs typeface="Arial"/>
              <a:sym typeface="Arial"/>
            </a:endParaRPr>
          </a:p>
        </p:txBody>
      </p:sp>
      <p:sp>
        <p:nvSpPr>
          <p:cNvPr id="218" name="Google Shape;218;p26"/>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 name="Google Shape;219;p26"/>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pic>
        <p:nvPicPr>
          <p:cNvPr id="224" name="Google Shape;224;p27"/>
          <p:cNvPicPr preferRelativeResize="0"/>
          <p:nvPr/>
        </p:nvPicPr>
        <p:blipFill rotWithShape="1">
          <a:blip r:embed="rId3">
            <a:alphaModFix/>
          </a:blip>
          <a:srcRect l="31778" t="-77" r="416" b="77"/>
          <a:stretch/>
        </p:blipFill>
        <p:spPr>
          <a:xfrm>
            <a:off x="13619150" y="-2664"/>
            <a:ext cx="4650139" cy="10287000"/>
          </a:xfrm>
          <a:prstGeom prst="rect">
            <a:avLst/>
          </a:prstGeom>
          <a:noFill/>
          <a:ln>
            <a:noFill/>
          </a:ln>
        </p:spPr>
      </p:pic>
      <p:sp>
        <p:nvSpPr>
          <p:cNvPr id="225" name="Google Shape;225;p27"/>
          <p:cNvSpPr/>
          <p:nvPr/>
        </p:nvSpPr>
        <p:spPr>
          <a:xfrm>
            <a:off x="2997456" y="9054931"/>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 name="Google Shape;226;p27"/>
          <p:cNvSpPr/>
          <p:nvPr/>
        </p:nvSpPr>
        <p:spPr>
          <a:xfrm rot="-4773720">
            <a:off x="5865177" y="3155721"/>
            <a:ext cx="12676724" cy="3970230"/>
          </a:xfrm>
          <a:custGeom>
            <a:avLst/>
            <a:gdLst/>
            <a:ahLst/>
            <a:cxnLst/>
            <a:rect l="l" t="t" r="r" b="b"/>
            <a:pathLst>
              <a:path w="12676724" h="4421008" extrusionOk="0">
                <a:moveTo>
                  <a:pt x="0" y="0"/>
                </a:moveTo>
                <a:lnTo>
                  <a:pt x="12676724" y="0"/>
                </a:lnTo>
                <a:lnTo>
                  <a:pt x="12676724" y="4421008"/>
                </a:lnTo>
                <a:lnTo>
                  <a:pt x="0" y="442100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7" name="Google Shape;227;p27"/>
          <p:cNvSpPr/>
          <p:nvPr/>
        </p:nvSpPr>
        <p:spPr>
          <a:xfrm rot="-2967198" flipH="1">
            <a:off x="13287997" y="6433664"/>
            <a:ext cx="10665551" cy="3626287"/>
          </a:xfrm>
          <a:custGeom>
            <a:avLst/>
            <a:gdLst/>
            <a:ahLst/>
            <a:cxnLst/>
            <a:rect l="l" t="t" r="r" b="b"/>
            <a:pathLst>
              <a:path w="10665551" h="3626287" extrusionOk="0">
                <a:moveTo>
                  <a:pt x="10665551" y="0"/>
                </a:moveTo>
                <a:lnTo>
                  <a:pt x="0" y="0"/>
                </a:lnTo>
                <a:lnTo>
                  <a:pt x="0" y="3626288"/>
                </a:lnTo>
                <a:lnTo>
                  <a:pt x="10665551" y="3626288"/>
                </a:lnTo>
                <a:lnTo>
                  <a:pt x="10665551" y="0"/>
                </a:lnTo>
                <a:close/>
              </a:path>
            </a:pathLst>
          </a:custGeom>
          <a:blipFill rotWithShape="1">
            <a:blip r:embed="rId6">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 name="Google Shape;228;p27"/>
          <p:cNvSpPr txBox="1"/>
          <p:nvPr/>
        </p:nvSpPr>
        <p:spPr>
          <a:xfrm>
            <a:off x="353491" y="1447348"/>
            <a:ext cx="9472498" cy="7682103"/>
          </a:xfrm>
          <a:prstGeom prst="rect">
            <a:avLst/>
          </a:prstGeom>
          <a:noFill/>
          <a:ln>
            <a:noFill/>
          </a:ln>
        </p:spPr>
        <p:txBody>
          <a:bodyPr spcFirstLastPara="1" wrap="square" lIns="0" tIns="0" rIns="0" bIns="0" anchor="t" anchorCtr="0">
            <a:spAutoFit/>
          </a:bodyPr>
          <a:lstStyle/>
          <a:p>
            <a:pPr marL="0" marR="0" lvl="0" indent="0" algn="just" rtl="0">
              <a:lnSpc>
                <a:spcPct val="130009"/>
              </a:lnSpc>
              <a:spcBef>
                <a:spcPts val="0"/>
              </a:spcBef>
              <a:spcAft>
                <a:spcPts val="0"/>
              </a:spcAft>
              <a:buNone/>
            </a:pPr>
            <a:r>
              <a:rPr lang="en-US" sz="2400" b="0" i="0" u="none" strike="noStrike" cap="none">
                <a:solidFill>
                  <a:srgbClr val="000000"/>
                </a:solidFill>
                <a:latin typeface="Poppins"/>
                <a:ea typeface="Poppins"/>
                <a:cs typeface="Poppins"/>
                <a:sym typeface="Poppins"/>
              </a:rPr>
              <a:t>Η ηγεσία στην ΕΕΚ ασκείται συχνά μέσω επιρροής και όχι εξουσίας. Πολλές βελτιώσεις συμβαίνουν όταν οι δάσκαλοι υποστηρίζουν συναδέλφους, μαθητευόμενους ή ομάδες να αναπτύξουν τις δικές τους λύσεις αντί να τους κατευθύνουν.</a:t>
            </a:r>
            <a:endParaRPr/>
          </a:p>
          <a:p>
            <a:pPr marL="0" marR="0" lvl="0" indent="0" algn="just" rtl="0">
              <a:lnSpc>
                <a:spcPct val="130009"/>
              </a:lnSpc>
              <a:spcBef>
                <a:spcPts val="0"/>
              </a:spcBef>
              <a:spcAft>
                <a:spcPts val="0"/>
              </a:spcAft>
              <a:buNone/>
            </a:pPr>
            <a:endParaRPr sz="24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None/>
            </a:pPr>
            <a:r>
              <a:rPr lang="en-US" sz="2400" b="1" i="0" u="none" strike="noStrike" cap="none">
                <a:solidFill>
                  <a:srgbClr val="000000"/>
                </a:solidFill>
                <a:latin typeface="Poppins"/>
                <a:ea typeface="Poppins"/>
                <a:cs typeface="Poppins"/>
                <a:sym typeface="Poppins"/>
              </a:rPr>
              <a:t>Αντί για «Να τι πρέπει να κάνετε», ένας ηγέτης προσανατολισμένος στο coaching ρωτά:</a:t>
            </a:r>
            <a:endParaRPr/>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Τι αποτέλεσμα προσπαθείτε να επιτύχετε;</a:t>
            </a:r>
            <a:br>
              <a:rPr lang="en-US" sz="2400" b="0" i="0" u="none" strike="noStrike" cap="none">
                <a:solidFill>
                  <a:srgbClr val="000000"/>
                </a:solidFill>
                <a:latin typeface="Poppins"/>
                <a:ea typeface="Poppins"/>
                <a:cs typeface="Poppins"/>
                <a:sym typeface="Poppins"/>
              </a:rPr>
            </a:br>
            <a:r>
              <a:rPr lang="en-US" sz="2400" b="0" i="0" u="none" strike="noStrike" cap="none">
                <a:solidFill>
                  <a:srgbClr val="000000"/>
                </a:solidFill>
                <a:latin typeface="Poppins"/>
                <a:ea typeface="Poppins"/>
                <a:cs typeface="Poppins"/>
                <a:sym typeface="Poppins"/>
              </a:rPr>
              <a:t>Ποιες επιλογές έχετε σκεφτεί;</a:t>
            </a:r>
            <a:br>
              <a:rPr lang="en-US" sz="2400" b="0" i="0" u="none" strike="noStrike" cap="none">
                <a:solidFill>
                  <a:srgbClr val="000000"/>
                </a:solidFill>
                <a:latin typeface="Poppins"/>
                <a:ea typeface="Poppins"/>
                <a:cs typeface="Poppins"/>
                <a:sym typeface="Poppins"/>
              </a:rPr>
            </a:br>
            <a:r>
              <a:rPr lang="en-US" sz="2400" b="0" i="0" u="none" strike="noStrike" cap="none">
                <a:solidFill>
                  <a:srgbClr val="000000"/>
                </a:solidFill>
                <a:latin typeface="Poppins"/>
                <a:ea typeface="Poppins"/>
                <a:cs typeface="Poppins"/>
                <a:sym typeface="Poppins"/>
              </a:rPr>
              <a:t>Ποιο είναι το μικρότερο επόμενο βήμα που θα μπορούσατε να δοκιμάσετε;</a:t>
            </a:r>
            <a:br>
              <a:rPr lang="en-US" sz="2400" b="0" i="0" u="none" strike="noStrike" cap="none">
                <a:solidFill>
                  <a:srgbClr val="000000"/>
                </a:solidFill>
                <a:latin typeface="Poppins"/>
                <a:ea typeface="Poppins"/>
                <a:cs typeface="Poppins"/>
                <a:sym typeface="Poppins"/>
              </a:rPr>
            </a:br>
            <a:r>
              <a:rPr lang="en-US" sz="2400" b="0" i="0" u="none" strike="noStrike" cap="none">
                <a:solidFill>
                  <a:srgbClr val="000000"/>
                </a:solidFill>
                <a:latin typeface="Poppins"/>
                <a:ea typeface="Poppins"/>
                <a:cs typeface="Poppins"/>
                <a:sym typeface="Poppins"/>
              </a:rPr>
              <a:t>Τι μπορεί να εμποδίσει την πρόοδο;</a:t>
            </a:r>
            <a:br>
              <a:rPr lang="en-US" sz="2400" b="0" i="0" u="none" strike="noStrike" cap="none">
                <a:solidFill>
                  <a:srgbClr val="000000"/>
                </a:solidFill>
                <a:latin typeface="Poppins"/>
                <a:ea typeface="Poppins"/>
                <a:cs typeface="Poppins"/>
                <a:sym typeface="Poppins"/>
              </a:rPr>
            </a:br>
            <a:r>
              <a:rPr lang="en-US" sz="2400" b="0" i="0" u="none" strike="noStrike" cap="none">
                <a:solidFill>
                  <a:srgbClr val="000000"/>
                </a:solidFill>
                <a:latin typeface="Poppins"/>
                <a:ea typeface="Poppins"/>
                <a:cs typeface="Poppins"/>
                <a:sym typeface="Poppins"/>
              </a:rPr>
              <a:t>Ποια υποστήριξη θα το διευκόλυνε αυτό;</a:t>
            </a:r>
            <a:endParaRPr/>
          </a:p>
          <a:p>
            <a:pPr marL="0" marR="0" lvl="0" indent="0" algn="just" rtl="0">
              <a:lnSpc>
                <a:spcPct val="130009"/>
              </a:lnSpc>
              <a:spcBef>
                <a:spcPts val="0"/>
              </a:spcBef>
              <a:spcAft>
                <a:spcPts val="0"/>
              </a:spcAft>
              <a:buNone/>
            </a:pPr>
            <a:r>
              <a:rPr lang="en-US" sz="2400" b="0" i="0" u="none" strike="noStrike" cap="none">
                <a:solidFill>
                  <a:srgbClr val="000000"/>
                </a:solidFill>
                <a:latin typeface="Poppins"/>
                <a:ea typeface="Poppins"/>
                <a:cs typeface="Poppins"/>
                <a:sym typeface="Poppins"/>
              </a:rPr>
              <a:t>Αυτό μεταθέτει την ευθύνη στο άτομο που αναλαμβάνει δράση. Η ηγεσία που βασίζεται στην καθοδήγηση ενισχύει την πρωτοβουλία σε ένα τμήμα, επειδή δημιουργεί ικανότητες και όχι εξάρτηση.</a:t>
            </a:r>
            <a:endParaRPr sz="2400" b="0" i="0" u="none" strike="noStrike" cap="none">
              <a:solidFill>
                <a:srgbClr val="000000"/>
              </a:solidFill>
              <a:latin typeface="Arial"/>
              <a:ea typeface="Arial"/>
              <a:cs typeface="Arial"/>
              <a:sym typeface="Arial"/>
            </a:endParaRPr>
          </a:p>
        </p:txBody>
      </p:sp>
      <p:sp>
        <p:nvSpPr>
          <p:cNvPr id="229" name="Google Shape;229;p27"/>
          <p:cNvSpPr txBox="1"/>
          <p:nvPr/>
        </p:nvSpPr>
        <p:spPr>
          <a:xfrm>
            <a:off x="353491" y="767245"/>
            <a:ext cx="8451296" cy="452111"/>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None/>
            </a:pPr>
            <a:r>
              <a:rPr lang="en-US" sz="2600" b="1" i="0" u="none" strike="noStrike" cap="none">
                <a:solidFill>
                  <a:srgbClr val="000000"/>
                </a:solidFill>
                <a:latin typeface="Poppins"/>
                <a:ea typeface="Poppins"/>
                <a:cs typeface="Poppins"/>
                <a:sym typeface="Poppins"/>
              </a:rPr>
              <a:t>Ενότητα 2: Coaching και Mentoring ως Ηγεσία</a:t>
            </a:r>
            <a:endParaRPr sz="1400" b="0" i="0" u="none" strike="noStrike" cap="none">
              <a:solidFill>
                <a:srgbClr val="000000"/>
              </a:solidFill>
              <a:latin typeface="Arial"/>
              <a:ea typeface="Arial"/>
              <a:cs typeface="Arial"/>
              <a:sym typeface="Arial"/>
            </a:endParaRPr>
          </a:p>
        </p:txBody>
      </p:sp>
      <p:grpSp>
        <p:nvGrpSpPr>
          <p:cNvPr id="230" name="Google Shape;230;p27"/>
          <p:cNvGrpSpPr/>
          <p:nvPr/>
        </p:nvGrpSpPr>
        <p:grpSpPr>
          <a:xfrm>
            <a:off x="11279555" y="946396"/>
            <a:ext cx="857867" cy="857867"/>
            <a:chOff x="0" y="0"/>
            <a:chExt cx="812800" cy="812800"/>
          </a:xfrm>
        </p:grpSpPr>
        <p:sp>
          <p:nvSpPr>
            <p:cNvPr id="231" name="Google Shape;231;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 name="Google Shape;232;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33" name="Google Shape;233;p27"/>
          <p:cNvGrpSpPr/>
          <p:nvPr/>
        </p:nvGrpSpPr>
        <p:grpSpPr>
          <a:xfrm>
            <a:off x="10765440" y="2226096"/>
            <a:ext cx="604566" cy="604566"/>
            <a:chOff x="0" y="0"/>
            <a:chExt cx="812800" cy="812800"/>
          </a:xfrm>
        </p:grpSpPr>
        <p:sp>
          <p:nvSpPr>
            <p:cNvPr id="234" name="Google Shape;234;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 name="Google Shape;235;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36" name="Google Shape;236;p27"/>
          <p:cNvGrpSpPr/>
          <p:nvPr/>
        </p:nvGrpSpPr>
        <p:grpSpPr>
          <a:xfrm>
            <a:off x="11590531" y="681913"/>
            <a:ext cx="637633" cy="637633"/>
            <a:chOff x="0" y="0"/>
            <a:chExt cx="812800" cy="812800"/>
          </a:xfrm>
        </p:grpSpPr>
        <p:sp>
          <p:nvSpPr>
            <p:cNvPr id="237" name="Google Shape;237;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 name="Google Shape;238;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sp>
        <p:nvSpPr>
          <p:cNvPr id="239" name="Google Shape;239;p27"/>
          <p:cNvSpPr/>
          <p:nvPr/>
        </p:nvSpPr>
        <p:spPr>
          <a:xfrm>
            <a:off x="353491" y="964964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pic>
        <p:nvPicPr>
          <p:cNvPr id="244" name="Google Shape;244;p28"/>
          <p:cNvPicPr preferRelativeResize="0"/>
          <p:nvPr/>
        </p:nvPicPr>
        <p:blipFill rotWithShape="1">
          <a:blip r:embed="rId3">
            <a:alphaModFix/>
          </a:blip>
          <a:srcRect/>
          <a:stretch/>
        </p:blipFill>
        <p:spPr>
          <a:xfrm>
            <a:off x="-489542" y="9451082"/>
            <a:ext cx="19849105" cy="907355"/>
          </a:xfrm>
          <a:prstGeom prst="rect">
            <a:avLst/>
          </a:prstGeom>
          <a:noFill/>
          <a:ln>
            <a:noFill/>
          </a:ln>
        </p:spPr>
      </p:pic>
      <p:sp>
        <p:nvSpPr>
          <p:cNvPr id="245" name="Google Shape;245;p28"/>
          <p:cNvSpPr txBox="1"/>
          <p:nvPr/>
        </p:nvSpPr>
        <p:spPr>
          <a:xfrm>
            <a:off x="341199" y="1545366"/>
            <a:ext cx="15646514" cy="685800"/>
          </a:xfrm>
          <a:prstGeom prst="rect">
            <a:avLst/>
          </a:prstGeom>
          <a:solidFill>
            <a:srgbClr val="10146E"/>
          </a:solidFill>
          <a:ln>
            <a:noFill/>
          </a:ln>
        </p:spPr>
        <p:txBody>
          <a:bodyPr spcFirstLastPara="1" wrap="square" lIns="182875" tIns="91425" rIns="182875" bIns="91425" anchor="ctr" anchorCtr="0">
            <a:noAutofit/>
          </a:bodyPr>
          <a:lstStyle/>
          <a:p>
            <a:pPr marL="0" marR="0" lvl="0" indent="0" algn="l" rtl="0">
              <a:lnSpc>
                <a:spcPct val="100000"/>
              </a:lnSpc>
              <a:spcBef>
                <a:spcPts val="0"/>
              </a:spcBef>
              <a:spcAft>
                <a:spcPts val="0"/>
              </a:spcAft>
              <a:buNone/>
            </a:pPr>
            <a:r>
              <a:rPr lang="en-US" sz="1800" b="1" i="0" u="none" strike="noStrike" cap="none">
                <a:solidFill>
                  <a:srgbClr val="17B8BB"/>
                </a:solidFill>
                <a:latin typeface="Poppins"/>
                <a:ea typeface="Poppins"/>
                <a:cs typeface="Poppins"/>
                <a:sym typeface="Poppins"/>
              </a:rPr>
              <a:t>ΣΕΝΑΡΙΟ </a:t>
            </a:r>
            <a:r>
              <a:rPr lang="en-US" sz="1800" b="0" i="0" u="none" strike="noStrike" cap="none">
                <a:solidFill>
                  <a:schemeClr val="lt1"/>
                </a:solidFill>
                <a:latin typeface="Poppins"/>
                <a:ea typeface="Poppins"/>
                <a:cs typeface="Poppins"/>
                <a:sym typeface="Poppins"/>
              </a:rPr>
              <a:t>Ένας συνάδελφος θέλει να ενσωματώσει λογισμικό προσομοίωσης αλλά αισθάνεται αβέβαιος.</a:t>
            </a:r>
            <a:endParaRPr sz="1400" b="0" i="0" u="none" strike="noStrike" cap="none">
              <a:solidFill>
                <a:schemeClr val="lt1"/>
              </a:solidFill>
              <a:latin typeface="Arial"/>
              <a:ea typeface="Arial"/>
              <a:cs typeface="Arial"/>
              <a:sym typeface="Arial"/>
            </a:endParaRPr>
          </a:p>
        </p:txBody>
      </p:sp>
      <p:sp>
        <p:nvSpPr>
          <p:cNvPr id="246" name="Google Shape;246;p28"/>
          <p:cNvSpPr txBox="1"/>
          <p:nvPr/>
        </p:nvSpPr>
        <p:spPr>
          <a:xfrm>
            <a:off x="3657599" y="228600"/>
            <a:ext cx="9350477" cy="6858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None/>
            </a:pPr>
            <a:r>
              <a:rPr lang="en-US" sz="2800" b="1" i="0" u="none" strike="noStrike" cap="none">
                <a:solidFill>
                  <a:srgbClr val="10146E"/>
                </a:solidFill>
                <a:latin typeface="Poppins"/>
                <a:ea typeface="Poppins"/>
                <a:cs typeface="Poppins"/>
                <a:sym typeface="Poppins"/>
              </a:rPr>
              <a:t>Ηγεσία στην πράξη: Υποστήριξη συναδέλφου</a:t>
            </a:r>
            <a:endParaRPr sz="1400" b="0" i="0" u="none" strike="noStrike" cap="none">
              <a:solidFill>
                <a:srgbClr val="000000"/>
              </a:solidFill>
              <a:latin typeface="Arial"/>
              <a:ea typeface="Arial"/>
              <a:cs typeface="Arial"/>
              <a:sym typeface="Arial"/>
            </a:endParaRPr>
          </a:p>
        </p:txBody>
      </p:sp>
      <p:sp>
        <p:nvSpPr>
          <p:cNvPr id="247" name="Google Shape;247;p28"/>
          <p:cNvSpPr txBox="1"/>
          <p:nvPr/>
        </p:nvSpPr>
        <p:spPr>
          <a:xfrm>
            <a:off x="7293076" y="2803581"/>
            <a:ext cx="11430000" cy="3429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None/>
            </a:pPr>
            <a:r>
              <a:rPr lang="en-US" sz="2400" b="1" i="0" u="none" strike="noStrike" cap="none">
                <a:solidFill>
                  <a:srgbClr val="10146E"/>
                </a:solidFill>
                <a:latin typeface="Poppins"/>
                <a:ea typeface="Poppins"/>
                <a:cs typeface="Poppins"/>
                <a:sym typeface="Poppins"/>
              </a:rPr>
              <a:t>Η προπονητική προσέγγιση:</a:t>
            </a:r>
            <a:endParaRPr sz="1400" b="0" i="0" u="none" strike="noStrike" cap="none">
              <a:solidFill>
                <a:srgbClr val="000000"/>
              </a:solidFill>
              <a:latin typeface="Arial"/>
              <a:ea typeface="Arial"/>
              <a:cs typeface="Arial"/>
              <a:sym typeface="Arial"/>
            </a:endParaRPr>
          </a:p>
        </p:txBody>
      </p:sp>
      <p:sp>
        <p:nvSpPr>
          <p:cNvPr id="248" name="Google Shape;248;p28"/>
          <p:cNvSpPr txBox="1"/>
          <p:nvPr/>
        </p:nvSpPr>
        <p:spPr>
          <a:xfrm>
            <a:off x="456199" y="3681011"/>
            <a:ext cx="16031575" cy="738664"/>
          </a:xfrm>
          <a:prstGeom prst="rect">
            <a:avLst/>
          </a:prstGeom>
          <a:noFill/>
          <a:ln>
            <a:noFill/>
          </a:ln>
        </p:spPr>
        <p:txBody>
          <a:bodyPr spcFirstLastPara="1" wrap="square" lIns="0" tIns="0" rIns="182875" bIns="0" anchor="t" anchorCtr="0">
            <a:spAutoFit/>
          </a:bodyPr>
          <a:lstStyle/>
          <a:p>
            <a:pPr marL="342900" marR="0" lvl="0" indent="-342900" algn="l" rtl="0">
              <a:lnSpc>
                <a:spcPct val="120000"/>
              </a:lnSpc>
              <a:spcBef>
                <a:spcPts val="0"/>
              </a:spcBef>
              <a:spcAft>
                <a:spcPts val="0"/>
              </a:spcAft>
              <a:buClr>
                <a:srgbClr val="000000"/>
              </a:buClr>
              <a:buSzPts val="2000"/>
              <a:buFont typeface="Arial"/>
              <a:buChar char="▶"/>
            </a:pPr>
            <a:r>
              <a:rPr lang="en-US" sz="2000" b="0" i="0" u="none" strike="noStrike" cap="none" dirty="0">
                <a:solidFill>
                  <a:srgbClr val="333333"/>
                </a:solidFill>
                <a:latin typeface="Poppins"/>
                <a:ea typeface="Poppins"/>
                <a:cs typeface="Poppins"/>
                <a:sym typeface="Poppins"/>
              </a:rPr>
              <a:t>Απ</a:t>
            </a:r>
            <a:r>
              <a:rPr lang="en-US" sz="2000" b="0" i="0" u="none" strike="noStrike" cap="none" dirty="0" err="1">
                <a:solidFill>
                  <a:srgbClr val="333333"/>
                </a:solidFill>
                <a:latin typeface="Poppins"/>
                <a:ea typeface="Poppins"/>
                <a:cs typeface="Poppins"/>
                <a:sym typeface="Poppins"/>
              </a:rPr>
              <a:t>οσ</a:t>
            </a:r>
            <a:r>
              <a:rPr lang="en-US" sz="2000" b="0" i="0" u="none" strike="noStrike" cap="none" dirty="0">
                <a:solidFill>
                  <a:srgbClr val="333333"/>
                </a:solidFill>
                <a:latin typeface="Poppins"/>
                <a:ea typeface="Poppins"/>
                <a:cs typeface="Poppins"/>
                <a:sym typeface="Poppins"/>
              </a:rPr>
              <a:t>αφηνίζουν τον στόχο τους — βελτιωμένη δέσμευση των μαθητών ή ευθυγράμμιση με τον κλάδο;</a:t>
            </a:r>
            <a:br>
              <a:rPr lang="en-US" sz="2000" b="0" i="0" u="none" strike="noStrike" cap="none" dirty="0">
                <a:solidFill>
                  <a:srgbClr val="333333"/>
                </a:solidFill>
                <a:latin typeface="Poppins"/>
                <a:ea typeface="Poppins"/>
                <a:cs typeface="Poppins"/>
                <a:sym typeface="Poppins"/>
              </a:rPr>
            </a:br>
            <a:r>
              <a:rPr lang="en-US" sz="2000" b="0" i="0" u="none" strike="noStrike" cap="none" dirty="0">
                <a:solidFill>
                  <a:srgbClr val="333333"/>
                </a:solidFill>
                <a:latin typeface="Poppins"/>
                <a:ea typeface="Poppins"/>
                <a:cs typeface="Poppins"/>
                <a:sym typeface="Poppins"/>
              </a:rPr>
              <a:t>Βοηθήστε τους να σχεδιάσουν ένα μικρό πιλοτικό πρόγραμμα αντί για μια πλήρη ανάπτυξη.</a:t>
            </a:r>
            <a:endParaRPr sz="1400" b="0" i="0" u="none" strike="noStrike" cap="none" dirty="0">
              <a:solidFill>
                <a:srgbClr val="000000"/>
              </a:solidFill>
              <a:latin typeface="Arial"/>
              <a:ea typeface="Arial"/>
              <a:cs typeface="Arial"/>
              <a:sym typeface="Arial"/>
            </a:endParaRPr>
          </a:p>
        </p:txBody>
      </p:sp>
      <p:sp>
        <p:nvSpPr>
          <p:cNvPr id="249" name="Google Shape;249;p28"/>
          <p:cNvSpPr txBox="1"/>
          <p:nvPr/>
        </p:nvSpPr>
        <p:spPr>
          <a:xfrm>
            <a:off x="208462" y="5907405"/>
            <a:ext cx="14607676" cy="369332"/>
          </a:xfrm>
          <a:prstGeom prst="rect">
            <a:avLst/>
          </a:prstGeom>
          <a:noFill/>
          <a:ln>
            <a:noFill/>
          </a:ln>
        </p:spPr>
        <p:txBody>
          <a:bodyPr spcFirstLastPara="1" wrap="square" lIns="182875" tIns="0" rIns="0" bIns="0" anchor="t" anchorCtr="0">
            <a:spAutoFit/>
          </a:bodyPr>
          <a:lstStyle/>
          <a:p>
            <a:pPr marL="342900" marR="0" lvl="0" indent="-342900" algn="l" rtl="0">
              <a:lnSpc>
                <a:spcPct val="120000"/>
              </a:lnSpc>
              <a:spcBef>
                <a:spcPts val="0"/>
              </a:spcBef>
              <a:spcAft>
                <a:spcPts val="0"/>
              </a:spcAft>
              <a:buClr>
                <a:srgbClr val="000000"/>
              </a:buClr>
              <a:buSzPts val="2000"/>
              <a:buFont typeface="Arial"/>
              <a:buChar char="▶"/>
            </a:pPr>
            <a:r>
              <a:rPr lang="en-US" sz="2000" b="0" i="0" u="none" strike="noStrike" cap="none" dirty="0" err="1">
                <a:solidFill>
                  <a:srgbClr val="333333"/>
                </a:solidFill>
                <a:latin typeface="Poppins"/>
                <a:ea typeface="Poppins"/>
                <a:cs typeface="Poppins"/>
                <a:sym typeface="Poppins"/>
              </a:rPr>
              <a:t>Προγρ</a:t>
            </a:r>
            <a:r>
              <a:rPr lang="en-US" sz="2000" b="0" i="0" u="none" strike="noStrike" cap="none" dirty="0">
                <a:solidFill>
                  <a:srgbClr val="333333"/>
                </a:solidFill>
                <a:latin typeface="Poppins"/>
                <a:ea typeface="Poppins"/>
                <a:cs typeface="Poppins"/>
                <a:sym typeface="Poppins"/>
              </a:rPr>
              <a:t>αμματίστε μια σύντομη συνάντηση ανασκόπησης για να σκεφτείτε τα αποτελέσματα.</a:t>
            </a:r>
            <a:endParaRPr sz="1400" b="0" i="0" u="none" strike="noStrike" cap="none" dirty="0">
              <a:solidFill>
                <a:srgbClr val="000000"/>
              </a:solidFill>
              <a:latin typeface="Arial"/>
              <a:ea typeface="Arial"/>
              <a:cs typeface="Arial"/>
              <a:sym typeface="Arial"/>
            </a:endParaRPr>
          </a:p>
        </p:txBody>
      </p:sp>
      <p:sp>
        <p:nvSpPr>
          <p:cNvPr id="250" name="Google Shape;250;p28"/>
          <p:cNvSpPr txBox="1"/>
          <p:nvPr/>
        </p:nvSpPr>
        <p:spPr>
          <a:xfrm>
            <a:off x="341199" y="8798607"/>
            <a:ext cx="17135639" cy="514350"/>
          </a:xfrm>
          <a:prstGeom prst="rect">
            <a:avLst/>
          </a:prstGeom>
          <a:solidFill>
            <a:srgbClr val="17B8BB"/>
          </a:solidFill>
          <a:ln>
            <a:noFill/>
          </a:ln>
        </p:spPr>
        <p:txBody>
          <a:bodyPr spcFirstLastPara="1" wrap="square" lIns="228600" tIns="91425" rIns="228600" bIns="91425" anchor="ctr" anchorCtr="0">
            <a:noAutofit/>
          </a:bodyPr>
          <a:lstStyle/>
          <a:p>
            <a:pPr marL="0" marR="0" lvl="0" indent="0" algn="ctr" rtl="0">
              <a:lnSpc>
                <a:spcPct val="100000"/>
              </a:lnSpc>
              <a:spcBef>
                <a:spcPts val="0"/>
              </a:spcBef>
              <a:spcAft>
                <a:spcPts val="0"/>
              </a:spcAft>
              <a:buNone/>
            </a:pPr>
            <a:r>
              <a:rPr lang="en-US" sz="2400" b="1" i="0" u="none" strike="noStrike" cap="none">
                <a:solidFill>
                  <a:srgbClr val="10146E"/>
                </a:solidFill>
                <a:latin typeface="Poppins"/>
                <a:ea typeface="Poppins"/>
                <a:cs typeface="Poppins"/>
                <a:sym typeface="Poppins"/>
              </a:rPr>
              <a:t>Βασική αρχή: Αποτέλεσμα: </a:t>
            </a:r>
            <a:r>
              <a:rPr lang="en-US" sz="2400" b="0" i="1" u="none" strike="noStrike" cap="none">
                <a:solidFill>
                  <a:schemeClr val="lt1"/>
                </a:solidFill>
                <a:latin typeface="Poppins"/>
                <a:ea typeface="Poppins"/>
                <a:cs typeface="Poppins"/>
                <a:sym typeface="Poppins"/>
              </a:rPr>
              <a:t>Η αυτοπεποίθηση αυξάνεται και η αλλαγή γίνεται διαχειρίσιμη.</a:t>
            </a:r>
            <a:endParaRPr sz="1400" b="0" i="1" u="none" strike="noStrike" cap="none">
              <a:solidFill>
                <a:schemeClr val="lt1"/>
              </a:solidFill>
              <a:latin typeface="Arial"/>
              <a:ea typeface="Arial"/>
              <a:cs typeface="Arial"/>
              <a:sym typeface="Arial"/>
            </a:endParaRPr>
          </a:p>
        </p:txBody>
      </p:sp>
      <p:sp>
        <p:nvSpPr>
          <p:cNvPr id="251" name="Google Shape;251;p28"/>
          <p:cNvSpPr/>
          <p:nvPr/>
        </p:nvSpPr>
        <p:spPr>
          <a:xfrm>
            <a:off x="2301538" y="89375"/>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 name="Picture 2">
            <a:extLst>
              <a:ext uri="{FF2B5EF4-FFF2-40B4-BE49-F238E27FC236}">
                <a16:creationId xmlns:a16="http://schemas.microsoft.com/office/drawing/2014/main" id="{0C2CBA5C-73F2-0167-CA2C-11BA99E16BD5}"/>
              </a:ext>
            </a:extLst>
          </p:cNvPr>
          <p:cNvPicPr>
            <a:picLocks noChangeAspect="1"/>
          </p:cNvPicPr>
          <p:nvPr/>
        </p:nvPicPr>
        <p:blipFill>
          <a:blip r:embed="rId5"/>
          <a:stretch>
            <a:fillRect/>
          </a:stretch>
        </p:blipFill>
        <p:spPr>
          <a:xfrm>
            <a:off x="14269384" y="571500"/>
            <a:ext cx="2352675" cy="63817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29"/>
          <p:cNvSpPr/>
          <p:nvPr/>
        </p:nvSpPr>
        <p:spPr>
          <a:xfrm>
            <a:off x="-38494" y="-2262"/>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3">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 name="Google Shape;257;p29"/>
          <p:cNvSpPr/>
          <p:nvPr/>
        </p:nvSpPr>
        <p:spPr>
          <a:xfrm rot="4721273" flipH="1">
            <a:off x="-1013092" y="2000104"/>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58" name="Google Shape;258;p29"/>
          <p:cNvGrpSpPr/>
          <p:nvPr/>
        </p:nvGrpSpPr>
        <p:grpSpPr>
          <a:xfrm>
            <a:off x="5940775" y="946396"/>
            <a:ext cx="857867" cy="857867"/>
            <a:chOff x="0" y="0"/>
            <a:chExt cx="812800" cy="812800"/>
          </a:xfrm>
        </p:grpSpPr>
        <p:sp>
          <p:nvSpPr>
            <p:cNvPr id="259" name="Google Shape;259;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0" name="Google Shape;260;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61" name="Google Shape;261;p29"/>
          <p:cNvGrpSpPr/>
          <p:nvPr/>
        </p:nvGrpSpPr>
        <p:grpSpPr>
          <a:xfrm>
            <a:off x="6592862" y="2226096"/>
            <a:ext cx="604566" cy="604566"/>
            <a:chOff x="0" y="0"/>
            <a:chExt cx="812800" cy="812800"/>
          </a:xfrm>
        </p:grpSpPr>
        <p:sp>
          <p:nvSpPr>
            <p:cNvPr id="262" name="Google Shape;262;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 name="Google Shape;263;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64" name="Google Shape;264;p29"/>
          <p:cNvGrpSpPr/>
          <p:nvPr/>
        </p:nvGrpSpPr>
        <p:grpSpPr>
          <a:xfrm>
            <a:off x="5825201" y="681913"/>
            <a:ext cx="637633" cy="637633"/>
            <a:chOff x="0" y="0"/>
            <a:chExt cx="812800" cy="812800"/>
          </a:xfrm>
        </p:grpSpPr>
        <p:sp>
          <p:nvSpPr>
            <p:cNvPr id="265" name="Google Shape;265;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 name="Google Shape;266;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67" name="Google Shape;267;p29"/>
          <p:cNvSpPr/>
          <p:nvPr/>
        </p:nvSpPr>
        <p:spPr>
          <a:xfrm>
            <a:off x="16645235" y="8979315"/>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8" name="Google Shape;268;p29"/>
          <p:cNvSpPr txBox="1"/>
          <p:nvPr/>
        </p:nvSpPr>
        <p:spPr>
          <a:xfrm>
            <a:off x="8860936" y="1742977"/>
            <a:ext cx="8491224" cy="8239179"/>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150"/>
              </a:spcBef>
              <a:spcAft>
                <a:spcPts val="0"/>
              </a:spcAft>
              <a:buNone/>
            </a:pPr>
            <a:r>
              <a:rPr lang="en-US" sz="2400" b="0" i="0" u="none" strike="noStrike" cap="none">
                <a:solidFill>
                  <a:srgbClr val="000000"/>
                </a:solidFill>
                <a:latin typeface="Poppins"/>
                <a:ea typeface="Poppins"/>
                <a:cs typeface="Poppins"/>
                <a:sym typeface="Poppins"/>
              </a:rPr>
              <a:t>Ανάπτυξη πρωτοβουλίας μαθητή σε μαθητευόμενους: ένας μαθητευόμενος διστάζει να αναλάβει την ευθύνη σε ένα ζωντανό έργο εργοδότη. Η προσέγγιση καθοδήγησης: ζητήστε από τον εκπαιδευόμενο να ορίσει με σαφήνεια τον ρόλο του, καλέστε τον να προσδιορίσει μια απόφαση που θα μπορούσε να έχει και ενημερώστε την απόδοση στη συνέχεια. Αποτέλεσμα: οι μαθητές χτίζουν ηγεσία μέσω δομημένης ευθύνης.</a:t>
            </a:r>
            <a:endParaRPr sz="2400" b="1" i="0" u="none" strike="noStrike" cap="none">
              <a:solidFill>
                <a:srgbClr val="17B8BB"/>
              </a:solidFill>
              <a:latin typeface="Poppins"/>
              <a:ea typeface="Poppins"/>
              <a:cs typeface="Poppins"/>
              <a:sym typeface="Poppins"/>
            </a:endParaRPr>
          </a:p>
          <a:p>
            <a:pPr marL="0" marR="0" lvl="0" indent="0" algn="l" rtl="0">
              <a:lnSpc>
                <a:spcPct val="130009"/>
              </a:lnSpc>
              <a:spcBef>
                <a:spcPts val="150"/>
              </a:spcBef>
              <a:spcAft>
                <a:spcPts val="0"/>
              </a:spcAft>
              <a:buNone/>
            </a:pPr>
            <a:r>
              <a:rPr lang="en-US" sz="2400" b="1" i="0" u="none" strike="noStrike" cap="none">
                <a:solidFill>
                  <a:srgbClr val="17B8BB"/>
                </a:solidFill>
                <a:latin typeface="Poppins"/>
                <a:ea typeface="Poppins"/>
                <a:cs typeface="Poppins"/>
                <a:sym typeface="Poppins"/>
              </a:rPr>
              <a:t>Καθοδήγηση νέου προσωπικού</a:t>
            </a:r>
            <a:endParaRPr/>
          </a:p>
          <a:p>
            <a:pPr marL="0" marR="0" lvl="0" indent="0" algn="l" rtl="0">
              <a:lnSpc>
                <a:spcPct val="130009"/>
              </a:lnSpc>
              <a:spcBef>
                <a:spcPts val="150"/>
              </a:spcBef>
              <a:spcAft>
                <a:spcPts val="0"/>
              </a:spcAft>
              <a:buNone/>
            </a:pPr>
            <a:r>
              <a:rPr lang="en-US" sz="2400" b="0" i="0" u="none" strike="noStrike" cap="none">
                <a:solidFill>
                  <a:srgbClr val="000000"/>
                </a:solidFill>
                <a:latin typeface="Poppins"/>
                <a:ea typeface="Poppins"/>
                <a:cs typeface="Poppins"/>
                <a:sym typeface="Poppins"/>
              </a:rPr>
              <a:t>Ένας νεοδιορισθείς εκπαιδευτής παλεύει με τη διαχείριση της τάξης. Η ηγεσία coaching περιλαμβάνει την παρατήρηση μιας συνεδρίας, την παροχή συγκεκριμένης, βασισμένης στη συμπεριφορά ανατροφοδότησης, την υποβολή στοχαστικών ερωτήσεων αντί για τη συνταγογράφηση λύσεων και τη συμφωνία μιας εστίασης βελτίωσης για την επόμενη συνεδρία. Αυτό δημιουργεί επαγγελματική αυτονομία και όχι εμπιστοσύνη.</a:t>
            </a:r>
            <a:endParaRPr sz="1400" b="0" i="0" u="none" strike="noStrike" cap="none">
              <a:solidFill>
                <a:srgbClr val="000000"/>
              </a:solidFill>
              <a:latin typeface="Arial"/>
              <a:ea typeface="Arial"/>
              <a:cs typeface="Arial"/>
              <a:sym typeface="Arial"/>
            </a:endParaRPr>
          </a:p>
        </p:txBody>
      </p:sp>
      <p:sp>
        <p:nvSpPr>
          <p:cNvPr id="269" name="Google Shape;269;p29"/>
          <p:cNvSpPr txBox="1"/>
          <p:nvPr/>
        </p:nvSpPr>
        <p:spPr>
          <a:xfrm>
            <a:off x="8587599" y="1026821"/>
            <a:ext cx="9880982" cy="486928"/>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None/>
            </a:pPr>
            <a:r>
              <a:rPr lang="en-US" sz="2800" b="1" i="0" u="none" strike="noStrike" cap="none">
                <a:solidFill>
                  <a:srgbClr val="000000"/>
                </a:solidFill>
                <a:latin typeface="Poppins"/>
                <a:ea typeface="Poppins"/>
                <a:cs typeface="Poppins"/>
                <a:sym typeface="Poppins"/>
              </a:rPr>
              <a:t>Ηγεσία στην πράξη: Καθοδήγηση και υποστήριξη</a:t>
            </a:r>
            <a:endParaRPr sz="1400" b="0" i="0" u="none" strike="noStrike" cap="none">
              <a:solidFill>
                <a:srgbClr val="000000"/>
              </a:solidFill>
              <a:latin typeface="Arial"/>
              <a:ea typeface="Arial"/>
              <a:cs typeface="Arial"/>
              <a:sym typeface="Arial"/>
            </a:endParaRPr>
          </a:p>
        </p:txBody>
      </p:sp>
      <p:pic>
        <p:nvPicPr>
          <p:cNvPr id="3" name="Picture 2">
            <a:extLst>
              <a:ext uri="{FF2B5EF4-FFF2-40B4-BE49-F238E27FC236}">
                <a16:creationId xmlns:a16="http://schemas.microsoft.com/office/drawing/2014/main" id="{AA0A3F96-075A-11C0-0ED6-207BE5BA48D0}"/>
              </a:ext>
            </a:extLst>
          </p:cNvPr>
          <p:cNvPicPr>
            <a:picLocks noChangeAspect="1"/>
          </p:cNvPicPr>
          <p:nvPr/>
        </p:nvPicPr>
        <p:blipFill>
          <a:blip r:embed="rId6"/>
          <a:stretch>
            <a:fillRect/>
          </a:stretch>
        </p:blipFill>
        <p:spPr>
          <a:xfrm>
            <a:off x="7260112" y="206348"/>
            <a:ext cx="2352675" cy="63817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grpSp>
        <p:nvGrpSpPr>
          <p:cNvPr id="274" name="Google Shape;274;p30"/>
          <p:cNvGrpSpPr/>
          <p:nvPr/>
        </p:nvGrpSpPr>
        <p:grpSpPr>
          <a:xfrm>
            <a:off x="-1" y="4640948"/>
            <a:ext cx="18288001" cy="6357176"/>
            <a:chOff x="0" y="0"/>
            <a:chExt cx="5661114" cy="1674318"/>
          </a:xfrm>
        </p:grpSpPr>
        <p:sp>
          <p:nvSpPr>
            <p:cNvPr id="275" name="Google Shape;275;p30"/>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6" name="Google Shape;276;p30"/>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77" name="Google Shape;277;p30"/>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8" name="Google Shape;278;p30"/>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9" name="Google Shape;279;p30"/>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0" name="Google Shape;280;p30"/>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 name="Google Shape;281;p30"/>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2" name="Google Shape;282;p30"/>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3" name="Google Shape;283;p30"/>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4" name="Google Shape;284;p30"/>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5" name="Google Shape;285;p30"/>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6" name="Google Shape;286;p30"/>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7" name="Google Shape;287;p30"/>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8" name="Google Shape;288;p30"/>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9" name="Google Shape;289;p30"/>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0" name="Google Shape;290;p30"/>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1" name="Google Shape;291;p30"/>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2" name="Google Shape;292;p30"/>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 name="Google Shape;293;p30"/>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4" name="Google Shape;294;p30"/>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95" name="Google Shape;295;p30"/>
          <p:cNvGrpSpPr/>
          <p:nvPr/>
        </p:nvGrpSpPr>
        <p:grpSpPr>
          <a:xfrm>
            <a:off x="-1342907" y="9913239"/>
            <a:ext cx="20973813" cy="837562"/>
            <a:chOff x="0" y="-57150"/>
            <a:chExt cx="11607985" cy="463550"/>
          </a:xfrm>
        </p:grpSpPr>
        <p:sp>
          <p:nvSpPr>
            <p:cNvPr id="296" name="Google Shape;296;p30"/>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7" name="Google Shape;297;p30"/>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98" name="Google Shape;298;p30"/>
          <p:cNvGrpSpPr/>
          <p:nvPr/>
        </p:nvGrpSpPr>
        <p:grpSpPr>
          <a:xfrm>
            <a:off x="4131384" y="9913239"/>
            <a:ext cx="10025232" cy="837562"/>
            <a:chOff x="0" y="-57150"/>
            <a:chExt cx="5548478" cy="463550"/>
          </a:xfrm>
        </p:grpSpPr>
        <p:sp>
          <p:nvSpPr>
            <p:cNvPr id="299" name="Google Shape;299;p30"/>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0" name="Google Shape;300;p30"/>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01" name="Google Shape;301;p30"/>
          <p:cNvSpPr txBox="1"/>
          <p:nvPr/>
        </p:nvSpPr>
        <p:spPr>
          <a:xfrm>
            <a:off x="5374682" y="1019175"/>
            <a:ext cx="8533047" cy="1564787"/>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None/>
            </a:pPr>
            <a:r>
              <a:rPr lang="en-US" sz="4499" b="1" i="0" u="none" strike="noStrike" cap="none">
                <a:solidFill>
                  <a:srgbClr val="000000"/>
                </a:solidFill>
                <a:latin typeface="Poppins"/>
                <a:ea typeface="Poppins"/>
                <a:cs typeface="Poppins"/>
                <a:sym typeface="Poppins"/>
              </a:rPr>
              <a:t>Ένα δομημένο πλαίσιο καθοδήγησης</a:t>
            </a:r>
            <a:endParaRPr sz="1400" b="0" i="0" u="none" strike="noStrike" cap="none">
              <a:solidFill>
                <a:srgbClr val="000000"/>
              </a:solidFill>
              <a:latin typeface="Arial"/>
              <a:ea typeface="Arial"/>
              <a:cs typeface="Arial"/>
              <a:sym typeface="Arial"/>
            </a:endParaRPr>
          </a:p>
        </p:txBody>
      </p:sp>
      <p:sp>
        <p:nvSpPr>
          <p:cNvPr id="302" name="Google Shape;302;p30"/>
          <p:cNvSpPr txBox="1"/>
          <p:nvPr/>
        </p:nvSpPr>
        <p:spPr>
          <a:xfrm>
            <a:off x="1028700" y="6994725"/>
            <a:ext cx="3713796" cy="73020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None/>
            </a:pPr>
            <a:r>
              <a:rPr lang="en-US" sz="1825" b="0" i="0" u="none" strike="noStrike" cap="none">
                <a:solidFill>
                  <a:srgbClr val="FFFFFF"/>
                </a:solidFill>
                <a:latin typeface="Poppins"/>
                <a:ea typeface="Poppins"/>
                <a:cs typeface="Poppins"/>
                <a:sym typeface="Poppins"/>
              </a:rPr>
              <a:t>Κατανοήστε ποιος είναι στην πραγματικότητα ο στόχος.</a:t>
            </a:r>
            <a:endParaRPr sz="1400" b="0" i="0" u="none" strike="noStrike" cap="none">
              <a:solidFill>
                <a:srgbClr val="000000"/>
              </a:solidFill>
              <a:latin typeface="Arial"/>
              <a:ea typeface="Arial"/>
              <a:cs typeface="Arial"/>
              <a:sym typeface="Arial"/>
            </a:endParaRPr>
          </a:p>
        </p:txBody>
      </p:sp>
      <p:sp>
        <p:nvSpPr>
          <p:cNvPr id="303" name="Google Shape;303;p30"/>
          <p:cNvSpPr txBox="1"/>
          <p:nvPr/>
        </p:nvSpPr>
        <p:spPr>
          <a:xfrm>
            <a:off x="1297793" y="6042689"/>
            <a:ext cx="3175609" cy="865750"/>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None/>
            </a:pPr>
            <a:r>
              <a:rPr lang="en-US" sz="2489" b="1" i="0" u="none" strike="noStrike" cap="none">
                <a:solidFill>
                  <a:srgbClr val="FFFFFF"/>
                </a:solidFill>
                <a:latin typeface="Poppins"/>
                <a:ea typeface="Poppins"/>
                <a:cs typeface="Poppins"/>
                <a:sym typeface="Poppins"/>
              </a:rPr>
              <a:t>Αποσαφηνίστε τον στόχο</a:t>
            </a:r>
            <a:endParaRPr sz="1400" b="0" i="0" u="none" strike="noStrike" cap="none">
              <a:solidFill>
                <a:srgbClr val="000000"/>
              </a:solidFill>
              <a:latin typeface="Arial"/>
              <a:ea typeface="Arial"/>
              <a:cs typeface="Arial"/>
              <a:sym typeface="Arial"/>
            </a:endParaRPr>
          </a:p>
        </p:txBody>
      </p:sp>
      <p:sp>
        <p:nvSpPr>
          <p:cNvPr id="304" name="Google Shape;304;p30"/>
          <p:cNvSpPr txBox="1"/>
          <p:nvPr/>
        </p:nvSpPr>
        <p:spPr>
          <a:xfrm>
            <a:off x="5201666" y="6994725"/>
            <a:ext cx="3713796" cy="73020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None/>
            </a:pPr>
            <a:r>
              <a:rPr lang="en-US" sz="1825" b="0" i="0" u="none" strike="noStrike" cap="none">
                <a:solidFill>
                  <a:srgbClr val="FFFFFF"/>
                </a:solidFill>
                <a:latin typeface="Poppins"/>
                <a:ea typeface="Poppins"/>
                <a:cs typeface="Poppins"/>
                <a:sym typeface="Poppins"/>
              </a:rPr>
              <a:t>Καταλάβετε πού βρίσκονται τα πράγματα τώρα.</a:t>
            </a:r>
            <a:endParaRPr sz="1400" b="0" i="0" u="none" strike="noStrike" cap="none">
              <a:solidFill>
                <a:srgbClr val="000000"/>
              </a:solidFill>
              <a:latin typeface="Arial"/>
              <a:ea typeface="Arial"/>
              <a:cs typeface="Arial"/>
              <a:sym typeface="Arial"/>
            </a:endParaRPr>
          </a:p>
        </p:txBody>
      </p:sp>
      <p:sp>
        <p:nvSpPr>
          <p:cNvPr id="305" name="Google Shape;305;p30"/>
          <p:cNvSpPr txBox="1"/>
          <p:nvPr/>
        </p:nvSpPr>
        <p:spPr>
          <a:xfrm>
            <a:off x="4837072" y="6090127"/>
            <a:ext cx="4346905" cy="865750"/>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None/>
            </a:pPr>
            <a:r>
              <a:rPr lang="en-US" sz="2489" b="1" i="0" u="none" strike="noStrike" cap="none">
                <a:solidFill>
                  <a:srgbClr val="FFFFFF"/>
                </a:solidFill>
                <a:latin typeface="Poppins"/>
                <a:ea typeface="Poppins"/>
                <a:cs typeface="Poppins"/>
                <a:sym typeface="Poppins"/>
              </a:rPr>
              <a:t>Εξερευνήστε την τρέχουσα πραγματικότητα</a:t>
            </a:r>
            <a:endParaRPr sz="1400" b="0" i="0" u="none" strike="noStrike" cap="none">
              <a:solidFill>
                <a:srgbClr val="000000"/>
              </a:solidFill>
              <a:latin typeface="Arial"/>
              <a:ea typeface="Arial"/>
              <a:cs typeface="Arial"/>
              <a:sym typeface="Arial"/>
            </a:endParaRPr>
          </a:p>
        </p:txBody>
      </p:sp>
      <p:sp>
        <p:nvSpPr>
          <p:cNvPr id="306" name="Google Shape;306;p30"/>
          <p:cNvSpPr txBox="1"/>
          <p:nvPr/>
        </p:nvSpPr>
        <p:spPr>
          <a:xfrm>
            <a:off x="9373585" y="6994725"/>
            <a:ext cx="3713796" cy="36510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None/>
            </a:pPr>
            <a:r>
              <a:rPr lang="en-US" sz="1825" b="0" i="0" u="none" strike="noStrike" cap="none">
                <a:solidFill>
                  <a:srgbClr val="FFFFFF"/>
                </a:solidFill>
                <a:latin typeface="Poppins"/>
                <a:ea typeface="Poppins"/>
                <a:cs typeface="Poppins"/>
                <a:sym typeface="Poppins"/>
              </a:rPr>
              <a:t>Σκεφτείτε ποιες επιλογές υπάρχουν.</a:t>
            </a:r>
            <a:endParaRPr sz="1400" b="0" i="0" u="none" strike="noStrike" cap="none">
              <a:solidFill>
                <a:srgbClr val="000000"/>
              </a:solidFill>
              <a:latin typeface="Arial"/>
              <a:ea typeface="Arial"/>
              <a:cs typeface="Arial"/>
              <a:sym typeface="Arial"/>
            </a:endParaRPr>
          </a:p>
        </p:txBody>
      </p:sp>
      <p:sp>
        <p:nvSpPr>
          <p:cNvPr id="307" name="Google Shape;307;p30"/>
          <p:cNvSpPr txBox="1"/>
          <p:nvPr/>
        </p:nvSpPr>
        <p:spPr>
          <a:xfrm>
            <a:off x="9547648" y="6042689"/>
            <a:ext cx="3365670" cy="865750"/>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None/>
            </a:pPr>
            <a:r>
              <a:rPr lang="en-US" sz="2489" b="1" i="0" u="none" strike="noStrike" cap="none">
                <a:solidFill>
                  <a:srgbClr val="FFFFFF"/>
                </a:solidFill>
                <a:latin typeface="Poppins"/>
                <a:ea typeface="Poppins"/>
                <a:cs typeface="Poppins"/>
                <a:sym typeface="Poppins"/>
              </a:rPr>
              <a:t>Προσδιορισμός επιλογών</a:t>
            </a:r>
            <a:endParaRPr sz="1400" b="0" i="0" u="none" strike="noStrike" cap="none">
              <a:solidFill>
                <a:srgbClr val="000000"/>
              </a:solidFill>
              <a:latin typeface="Arial"/>
              <a:ea typeface="Arial"/>
              <a:cs typeface="Arial"/>
              <a:sym typeface="Arial"/>
            </a:endParaRPr>
          </a:p>
        </p:txBody>
      </p:sp>
      <p:sp>
        <p:nvSpPr>
          <p:cNvPr id="308" name="Google Shape;308;p30"/>
          <p:cNvSpPr txBox="1"/>
          <p:nvPr/>
        </p:nvSpPr>
        <p:spPr>
          <a:xfrm>
            <a:off x="13545504" y="6994725"/>
            <a:ext cx="3713796" cy="73020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None/>
            </a:pPr>
            <a:r>
              <a:rPr lang="en-US" sz="1825" b="0" i="0" u="none" strike="noStrike" cap="none">
                <a:solidFill>
                  <a:srgbClr val="FFFFFF"/>
                </a:solidFill>
                <a:latin typeface="Poppins"/>
                <a:ea typeface="Poppins"/>
                <a:cs typeface="Poppins"/>
                <a:sym typeface="Poppins"/>
              </a:rPr>
              <a:t>Συμφωνήστε τι θα συμβεί στη συνέχεια.</a:t>
            </a:r>
            <a:endParaRPr sz="1400" b="0" i="0" u="none" strike="noStrike" cap="none">
              <a:solidFill>
                <a:srgbClr val="000000"/>
              </a:solidFill>
              <a:latin typeface="Arial"/>
              <a:ea typeface="Arial"/>
              <a:cs typeface="Arial"/>
              <a:sym typeface="Arial"/>
            </a:endParaRPr>
          </a:p>
        </p:txBody>
      </p:sp>
      <p:sp>
        <p:nvSpPr>
          <p:cNvPr id="309" name="Google Shape;309;p30"/>
          <p:cNvSpPr txBox="1"/>
          <p:nvPr/>
        </p:nvSpPr>
        <p:spPr>
          <a:xfrm>
            <a:off x="13545504" y="6042689"/>
            <a:ext cx="3713796" cy="865750"/>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None/>
            </a:pPr>
            <a:r>
              <a:rPr lang="en-US" sz="2489" b="1" i="0" u="none" strike="noStrike" cap="none">
                <a:solidFill>
                  <a:srgbClr val="FFFFFF"/>
                </a:solidFill>
                <a:latin typeface="Poppins"/>
                <a:ea typeface="Poppins"/>
                <a:cs typeface="Poppins"/>
                <a:sym typeface="Poppins"/>
              </a:rPr>
              <a:t>Συμφωνώ Επόμενη Ενέργεια</a:t>
            </a:r>
            <a:endParaRPr sz="1400" b="0" i="0" u="none" strike="noStrike" cap="none">
              <a:solidFill>
                <a:srgbClr val="000000"/>
              </a:solidFill>
              <a:latin typeface="Arial"/>
              <a:ea typeface="Arial"/>
              <a:cs typeface="Arial"/>
              <a:sym typeface="Arial"/>
            </a:endParaRPr>
          </a:p>
        </p:txBody>
      </p:sp>
      <p:sp>
        <p:nvSpPr>
          <p:cNvPr id="310" name="Google Shape;310;p30"/>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1" name="Google Shape;311;p30"/>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1150</Words>
  <Application>Microsoft Office PowerPoint</Application>
  <PresentationFormat>Custom</PresentationFormat>
  <Paragraphs>90</Paragraphs>
  <Slides>15</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Poppins</vt:lpstr>
      <vt:lpstr>Poppins Medium</vt:lpstr>
      <vt:lpstr>Arial</vt:lpstr>
      <vt:lpstr>Calibri</vt:lpstr>
      <vt:lpstr>Poppins SemiBold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Laurence Cole</dc:creator>
  <cp:lastModifiedBy>Beatrice Fredducci</cp:lastModifiedBy>
  <cp:revision>1</cp:revision>
  <dcterms:created xsi:type="dcterms:W3CDTF">2006-08-16T00:00:00Z</dcterms:created>
  <dcterms:modified xsi:type="dcterms:W3CDTF">2026-09-01T08:51:27Z</dcterms:modified>
</cp:coreProperties>
</file>