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Poppins" panose="00000500000000000000" pitchFamily="2" charset="0"/>
      <p:regular r:id="rId18"/>
      <p:bold r:id="rId19"/>
      <p:italic r:id="rId20"/>
      <p:boldItalic r:id="rId21"/>
    </p:embeddedFont>
    <p:embeddedFont>
      <p:font typeface="Poppins Medium" panose="00000600000000000000" pitchFamily="2" charset="0"/>
      <p:regular r:id="rId22"/>
      <p:bold r:id="rId23"/>
      <p:italic r:id="rId24"/>
      <p:boldItalic r:id="rId25"/>
    </p:embeddedFont>
    <p:embeddedFont>
      <p:font typeface="Poppins SemiBold" panose="000007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PJRgBDZtX6ANL9Da/G8WJvfD7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5"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2.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5.jpg"/><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05150" y="2438046"/>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98" name="Google Shape;98;p22"/>
          <p:cNvSpPr txBox="1"/>
          <p:nvPr/>
        </p:nvSpPr>
        <p:spPr>
          <a:xfrm>
            <a:off x="505150" y="3429002"/>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99" name="Google Shape;99;p22"/>
          <p:cNvSpPr txBox="1"/>
          <p:nvPr/>
        </p:nvSpPr>
        <p:spPr>
          <a:xfrm>
            <a:off x="505150" y="486115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a:solidFill>
                  <a:srgbClr val="10146E"/>
                </a:solidFill>
                <a:latin typeface="Poppins"/>
                <a:ea typeface="Poppins"/>
                <a:cs typeface="Poppins"/>
                <a:sym typeface="Poppins"/>
              </a:rPr>
              <a:t>Module 9: Leadership and Initiative in VET</a:t>
            </a:r>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26" y="8435725"/>
            <a:ext cx="4908000" cy="1730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i="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endParaRPr>
          </a:p>
          <a:p>
            <a:pPr marL="0" marR="0" lvl="0" indent="0" algn="just" rtl="0">
              <a:lnSpc>
                <a:spcPct val="100000"/>
              </a:lnSpc>
              <a:spcBef>
                <a:spcPts val="0"/>
              </a:spcBef>
              <a:spcAft>
                <a:spcPts val="0"/>
              </a:spcAft>
              <a:buNone/>
            </a:pPr>
            <a:endParaRPr sz="1100">
              <a:solidFill>
                <a:srgbClr val="262626"/>
              </a:solidFill>
              <a:latin typeface="Calibri"/>
              <a:ea typeface="Calibri"/>
              <a:cs typeface="Calibri"/>
              <a:sym typeface="Calibri"/>
            </a:endParaRPr>
          </a:p>
        </p:txBody>
      </p:sp>
      <p:sp>
        <p:nvSpPr>
          <p:cNvPr id="102" name="Google Shape;102;p22"/>
          <p:cNvSpPr txBox="1"/>
          <p:nvPr/>
        </p:nvSpPr>
        <p:spPr>
          <a:xfrm>
            <a:off x="315867" y="9722206"/>
            <a:ext cx="11621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153D"/>
                </a:solidFill>
                <a:latin typeface="Arial"/>
                <a:ea typeface="Arial"/>
                <a:cs typeface="Arial"/>
                <a:sym typeface="Arial"/>
              </a:rPr>
              <a:t>Material available under the Creative Commons CC BY 4.0 licence (</a:t>
            </a:r>
            <a:r>
              <a:rPr lang="en-US" sz="1100" b="0" i="0" u="sng" strike="noStrike" cap="none">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a:solidFill>
                  <a:srgbClr val="10153D"/>
                </a:solidFill>
                <a:latin typeface="Arial"/>
                <a:ea typeface="Arial"/>
                <a:cs typeface="Arial"/>
                <a:sym typeface="Arial"/>
              </a:rPr>
              <a:t>).</a:t>
            </a:r>
            <a:endParaRPr/>
          </a:p>
        </p:txBody>
      </p:sp>
      <p:sp>
        <p:nvSpPr>
          <p:cNvPr id="103" name="Google Shape;103;p22"/>
          <p:cNvSpPr/>
          <p:nvPr/>
        </p:nvSpPr>
        <p:spPr>
          <a:xfrm>
            <a:off x="3907596" y="75304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69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916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54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515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6003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6003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512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1"/>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31"/>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31"/>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31"/>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Vocational education environments are collaborative and industry-facing. Initiative spreads faster when professionals feel empowered to test, reflect, and refine.</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Coaching leadership:</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Encourages innovation without hierarchy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Builds confidence across teams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Develops reflective practitioners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Strengthens continuous improvement culture</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Leadership is most sustainable when it multiplies leadership in others.</a:t>
            </a:r>
            <a:endParaRPr sz="2400" b="0" i="0" u="none" strike="noStrike" cap="none">
              <a:solidFill>
                <a:srgbClr val="000000"/>
              </a:solidFill>
              <a:latin typeface="Arial"/>
              <a:ea typeface="Arial"/>
              <a:cs typeface="Arial"/>
              <a:sym typeface="Arial"/>
            </a:endParaRPr>
          </a:p>
        </p:txBody>
      </p:sp>
      <p:sp>
        <p:nvSpPr>
          <p:cNvPr id="321" name="Google Shape;321;p31"/>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Why Leadership Matters for VET</a:t>
            </a:r>
            <a:endParaRPr sz="1400" b="0" i="0" u="none" strike="noStrike" cap="none">
              <a:solidFill>
                <a:srgbClr val="000000"/>
              </a:solidFill>
              <a:latin typeface="Arial"/>
              <a:ea typeface="Arial"/>
              <a:cs typeface="Arial"/>
              <a:sym typeface="Arial"/>
            </a:endParaRPr>
          </a:p>
        </p:txBody>
      </p:sp>
      <p:grpSp>
        <p:nvGrpSpPr>
          <p:cNvPr id="322" name="Google Shape;322;p31"/>
          <p:cNvGrpSpPr/>
          <p:nvPr/>
        </p:nvGrpSpPr>
        <p:grpSpPr>
          <a:xfrm>
            <a:off x="11279555" y="946396"/>
            <a:ext cx="857867" cy="857867"/>
            <a:chOff x="0" y="0"/>
            <a:chExt cx="812800" cy="812800"/>
          </a:xfrm>
        </p:grpSpPr>
        <p:sp>
          <p:nvSpPr>
            <p:cNvPr id="323" name="Google Shape;323;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5" name="Google Shape;325;p31"/>
          <p:cNvGrpSpPr/>
          <p:nvPr/>
        </p:nvGrpSpPr>
        <p:grpSpPr>
          <a:xfrm>
            <a:off x="10765440" y="2226096"/>
            <a:ext cx="604566" cy="604566"/>
            <a:chOff x="0" y="0"/>
            <a:chExt cx="812800" cy="812800"/>
          </a:xfrm>
        </p:grpSpPr>
        <p:sp>
          <p:nvSpPr>
            <p:cNvPr id="326" name="Google Shape;326;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8" name="Google Shape;328;p31"/>
          <p:cNvGrpSpPr/>
          <p:nvPr/>
        </p:nvGrpSpPr>
        <p:grpSpPr>
          <a:xfrm>
            <a:off x="11590531" y="681913"/>
            <a:ext cx="637633" cy="637633"/>
            <a:chOff x="0" y="0"/>
            <a:chExt cx="812800" cy="812800"/>
          </a:xfrm>
        </p:grpSpPr>
        <p:sp>
          <p:nvSpPr>
            <p:cNvPr id="329" name="Google Shape;329;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31" name="Google Shape;331;p31"/>
          <p:cNvSpPr/>
          <p:nvPr/>
        </p:nvSpPr>
        <p:spPr>
          <a:xfrm>
            <a:off x="353491" y="9202409"/>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7" name="Google Shape;337;p32"/>
          <p:cNvGrpSpPr/>
          <p:nvPr/>
        </p:nvGrpSpPr>
        <p:grpSpPr>
          <a:xfrm>
            <a:off x="5940775" y="946396"/>
            <a:ext cx="857867" cy="857867"/>
            <a:chOff x="0" y="0"/>
            <a:chExt cx="812800" cy="812800"/>
          </a:xfrm>
        </p:grpSpPr>
        <p:sp>
          <p:nvSpPr>
            <p:cNvPr id="338" name="Google Shape;33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32"/>
          <p:cNvGrpSpPr/>
          <p:nvPr/>
        </p:nvGrpSpPr>
        <p:grpSpPr>
          <a:xfrm>
            <a:off x="6592862" y="2226096"/>
            <a:ext cx="604566" cy="604566"/>
            <a:chOff x="0" y="0"/>
            <a:chExt cx="812800" cy="812800"/>
          </a:xfrm>
        </p:grpSpPr>
        <p:sp>
          <p:nvSpPr>
            <p:cNvPr id="341" name="Google Shape;341;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5825201" y="681913"/>
            <a:ext cx="637633" cy="637633"/>
            <a:chOff x="0" y="0"/>
            <a:chExt cx="812800" cy="812800"/>
          </a:xfrm>
        </p:grpSpPr>
        <p:sp>
          <p:nvSpPr>
            <p:cNvPr id="344" name="Google Shape;34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Leadership in VET often requires acting before formal direction is given.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An entrepreneurial mindset means recognising opportunities for improvement, testing ideas on a small scale, and aligning innovation with employer and learner needs. Entrepreneurial leadership in VET is practical — it focuses on solving real problems rather than generating abstract ideas.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This module explores what that looks like in practice.</a:t>
            </a:r>
            <a:endParaRPr sz="2400" b="0" i="0" u="none" strike="noStrike" cap="none">
              <a:solidFill>
                <a:srgbClr val="000000"/>
              </a:solidFill>
              <a:latin typeface="Arial"/>
              <a:ea typeface="Arial"/>
              <a:cs typeface="Arial"/>
              <a:sym typeface="Arial"/>
            </a:endParaRPr>
          </a:p>
        </p:txBody>
      </p:sp>
      <p:sp>
        <p:nvSpPr>
          <p:cNvPr id="351" name="Google Shape;351;p32"/>
          <p:cNvSpPr txBox="1"/>
          <p:nvPr/>
        </p:nvSpPr>
        <p:spPr>
          <a:xfrm>
            <a:off x="7523951" y="1026821"/>
            <a:ext cx="10254384"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4: Entrepreneurial Mindset and Initiative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33"/>
          <p:cNvPicPr preferRelativeResize="0"/>
          <p:nvPr/>
        </p:nvPicPr>
        <p:blipFill rotWithShape="1">
          <a:blip r:embed="rId3">
            <a:alphaModFix/>
          </a:blip>
          <a:srcRect/>
          <a:stretch/>
        </p:blipFill>
        <p:spPr>
          <a:xfrm>
            <a:off x="13708972" y="0"/>
            <a:ext cx="4546269" cy="10287000"/>
          </a:xfrm>
          <a:prstGeom prst="rect">
            <a:avLst/>
          </a:prstGeom>
          <a:noFill/>
          <a:ln>
            <a:noFill/>
          </a:ln>
        </p:spPr>
      </p:pic>
      <p:sp>
        <p:nvSpPr>
          <p:cNvPr id="357" name="Google Shape;357;p33"/>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rot="-4773720">
            <a:off x="6232835" y="3136628"/>
            <a:ext cx="12676724" cy="401374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33"/>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An entrepreneurial mindset in VET is practical. An entrepreneurial VET professional:</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What an entrepreneurial mindset looks like: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Notices gaps between curriculum and labour-market reality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Identifies inefficiencies in delivery or assessment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Seeks employer feedback proactively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Designs small pilots rather than waiting for large-scale reform</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Reviews impact and adjusts quickly</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It is initiative-driven, evidence-informed, and action-oriented.</a:t>
            </a:r>
            <a:endParaRPr sz="2400" b="0" i="0" u="none" strike="noStrike" cap="none">
              <a:solidFill>
                <a:srgbClr val="000000"/>
              </a:solidFill>
              <a:latin typeface="Arial"/>
              <a:ea typeface="Arial"/>
              <a:cs typeface="Arial"/>
              <a:sym typeface="Arial"/>
            </a:endParaRPr>
          </a:p>
        </p:txBody>
      </p:sp>
      <p:sp>
        <p:nvSpPr>
          <p:cNvPr id="361" name="Google Shape;361;p33"/>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What an Entrepreneurial Mindset Looks Like in VET</a:t>
            </a:r>
            <a:endParaRPr sz="1400" b="0" i="0" u="none" strike="noStrike" cap="none">
              <a:solidFill>
                <a:srgbClr val="000000"/>
              </a:solidFill>
              <a:latin typeface="Arial"/>
              <a:ea typeface="Arial"/>
              <a:cs typeface="Arial"/>
              <a:sym typeface="Arial"/>
            </a:endParaRPr>
          </a:p>
        </p:txBody>
      </p:sp>
      <p:grpSp>
        <p:nvGrpSpPr>
          <p:cNvPr id="362" name="Google Shape;362;p33"/>
          <p:cNvGrpSpPr/>
          <p:nvPr/>
        </p:nvGrpSpPr>
        <p:grpSpPr>
          <a:xfrm>
            <a:off x="11279555" y="946396"/>
            <a:ext cx="857867" cy="857867"/>
            <a:chOff x="0" y="0"/>
            <a:chExt cx="812800" cy="812800"/>
          </a:xfrm>
        </p:grpSpPr>
        <p:sp>
          <p:nvSpPr>
            <p:cNvPr id="363" name="Google Shape;36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10765440" y="2226096"/>
            <a:ext cx="604566" cy="604566"/>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11590531" y="681913"/>
            <a:ext cx="637633" cy="637633"/>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1" name="Google Shape;371;p33"/>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34"/>
          <p:cNvPicPr preferRelativeResize="0"/>
          <p:nvPr/>
        </p:nvPicPr>
        <p:blipFill rotWithShape="1">
          <a:blip r:embed="rId3">
            <a:alphaModFix/>
          </a:blip>
          <a:srcRect l="31912"/>
          <a:stretch/>
        </p:blipFill>
        <p:spPr>
          <a:xfrm>
            <a:off x="13443782" y="0"/>
            <a:ext cx="4796775" cy="10287000"/>
          </a:xfrm>
          <a:prstGeom prst="rect">
            <a:avLst/>
          </a:prstGeom>
          <a:noFill/>
          <a:ln>
            <a:noFill/>
          </a:ln>
        </p:spPr>
      </p:pic>
      <p:sp>
        <p:nvSpPr>
          <p:cNvPr id="377" name="Google Shape;377;p3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3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34"/>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Entrepreneurial initiative in VET should follow this structure:</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The steps: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Identify a specific improvement opportunity</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Design a small, low-risk pilot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Define success indicators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Review impact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Decide whether to refine, scale, or discontinue</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This avoids large, disruptive change and builds confidence in innovation.</a:t>
            </a:r>
            <a:endParaRPr sz="2400" b="0" i="0" u="none" strike="noStrike" cap="none">
              <a:solidFill>
                <a:srgbClr val="000000"/>
              </a:solidFill>
              <a:latin typeface="Arial"/>
              <a:ea typeface="Arial"/>
              <a:cs typeface="Arial"/>
              <a:sym typeface="Arial"/>
            </a:endParaRPr>
          </a:p>
        </p:txBody>
      </p:sp>
      <p:sp>
        <p:nvSpPr>
          <p:cNvPr id="381" name="Google Shape;381;p34"/>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The ‘Small Test’ Leadership Principle</a:t>
            </a:r>
            <a:endParaRPr sz="1400" b="0" i="0" u="none" strike="noStrike" cap="none">
              <a:solidFill>
                <a:srgbClr val="000000"/>
              </a:solidFill>
              <a:latin typeface="Arial"/>
              <a:ea typeface="Arial"/>
              <a:cs typeface="Arial"/>
              <a:sym typeface="Arial"/>
            </a:endParaRPr>
          </a:p>
        </p:txBody>
      </p:sp>
      <p:grpSp>
        <p:nvGrpSpPr>
          <p:cNvPr id="382" name="Google Shape;382;p34"/>
          <p:cNvGrpSpPr/>
          <p:nvPr/>
        </p:nvGrpSpPr>
        <p:grpSpPr>
          <a:xfrm>
            <a:off x="11279555" y="946396"/>
            <a:ext cx="857867" cy="857867"/>
            <a:chOff x="0" y="0"/>
            <a:chExt cx="812800" cy="812800"/>
          </a:xfrm>
        </p:grpSpPr>
        <p:sp>
          <p:nvSpPr>
            <p:cNvPr id="383" name="Google Shape;38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5" name="Google Shape;385;p34"/>
          <p:cNvGrpSpPr/>
          <p:nvPr/>
        </p:nvGrpSpPr>
        <p:grpSpPr>
          <a:xfrm>
            <a:off x="10765440" y="2226096"/>
            <a:ext cx="604566" cy="604566"/>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11590531" y="681913"/>
            <a:ext cx="637633" cy="637633"/>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91" name="Google Shape;391;p3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396" name="Google Shape;396;p35"/>
          <p:cNvGrpSpPr/>
          <p:nvPr/>
        </p:nvGrpSpPr>
        <p:grpSpPr>
          <a:xfrm>
            <a:off x="-1" y="4584074"/>
            <a:ext cx="18288001" cy="6357176"/>
            <a:chOff x="0" y="0"/>
            <a:chExt cx="5661114" cy="1674318"/>
          </a:xfrm>
        </p:grpSpPr>
        <p:sp>
          <p:nvSpPr>
            <p:cNvPr id="397" name="Google Shape;397;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9" name="Google Shape;399;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17" name="Google Shape;417;p35"/>
          <p:cNvGrpSpPr/>
          <p:nvPr/>
        </p:nvGrpSpPr>
        <p:grpSpPr>
          <a:xfrm>
            <a:off x="-1342907" y="9913239"/>
            <a:ext cx="20973813" cy="837562"/>
            <a:chOff x="0" y="-57150"/>
            <a:chExt cx="11607985" cy="463550"/>
          </a:xfrm>
        </p:grpSpPr>
        <p:sp>
          <p:nvSpPr>
            <p:cNvPr id="418" name="Google Shape;418;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0" name="Google Shape;420;p35"/>
          <p:cNvGrpSpPr/>
          <p:nvPr/>
        </p:nvGrpSpPr>
        <p:grpSpPr>
          <a:xfrm>
            <a:off x="4131384" y="9913239"/>
            <a:ext cx="10025232" cy="837562"/>
            <a:chOff x="0" y="-57150"/>
            <a:chExt cx="5548478" cy="463550"/>
          </a:xfrm>
        </p:grpSpPr>
        <p:sp>
          <p:nvSpPr>
            <p:cNvPr id="421" name="Google Shape;421;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3" name="Google Shape;423;p35"/>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Risk Awareness and Responsible Leadership</a:t>
            </a: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028700"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Protecting learning standards.</a:t>
            </a:r>
            <a:endParaRPr sz="1400" b="0" i="0" u="none" strike="noStrike" cap="none">
              <a:solidFill>
                <a:srgbClr val="000000"/>
              </a:solidFill>
              <a:latin typeface="Arial"/>
              <a:ea typeface="Arial"/>
              <a:cs typeface="Arial"/>
              <a:sym typeface="Arial"/>
            </a:endParaRPr>
          </a:p>
        </p:txBody>
      </p:sp>
      <p:sp>
        <p:nvSpPr>
          <p:cNvPr id="425" name="Google Shape;425;p35"/>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Learning Standards</a:t>
            </a:r>
            <a:endParaRPr sz="1400" b="0" i="0" u="none" strike="noStrike" cap="none">
              <a:solidFill>
                <a:srgbClr val="000000"/>
              </a:solidFill>
              <a:latin typeface="Arial"/>
              <a:ea typeface="Arial"/>
              <a:cs typeface="Arial"/>
              <a:sym typeface="Arial"/>
            </a:endParaRPr>
          </a:p>
        </p:txBody>
      </p:sp>
      <p:sp>
        <p:nvSpPr>
          <p:cNvPr id="426" name="Google Shape;426;p35"/>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Aligning with accreditation requirements.</a:t>
            </a:r>
            <a:endParaRPr sz="1400" b="0" i="0" u="none" strike="noStrike" cap="none">
              <a:solidFill>
                <a:srgbClr val="000000"/>
              </a:solidFill>
              <a:latin typeface="Arial"/>
              <a:ea typeface="Arial"/>
              <a:cs typeface="Arial"/>
              <a:sym typeface="Arial"/>
            </a:endParaRPr>
          </a:p>
        </p:txBody>
      </p:sp>
      <p:sp>
        <p:nvSpPr>
          <p:cNvPr id="427" name="Google Shape;427;p35"/>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Accreditation</a:t>
            </a:r>
            <a:endParaRPr sz="1400" b="0" i="0" u="none" strike="noStrike" cap="none">
              <a:solidFill>
                <a:srgbClr val="000000"/>
              </a:solidFill>
              <a:latin typeface="Arial"/>
              <a:ea typeface="Arial"/>
              <a:cs typeface="Arial"/>
              <a:sym typeface="Arial"/>
            </a:endParaRPr>
          </a:p>
        </p:txBody>
      </p:sp>
      <p:sp>
        <p:nvSpPr>
          <p:cNvPr id="428" name="Google Shape;428;p35"/>
          <p:cNvSpPr txBox="1"/>
          <p:nvPr/>
        </p:nvSpPr>
        <p:spPr>
          <a:xfrm>
            <a:off x="9373585"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Communicating changes clearly.</a:t>
            </a:r>
            <a:endParaRPr sz="1400" b="0" i="0" u="none" strike="noStrike" cap="none">
              <a:solidFill>
                <a:srgbClr val="000000"/>
              </a:solidFill>
              <a:latin typeface="Arial"/>
              <a:ea typeface="Arial"/>
              <a:cs typeface="Arial"/>
              <a:sym typeface="Arial"/>
            </a:endParaRPr>
          </a:p>
        </p:txBody>
      </p:sp>
      <p:sp>
        <p:nvSpPr>
          <p:cNvPr id="429" name="Google Shape;429;p35"/>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Clear Communication</a:t>
            </a:r>
            <a:endParaRPr sz="1400" b="0" i="0" u="none" strike="noStrike" cap="none">
              <a:solidFill>
                <a:srgbClr val="000000"/>
              </a:solidFill>
              <a:latin typeface="Arial"/>
              <a:ea typeface="Arial"/>
              <a:cs typeface="Arial"/>
              <a:sym typeface="Arial"/>
            </a:endParaRPr>
          </a:p>
        </p:txBody>
      </p:sp>
      <p:sp>
        <p:nvSpPr>
          <p:cNvPr id="430" name="Google Shape;430;p35"/>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Seeking stakeholder input when necessary.</a:t>
            </a:r>
            <a:endParaRPr sz="1400" b="0" i="0" u="none" strike="noStrike" cap="none">
              <a:solidFill>
                <a:srgbClr val="000000"/>
              </a:solidFill>
              <a:latin typeface="Arial"/>
              <a:ea typeface="Arial"/>
              <a:cs typeface="Arial"/>
              <a:sym typeface="Arial"/>
            </a:endParaRPr>
          </a:p>
        </p:txBody>
      </p:sp>
      <p:sp>
        <p:nvSpPr>
          <p:cNvPr id="431" name="Google Shape;431;p35"/>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Stakeholder Input</a:t>
            </a:r>
            <a:endParaRPr sz="1400" b="0" i="0" u="none" strike="noStrike" cap="none">
              <a:solidFill>
                <a:srgbClr val="000000"/>
              </a:solidFill>
              <a:latin typeface="Arial"/>
              <a:ea typeface="Arial"/>
              <a:cs typeface="Arial"/>
              <a:sym typeface="Arial"/>
            </a:endParaRPr>
          </a:p>
        </p:txBody>
      </p:sp>
      <p:sp>
        <p:nvSpPr>
          <p:cNvPr id="432" name="Google Shape;432;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6"/>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36"/>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6"/>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1" name="Google Shape;441;p36"/>
          <p:cNvGrpSpPr/>
          <p:nvPr/>
        </p:nvGrpSpPr>
        <p:grpSpPr>
          <a:xfrm>
            <a:off x="10165433" y="946396"/>
            <a:ext cx="857867" cy="857867"/>
            <a:chOff x="0" y="0"/>
            <a:chExt cx="812800" cy="812800"/>
          </a:xfrm>
        </p:grpSpPr>
        <p:sp>
          <p:nvSpPr>
            <p:cNvPr id="442" name="Google Shape;442;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4" name="Google Shape;444;p36"/>
          <p:cNvGrpSpPr/>
          <p:nvPr/>
        </p:nvGrpSpPr>
        <p:grpSpPr>
          <a:xfrm>
            <a:off x="9651318" y="2226096"/>
            <a:ext cx="604566" cy="604566"/>
            <a:chOff x="0" y="0"/>
            <a:chExt cx="812800" cy="812800"/>
          </a:xfrm>
        </p:grpSpPr>
        <p:sp>
          <p:nvSpPr>
            <p:cNvPr id="445" name="Google Shape;44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6"/>
          <p:cNvGrpSpPr/>
          <p:nvPr/>
        </p:nvGrpSpPr>
        <p:grpSpPr>
          <a:xfrm>
            <a:off x="10476408" y="681913"/>
            <a:ext cx="637633" cy="637633"/>
            <a:chOff x="0" y="0"/>
            <a:chExt cx="812800" cy="812800"/>
          </a:xfrm>
        </p:grpSpPr>
        <p:sp>
          <p:nvSpPr>
            <p:cNvPr id="448" name="Google Shape;44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0" name="Google Shape;450;p36"/>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451" name="Google Shape;451;p36"/>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452" name="Google Shape;452;p36"/>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36"/>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36"/>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455" name="Google Shape;455;p36"/>
          <p:cNvGrpSpPr/>
          <p:nvPr/>
        </p:nvGrpSpPr>
        <p:grpSpPr>
          <a:xfrm>
            <a:off x="555937" y="7970706"/>
            <a:ext cx="6239170" cy="761091"/>
            <a:chOff x="0" y="-57150"/>
            <a:chExt cx="3800029" cy="463550"/>
          </a:xfrm>
        </p:grpSpPr>
        <p:sp>
          <p:nvSpPr>
            <p:cNvPr id="456" name="Google Shape;456;p36"/>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6"/>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8" name="Google Shape;458;p36"/>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36"/>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36"/>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768075" y="1933756"/>
            <a:ext cx="9220121" cy="704192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Leadership in VET is not defined by position or title. It is demonstrated through initiative, responsibility, and action.</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In dynamic vocational environments shaped by evolving labour-market demands, technological change, and shifting learner needs, leadership means identifying improvement opportunities and acting constructively. Leadership is strengthened through structured practice and reflection rather than theory alone.</a:t>
            </a:r>
            <a:endParaRPr/>
          </a:p>
          <a:p>
            <a:pPr marL="0" marR="0" lvl="0" indent="0" algn="l" rtl="0">
              <a:lnSpc>
                <a:spcPct val="130009"/>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a:solidFill>
                  <a:srgbClr val="000000"/>
                </a:solidFill>
                <a:latin typeface="Poppins"/>
                <a:ea typeface="Poppins"/>
                <a:cs typeface="Poppins"/>
                <a:sym typeface="Poppins"/>
              </a:rPr>
              <a:t>By the end of this module, you will be able to define leadership and initiative in a VET context, identify opportunities for improvement in your own practice, apply structured tools to move from idea to action, demonstrate coaching-oriented leadership behaviours, design small-scale innovation or employer-linked initiatives, and reflect on your own leadership strengths and growth areas.</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Leadership in vocational education is improvement-focused.</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It involves taking responsibility rather than waiting for direction, acting on identified gaps, influencing peers constructively, and aligning innovation with labour-market needs.</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Leadership behaviours include initiative-taking, constructive influence, solution orientation, and accountability.</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Leadership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Leadership Behaviours in VET</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Leadership</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Initiative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Influence</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Solutions</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Accountability</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Initiative-taking — </a:t>
            </a:r>
            <a:r>
              <a:rPr lang="en-US" sz="2400" b="0" i="0" u="none" strike="noStrike" cap="none">
                <a:solidFill>
                  <a:srgbClr val="333333"/>
                </a:solidFill>
                <a:latin typeface="Poppins"/>
                <a:ea typeface="Poppins"/>
                <a:cs typeface="Poppins"/>
                <a:sym typeface="Poppins"/>
              </a:rPr>
              <a:t>spotting opportunity before being asked</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Constructive influence — </a:t>
            </a:r>
            <a:r>
              <a:rPr lang="en-US" sz="2400" b="0" i="0" u="none" strike="noStrike" cap="none">
                <a:solidFill>
                  <a:srgbClr val="333333"/>
                </a:solidFill>
                <a:latin typeface="Poppins"/>
                <a:ea typeface="Poppins"/>
                <a:cs typeface="Poppins"/>
                <a:sym typeface="Poppins"/>
              </a:rPr>
              <a:t>encouraging others to engage</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Solution orientation — </a:t>
            </a:r>
            <a:r>
              <a:rPr lang="en-US" sz="2400" b="0" i="0" u="none" strike="noStrike" cap="none">
                <a:solidFill>
                  <a:srgbClr val="333333"/>
                </a:solidFill>
                <a:latin typeface="Poppins"/>
                <a:ea typeface="Poppins"/>
                <a:cs typeface="Poppins"/>
                <a:sym typeface="Poppins"/>
              </a:rPr>
              <a:t>proposing workable pathways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Accountability — </a:t>
            </a:r>
            <a:r>
              <a:rPr lang="en-US" sz="2400" b="0" i="0" u="none" strike="noStrike" cap="none">
                <a:solidFill>
                  <a:srgbClr val="333333"/>
                </a:solidFill>
                <a:latin typeface="Poppins"/>
                <a:ea typeface="Poppins"/>
                <a:cs typeface="Poppins"/>
                <a:sym typeface="Poppins"/>
              </a:rPr>
              <a:t>owning outcomes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a:off x="-1821361" y="4584074"/>
            <a:ext cx="21494542" cy="6357176"/>
            <a:chOff x="0" y="0"/>
            <a:chExt cx="5661114" cy="1674318"/>
          </a:xfrm>
        </p:grpSpPr>
        <p:sp>
          <p:nvSpPr>
            <p:cNvPr id="183" name="Google Shape;183;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5" name="Google Shape;185;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03" name="Google Shape;203;p26"/>
          <p:cNvGrpSpPr/>
          <p:nvPr/>
        </p:nvGrpSpPr>
        <p:grpSpPr>
          <a:xfrm>
            <a:off x="-1342907" y="9913239"/>
            <a:ext cx="20973813" cy="837562"/>
            <a:chOff x="0" y="-57150"/>
            <a:chExt cx="11607985" cy="463550"/>
          </a:xfrm>
        </p:grpSpPr>
        <p:sp>
          <p:nvSpPr>
            <p:cNvPr id="204" name="Google Shape;204;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6" name="Google Shape;206;p26"/>
          <p:cNvGrpSpPr/>
          <p:nvPr/>
        </p:nvGrpSpPr>
        <p:grpSpPr>
          <a:xfrm>
            <a:off x="4131384" y="9913239"/>
            <a:ext cx="10025232" cy="837562"/>
            <a:chOff x="0" y="-57150"/>
            <a:chExt cx="5548478" cy="463550"/>
          </a:xfrm>
        </p:grpSpPr>
        <p:sp>
          <p:nvSpPr>
            <p:cNvPr id="207" name="Google Shape;207;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09" name="Google Shape;209;p26"/>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What Leadership in VET Involves</a:t>
            </a:r>
            <a:endParaRPr sz="1400" b="0" i="0" u="none" strike="noStrike" cap="none">
              <a:solidFill>
                <a:srgbClr val="000000"/>
              </a:solidFill>
              <a:latin typeface="Arial"/>
              <a:ea typeface="Arial"/>
              <a:cs typeface="Arial"/>
              <a:sym typeface="Arial"/>
            </a:endParaRPr>
          </a:p>
        </p:txBody>
      </p:sp>
      <p:sp>
        <p:nvSpPr>
          <p:cNvPr id="210" name="Google Shape;210;p26"/>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Taking responsibility rather than waiting for direction.</a:t>
            </a:r>
            <a:endParaRPr sz="1400" b="0" i="0" u="none" strike="noStrike" cap="none">
              <a:solidFill>
                <a:srgbClr val="000000"/>
              </a:solidFill>
              <a:latin typeface="Arial"/>
              <a:ea typeface="Arial"/>
              <a:cs typeface="Arial"/>
              <a:sym typeface="Arial"/>
            </a:endParaRPr>
          </a:p>
        </p:txBody>
      </p:sp>
      <p:sp>
        <p:nvSpPr>
          <p:cNvPr id="211" name="Google Shape;211;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Responsibility</a:t>
            </a:r>
            <a:endParaRPr sz="1400" b="0" i="0" u="none" strike="noStrike" cap="none">
              <a:solidFill>
                <a:srgbClr val="000000"/>
              </a:solidFill>
              <a:latin typeface="Arial"/>
              <a:ea typeface="Arial"/>
              <a:cs typeface="Arial"/>
              <a:sym typeface="Arial"/>
            </a:endParaRPr>
          </a:p>
        </p:txBody>
      </p:sp>
      <p:sp>
        <p:nvSpPr>
          <p:cNvPr id="212" name="Google Shape;212;p26"/>
          <p:cNvSpPr txBox="1"/>
          <p:nvPr/>
        </p:nvSpPr>
        <p:spPr>
          <a:xfrm>
            <a:off x="5201666"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Acting on identified gaps.</a:t>
            </a:r>
            <a:endParaRPr sz="1400" b="0" i="0" u="none" strike="noStrike" cap="none">
              <a:solidFill>
                <a:srgbClr val="000000"/>
              </a:solidFill>
              <a:latin typeface="Arial"/>
              <a:ea typeface="Arial"/>
              <a:cs typeface="Arial"/>
              <a:sym typeface="Arial"/>
            </a:endParaRPr>
          </a:p>
        </p:txBody>
      </p:sp>
      <p:sp>
        <p:nvSpPr>
          <p:cNvPr id="213" name="Google Shape;213;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Identifying Gaps</a:t>
            </a:r>
            <a:endParaRPr sz="1400" b="0" i="0" u="none" strike="noStrike" cap="none">
              <a:solidFill>
                <a:srgbClr val="000000"/>
              </a:solidFill>
              <a:latin typeface="Arial"/>
              <a:ea typeface="Arial"/>
              <a:cs typeface="Arial"/>
              <a:sym typeface="Arial"/>
            </a:endParaRPr>
          </a:p>
        </p:txBody>
      </p:sp>
      <p:sp>
        <p:nvSpPr>
          <p:cNvPr id="214" name="Google Shape;214;p26"/>
          <p:cNvSpPr txBox="1"/>
          <p:nvPr/>
        </p:nvSpPr>
        <p:spPr>
          <a:xfrm>
            <a:off x="9373585"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Influencing peers constructively.</a:t>
            </a:r>
            <a:endParaRPr sz="1400" b="0" i="0" u="none" strike="noStrike" cap="none">
              <a:solidFill>
                <a:srgbClr val="000000"/>
              </a:solidFill>
              <a:latin typeface="Arial"/>
              <a:ea typeface="Arial"/>
              <a:cs typeface="Arial"/>
              <a:sym typeface="Arial"/>
            </a:endParaRPr>
          </a:p>
        </p:txBody>
      </p:sp>
      <p:sp>
        <p:nvSpPr>
          <p:cNvPr id="215" name="Google Shape;215;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Peer Influence</a:t>
            </a:r>
            <a:endParaRPr sz="1400" b="0" i="0" u="none" strike="noStrike" cap="none">
              <a:solidFill>
                <a:srgbClr val="000000"/>
              </a:solidFill>
              <a:latin typeface="Arial"/>
              <a:ea typeface="Arial"/>
              <a:cs typeface="Arial"/>
              <a:sym typeface="Arial"/>
            </a:endParaRPr>
          </a:p>
        </p:txBody>
      </p:sp>
      <p:sp>
        <p:nvSpPr>
          <p:cNvPr id="216" name="Google Shape;216;p26"/>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Aligning innovation with labour-market needs.</a:t>
            </a:r>
            <a:endParaRPr sz="1400" b="0" i="0" u="none" strike="noStrike" cap="none">
              <a:solidFill>
                <a:srgbClr val="000000"/>
              </a:solidFill>
              <a:latin typeface="Arial"/>
              <a:ea typeface="Arial"/>
              <a:cs typeface="Arial"/>
              <a:sym typeface="Arial"/>
            </a:endParaRPr>
          </a:p>
        </p:txBody>
      </p:sp>
      <p:sp>
        <p:nvSpPr>
          <p:cNvPr id="217" name="Google Shape;217;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Labour-Market Alignment</a:t>
            </a:r>
            <a:endParaRPr sz="1400" b="0" i="0" u="none" strike="noStrike" cap="none">
              <a:solidFill>
                <a:srgbClr val="000000"/>
              </a:solidFill>
              <a:latin typeface="Arial"/>
              <a:ea typeface="Arial"/>
              <a:cs typeface="Arial"/>
              <a:sym typeface="Arial"/>
            </a:endParaRPr>
          </a:p>
        </p:txBody>
      </p:sp>
      <p:sp>
        <p:nvSpPr>
          <p:cNvPr id="218" name="Google Shape;218;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7"/>
          <p:cNvPicPr preferRelativeResize="0"/>
          <p:nvPr/>
        </p:nvPicPr>
        <p:blipFill rotWithShape="1">
          <a:blip r:embed="rId3">
            <a:alphaModFix/>
          </a:blip>
          <a:srcRect l="31778" t="-77" r="416" b="77"/>
          <a:stretch/>
        </p:blipFill>
        <p:spPr>
          <a:xfrm>
            <a:off x="13619150" y="-2664"/>
            <a:ext cx="4650139" cy="10287000"/>
          </a:xfrm>
          <a:prstGeom prst="rect">
            <a:avLst/>
          </a:prstGeom>
          <a:noFill/>
          <a:ln>
            <a:noFill/>
          </a:ln>
        </p:spPr>
      </p:pic>
      <p:sp>
        <p:nvSpPr>
          <p:cNvPr id="225" name="Google Shape;225;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rot="-4773720">
            <a:off x="5865177" y="3155721"/>
            <a:ext cx="12676724" cy="3970230"/>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27"/>
          <p:cNvSpPr txBox="1"/>
          <p:nvPr/>
        </p:nvSpPr>
        <p:spPr>
          <a:xfrm>
            <a:off x="353491" y="1447348"/>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Leadership in VET is often exercised through influence rather than authority. Many improvements happen when teachers support colleagues, apprentices, or teams to develop their own solutions rather than directing them.</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Instead of “Here’s what you should do,” a coaching-oriented leader asks: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What outcome are you trying to achieve?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What options have you considered?</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What is the smallest next step you could test?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What might prevent progress?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What support would make this easier?</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This shifts responsibility to the person taking action. Coaching-based leadership strengthens initiative across a department because it builds capability, not dependency.</a:t>
            </a:r>
            <a:endParaRPr sz="2400" b="0" i="0" u="none" strike="noStrike" cap="none">
              <a:solidFill>
                <a:srgbClr val="000000"/>
              </a:solidFill>
              <a:latin typeface="Arial"/>
              <a:ea typeface="Arial"/>
              <a:cs typeface="Arial"/>
              <a:sym typeface="Arial"/>
            </a:endParaRPr>
          </a:p>
        </p:txBody>
      </p:sp>
      <p:sp>
        <p:nvSpPr>
          <p:cNvPr id="229" name="Google Shape;229;p27"/>
          <p:cNvSpPr txBox="1"/>
          <p:nvPr/>
        </p:nvSpPr>
        <p:spPr>
          <a:xfrm>
            <a:off x="353491" y="767245"/>
            <a:ext cx="8451296"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Section 2: Coaching and Mentoring as Leadership</a:t>
            </a:r>
            <a:endParaRPr sz="1400" b="0" i="0" u="none" strike="noStrike" cap="none">
              <a:solidFill>
                <a:srgbClr val="000000"/>
              </a:solidFill>
              <a:latin typeface="Arial"/>
              <a:ea typeface="Arial"/>
              <a:cs typeface="Arial"/>
              <a:sym typeface="Arial"/>
            </a:endParaRPr>
          </a:p>
        </p:txBody>
      </p:sp>
      <p:grpSp>
        <p:nvGrpSpPr>
          <p:cNvPr id="230" name="Google Shape;230;p27"/>
          <p:cNvGrpSpPr/>
          <p:nvPr/>
        </p:nvGrpSpPr>
        <p:grpSpPr>
          <a:xfrm>
            <a:off x="11279555" y="946396"/>
            <a:ext cx="857867" cy="857867"/>
            <a:chOff x="0" y="0"/>
            <a:chExt cx="812800" cy="812800"/>
          </a:xfrm>
        </p:grpSpPr>
        <p:sp>
          <p:nvSpPr>
            <p:cNvPr id="231" name="Google Shape;23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3" name="Google Shape;233;p27"/>
          <p:cNvGrpSpPr/>
          <p:nvPr/>
        </p:nvGrpSpPr>
        <p:grpSpPr>
          <a:xfrm>
            <a:off x="10765440" y="2226096"/>
            <a:ext cx="604566" cy="604566"/>
            <a:chOff x="0" y="0"/>
            <a:chExt cx="812800" cy="812800"/>
          </a:xfrm>
        </p:grpSpPr>
        <p:sp>
          <p:nvSpPr>
            <p:cNvPr id="234" name="Google Shape;234;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6" name="Google Shape;236;p27"/>
          <p:cNvGrpSpPr/>
          <p:nvPr/>
        </p:nvGrpSpPr>
        <p:grpSpPr>
          <a:xfrm>
            <a:off x="11590531" y="681913"/>
            <a:ext cx="637633" cy="637633"/>
            <a:chOff x="0" y="0"/>
            <a:chExt cx="812800" cy="812800"/>
          </a:xfrm>
        </p:grpSpPr>
        <p:sp>
          <p:nvSpPr>
            <p:cNvPr id="237" name="Google Shape;237;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39" name="Google Shape;239;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8"/>
          <p:cNvPicPr preferRelativeResize="0"/>
          <p:nvPr/>
        </p:nvPicPr>
        <p:blipFill rotWithShape="1">
          <a:blip r:embed="rId3">
            <a:alphaModFix/>
          </a:blip>
          <a:srcRect/>
          <a:stretch/>
        </p:blipFill>
        <p:spPr>
          <a:xfrm>
            <a:off x="-433092" y="8602104"/>
            <a:ext cx="19921242" cy="1970646"/>
          </a:xfrm>
          <a:prstGeom prst="rect">
            <a:avLst/>
          </a:prstGeom>
          <a:noFill/>
          <a:ln>
            <a:noFill/>
          </a:ln>
        </p:spPr>
      </p:pic>
      <p:sp>
        <p:nvSpPr>
          <p:cNvPr id="245" name="Google Shape;245;p28"/>
          <p:cNvSpPr txBox="1"/>
          <p:nvPr/>
        </p:nvSpPr>
        <p:spPr>
          <a:xfrm>
            <a:off x="341199" y="1545366"/>
            <a:ext cx="16503764" cy="6858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7B8BB"/>
                </a:solidFill>
                <a:latin typeface="Poppins"/>
                <a:ea typeface="Poppins"/>
                <a:cs typeface="Poppins"/>
                <a:sym typeface="Poppins"/>
              </a:rPr>
              <a:t>SCENARIO  </a:t>
            </a:r>
            <a:r>
              <a:rPr lang="en-US" sz="1800" b="0" i="0" u="none" strike="noStrike" cap="none">
                <a:solidFill>
                  <a:srgbClr val="FFFFFF"/>
                </a:solidFill>
                <a:latin typeface="Poppins"/>
                <a:ea typeface="Poppins"/>
                <a:cs typeface="Poppins"/>
                <a:sym typeface="Poppins"/>
              </a:rPr>
              <a:t>A colleague wants to integrate simulation software but feels uncertain.</a:t>
            </a:r>
            <a:endParaRPr/>
          </a:p>
        </p:txBody>
      </p:sp>
      <p:sp>
        <p:nvSpPr>
          <p:cNvPr id="246" name="Google Shape;246;p28"/>
          <p:cNvSpPr txBox="1"/>
          <p:nvPr/>
        </p:nvSpPr>
        <p:spPr>
          <a:xfrm>
            <a:off x="3715387" y="450155"/>
            <a:ext cx="9350477"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Leadership in Practice: Supporting a Colleague</a:t>
            </a:r>
            <a:endParaRPr/>
          </a:p>
        </p:txBody>
      </p:sp>
      <p:sp>
        <p:nvSpPr>
          <p:cNvPr id="247" name="Google Shape;247;p28"/>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The coaching approach:</a:t>
            </a:r>
            <a:endParaRPr/>
          </a:p>
        </p:txBody>
      </p:sp>
      <p:sp>
        <p:nvSpPr>
          <p:cNvPr id="248" name="Google Shape;248;p28"/>
          <p:cNvSpPr txBox="1"/>
          <p:nvPr/>
        </p:nvSpPr>
        <p:spPr>
          <a:xfrm>
            <a:off x="456200" y="3681011"/>
            <a:ext cx="14231350"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Clarify their goal — improved learner engagement or industry alignment?</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Help them design a small pilot rather than a full rollout.</a:t>
            </a:r>
            <a:endParaRPr dirty="0"/>
          </a:p>
        </p:txBody>
      </p:sp>
      <p:sp>
        <p:nvSpPr>
          <p:cNvPr id="249" name="Google Shape;249;p28"/>
          <p:cNvSpPr txBox="1"/>
          <p:nvPr/>
        </p:nvSpPr>
        <p:spPr>
          <a:xfrm>
            <a:off x="208463" y="5584096"/>
            <a:ext cx="11893050" cy="369332"/>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Schedule a short review meeting to reflect on outcomes.</a:t>
            </a:r>
            <a:endParaRPr dirty="0"/>
          </a:p>
        </p:txBody>
      </p:sp>
      <p:sp>
        <p:nvSpPr>
          <p:cNvPr id="250" name="Google Shape;250;p28"/>
          <p:cNvSpPr txBox="1"/>
          <p:nvPr/>
        </p:nvSpPr>
        <p:spPr>
          <a:xfrm>
            <a:off x="341199" y="8798607"/>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Key principle:  </a:t>
            </a:r>
            <a:r>
              <a:rPr lang="en-US" sz="2400" b="0" i="1" u="none" strike="noStrike" cap="none">
                <a:solidFill>
                  <a:srgbClr val="FFFFFF"/>
                </a:solidFill>
                <a:latin typeface="Poppins"/>
                <a:ea typeface="Poppins"/>
                <a:cs typeface="Poppins"/>
                <a:sym typeface="Poppins"/>
              </a:rPr>
              <a:t>Result: Confidence grows and change becomes manageable.</a:t>
            </a:r>
            <a:endParaRPr/>
          </a:p>
        </p:txBody>
      </p:sp>
      <p:sp>
        <p:nvSpPr>
          <p:cNvPr id="251" name="Google Shape;251;p28"/>
          <p:cNvSpPr/>
          <p:nvPr/>
        </p:nvSpPr>
        <p:spPr>
          <a:xfrm>
            <a:off x="2301538" y="89375"/>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27288FF-353E-CB8F-CCDF-446AAB578115}"/>
              </a:ext>
            </a:extLst>
          </p:cNvPr>
          <p:cNvPicPr>
            <a:picLocks noChangeAspect="1"/>
          </p:cNvPicPr>
          <p:nvPr/>
        </p:nvPicPr>
        <p:blipFill>
          <a:blip r:embed="rId5"/>
          <a:stretch>
            <a:fillRect/>
          </a:stretch>
        </p:blipFill>
        <p:spPr>
          <a:xfrm>
            <a:off x="14537656" y="497780"/>
            <a:ext cx="2352675" cy="6381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8" name="Google Shape;258;p29"/>
          <p:cNvGrpSpPr/>
          <p:nvPr/>
        </p:nvGrpSpPr>
        <p:grpSpPr>
          <a:xfrm>
            <a:off x="5940775" y="946396"/>
            <a:ext cx="857867" cy="857867"/>
            <a:chOff x="0" y="0"/>
            <a:chExt cx="812800" cy="812800"/>
          </a:xfrm>
        </p:grpSpPr>
        <p:sp>
          <p:nvSpPr>
            <p:cNvPr id="259" name="Google Shape;25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1" name="Google Shape;261;p29"/>
          <p:cNvGrpSpPr/>
          <p:nvPr/>
        </p:nvGrpSpPr>
        <p:grpSpPr>
          <a:xfrm>
            <a:off x="6592862" y="2226096"/>
            <a:ext cx="604566" cy="604566"/>
            <a:chOff x="0" y="0"/>
            <a:chExt cx="812800" cy="812800"/>
          </a:xfrm>
        </p:grpSpPr>
        <p:sp>
          <p:nvSpPr>
            <p:cNvPr id="262" name="Google Shape;26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29"/>
          <p:cNvGrpSpPr/>
          <p:nvPr/>
        </p:nvGrpSpPr>
        <p:grpSpPr>
          <a:xfrm>
            <a:off x="5825201" y="681913"/>
            <a:ext cx="637633" cy="637633"/>
            <a:chOff x="0" y="0"/>
            <a:chExt cx="812800" cy="812800"/>
          </a:xfrm>
        </p:grpSpPr>
        <p:sp>
          <p:nvSpPr>
            <p:cNvPr id="265" name="Google Shape;26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p29"/>
          <p:cNvSpPr/>
          <p:nvPr/>
        </p:nvSpPr>
        <p:spPr>
          <a:xfrm>
            <a:off x="16459498" y="854402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Developing Learner Initiative in Apprentices: an apprentice hesitates to take responsibility in a live employer project. The coaching approach: ask the learner to define their role clearly, invite them to identify one decision they could own, and debrief performance afterwards. Result: learners build leadership through structured responsibility.</a:t>
            </a:r>
            <a:endParaRPr/>
          </a:p>
          <a:p>
            <a:pPr marL="0" marR="0" lvl="0" indent="0" algn="l" rtl="0">
              <a:lnSpc>
                <a:spcPct val="130009"/>
              </a:lnSpc>
              <a:spcBef>
                <a:spcPts val="150"/>
              </a:spcBef>
              <a:spcAft>
                <a:spcPts val="0"/>
              </a:spcAft>
              <a:buClr>
                <a:srgbClr val="000000"/>
              </a:buClr>
              <a:buSzPts val="2400"/>
              <a:buFont typeface="Arial"/>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a:solidFill>
                  <a:srgbClr val="17B8BB"/>
                </a:solidFill>
                <a:latin typeface="Poppins"/>
                <a:ea typeface="Poppins"/>
                <a:cs typeface="Poppins"/>
                <a:sym typeface="Poppins"/>
              </a:rPr>
              <a:t>Mentoring New Staff</a:t>
            </a:r>
            <a:endParaRPr/>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A newly appointed trainer struggles with classroom management. Coaching leadership involves observing one session, providing specific, behaviour-based feedback, asking reflective questions rather than prescribing solutions, and agreeing one improvement focus for the next session. This builds professional autonomy rather than reliance.</a:t>
            </a:r>
            <a:endParaRPr/>
          </a:p>
        </p:txBody>
      </p:sp>
      <p:sp>
        <p:nvSpPr>
          <p:cNvPr id="269" name="Google Shape;269;p29"/>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Leadership in Practice: Mentoring and Support</a:t>
            </a:r>
            <a:endParaRPr/>
          </a:p>
        </p:txBody>
      </p:sp>
      <p:pic>
        <p:nvPicPr>
          <p:cNvPr id="3" name="Picture 2">
            <a:extLst>
              <a:ext uri="{FF2B5EF4-FFF2-40B4-BE49-F238E27FC236}">
                <a16:creationId xmlns:a16="http://schemas.microsoft.com/office/drawing/2014/main" id="{6824AC33-9678-E175-2A90-E02F289207BB}"/>
              </a:ext>
            </a:extLst>
          </p:cNvPr>
          <p:cNvPicPr>
            <a:picLocks noChangeAspect="1"/>
          </p:cNvPicPr>
          <p:nvPr/>
        </p:nvPicPr>
        <p:blipFill>
          <a:blip r:embed="rId6"/>
          <a:stretch>
            <a:fillRect/>
          </a:stretch>
        </p:blipFill>
        <p:spPr>
          <a:xfrm>
            <a:off x="15520672" y="193192"/>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grpSp>
        <p:nvGrpSpPr>
          <p:cNvPr id="274" name="Google Shape;274;p30"/>
          <p:cNvGrpSpPr/>
          <p:nvPr/>
        </p:nvGrpSpPr>
        <p:grpSpPr>
          <a:xfrm>
            <a:off x="-1" y="4584074"/>
            <a:ext cx="18288001" cy="6357176"/>
            <a:chOff x="0" y="0"/>
            <a:chExt cx="5661114" cy="1674318"/>
          </a:xfrm>
        </p:grpSpPr>
        <p:sp>
          <p:nvSpPr>
            <p:cNvPr id="275" name="Google Shape;275;p30"/>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30"/>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7" name="Google Shape;277;p30"/>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30"/>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30"/>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30"/>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0"/>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30"/>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0"/>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0"/>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0"/>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0"/>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0"/>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30"/>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0"/>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0"/>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30"/>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30"/>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30"/>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30"/>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5" name="Google Shape;295;p30"/>
          <p:cNvGrpSpPr/>
          <p:nvPr/>
        </p:nvGrpSpPr>
        <p:grpSpPr>
          <a:xfrm>
            <a:off x="-1342907" y="9913239"/>
            <a:ext cx="20973813" cy="837562"/>
            <a:chOff x="0" y="-57150"/>
            <a:chExt cx="11607985" cy="463550"/>
          </a:xfrm>
        </p:grpSpPr>
        <p:sp>
          <p:nvSpPr>
            <p:cNvPr id="296" name="Google Shape;296;p30"/>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0"/>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8" name="Google Shape;298;p30"/>
          <p:cNvGrpSpPr/>
          <p:nvPr/>
        </p:nvGrpSpPr>
        <p:grpSpPr>
          <a:xfrm>
            <a:off x="4131384" y="9913239"/>
            <a:ext cx="10025232" cy="837562"/>
            <a:chOff x="0" y="-57150"/>
            <a:chExt cx="5548478" cy="463550"/>
          </a:xfrm>
        </p:grpSpPr>
        <p:sp>
          <p:nvSpPr>
            <p:cNvPr id="299" name="Google Shape;299;p30"/>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1" name="Google Shape;301;p30"/>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A Structured Coaching Framework</a:t>
            </a:r>
            <a:endParaRPr sz="1400" b="0" i="0" u="none" strike="noStrike" cap="none">
              <a:solidFill>
                <a:srgbClr val="000000"/>
              </a:solidFill>
              <a:latin typeface="Arial"/>
              <a:ea typeface="Arial"/>
              <a:cs typeface="Arial"/>
              <a:sym typeface="Arial"/>
            </a:endParaRPr>
          </a:p>
        </p:txBody>
      </p:sp>
      <p:sp>
        <p:nvSpPr>
          <p:cNvPr id="302" name="Google Shape;302;p30"/>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Understand what the goal actually is.</a:t>
            </a: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Clarify the Goal</a:t>
            </a:r>
            <a:endParaRPr sz="1400" b="0" i="0" u="none" strike="noStrike" cap="none">
              <a:solidFill>
                <a:srgbClr val="000000"/>
              </a:solidFill>
              <a:latin typeface="Arial"/>
              <a:ea typeface="Arial"/>
              <a:cs typeface="Arial"/>
              <a:sym typeface="Arial"/>
            </a:endParaRPr>
          </a:p>
        </p:txBody>
      </p:sp>
      <p:sp>
        <p:nvSpPr>
          <p:cNvPr id="304" name="Google Shape;304;p30"/>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Understand where things stand now.</a:t>
            </a:r>
            <a:endParaRPr sz="1400" b="0" i="0" u="none" strike="noStrike" cap="none">
              <a:solidFill>
                <a:srgbClr val="000000"/>
              </a:solidFill>
              <a:latin typeface="Arial"/>
              <a:ea typeface="Arial"/>
              <a:cs typeface="Arial"/>
              <a:sym typeface="Arial"/>
            </a:endParaRPr>
          </a:p>
        </p:txBody>
      </p:sp>
      <p:sp>
        <p:nvSpPr>
          <p:cNvPr id="305" name="Google Shape;305;p30"/>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Explore Current Reality</a:t>
            </a:r>
            <a:endParaRPr sz="1400" b="0" i="0" u="none" strike="noStrike" cap="none">
              <a:solidFill>
                <a:srgbClr val="000000"/>
              </a:solidFill>
              <a:latin typeface="Arial"/>
              <a:ea typeface="Arial"/>
              <a:cs typeface="Arial"/>
              <a:sym typeface="Arial"/>
            </a:endParaRPr>
          </a:p>
        </p:txBody>
      </p:sp>
      <p:sp>
        <p:nvSpPr>
          <p:cNvPr id="306" name="Google Shape;306;p30"/>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Consider what options exist.</a:t>
            </a:r>
            <a:endParaRPr sz="1400" b="0" i="0" u="none" strike="noStrike" cap="none">
              <a:solidFill>
                <a:srgbClr val="000000"/>
              </a:solidFill>
              <a:latin typeface="Arial"/>
              <a:ea typeface="Arial"/>
              <a:cs typeface="Arial"/>
              <a:sym typeface="Arial"/>
            </a:endParaRPr>
          </a:p>
        </p:txBody>
      </p:sp>
      <p:sp>
        <p:nvSpPr>
          <p:cNvPr id="307" name="Google Shape;307;p30"/>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Identify Options</a:t>
            </a:r>
            <a:endParaRPr sz="1400" b="0" i="0" u="none" strike="noStrike" cap="none">
              <a:solidFill>
                <a:srgbClr val="000000"/>
              </a:solidFill>
              <a:latin typeface="Arial"/>
              <a:ea typeface="Arial"/>
              <a:cs typeface="Arial"/>
              <a:sym typeface="Arial"/>
            </a:endParaRPr>
          </a:p>
        </p:txBody>
      </p:sp>
      <p:sp>
        <p:nvSpPr>
          <p:cNvPr id="308" name="Google Shape;308;p30"/>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Agree what happens next.</a:t>
            </a:r>
            <a:endParaRPr sz="1400" b="0" i="0" u="none" strike="noStrike" cap="none">
              <a:solidFill>
                <a:srgbClr val="000000"/>
              </a:solidFill>
              <a:latin typeface="Arial"/>
              <a:ea typeface="Arial"/>
              <a:cs typeface="Arial"/>
              <a:sym typeface="Arial"/>
            </a:endParaRPr>
          </a:p>
        </p:txBody>
      </p:sp>
      <p:sp>
        <p:nvSpPr>
          <p:cNvPr id="309" name="Google Shape;309;p30"/>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Agree Next Action</a:t>
            </a:r>
            <a:endParaRPr sz="1400" b="0" i="0" u="none" strike="noStrike" cap="none">
              <a:solidFill>
                <a:srgbClr val="000000"/>
              </a:solidFill>
              <a:latin typeface="Arial"/>
              <a:ea typeface="Arial"/>
              <a:cs typeface="Arial"/>
              <a:sym typeface="Arial"/>
            </a:endParaRPr>
          </a:p>
        </p:txBody>
      </p:sp>
      <p:sp>
        <p:nvSpPr>
          <p:cNvPr id="310" name="Google Shape;310;p30"/>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30"/>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980</Words>
  <Application>Microsoft Office PowerPoint</Application>
  <PresentationFormat>Custom</PresentationFormat>
  <Paragraphs>125</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Poppins</vt:lpstr>
      <vt:lpstr>Poppins Medium</vt:lpstr>
      <vt:lpstr>Arial</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2026-09-01T08:52:36Z</dcterms:modified>
</cp:coreProperties>
</file>