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Poppins" panose="00000500000000000000" pitchFamily="2" charset="0"/>
      <p:regular r:id="rId16"/>
      <p:bold r:id="rId17"/>
      <p:italic r:id="rId18"/>
      <p:boldItalic r:id="rId19"/>
    </p:embeddedFont>
    <p:embeddedFont>
      <p:font typeface="Poppins Medium" panose="00000600000000000000" pitchFamily="2" charset="0"/>
      <p:regular r:id="rId20"/>
      <p:bold r:id="rId21"/>
      <p:italic r:id="rId22"/>
      <p:boldItalic r:id="rId23"/>
    </p:embeddedFont>
    <p:embeddedFont>
      <p:font typeface="Poppins SemiBold" panose="000007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MvhNa1QXZrz+c7JZV2VQ45wuQ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2" name="Google Shape;31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4" name="Google Shape;32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6" name="Google Shape;36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7" name="Google Shape;38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4" name="Google Shape;13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" name="Google Shape;15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0" name="Google Shape;23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2" name="Google Shape;27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1" name="Google Shape;29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" TargetMode="External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jp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9.png"/><Relationship Id="rId5" Type="http://schemas.openxmlformats.org/officeDocument/2006/relationships/image" Target="../media/image29.png"/><Relationship Id="rId10" Type="http://schemas.openxmlformats.org/officeDocument/2006/relationships/image" Target="../media/image18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39.jp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16.png"/><Relationship Id="rId5" Type="http://schemas.openxmlformats.org/officeDocument/2006/relationships/image" Target="../media/image24.png"/><Relationship Id="rId10" Type="http://schemas.openxmlformats.org/officeDocument/2006/relationships/image" Target="../media/image15.png"/><Relationship Id="rId4" Type="http://schemas.openxmlformats.org/officeDocument/2006/relationships/image" Target="../media/image23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7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6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19.png"/><Relationship Id="rId5" Type="http://schemas.openxmlformats.org/officeDocument/2006/relationships/image" Target="../media/image29.png"/><Relationship Id="rId10" Type="http://schemas.openxmlformats.org/officeDocument/2006/relationships/image" Target="../media/image18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14.jp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/>
          <p:nvPr/>
        </p:nvSpPr>
        <p:spPr>
          <a:xfrm rot="-4721612">
            <a:off x="4127164" y="2493372"/>
            <a:ext cx="14314219" cy="3994628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2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2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2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88" name="Google Shape;88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22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91" name="Google Shape;91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22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94" name="Google Shape;94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22"/>
          <p:cNvSpPr/>
          <p:nvPr/>
        </p:nvSpPr>
        <p:spPr>
          <a:xfrm>
            <a:off x="505150" y="343760"/>
            <a:ext cx="2213194" cy="1832016"/>
          </a:xfrm>
          <a:custGeom>
            <a:avLst/>
            <a:gdLst/>
            <a:ahLst/>
            <a:cxnLst/>
            <a:rect l="l" t="t" r="r" b="b"/>
            <a:pathLst>
              <a:path w="2240781" h="1952681" extrusionOk="0">
                <a:moveTo>
                  <a:pt x="0" y="0"/>
                </a:moveTo>
                <a:lnTo>
                  <a:pt x="2240781" y="0"/>
                </a:lnTo>
                <a:lnTo>
                  <a:pt x="2240781" y="1952681"/>
                </a:lnTo>
                <a:lnTo>
                  <a:pt x="0" y="1952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2"/>
          <p:cNvSpPr txBox="1"/>
          <p:nvPr/>
        </p:nvSpPr>
        <p:spPr>
          <a:xfrm>
            <a:off x="607401" y="2459015"/>
            <a:ext cx="8319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VETCOMPASS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2"/>
          <p:cNvSpPr txBox="1"/>
          <p:nvPr/>
        </p:nvSpPr>
        <p:spPr>
          <a:xfrm>
            <a:off x="505155" y="4801139"/>
            <a:ext cx="10792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Modulo </a:t>
            </a:r>
            <a:r>
              <a:rPr lang="en-US" sz="3800" b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9</a:t>
            </a:r>
            <a:r>
              <a:rPr lang="en-US" sz="38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: Leadership e iniziativa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2"/>
          <p:cNvSpPr/>
          <p:nvPr/>
        </p:nvSpPr>
        <p:spPr>
          <a:xfrm>
            <a:off x="166946" y="8383035"/>
            <a:ext cx="3671865" cy="991404"/>
          </a:xfrm>
          <a:custGeom>
            <a:avLst/>
            <a:gdLst/>
            <a:ahLst/>
            <a:cxnLst/>
            <a:rect l="l" t="t" r="r" b="b"/>
            <a:pathLst>
              <a:path w="3671865" h="991404" extrusionOk="0">
                <a:moveTo>
                  <a:pt x="0" y="0"/>
                </a:moveTo>
                <a:lnTo>
                  <a:pt x="3671865" y="0"/>
                </a:lnTo>
                <a:lnTo>
                  <a:pt x="3671865" y="991404"/>
                </a:lnTo>
                <a:lnTo>
                  <a:pt x="0" y="991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2"/>
          <p:cNvSpPr txBox="1"/>
          <p:nvPr/>
        </p:nvSpPr>
        <p:spPr>
          <a:xfrm>
            <a:off x="3916516" y="8435720"/>
            <a:ext cx="4420500" cy="13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Finanziato dall'Unione europea. Le opinioni espresse appartengono, tuttavia, al solo o ai soli autori e non riflettono necessariamente le opinioni dell'Unione europea o dell’Agenzia esecutiva europea per l’istruzione e la cultura (EACEA). Né l'Unione europea né l'EACEA possono esserne ritenute responsabili.</a:t>
            </a:r>
            <a:endParaRPr sz="1100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2"/>
          <p:cNvSpPr txBox="1"/>
          <p:nvPr/>
        </p:nvSpPr>
        <p:spPr>
          <a:xfrm>
            <a:off x="315867" y="9722206"/>
            <a:ext cx="1162172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</a:rPr>
              <a:t>Materiale disponibile sotto licenza Creative Commons CC BY 4.0 (</a:t>
            </a:r>
            <a:r>
              <a:rPr lang="en-US" sz="1100" b="0" i="0" u="sng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</a:t>
            </a:r>
            <a:r>
              <a:rPr lang="en-US" sz="1100" b="0" i="0" u="none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2"/>
          <p:cNvSpPr txBox="1"/>
          <p:nvPr/>
        </p:nvSpPr>
        <p:spPr>
          <a:xfrm>
            <a:off x="684186" y="3429007"/>
            <a:ext cx="8165700" cy="11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VET Teachers’ Transversal Skills Competence Assessment System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2"/>
          <p:cNvSpPr/>
          <p:nvPr/>
        </p:nvSpPr>
        <p:spPr>
          <a:xfrm>
            <a:off x="3907596" y="7167179"/>
            <a:ext cx="1522251" cy="673677"/>
          </a:xfrm>
          <a:custGeom>
            <a:avLst/>
            <a:gdLst/>
            <a:ahLst/>
            <a:cxnLst/>
            <a:rect l="l" t="t" r="r" b="b"/>
            <a:pathLst>
              <a:path w="1522251" h="673677" extrusionOk="0">
                <a:moveTo>
                  <a:pt x="0" y="0"/>
                </a:moveTo>
                <a:lnTo>
                  <a:pt x="1522251" y="0"/>
                </a:lnTo>
                <a:lnTo>
                  <a:pt x="1522251" y="673677"/>
                </a:lnTo>
                <a:lnTo>
                  <a:pt x="0" y="6736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2"/>
          <p:cNvSpPr/>
          <p:nvPr/>
        </p:nvSpPr>
        <p:spPr>
          <a:xfrm>
            <a:off x="505161" y="6163647"/>
            <a:ext cx="1855138" cy="593644"/>
          </a:xfrm>
          <a:custGeom>
            <a:avLst/>
            <a:gdLst/>
            <a:ahLst/>
            <a:cxnLst/>
            <a:rect l="l" t="t" r="r" b="b"/>
            <a:pathLst>
              <a:path w="1855138" h="593644" extrusionOk="0">
                <a:moveTo>
                  <a:pt x="0" y="0"/>
                </a:moveTo>
                <a:lnTo>
                  <a:pt x="1855138" y="0"/>
                </a:lnTo>
                <a:lnTo>
                  <a:pt x="1855138" y="593644"/>
                </a:lnTo>
                <a:lnTo>
                  <a:pt x="0" y="5936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2"/>
          <p:cNvSpPr/>
          <p:nvPr/>
        </p:nvSpPr>
        <p:spPr>
          <a:xfrm>
            <a:off x="4931578" y="5928322"/>
            <a:ext cx="1064292" cy="1064292"/>
          </a:xfrm>
          <a:custGeom>
            <a:avLst/>
            <a:gdLst/>
            <a:ahLst/>
            <a:cxnLst/>
            <a:rect l="l" t="t" r="r" b="b"/>
            <a:pathLst>
              <a:path w="1064292" h="1064292" extrusionOk="0">
                <a:moveTo>
                  <a:pt x="0" y="0"/>
                </a:moveTo>
                <a:lnTo>
                  <a:pt x="1064292" y="0"/>
                </a:lnTo>
                <a:lnTo>
                  <a:pt x="1064292" y="1064293"/>
                </a:lnTo>
                <a:lnTo>
                  <a:pt x="0" y="10642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2"/>
          <p:cNvSpPr/>
          <p:nvPr/>
        </p:nvSpPr>
        <p:spPr>
          <a:xfrm>
            <a:off x="5995870" y="6052180"/>
            <a:ext cx="1001936" cy="816577"/>
          </a:xfrm>
          <a:custGeom>
            <a:avLst/>
            <a:gdLst/>
            <a:ahLst/>
            <a:cxnLst/>
            <a:rect l="l" t="t" r="r" b="b"/>
            <a:pathLst>
              <a:path w="1001936" h="816577" extrusionOk="0">
                <a:moveTo>
                  <a:pt x="0" y="0"/>
                </a:moveTo>
                <a:lnTo>
                  <a:pt x="1001936" y="0"/>
                </a:lnTo>
                <a:lnTo>
                  <a:pt x="1001936" y="816577"/>
                </a:lnTo>
                <a:lnTo>
                  <a:pt x="0" y="816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2"/>
          <p:cNvSpPr/>
          <p:nvPr/>
        </p:nvSpPr>
        <p:spPr>
          <a:xfrm>
            <a:off x="533736" y="7188272"/>
            <a:ext cx="1184797" cy="631491"/>
          </a:xfrm>
          <a:custGeom>
            <a:avLst/>
            <a:gdLst/>
            <a:ahLst/>
            <a:cxnLst/>
            <a:rect l="l" t="t" r="r" b="b"/>
            <a:pathLst>
              <a:path w="1184797" h="631491" extrusionOk="0">
                <a:moveTo>
                  <a:pt x="0" y="0"/>
                </a:moveTo>
                <a:lnTo>
                  <a:pt x="1184798" y="0"/>
                </a:lnTo>
                <a:lnTo>
                  <a:pt x="1184798" y="631491"/>
                </a:lnTo>
                <a:lnTo>
                  <a:pt x="0" y="631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2"/>
          <p:cNvSpPr/>
          <p:nvPr/>
        </p:nvSpPr>
        <p:spPr>
          <a:xfrm>
            <a:off x="2005633" y="7237008"/>
            <a:ext cx="1668812" cy="534020"/>
          </a:xfrm>
          <a:custGeom>
            <a:avLst/>
            <a:gdLst/>
            <a:ahLst/>
            <a:cxnLst/>
            <a:rect l="l" t="t" r="r" b="b"/>
            <a:pathLst>
              <a:path w="1668812" h="534020" extrusionOk="0">
                <a:moveTo>
                  <a:pt x="0" y="0"/>
                </a:moveTo>
                <a:lnTo>
                  <a:pt x="1668811" y="0"/>
                </a:lnTo>
                <a:lnTo>
                  <a:pt x="1668811" y="534019"/>
                </a:lnTo>
                <a:lnTo>
                  <a:pt x="0" y="534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2"/>
          <p:cNvSpPr/>
          <p:nvPr/>
        </p:nvSpPr>
        <p:spPr>
          <a:xfrm>
            <a:off x="5715597" y="7237007"/>
            <a:ext cx="1310784" cy="480349"/>
          </a:xfrm>
          <a:custGeom>
            <a:avLst/>
            <a:gdLst/>
            <a:ahLst/>
            <a:cxnLst/>
            <a:rect l="l" t="t" r="r" b="b"/>
            <a:pathLst>
              <a:path w="1310784" h="480349" extrusionOk="0">
                <a:moveTo>
                  <a:pt x="0" y="0"/>
                </a:moveTo>
                <a:lnTo>
                  <a:pt x="1310784" y="0"/>
                </a:lnTo>
                <a:lnTo>
                  <a:pt x="1310784" y="480349"/>
                </a:lnTo>
                <a:lnTo>
                  <a:pt x="0" y="480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2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718363" y="6087900"/>
            <a:ext cx="1855150" cy="70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90370" y="9202994"/>
            <a:ext cx="19949958" cy="108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1"/>
          <p:cNvPicPr preferRelativeResize="0"/>
          <p:nvPr/>
        </p:nvPicPr>
        <p:blipFill rotWithShape="1">
          <a:blip r:embed="rId4">
            <a:alphaModFix/>
          </a:blip>
          <a:srcRect l="18108"/>
          <a:stretch/>
        </p:blipFill>
        <p:spPr>
          <a:xfrm>
            <a:off x="2123768" y="114300"/>
            <a:ext cx="1850922" cy="1310824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1"/>
          <p:cNvSpPr txBox="1"/>
          <p:nvPr/>
        </p:nvSpPr>
        <p:spPr>
          <a:xfrm>
            <a:off x="341200" y="1545365"/>
            <a:ext cx="17135638" cy="973923"/>
          </a:xfrm>
          <a:prstGeom prst="rect">
            <a:avLst/>
          </a:prstGeom>
          <a:solidFill>
            <a:srgbClr val="10146E"/>
          </a:solidFill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SCENARIO </a:t>
            </a:r>
            <a:r>
              <a:rPr lang="en-US" sz="1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Un collega relativamente nuovo sta avendo difficoltà con un gruppo di studenti poco motivati. Ha provato diversi approcci, ma nulla sembra funzionare. Te ne parla in modo informale in sala professori.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31"/>
          <p:cNvSpPr txBox="1"/>
          <p:nvPr/>
        </p:nvSpPr>
        <p:spPr>
          <a:xfrm>
            <a:off x="2514600" y="818762"/>
            <a:ext cx="1179870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Esercizio sullo scenario: sostenere un collega in difficoltà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1"/>
          <p:cNvSpPr txBox="1"/>
          <p:nvPr/>
        </p:nvSpPr>
        <p:spPr>
          <a:xfrm>
            <a:off x="456200" y="2928700"/>
            <a:ext cx="169649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Rifletti sulla tua risposta in qualità di formatore: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1"/>
          <p:cNvSpPr txBox="1"/>
          <p:nvPr/>
        </p:nvSpPr>
        <p:spPr>
          <a:xfrm>
            <a:off x="456200" y="4174795"/>
            <a:ext cx="16964950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Qual è la prima domanda che poni per comprendere la situazione prima di proporre una soluzione?</a:t>
            </a:r>
            <a:endParaRPr sz="20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condividi la tua esperienza senza far sentire il collega giudicato o inadeguato?</a:t>
            </a:r>
            <a:endParaRPr sz="20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0" name="Google Shape;320;p31"/>
          <p:cNvSpPr txBox="1"/>
          <p:nvPr/>
        </p:nvSpPr>
        <p:spPr>
          <a:xfrm>
            <a:off x="426543" y="5143500"/>
            <a:ext cx="16964950" cy="815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Quale piccolo suggerimento pratico potresti offrirgli affinché possa provarlo nella prossima sessione?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daresti seguito alla questione senza che sembri una supervisione?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1"/>
          <p:cNvSpPr txBox="1"/>
          <p:nvPr/>
        </p:nvSpPr>
        <p:spPr>
          <a:xfrm>
            <a:off x="341199" y="7462684"/>
            <a:ext cx="17135639" cy="1850273"/>
          </a:xfrm>
          <a:prstGeom prst="rect">
            <a:avLst/>
          </a:prstGeom>
          <a:solidFill>
            <a:srgbClr val="17B8BB"/>
          </a:solidFill>
          <a:ln>
            <a:noFill/>
          </a:ln>
        </p:spPr>
        <p:txBody>
          <a:bodyPr spcFirstLastPara="1" wrap="square" lIns="228600" tIns="91425" rIns="2286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Principio chiave: </a:t>
            </a:r>
            <a:r>
              <a:rPr lang="en-US" sz="2400" b="0" i="1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 leadership tra pari è più efficace quando viene offerta come sostegno, non come competenza specialistica.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9F07D6-B8E2-4BD2-5704-40C619FCF6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30412" y="745835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6" name="Google Shape;326;p32"/>
          <p:cNvGrpSpPr/>
          <p:nvPr/>
        </p:nvGrpSpPr>
        <p:grpSpPr>
          <a:xfrm>
            <a:off x="0" y="4584074"/>
            <a:ext cx="18288000" cy="6357176"/>
            <a:chOff x="0" y="0"/>
            <a:chExt cx="5661114" cy="1674318"/>
          </a:xfrm>
        </p:grpSpPr>
        <p:sp>
          <p:nvSpPr>
            <p:cNvPr id="327" name="Google Shape;327;p32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2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9" name="Google Shape;329;p32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2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2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2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2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2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2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2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2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2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2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2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2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2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2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2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2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2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7" name="Google Shape;347;p32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348" name="Google Shape;348;p32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2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Google Shape;350;p32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351" name="Google Shape;351;p32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2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3" name="Google Shape;353;p32"/>
          <p:cNvSpPr txBox="1"/>
          <p:nvPr/>
        </p:nvSpPr>
        <p:spPr>
          <a:xfrm>
            <a:off x="5058587" y="1432429"/>
            <a:ext cx="8170823" cy="156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le competenze trasversali sono importanti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32"/>
          <p:cNvSpPr txBox="1"/>
          <p:nvPr/>
        </p:nvSpPr>
        <p:spPr>
          <a:xfrm>
            <a:off x="1028700" y="6994725"/>
            <a:ext cx="3713796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sviluppano quando gli studenti vedono il proprio formatore assumersi la responsabilità dei problemi anziché rimandarli.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2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Iniziativa degli studenti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2"/>
          <p:cNvSpPr txBox="1"/>
          <p:nvPr/>
        </p:nvSpPr>
        <p:spPr>
          <a:xfrm>
            <a:off x="5374682" y="6994725"/>
            <a:ext cx="3430105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 quando gli studenti osservano come il loro formatore reagisce alle difficoltà e si adatta.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2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Resilienza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2"/>
          <p:cNvSpPr txBox="1"/>
          <p:nvPr/>
        </p:nvSpPr>
        <p:spPr>
          <a:xfrm>
            <a:off x="9483213" y="6994725"/>
            <a:ext cx="3430105" cy="21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rafforza quando gli studenti considerano la pratica professionale come un ambito da migliorare, non solo come un insieme di procedure fisse.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2"/>
          <p:cNvSpPr txBox="1"/>
          <p:nvPr/>
        </p:nvSpPr>
        <p:spPr>
          <a:xfrm>
            <a:off x="9547648" y="6042689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Identità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2"/>
          <p:cNvSpPr txBox="1"/>
          <p:nvPr/>
        </p:nvSpPr>
        <p:spPr>
          <a:xfrm>
            <a:off x="13591744" y="6994725"/>
            <a:ext cx="3667556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Cresce quando il team che circonda lo studente dà l’esempio di una responsabilità condivisa per i risultati.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2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Collaborazione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2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2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3"/>
          <p:cNvSpPr/>
          <p:nvPr/>
        </p:nvSpPr>
        <p:spPr>
          <a:xfrm rot="4724778" flipH="1">
            <a:off x="-1875868" y="2323425"/>
            <a:ext cx="14302942" cy="4327305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" name="Google Shape;369;p33"/>
          <p:cNvGrpSpPr/>
          <p:nvPr/>
        </p:nvGrpSpPr>
        <p:grpSpPr>
          <a:xfrm>
            <a:off x="5453661" y="684542"/>
            <a:ext cx="857867" cy="857867"/>
            <a:chOff x="0" y="0"/>
            <a:chExt cx="812800" cy="812800"/>
          </a:xfrm>
        </p:grpSpPr>
        <p:sp>
          <p:nvSpPr>
            <p:cNvPr id="370" name="Google Shape;370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" name="Google Shape;372;p33"/>
          <p:cNvGrpSpPr/>
          <p:nvPr/>
        </p:nvGrpSpPr>
        <p:grpSpPr>
          <a:xfrm>
            <a:off x="6105748" y="1964242"/>
            <a:ext cx="604566" cy="604566"/>
            <a:chOff x="0" y="0"/>
            <a:chExt cx="812800" cy="812800"/>
          </a:xfrm>
        </p:grpSpPr>
        <p:sp>
          <p:nvSpPr>
            <p:cNvPr id="373" name="Google Shape;373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" name="Google Shape;375;p33"/>
          <p:cNvGrpSpPr/>
          <p:nvPr/>
        </p:nvGrpSpPr>
        <p:grpSpPr>
          <a:xfrm>
            <a:off x="5338087" y="420059"/>
            <a:ext cx="637633" cy="637633"/>
            <a:chOff x="0" y="0"/>
            <a:chExt cx="812800" cy="812800"/>
          </a:xfrm>
        </p:grpSpPr>
        <p:sp>
          <p:nvSpPr>
            <p:cNvPr id="376" name="Google Shape;376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8" name="Google Shape;378;p33"/>
          <p:cNvSpPr/>
          <p:nvPr/>
        </p:nvSpPr>
        <p:spPr>
          <a:xfrm>
            <a:off x="16053269" y="898147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3"/>
          <p:cNvSpPr/>
          <p:nvPr/>
        </p:nvSpPr>
        <p:spPr>
          <a:xfrm>
            <a:off x="13516835" y="942645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3"/>
          <p:cNvSpPr txBox="1"/>
          <p:nvPr/>
        </p:nvSpPr>
        <p:spPr>
          <a:xfrm>
            <a:off x="7594726" y="3634975"/>
            <a:ext cx="9616800" cy="3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Offrendosi di osservare la sessione di un collega e fornire un feedback costruttivo — o invitandolo a fare lo stesso in cambio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Mettersi in contatto con un datore di lavoro o un referente del settore all’anno per verificare se il proprio insegnamento rifletta ancora le attuali aspettative del mondo del lavoro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Tenendo un breve registro delle iniziative intraprese e dei relativi risultati, per sviluppare l’abitudine a una pratica basata su dati concreti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3"/>
          <p:cNvSpPr txBox="1"/>
          <p:nvPr/>
        </p:nvSpPr>
        <p:spPr>
          <a:xfrm>
            <a:off x="6760554" y="582735"/>
            <a:ext cx="10129227" cy="97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Strategie per i formatori per rafforzare la leadership e lo spirito di iniziativa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3"/>
          <p:cNvSpPr/>
          <p:nvPr/>
        </p:nvSpPr>
        <p:spPr>
          <a:xfrm>
            <a:off x="0" y="-2250"/>
            <a:ext cx="5681339" cy="10311365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3"/>
          <p:cNvSpPr txBox="1"/>
          <p:nvPr/>
        </p:nvSpPr>
        <p:spPr>
          <a:xfrm>
            <a:off x="6766992" y="1542409"/>
            <a:ext cx="10585214" cy="182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 formatori di IFP possono sviluppare questa competenza: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Individuando un miglioramento specifico da apportare alla propria pratica durante questo trimestre e utilizzando il modello «identificare-progettare-sperimentare-valutare» per metterlo in pratica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33"/>
          <p:cNvSpPr txBox="1"/>
          <p:nvPr/>
        </p:nvSpPr>
        <p:spPr>
          <a:xfrm>
            <a:off x="7857275" y="7339725"/>
            <a:ext cx="9495000" cy="13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La leadership nell’IFP cresce attraverso l’azione e la riflessione. La più piccola iniziativa, portata a termine e valutata, ha più valore del piano più ambizioso che rimane sulla carta.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4"/>
          <p:cNvSpPr/>
          <p:nvPr/>
        </p:nvSpPr>
        <p:spPr>
          <a:xfrm rot="-4721612">
            <a:off x="363811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34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4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2" name="Google Shape;392;p34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393" name="Google Shape;393;p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5" name="Google Shape;395;p34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396" name="Google Shape;396;p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8" name="Google Shape;398;p34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399" name="Google Shape;399;p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1" name="Google Shape;401;p34"/>
          <p:cNvSpPr txBox="1"/>
          <p:nvPr/>
        </p:nvSpPr>
        <p:spPr>
          <a:xfrm>
            <a:off x="1032595" y="5394958"/>
            <a:ext cx="7622650" cy="632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6"/>
              <a:buFont typeface="Arial"/>
              <a:buNone/>
            </a:pPr>
            <a:r>
              <a:rPr lang="en-US" sz="3606" b="0" i="0" u="none" strike="noStrike" cap="non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 l’attenzione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4"/>
          <p:cNvSpPr txBox="1"/>
          <p:nvPr/>
        </p:nvSpPr>
        <p:spPr>
          <a:xfrm>
            <a:off x="1034729" y="3875590"/>
            <a:ext cx="7538244" cy="1633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8"/>
              <a:buFont typeface="Arial"/>
              <a:buNone/>
            </a:pPr>
            <a:r>
              <a:rPr lang="en-US" sz="10518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Grazie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34"/>
          <p:cNvSpPr/>
          <p:nvPr/>
        </p:nvSpPr>
        <p:spPr>
          <a:xfrm>
            <a:off x="3577505" y="681913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34"/>
          <p:cNvSpPr/>
          <p:nvPr/>
        </p:nvSpPr>
        <p:spPr>
          <a:xfrm>
            <a:off x="1041071" y="1126889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34"/>
          <p:cNvSpPr txBox="1"/>
          <p:nvPr/>
        </p:nvSpPr>
        <p:spPr>
          <a:xfrm>
            <a:off x="1811127" y="7050593"/>
            <a:ext cx="3352441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Contattaci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6" name="Google Shape;406;p34"/>
          <p:cNvGrpSpPr/>
          <p:nvPr/>
        </p:nvGrpSpPr>
        <p:grpSpPr>
          <a:xfrm>
            <a:off x="555937" y="7970706"/>
            <a:ext cx="6239170" cy="761091"/>
            <a:chOff x="0" y="-57150"/>
            <a:chExt cx="3800029" cy="463550"/>
          </a:xfrm>
        </p:grpSpPr>
        <p:sp>
          <p:nvSpPr>
            <p:cNvPr id="407" name="Google Shape;407;p34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 extrusionOk="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4"/>
            <p:cNvSpPr txBox="1"/>
            <p:nvPr/>
          </p:nvSpPr>
          <p:spPr>
            <a:xfrm>
              <a:off x="0" y="-57150"/>
              <a:ext cx="3800029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9" name="Google Shape;409;p34"/>
          <p:cNvSpPr/>
          <p:nvPr/>
        </p:nvSpPr>
        <p:spPr>
          <a:xfrm>
            <a:off x="549776" y="7910577"/>
            <a:ext cx="953315" cy="953315"/>
          </a:xfrm>
          <a:custGeom>
            <a:avLst/>
            <a:gdLst/>
            <a:ahLst/>
            <a:cxnLst/>
            <a:rect l="l" t="t" r="r" b="b"/>
            <a:pathLst>
              <a:path w="953315" h="953315" extrusionOk="0">
                <a:moveTo>
                  <a:pt x="0" y="0"/>
                </a:moveTo>
                <a:lnTo>
                  <a:pt x="953315" y="0"/>
                </a:lnTo>
                <a:lnTo>
                  <a:pt x="953315" y="953315"/>
                </a:lnTo>
                <a:lnTo>
                  <a:pt x="0" y="9533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34"/>
          <p:cNvSpPr/>
          <p:nvPr/>
        </p:nvSpPr>
        <p:spPr>
          <a:xfrm>
            <a:off x="730734" y="8104733"/>
            <a:ext cx="591399" cy="591399"/>
          </a:xfrm>
          <a:custGeom>
            <a:avLst/>
            <a:gdLst/>
            <a:ahLst/>
            <a:cxnLst/>
            <a:rect l="l" t="t" r="r" b="b"/>
            <a:pathLst>
              <a:path w="591399" h="591399" extrusionOk="0">
                <a:moveTo>
                  <a:pt x="0" y="0"/>
                </a:moveTo>
                <a:lnTo>
                  <a:pt x="591399" y="0"/>
                </a:lnTo>
                <a:lnTo>
                  <a:pt x="591399" y="591399"/>
                </a:lnTo>
                <a:lnTo>
                  <a:pt x="0" y="591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34"/>
          <p:cNvSpPr txBox="1"/>
          <p:nvPr/>
        </p:nvSpPr>
        <p:spPr>
          <a:xfrm>
            <a:off x="1643897" y="8104733"/>
            <a:ext cx="4689224" cy="49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33"/>
              <a:buFont typeface="Arial"/>
              <a:buNone/>
            </a:pPr>
            <a:r>
              <a:rPr lang="en-US" sz="2733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www.vetcompass.eu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/>
          <p:nvPr/>
        </p:nvSpPr>
        <p:spPr>
          <a:xfrm rot="4721273" flipH="1">
            <a:off x="-1631421" y="191185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Google Shape;116;p23"/>
          <p:cNvGrpSpPr/>
          <p:nvPr/>
        </p:nvGrpSpPr>
        <p:grpSpPr>
          <a:xfrm>
            <a:off x="5324240" y="923057"/>
            <a:ext cx="857867" cy="857867"/>
            <a:chOff x="0" y="0"/>
            <a:chExt cx="812800" cy="812800"/>
          </a:xfrm>
        </p:grpSpPr>
        <p:sp>
          <p:nvSpPr>
            <p:cNvPr id="117" name="Google Shape;117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23"/>
          <p:cNvGrpSpPr/>
          <p:nvPr/>
        </p:nvGrpSpPr>
        <p:grpSpPr>
          <a:xfrm>
            <a:off x="5976327" y="2202757"/>
            <a:ext cx="604566" cy="604566"/>
            <a:chOff x="0" y="0"/>
            <a:chExt cx="812800" cy="812800"/>
          </a:xfrm>
        </p:grpSpPr>
        <p:sp>
          <p:nvSpPr>
            <p:cNvPr id="120" name="Google Shape;120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23"/>
          <p:cNvGrpSpPr/>
          <p:nvPr/>
        </p:nvGrpSpPr>
        <p:grpSpPr>
          <a:xfrm>
            <a:off x="5208666" y="658574"/>
            <a:ext cx="637633" cy="637633"/>
            <a:chOff x="0" y="0"/>
            <a:chExt cx="812800" cy="812800"/>
          </a:xfrm>
        </p:grpSpPr>
        <p:sp>
          <p:nvSpPr>
            <p:cNvPr id="123" name="Google Shape;123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23"/>
          <p:cNvSpPr/>
          <p:nvPr/>
        </p:nvSpPr>
        <p:spPr>
          <a:xfrm>
            <a:off x="-2352428" y="-2262"/>
            <a:ext cx="8713709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3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3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3"/>
          <p:cNvSpPr txBox="1"/>
          <p:nvPr/>
        </p:nvSpPr>
        <p:spPr>
          <a:xfrm>
            <a:off x="8132949" y="4078238"/>
            <a:ext cx="9486600" cy="462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leadership nell’IFP non è riservata ai dirigenti o ai responsabili. Viene esercitata da qualsiasi formatore che identifichi un problema, proponga una soluzione e la porti a termine. Questo modulo si concentra sui comportamenti pratici di leadership — quelli che producono miglioramenti visibili negli ambienti di apprendimento e nei team professionali.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 termine di questo modulo, imparerai a guidare il cambiamento in modo sistematico, a prendere l’iniziativa senza attendere autorizzazioni, a fornire coaching efficace ai colleghi e ad affrontare la tua attività didattica con una mentalità imprenditoriale.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 txBox="1"/>
          <p:nvPr/>
        </p:nvSpPr>
        <p:spPr>
          <a:xfrm>
            <a:off x="7561772" y="702369"/>
            <a:ext cx="8729897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Introduzione e obiettivi di apprendimento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 txBox="1"/>
          <p:nvPr/>
        </p:nvSpPr>
        <p:spPr>
          <a:xfrm>
            <a:off x="6775554" y="1351991"/>
            <a:ext cx="10880685" cy="2461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leadership e lo spirito di iniziativa consistono nella capacità di assumersi la responsabilità del miglioramento e del cambiamento nell’istruzione e formazione professionale (IFP), compresi l’aggiornamento dei programmi didattici, l’adozione di nuove tecnologie, il tutoraggio dei colleghi e le iniziative in collaborazione con i datori di lavoro. La leadership nell’IFP si rafforza attraverso la pratica strutturata e la riflessione, piuttosto che attraverso la sola teoria.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 rot="4721273" flipH="1">
            <a:off x="-123622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24"/>
          <p:cNvGrpSpPr/>
          <p:nvPr/>
        </p:nvGrpSpPr>
        <p:grpSpPr>
          <a:xfrm>
            <a:off x="5940775" y="946396"/>
            <a:ext cx="857867" cy="857867"/>
            <a:chOff x="0" y="0"/>
            <a:chExt cx="812800" cy="812800"/>
          </a:xfrm>
        </p:grpSpPr>
        <p:sp>
          <p:nvSpPr>
            <p:cNvPr id="138" name="Google Shape;138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" name="Google Shape;140;p24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141" name="Google Shape;141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" name="Google Shape;143;p24"/>
          <p:cNvGrpSpPr/>
          <p:nvPr/>
        </p:nvGrpSpPr>
        <p:grpSpPr>
          <a:xfrm>
            <a:off x="5825201" y="681913"/>
            <a:ext cx="637633" cy="637633"/>
            <a:chOff x="0" y="0"/>
            <a:chExt cx="812800" cy="812800"/>
          </a:xfrm>
        </p:grpSpPr>
        <p:sp>
          <p:nvSpPr>
            <p:cNvPr id="144" name="Google Shape;144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24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4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4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4"/>
          <p:cNvSpPr txBox="1"/>
          <p:nvPr/>
        </p:nvSpPr>
        <p:spPr>
          <a:xfrm>
            <a:off x="8712847" y="4928423"/>
            <a:ext cx="8804848" cy="3360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Ciò che serve è l’iniziativa: la volontà di agire in base a ciò che si osserva, piuttosto che aspettare che sia qualcun altro a farlo.</a:t>
            </a:r>
            <a:endParaRPr sz="2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Questi comportamenti si possono insegnare. Come tutte le competenze professionali, si sviluppano attraverso la pratica mirata e la riflessione strutturata.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4"/>
          <p:cNvSpPr txBox="1"/>
          <p:nvPr/>
        </p:nvSpPr>
        <p:spPr>
          <a:xfrm>
            <a:off x="7390152" y="1076082"/>
            <a:ext cx="9869148" cy="97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1: Comprendere la leadership nella formazione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25483" y="0"/>
            <a:ext cx="67437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4"/>
          <p:cNvSpPr txBox="1"/>
          <p:nvPr/>
        </p:nvSpPr>
        <p:spPr>
          <a:xfrm>
            <a:off x="7390152" y="2119957"/>
            <a:ext cx="10358202" cy="2455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leadership nella formazione professionale è spesso informale. Si manifesta quando un formatore aggiorna un programma didattico che non rispecchia più le prassi del settore, introduce un nuovo approccio alla valutazione o sostiene un collega durante una lezione difficile. Non richiede un titolo professionale.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5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5"/>
          <p:cNvSpPr/>
          <p:nvPr/>
        </p:nvSpPr>
        <p:spPr>
          <a:xfrm>
            <a:off x="9918829" y="2345055"/>
            <a:ext cx="7340471" cy="6282219"/>
          </a:xfrm>
          <a:custGeom>
            <a:avLst/>
            <a:gdLst/>
            <a:ahLst/>
            <a:cxnLst/>
            <a:rect l="l" t="t" r="r" b="b"/>
            <a:pathLst>
              <a:path w="7340471" h="6282219" extrusionOk="0">
                <a:moveTo>
                  <a:pt x="0" y="0"/>
                </a:moveTo>
                <a:lnTo>
                  <a:pt x="7340471" y="0"/>
                </a:lnTo>
                <a:lnTo>
                  <a:pt x="7340471" y="6282219"/>
                </a:lnTo>
                <a:lnTo>
                  <a:pt x="0" y="62822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" name="Google Shape;160;p25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161" name="Google Shape;161;p25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5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25"/>
          <p:cNvGrpSpPr/>
          <p:nvPr/>
        </p:nvGrpSpPr>
        <p:grpSpPr>
          <a:xfrm>
            <a:off x="2488624" y="9913239"/>
            <a:ext cx="13310752" cy="837562"/>
            <a:chOff x="0" y="-57150"/>
            <a:chExt cx="7366854" cy="463550"/>
          </a:xfrm>
        </p:grpSpPr>
        <p:sp>
          <p:nvSpPr>
            <p:cNvPr id="164" name="Google Shape;164;p25"/>
            <p:cNvSpPr/>
            <p:nvPr/>
          </p:nvSpPr>
          <p:spPr>
            <a:xfrm>
              <a:off x="0" y="0"/>
              <a:ext cx="7366853" cy="406400"/>
            </a:xfrm>
            <a:custGeom>
              <a:avLst/>
              <a:gdLst/>
              <a:ahLst/>
              <a:cxnLst/>
              <a:rect l="l" t="t" r="r" b="b"/>
              <a:pathLst>
                <a:path w="7366853" h="406400" extrusionOk="0">
                  <a:moveTo>
                    <a:pt x="7163653" y="0"/>
                  </a:moveTo>
                  <a:cubicBezTo>
                    <a:pt x="7275878" y="0"/>
                    <a:pt x="7366853" y="90976"/>
                    <a:pt x="7366853" y="203200"/>
                  </a:cubicBezTo>
                  <a:cubicBezTo>
                    <a:pt x="7366853" y="315424"/>
                    <a:pt x="7275878" y="406400"/>
                    <a:pt x="71636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5"/>
            <p:cNvSpPr txBox="1"/>
            <p:nvPr/>
          </p:nvSpPr>
          <p:spPr>
            <a:xfrm>
              <a:off x="0" y="-57150"/>
              <a:ext cx="7366854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" name="Google Shape;166;p25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167" name="Google Shape;167;p25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5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25"/>
          <p:cNvSpPr/>
          <p:nvPr/>
        </p:nvSpPr>
        <p:spPr>
          <a:xfrm>
            <a:off x="11801545" y="4811896"/>
            <a:ext cx="1221784" cy="1201930"/>
          </a:xfrm>
          <a:custGeom>
            <a:avLst/>
            <a:gdLst/>
            <a:ahLst/>
            <a:cxnLst/>
            <a:rect l="l" t="t" r="r" b="b"/>
            <a:pathLst>
              <a:path w="1221784" h="1201930" extrusionOk="0">
                <a:moveTo>
                  <a:pt x="0" y="0"/>
                </a:moveTo>
                <a:lnTo>
                  <a:pt x="1221784" y="0"/>
                </a:lnTo>
                <a:lnTo>
                  <a:pt x="1221784" y="1201930"/>
                </a:lnTo>
                <a:lnTo>
                  <a:pt x="0" y="1201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5484692" y="1438859"/>
            <a:ext cx="7538637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Quattro ambiti di leadership e iniziativa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12123173" y="2466287"/>
            <a:ext cx="2256503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LEADERSHIP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5"/>
          <p:cNvSpPr txBox="1"/>
          <p:nvPr/>
        </p:nvSpPr>
        <p:spPr>
          <a:xfrm>
            <a:off x="12227182" y="8009399"/>
            <a:ext cx="2023184" cy="25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66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Cambiamento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/>
        </p:nvSpPr>
        <p:spPr>
          <a:xfrm>
            <a:off x="14959514" y="5312467"/>
            <a:ext cx="2023184" cy="25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4"/>
              <a:buFont typeface="Arial"/>
              <a:buNone/>
            </a:pPr>
            <a:r>
              <a:rPr lang="en-US" sz="1664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Iniziativa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5"/>
          <p:cNvSpPr txBox="1"/>
          <p:nvPr/>
        </p:nvSpPr>
        <p:spPr>
          <a:xfrm>
            <a:off x="14620299" y="3676333"/>
            <a:ext cx="2116041" cy="20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404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35"/>
              <a:buFont typeface="Arial"/>
              <a:buNone/>
            </a:pPr>
            <a:r>
              <a:rPr lang="en-US" sz="1235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Coaching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5"/>
          <p:cNvSpPr txBox="1"/>
          <p:nvPr/>
        </p:nvSpPr>
        <p:spPr>
          <a:xfrm>
            <a:off x="14620299" y="6878064"/>
            <a:ext cx="2116041" cy="235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96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-US" sz="15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Mentalità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5"/>
          <p:cNvSpPr txBox="1"/>
          <p:nvPr/>
        </p:nvSpPr>
        <p:spPr>
          <a:xfrm>
            <a:off x="1028700" y="2906679"/>
            <a:ext cx="8555259" cy="42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5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5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5"/>
          <p:cNvSpPr txBox="1"/>
          <p:nvPr/>
        </p:nvSpPr>
        <p:spPr>
          <a:xfrm>
            <a:off x="780612" y="2543234"/>
            <a:ext cx="9408160" cy="604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Guidare il cambiamento: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identificare ciò che deve essere migliorato e adottare misure deliberate per realizzarlo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Prendere l’iniziativa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agire sui problemi e sulle opportunità senza aspettare che ci venga chiesto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Coaching dei colleghi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sostenere i colleghi attraverso conversazioni strutturate, condivisione delle pratiche e feedback onesto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Mentalità imprenditoriale — </a:t>
            </a:r>
            <a:r>
              <a:rPr lang="en-US" sz="24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affrontare la didattica e la progettazione dei programmi con creatività, adattabilità e un'attenzione ai risultati concreti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26"/>
          <p:cNvGrpSpPr/>
          <p:nvPr/>
        </p:nvGrpSpPr>
        <p:grpSpPr>
          <a:xfrm rot="-5400000">
            <a:off x="-2018150" y="5932743"/>
            <a:ext cx="13655680" cy="7561980"/>
            <a:chOff x="0" y="0"/>
            <a:chExt cx="733891" cy="406400"/>
          </a:xfrm>
        </p:grpSpPr>
        <p:sp>
          <p:nvSpPr>
            <p:cNvPr id="185" name="Google Shape;185;p26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6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26"/>
          <p:cNvGrpSpPr/>
          <p:nvPr/>
        </p:nvGrpSpPr>
        <p:grpSpPr>
          <a:xfrm rot="-5400000">
            <a:off x="6650470" y="5932743"/>
            <a:ext cx="13655680" cy="7561980"/>
            <a:chOff x="0" y="0"/>
            <a:chExt cx="733891" cy="406400"/>
          </a:xfrm>
        </p:grpSpPr>
        <p:sp>
          <p:nvSpPr>
            <p:cNvPr id="188" name="Google Shape;188;p26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6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p26"/>
          <p:cNvSpPr/>
          <p:nvPr/>
        </p:nvSpPr>
        <p:spPr>
          <a:xfrm>
            <a:off x="351016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6"/>
          <p:cNvSpPr/>
          <p:nvPr/>
        </p:nvSpPr>
        <p:spPr>
          <a:xfrm>
            <a:off x="3706174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2" y="0"/>
                </a:lnTo>
                <a:lnTo>
                  <a:pt x="2207032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6"/>
          <p:cNvSpPr/>
          <p:nvPr/>
        </p:nvSpPr>
        <p:spPr>
          <a:xfrm>
            <a:off x="1217878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6"/>
          <p:cNvSpPr/>
          <p:nvPr/>
        </p:nvSpPr>
        <p:spPr>
          <a:xfrm>
            <a:off x="12377073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3" y="0"/>
                </a:lnTo>
                <a:lnTo>
                  <a:pt x="2207033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6"/>
          <p:cNvSpPr/>
          <p:nvPr/>
        </p:nvSpPr>
        <p:spPr>
          <a:xfrm>
            <a:off x="38206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6"/>
          <p:cNvSpPr/>
          <p:nvPr/>
        </p:nvSpPr>
        <p:spPr>
          <a:xfrm>
            <a:off x="124915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6"/>
          <p:cNvSpPr/>
          <p:nvPr/>
        </p:nvSpPr>
        <p:spPr>
          <a:xfrm>
            <a:off x="41829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0"/>
                </a:moveTo>
                <a:lnTo>
                  <a:pt x="1253580" y="0"/>
                </a:lnTo>
                <a:lnTo>
                  <a:pt x="1253580" y="984060"/>
                </a:lnTo>
                <a:lnTo>
                  <a:pt x="0" y="9840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6"/>
          <p:cNvSpPr/>
          <p:nvPr/>
        </p:nvSpPr>
        <p:spPr>
          <a:xfrm rot="10800000" flipH="1">
            <a:off x="128538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984060"/>
                </a:moveTo>
                <a:lnTo>
                  <a:pt x="1253580" y="984060"/>
                </a:lnTo>
                <a:lnTo>
                  <a:pt x="1253580" y="0"/>
                </a:lnTo>
                <a:lnTo>
                  <a:pt x="0" y="0"/>
                </a:lnTo>
                <a:lnTo>
                  <a:pt x="0" y="98406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6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6"/>
          <p:cNvSpPr/>
          <p:nvPr/>
        </p:nvSpPr>
        <p:spPr>
          <a:xfrm rot="10598374" flipH="1">
            <a:off x="-1201877" y="-1735978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4"/>
                </a:moveTo>
                <a:lnTo>
                  <a:pt x="6576787" y="2293654"/>
                </a:lnTo>
                <a:lnTo>
                  <a:pt x="6576787" y="0"/>
                </a:lnTo>
                <a:lnTo>
                  <a:pt x="0" y="0"/>
                </a:lnTo>
                <a:lnTo>
                  <a:pt x="0" y="2293654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6"/>
          <p:cNvSpPr txBox="1"/>
          <p:nvPr/>
        </p:nvSpPr>
        <p:spPr>
          <a:xfrm>
            <a:off x="6501477" y="1019175"/>
            <a:ext cx="5285047" cy="687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Autovalutazione della leadership (Vota da 1 a 5)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6"/>
          <p:cNvSpPr txBox="1"/>
          <p:nvPr/>
        </p:nvSpPr>
        <p:spPr>
          <a:xfrm>
            <a:off x="1460088" y="5372187"/>
            <a:ext cx="6740013" cy="4761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Individuo i problemi nella mia pratica didattica e adotto misure per risolverli, anziché accettarli come immutabili.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Negli ultimi dodici mesi ho proposto o implementato un miglioramento a un corso, a una risorsa o a un processo. </a:t>
            </a: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Sostengo i colleghi condividendo approcci che hanno funzionato, non limitandomi a cercare sostegno per me stesso.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6"/>
          <p:cNvSpPr txBox="1"/>
          <p:nvPr/>
        </p:nvSpPr>
        <p:spPr>
          <a:xfrm>
            <a:off x="10445227" y="5568103"/>
            <a:ext cx="6066165" cy="322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Sono disposto a provare nuovi approcci anche quando l’esito è incerto.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Metto in relazione ciò che insegno con le attuali aspettative del settore e aggiorna la mia pratica quando tali aspettative cambiano.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6"/>
          <p:cNvSpPr txBox="1"/>
          <p:nvPr/>
        </p:nvSpPr>
        <p:spPr>
          <a:xfrm>
            <a:off x="2329478" y="4339258"/>
            <a:ext cx="5001235" cy="64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Risoluzione dei problemi e miglioramento (1–3)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6"/>
          <p:cNvSpPr txBox="1"/>
          <p:nvPr/>
        </p:nvSpPr>
        <p:spPr>
          <a:xfrm>
            <a:off x="10977692" y="4492620"/>
            <a:ext cx="5001235" cy="64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Rischio e collegamento con il settore (4–5)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6"/>
          <p:cNvSpPr/>
          <p:nvPr/>
        </p:nvSpPr>
        <p:spPr>
          <a:xfrm>
            <a:off x="3064632" y="4126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6"/>
          <p:cNvSpPr/>
          <p:nvPr/>
        </p:nvSpPr>
        <p:spPr>
          <a:xfrm>
            <a:off x="528198" y="8576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7"/>
          <p:cNvSpPr/>
          <p:nvPr/>
        </p:nvSpPr>
        <p:spPr>
          <a:xfrm>
            <a:off x="2997456" y="9054931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7"/>
          <p:cNvSpPr/>
          <p:nvPr/>
        </p:nvSpPr>
        <p:spPr>
          <a:xfrm rot="-4773720">
            <a:off x="6357299" y="3134532"/>
            <a:ext cx="12676724" cy="4015271"/>
          </a:xfrm>
          <a:custGeom>
            <a:avLst/>
            <a:gdLst/>
            <a:ahLst/>
            <a:cxnLst/>
            <a:rect l="l" t="t" r="r" b="b"/>
            <a:pathLst>
              <a:path w="12676724" h="4421008" extrusionOk="0">
                <a:moveTo>
                  <a:pt x="0" y="0"/>
                </a:moveTo>
                <a:lnTo>
                  <a:pt x="12676724" y="0"/>
                </a:lnTo>
                <a:lnTo>
                  <a:pt x="12676724" y="4421008"/>
                </a:lnTo>
                <a:lnTo>
                  <a:pt x="0" y="44210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7"/>
          <p:cNvSpPr/>
          <p:nvPr/>
        </p:nvSpPr>
        <p:spPr>
          <a:xfrm>
            <a:off x="11876130" y="0"/>
            <a:ext cx="6411848" cy="10284336"/>
          </a:xfrm>
          <a:custGeom>
            <a:avLst/>
            <a:gdLst/>
            <a:ahLst/>
            <a:cxnLst/>
            <a:rect l="l" t="t" r="r" b="b"/>
            <a:pathLst>
              <a:path w="20508340" h="29405582" extrusionOk="0">
                <a:moveTo>
                  <a:pt x="9683242" y="0"/>
                </a:moveTo>
                <a:cubicBezTo>
                  <a:pt x="9719437" y="5416550"/>
                  <a:pt x="8407908" y="9588373"/>
                  <a:pt x="4155313" y="16175737"/>
                </a:cubicBezTo>
                <a:cubicBezTo>
                  <a:pt x="343281" y="22080474"/>
                  <a:pt x="1397" y="27222577"/>
                  <a:pt x="0" y="28861513"/>
                </a:cubicBezTo>
                <a:lnTo>
                  <a:pt x="0" y="28881071"/>
                </a:lnTo>
                <a:cubicBezTo>
                  <a:pt x="254" y="29222067"/>
                  <a:pt x="15240" y="29405582"/>
                  <a:pt x="15240" y="29405582"/>
                </a:cubicBezTo>
                <a:lnTo>
                  <a:pt x="20508340" y="29405582"/>
                </a:lnTo>
                <a:lnTo>
                  <a:pt x="2050834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7"/>
          <p:cNvSpPr/>
          <p:nvPr/>
        </p:nvSpPr>
        <p:spPr>
          <a:xfrm rot="-2967198" flipH="1">
            <a:off x="13287997" y="6433664"/>
            <a:ext cx="10665551" cy="3626287"/>
          </a:xfrm>
          <a:custGeom>
            <a:avLst/>
            <a:gdLst/>
            <a:ahLst/>
            <a:cxnLst/>
            <a:rect l="l" t="t" r="r" b="b"/>
            <a:pathLst>
              <a:path w="10665551" h="3626287" extrusionOk="0">
                <a:moveTo>
                  <a:pt x="10665551" y="0"/>
                </a:moveTo>
                <a:lnTo>
                  <a:pt x="0" y="0"/>
                </a:lnTo>
                <a:lnTo>
                  <a:pt x="0" y="3626288"/>
                </a:lnTo>
                <a:lnTo>
                  <a:pt x="10665551" y="3626288"/>
                </a:lnTo>
                <a:lnTo>
                  <a:pt x="10665551" y="0"/>
                </a:lnTo>
                <a:close/>
              </a:path>
            </a:pathLst>
          </a:custGeom>
          <a:blipFill rotWithShape="1">
            <a:blip r:embed="rId6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7"/>
          <p:cNvSpPr txBox="1"/>
          <p:nvPr/>
        </p:nvSpPr>
        <p:spPr>
          <a:xfrm>
            <a:off x="486697" y="1375329"/>
            <a:ext cx="11298690" cy="1760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cambiamenti nel settore della formazione professionale raramente vengono imposti dall’alto e attuati senza intoppi. Più spesso sono lenti, contestati e dipendono dall’iniziativa dei singoli operatori. I formatori che fanno la differenza sono quelli che guidano il cambiamento partendo dalla propria realtà.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7"/>
          <p:cNvSpPr txBox="1"/>
          <p:nvPr/>
        </p:nvSpPr>
        <p:spPr>
          <a:xfrm>
            <a:off x="486697" y="719364"/>
            <a:ext cx="10730916" cy="452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2: Guidare il cambiamento nel contesto dell’IFP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27"/>
          <p:cNvGrpSpPr/>
          <p:nvPr/>
        </p:nvGrpSpPr>
        <p:grpSpPr>
          <a:xfrm>
            <a:off x="12390245" y="1031728"/>
            <a:ext cx="857867" cy="857867"/>
            <a:chOff x="0" y="0"/>
            <a:chExt cx="812800" cy="812800"/>
          </a:xfrm>
        </p:grpSpPr>
        <p:sp>
          <p:nvSpPr>
            <p:cNvPr id="218" name="Google Shape;218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27"/>
          <p:cNvGrpSpPr/>
          <p:nvPr/>
        </p:nvGrpSpPr>
        <p:grpSpPr>
          <a:xfrm>
            <a:off x="12322453" y="2456491"/>
            <a:ext cx="604566" cy="604566"/>
            <a:chOff x="0" y="0"/>
            <a:chExt cx="812800" cy="812800"/>
          </a:xfrm>
        </p:grpSpPr>
        <p:sp>
          <p:nvSpPr>
            <p:cNvPr id="221" name="Google Shape;221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27"/>
          <p:cNvGrpSpPr/>
          <p:nvPr/>
        </p:nvGrpSpPr>
        <p:grpSpPr>
          <a:xfrm>
            <a:off x="12701221" y="767245"/>
            <a:ext cx="637633" cy="637633"/>
            <a:chOff x="0" y="0"/>
            <a:chExt cx="812800" cy="812800"/>
          </a:xfrm>
        </p:grpSpPr>
        <p:sp>
          <p:nvSpPr>
            <p:cNvPr id="224" name="Google Shape;224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6" name="Google Shape;226;p27"/>
          <p:cNvSpPr/>
          <p:nvPr/>
        </p:nvSpPr>
        <p:spPr>
          <a:xfrm>
            <a:off x="353491" y="964964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7"/>
          <p:cNvSpPr txBox="1"/>
          <p:nvPr/>
        </p:nvSpPr>
        <p:spPr>
          <a:xfrm>
            <a:off x="486697" y="3275400"/>
            <a:ext cx="10058400" cy="577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semplice schema per guidare il cambiamento: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Identificare — individuare chiaramente un problema specifico («gli studenti hanno difficoltà con le parti scritte della valutazione»)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Progettare — proporre un cambiamento piccolo e verificabile («introdurre uno schema strutturato di scrittura per un’unità»)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Test — provarlo con un gruppo o in una sessione prima di estenderlo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Valutazione — raccogliere feedback, valutare i risultati e decidere se continuare, modificare o interrompere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Invece di dire «Abbiamo sempre fatto così», chiediti: «È questo il modo migliore di procedere ora, per gli studenti che abbiamo?». L’iniziativa parte proprio da questa domanda. 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28"/>
          <p:cNvGrpSpPr/>
          <p:nvPr/>
        </p:nvGrpSpPr>
        <p:grpSpPr>
          <a:xfrm>
            <a:off x="-1" y="4584074"/>
            <a:ext cx="18288001" cy="6357176"/>
            <a:chOff x="0" y="0"/>
            <a:chExt cx="5661114" cy="1674318"/>
          </a:xfrm>
        </p:grpSpPr>
        <p:sp>
          <p:nvSpPr>
            <p:cNvPr id="233" name="Google Shape;233;p28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8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" name="Google Shape;235;p28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8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8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8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8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8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8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8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8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8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8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8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8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8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8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8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8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8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3" name="Google Shape;253;p28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254" name="Google Shape;254;p28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8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" name="Google Shape;256;p28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257" name="Google Shape;257;p28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8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9" name="Google Shape;259;p28"/>
          <p:cNvSpPr txBox="1"/>
          <p:nvPr/>
        </p:nvSpPr>
        <p:spPr>
          <a:xfrm>
            <a:off x="5281124" y="1624544"/>
            <a:ext cx="8533047" cy="156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Coaching in gruppi nella formazione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8"/>
          <p:cNvSpPr txBox="1"/>
          <p:nvPr/>
        </p:nvSpPr>
        <p:spPr>
          <a:xfrm>
            <a:off x="1345480" y="6991219"/>
            <a:ext cx="3175609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Osserva la sessione di un collega e fornire un feedback specifico e costruttivo.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8"/>
          <p:cNvSpPr txBox="1"/>
          <p:nvPr/>
        </p:nvSpPr>
        <p:spPr>
          <a:xfrm>
            <a:off x="1345480" y="6001921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Osservazione e feedback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8"/>
          <p:cNvSpPr txBox="1"/>
          <p:nvPr/>
        </p:nvSpPr>
        <p:spPr>
          <a:xfrm>
            <a:off x="5201666" y="6959330"/>
            <a:ext cx="3713796" cy="1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Poni domande che aiutino un collega ad identificare autonomamente il proprio prossimo passo, anziché imporglielo.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8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Chiedere, non imporre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8"/>
          <p:cNvSpPr txBox="1"/>
          <p:nvPr/>
        </p:nvSpPr>
        <p:spPr>
          <a:xfrm>
            <a:off x="9721709" y="6994725"/>
            <a:ext cx="3522343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Condividi una risorsa, un approccio o una lezione che ha funzionato e spiegarne il motivo.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8"/>
          <p:cNvSpPr txBox="1"/>
          <p:nvPr/>
        </p:nvSpPr>
        <p:spPr>
          <a:xfrm>
            <a:off x="9547648" y="6042689"/>
            <a:ext cx="3713796" cy="86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Condividi ciò che funziona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8"/>
          <p:cNvSpPr txBox="1"/>
          <p:nvPr/>
        </p:nvSpPr>
        <p:spPr>
          <a:xfrm>
            <a:off x="14108012" y="7023759"/>
            <a:ext cx="2834508" cy="1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Dai seguito alla conversazione per verificare se qualcosa è cambiato.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8"/>
          <p:cNvSpPr txBox="1"/>
          <p:nvPr/>
        </p:nvSpPr>
        <p:spPr>
          <a:xfrm>
            <a:off x="13545504" y="6042689"/>
            <a:ext cx="3713796" cy="43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Follow-up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8"/>
          <p:cNvSpPr/>
          <p:nvPr/>
        </p:nvSpPr>
        <p:spPr>
          <a:xfrm>
            <a:off x="3059553" y="479018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8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9"/>
          <p:cNvSpPr/>
          <p:nvPr/>
        </p:nvSpPr>
        <p:spPr>
          <a:xfrm rot="5079399" flipH="1">
            <a:off x="-1272131" y="2073846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" name="Google Shape;275;p29"/>
          <p:cNvGrpSpPr/>
          <p:nvPr/>
        </p:nvGrpSpPr>
        <p:grpSpPr>
          <a:xfrm>
            <a:off x="5734995" y="1234263"/>
            <a:ext cx="857867" cy="857867"/>
            <a:chOff x="0" y="0"/>
            <a:chExt cx="812800" cy="812800"/>
          </a:xfrm>
        </p:grpSpPr>
        <p:sp>
          <p:nvSpPr>
            <p:cNvPr id="276" name="Google Shape;276;p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8" name="Google Shape;278;p29"/>
          <p:cNvGrpSpPr/>
          <p:nvPr/>
        </p:nvGrpSpPr>
        <p:grpSpPr>
          <a:xfrm>
            <a:off x="6592862" y="2226096"/>
            <a:ext cx="604566" cy="604566"/>
            <a:chOff x="0" y="0"/>
            <a:chExt cx="812800" cy="812800"/>
          </a:xfrm>
        </p:grpSpPr>
        <p:sp>
          <p:nvSpPr>
            <p:cNvPr id="279" name="Google Shape;279;p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1" name="Google Shape;281;p29"/>
          <p:cNvGrpSpPr/>
          <p:nvPr/>
        </p:nvGrpSpPr>
        <p:grpSpPr>
          <a:xfrm>
            <a:off x="5619421" y="969780"/>
            <a:ext cx="637633" cy="637633"/>
            <a:chOff x="0" y="0"/>
            <a:chExt cx="812800" cy="812800"/>
          </a:xfrm>
        </p:grpSpPr>
        <p:sp>
          <p:nvSpPr>
            <p:cNvPr id="282" name="Google Shape;282;p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4" name="Google Shape;284;p29"/>
          <p:cNvSpPr/>
          <p:nvPr/>
        </p:nvSpPr>
        <p:spPr>
          <a:xfrm>
            <a:off x="16188036" y="8751030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9"/>
          <p:cNvSpPr txBox="1"/>
          <p:nvPr/>
        </p:nvSpPr>
        <p:spPr>
          <a:xfrm>
            <a:off x="8665359" y="4610471"/>
            <a:ext cx="8716298" cy="389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Il coaching non è gestione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da coach a un collega non equivale a gestirlo. Si tratta di una conversazione professionale strutturata che lo aiuta a riflettere con maggiore chiarezza sulla propria pratica e su quali aspetti sviluppare in futuro. I rapporti di coaching funzionano al meglio quando sono reciproci: i team di formazione professionale più efficaci sono quelli in cui l’apprendimento avviene in entrambe le direzioni.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9"/>
          <p:cNvSpPr txBox="1"/>
          <p:nvPr/>
        </p:nvSpPr>
        <p:spPr>
          <a:xfrm>
            <a:off x="6708436" y="941000"/>
            <a:ext cx="11327831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3: Coaching dei colleghi e pensiero imprenditoriale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9"/>
          <p:cNvSpPr/>
          <p:nvPr/>
        </p:nvSpPr>
        <p:spPr>
          <a:xfrm>
            <a:off x="0" y="-2262"/>
            <a:ext cx="7418439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9"/>
          <p:cNvSpPr txBox="1"/>
          <p:nvPr/>
        </p:nvSpPr>
        <p:spPr>
          <a:xfrm>
            <a:off x="7474235" y="1784181"/>
            <a:ext cx="9907422" cy="2455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leadership nell’IFP va oltre l’aula. I formatori esperti che condividono le loro esperienze, sostengono i colleghi meno esperti e contribuiscono al miglioramento del team esercitano la leadership, indipendentemente dal fatto che questa sia formalmente riconosciuta o meno.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B637E2-6C06-97F2-F23E-2587339387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39687" y="9026912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0"/>
          <p:cNvSpPr/>
          <p:nvPr/>
        </p:nvSpPr>
        <p:spPr>
          <a:xfrm rot="4721273" flipH="1">
            <a:off x="-1540760" y="2291844"/>
            <a:ext cx="14314219" cy="4331670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" name="Google Shape;294;p30"/>
          <p:cNvGrpSpPr/>
          <p:nvPr/>
        </p:nvGrpSpPr>
        <p:grpSpPr>
          <a:xfrm>
            <a:off x="5413106" y="826475"/>
            <a:ext cx="857867" cy="857867"/>
            <a:chOff x="0" y="0"/>
            <a:chExt cx="812800" cy="812800"/>
          </a:xfrm>
        </p:grpSpPr>
        <p:sp>
          <p:nvSpPr>
            <p:cNvPr id="295" name="Google Shape;295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30"/>
          <p:cNvGrpSpPr/>
          <p:nvPr/>
        </p:nvGrpSpPr>
        <p:grpSpPr>
          <a:xfrm>
            <a:off x="6065193" y="2106175"/>
            <a:ext cx="604566" cy="604566"/>
            <a:chOff x="0" y="0"/>
            <a:chExt cx="812800" cy="812800"/>
          </a:xfrm>
        </p:grpSpPr>
        <p:sp>
          <p:nvSpPr>
            <p:cNvPr id="298" name="Google Shape;298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" name="Google Shape;300;p30"/>
          <p:cNvGrpSpPr/>
          <p:nvPr/>
        </p:nvGrpSpPr>
        <p:grpSpPr>
          <a:xfrm>
            <a:off x="5297532" y="561992"/>
            <a:ext cx="637633" cy="637633"/>
            <a:chOff x="0" y="0"/>
            <a:chExt cx="812800" cy="812800"/>
          </a:xfrm>
        </p:grpSpPr>
        <p:sp>
          <p:nvSpPr>
            <p:cNvPr id="301" name="Google Shape;301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3" name="Google Shape;303;p30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0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0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0"/>
          <p:cNvSpPr txBox="1"/>
          <p:nvPr/>
        </p:nvSpPr>
        <p:spPr>
          <a:xfrm>
            <a:off x="8169639" y="4148244"/>
            <a:ext cx="8837160" cy="4601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Serve essere disposti a sperimentare nuovi approcci, imparare da ciò che non funziona e continuare a chiedersi se ciò che si sta facendo soddisfi effettivamente le esigenze degli studenti.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L’IFP è un settore in continua evoluzione. I settori industriali cambiano. Le tecnologie cambiano. Le esigenze degli studenti cambiano. I formatori che meglio soddisfano le esigenze dei propri studenti sono quelli che si adattano a questi cambiamenti.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0"/>
          <p:cNvSpPr txBox="1"/>
          <p:nvPr/>
        </p:nvSpPr>
        <p:spPr>
          <a:xfrm>
            <a:off x="7839856" y="1076082"/>
            <a:ext cx="9166943" cy="97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4: Mentalità imprenditoriale nella formazione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0"/>
          <p:cNvSpPr/>
          <p:nvPr/>
        </p:nvSpPr>
        <p:spPr>
          <a:xfrm>
            <a:off x="1" y="-2262"/>
            <a:ext cx="6462834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0"/>
          <p:cNvSpPr txBox="1"/>
          <p:nvPr/>
        </p:nvSpPr>
        <p:spPr>
          <a:xfrm>
            <a:off x="6850505" y="2150626"/>
            <a:ext cx="10282793" cy="1896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mentalità imprenditoriale nell’IFP non significa avviare un’impresa. Significa affrontare l’insegnamento e la progettazione dei programmi con creatività, adattabilità e un’attenzione costante ai risultati concreti.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1425</Words>
  <Application>Microsoft Office PowerPoint</Application>
  <PresentationFormat>Custom</PresentationFormat>
  <Paragraphs>99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Poppins</vt:lpstr>
      <vt:lpstr>Poppins Medium</vt:lpstr>
      <vt:lpstr>Arial</vt:lpstr>
      <vt:lpstr>Calibri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Laurence Cole</dc:creator>
  <cp:lastModifiedBy>Beatrice Fredducci</cp:lastModifiedBy>
  <cp:revision>1</cp:revision>
  <dcterms:created xsi:type="dcterms:W3CDTF">2006-08-16T00:00:00Z</dcterms:created>
  <dcterms:modified xsi:type="dcterms:W3CDTF">2026-09-01T08:51:52Z</dcterms:modified>
</cp:coreProperties>
</file>